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59" r:id="rId4"/>
    <p:sldId id="260" r:id="rId5"/>
    <p:sldId id="261" r:id="rId6"/>
    <p:sldId id="262" r:id="rId7"/>
    <p:sldId id="263" r:id="rId8"/>
    <p:sldId id="264" r:id="rId9"/>
    <p:sldId id="265" r:id="rId10"/>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172582" y="2049420"/>
            <a:ext cx="5105018" cy="693780"/>
          </a:xfrm>
          <a:prstGeom prst="rect">
            <a:avLst/>
          </a:prstGeom>
        </p:spPr>
        <p:txBody>
          <a:bodyPr vert="horz" wrap="square" lIns="0" tIns="16510" rIns="0" bIns="0" rtlCol="0">
            <a:spAutoFit/>
          </a:bodyPr>
          <a:lstStyle/>
          <a:p>
            <a:pPr marL="12700">
              <a:lnSpc>
                <a:spcPct val="100000"/>
              </a:lnSpc>
              <a:spcBef>
                <a:spcPts val="130"/>
              </a:spcBef>
            </a:pPr>
            <a:r>
              <a:rPr lang="en-US" sz="4400" dirty="0">
                <a:latin typeface="Trebuchet MS"/>
                <a:cs typeface="Trebuchet MS"/>
              </a:rPr>
              <a:t>Language Modelling</a:t>
            </a:r>
            <a:endParaRPr sz="4400" dirty="0">
              <a:latin typeface="Trebuchet MS"/>
              <a:cs typeface="Trebuchet MS"/>
            </a:endParaRPr>
          </a:p>
        </p:txBody>
      </p:sp>
      <p:sp>
        <p:nvSpPr>
          <p:cNvPr id="8" name="object 8"/>
          <p:cNvSpPr txBox="1"/>
          <p:nvPr/>
        </p:nvSpPr>
        <p:spPr>
          <a:xfrm>
            <a:off x="6553200" y="2821622"/>
            <a:ext cx="5181600" cy="1634102"/>
          </a:xfrm>
          <a:prstGeom prst="rect">
            <a:avLst/>
          </a:prstGeom>
        </p:spPr>
        <p:txBody>
          <a:bodyPr vert="horz" wrap="square" lIns="0" tIns="12700" rIns="0" bIns="0" rtlCol="0">
            <a:spAutoFit/>
          </a:bodyPr>
          <a:lstStyle/>
          <a:p>
            <a:pPr marL="12700">
              <a:lnSpc>
                <a:spcPct val="150000"/>
              </a:lnSpc>
              <a:spcBef>
                <a:spcPts val="100"/>
              </a:spcBef>
            </a:pPr>
            <a:r>
              <a:rPr lang="en-US" sz="2400" b="1" dirty="0">
                <a:solidFill>
                  <a:srgbClr val="2D936B"/>
                </a:solidFill>
                <a:latin typeface="Times New Roman" panose="02020603050405020304" pitchFamily="18" charset="0"/>
                <a:cs typeface="Times New Roman" panose="02020603050405020304" pitchFamily="18" charset="0"/>
              </a:rPr>
              <a:t>Mohan Kumar B</a:t>
            </a:r>
          </a:p>
          <a:p>
            <a:pPr marL="12700">
              <a:lnSpc>
                <a:spcPct val="150000"/>
              </a:lnSpc>
              <a:spcBef>
                <a:spcPts val="100"/>
              </a:spcBef>
            </a:pPr>
            <a:r>
              <a:rPr lang="en-US" sz="2400" dirty="0" err="1">
                <a:latin typeface="Times New Roman" panose="02020603050405020304" pitchFamily="18" charset="0"/>
                <a:cs typeface="Times New Roman" panose="02020603050405020304" pitchFamily="18" charset="0"/>
              </a:rPr>
              <a:t>KGiSL</a:t>
            </a:r>
            <a:r>
              <a:rPr lang="en-US" sz="2400" dirty="0">
                <a:latin typeface="Times New Roman" panose="02020603050405020304" pitchFamily="18" charset="0"/>
                <a:cs typeface="Times New Roman" panose="02020603050405020304" pitchFamily="18" charset="0"/>
              </a:rPr>
              <a:t> INSTITUTE OF TECHNOLOGY</a:t>
            </a:r>
          </a:p>
          <a:p>
            <a:pPr marL="12700">
              <a:lnSpc>
                <a:spcPct val="150000"/>
              </a:lnSpc>
              <a:spcBef>
                <a:spcPts val="100"/>
              </a:spcBef>
            </a:pPr>
            <a:r>
              <a:rPr lang="en-US" sz="2400" dirty="0">
                <a:latin typeface="Times New Roman" panose="02020603050405020304" pitchFamily="18" charset="0"/>
                <a:cs typeface="Times New Roman" panose="02020603050405020304" pitchFamily="18" charset="0"/>
              </a:rPr>
              <a:t>au21AIB64</a:t>
            </a:r>
            <a:endParaRPr sz="2400" dirty="0">
              <a:latin typeface="Times New Roman" panose="02020603050405020304" pitchFamily="18" charset="0"/>
              <a:cs typeface="Times New Roman" panose="02020603050405020304" pitchFamily="18" charset="0"/>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759052" y="914400"/>
            <a:ext cx="9372601" cy="5242223"/>
          </a:xfrm>
          <a:custGeom>
            <a:avLst/>
            <a:gdLst/>
            <a:ahLst/>
            <a:cxnLst/>
            <a:rect l="l" t="t" r="r" b="b"/>
            <a:pathLst>
              <a:path w="12192000" h="6858000">
                <a:moveTo>
                  <a:pt x="12192000" y="0"/>
                </a:moveTo>
                <a:lnTo>
                  <a:pt x="0" y="0"/>
                </a:lnTo>
                <a:lnTo>
                  <a:pt x="0" y="6858000"/>
                </a:lnTo>
                <a:lnTo>
                  <a:pt x="12192000" y="6858000"/>
                </a:lnTo>
                <a:lnTo>
                  <a:pt x="12192000" y="0"/>
                </a:lnTo>
                <a:close/>
              </a:path>
            </a:pathLst>
          </a:custGeom>
        </p:spPr>
        <p:txBody>
          <a:bodyPr wrap="square" lIns="0" tIns="0" rIns="0" bIns="0" rtlCol="0"/>
          <a:lstStyle/>
          <a:p>
            <a:pPr marL="0" marR="0" lvl="0" indent="0" algn="l" defTabSz="914400" rtl="0" eaLnBrk="0" fontAlgn="base" latinLnBrk="0" hangingPunct="0">
              <a:lnSpc>
                <a:spcPct val="150000"/>
              </a:lnSpc>
              <a:spcBef>
                <a:spcPct val="0"/>
              </a:spcBef>
              <a:spcAft>
                <a:spcPct val="0"/>
              </a:spcAft>
              <a:buClrTx/>
              <a:buSzTx/>
              <a:buFontTx/>
              <a:buNone/>
              <a:tabLst/>
              <a:defRPr/>
            </a:pPr>
            <a:endParaRPr kumimoji="0" lang="en-US" altLang="en-US" sz="14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defRPr/>
            </a:pPr>
            <a:r>
              <a:rPr kumimoji="0" lang="en-US" altLang="en-US" sz="1400" b="1"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Data Preprocessing:</a:t>
            </a:r>
          </a:p>
          <a:p>
            <a:pPr marL="0" marR="0" lvl="0" indent="0" algn="l" defTabSz="914400" rtl="0" eaLnBrk="0" fontAlgn="base" latinLnBrk="0" hangingPunct="0">
              <a:lnSpc>
                <a:spcPct val="15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The provided text data is preprocessed by converting characters to integers and then performing one-hot encoding to prepare it for input to the neural network.</a:t>
            </a:r>
          </a:p>
          <a:p>
            <a:pPr marL="0" marR="0" lvl="0" indent="0" algn="l" defTabSz="914400" rtl="0" eaLnBrk="0" fontAlgn="base" latinLnBrk="0" hangingPunct="0">
              <a:lnSpc>
                <a:spcPct val="150000"/>
              </a:lnSpc>
              <a:spcBef>
                <a:spcPct val="0"/>
              </a:spcBef>
              <a:spcAft>
                <a:spcPct val="0"/>
              </a:spcAft>
              <a:buClrTx/>
              <a:buSzTx/>
              <a:buFontTx/>
              <a:buNone/>
              <a:tabLst/>
              <a:defRPr/>
            </a:pPr>
            <a:r>
              <a:rPr kumimoji="0" lang="en-US" altLang="en-US" sz="1400" b="1"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Model Definition:</a:t>
            </a:r>
          </a:p>
          <a:p>
            <a:pPr marL="0" marR="0" lvl="0" indent="0" algn="l" defTabSz="914400" rtl="0" eaLnBrk="0" fontAlgn="base" latinLnBrk="0" hangingPunct="0">
              <a:lnSpc>
                <a:spcPct val="15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 simple RNN model is defined using the Model class. It consists of an RNN layer followed by a fully connected layer (linear layer).</a:t>
            </a:r>
          </a:p>
          <a:p>
            <a:pPr marL="0" marR="0" lvl="0" indent="0" algn="l" defTabSz="914400" rtl="0" eaLnBrk="0" fontAlgn="base" latinLnBrk="0" hangingPunct="0">
              <a:lnSpc>
                <a:spcPct val="150000"/>
              </a:lnSpc>
              <a:spcBef>
                <a:spcPct val="0"/>
              </a:spcBef>
              <a:spcAft>
                <a:spcPct val="0"/>
              </a:spcAft>
              <a:buClrTx/>
              <a:buSzTx/>
              <a:buFontTx/>
              <a:buNone/>
              <a:tabLst/>
              <a:defRPr/>
            </a:pPr>
            <a:r>
              <a:rPr kumimoji="0" lang="en-US" altLang="en-US" sz="1400" b="1"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Training:</a:t>
            </a:r>
          </a:p>
          <a:p>
            <a:pPr marL="0" marR="0" lvl="0" indent="0" algn="l" defTabSz="914400" rtl="0" eaLnBrk="0" fontAlgn="base" latinLnBrk="0" hangingPunct="0">
              <a:lnSpc>
                <a:spcPct val="15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The model is trained using the provided text data. The loss is computed using cross-entropy loss, and optimization is performed using the Adam optimizer.</a:t>
            </a:r>
          </a:p>
          <a:p>
            <a:pPr marL="0" marR="0" lvl="0" indent="0" algn="l" defTabSz="914400" rtl="0" eaLnBrk="0" fontAlgn="base" latinLnBrk="0" hangingPunct="0">
              <a:lnSpc>
                <a:spcPct val="150000"/>
              </a:lnSpc>
              <a:spcBef>
                <a:spcPct val="0"/>
              </a:spcBef>
              <a:spcAft>
                <a:spcPct val="0"/>
              </a:spcAft>
              <a:buClrTx/>
              <a:buSzTx/>
              <a:buFontTx/>
              <a:buNone/>
              <a:tabLst/>
              <a:defRPr/>
            </a:pPr>
            <a:r>
              <a:rPr kumimoji="0" lang="en-US" altLang="en-US" sz="1400" b="1"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Prediction:</a:t>
            </a:r>
          </a:p>
          <a:p>
            <a:pPr marL="0" marR="0" lvl="0" indent="0" algn="l" defTabSz="914400" rtl="0" eaLnBrk="0" fontAlgn="base" latinLnBrk="0" hangingPunct="0">
              <a:lnSpc>
                <a:spcPct val="15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Functions for generating predictions from the trained model are defined. The predict function takes a single character as input and predicts the next character in the sequence. The sample function generates a sequence of characters given a starting input.</a:t>
            </a:r>
          </a:p>
          <a:p>
            <a:pPr marL="0" marR="0" lvl="0" indent="0" algn="l" defTabSz="914400" rtl="0" eaLnBrk="0" fontAlgn="base" latinLnBrk="0" hangingPunct="0">
              <a:lnSpc>
                <a:spcPct val="150000"/>
              </a:lnSpc>
              <a:spcBef>
                <a:spcPct val="0"/>
              </a:spcBef>
              <a:spcAft>
                <a:spcPct val="0"/>
              </a:spcAft>
              <a:buClrTx/>
              <a:buSzTx/>
              <a:buFontTx/>
              <a:buNone/>
              <a:tabLst/>
              <a:defRPr/>
            </a:pPr>
            <a:r>
              <a:rPr kumimoji="0" lang="en-US" altLang="en-US" sz="1400" b="1"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Execution:</a:t>
            </a:r>
          </a:p>
          <a:p>
            <a:pPr marL="0" marR="0" lvl="0" indent="0" algn="l" defTabSz="914400" rtl="0" eaLnBrk="0" fontAlgn="base" latinLnBrk="0" hangingPunct="0">
              <a:lnSpc>
                <a:spcPct val="15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The model is trained for a specified number of epochs, and the loss is printed periodically to monitor training progress.</a:t>
            </a:r>
          </a:p>
          <a:p>
            <a:pPr marL="0" marR="0" lvl="0" indent="0" algn="l" defTabSz="914400" rtl="0" eaLnBrk="0" fontAlgn="base" latinLnBrk="0" hangingPunct="0">
              <a:lnSpc>
                <a:spcPct val="15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Finally, the sample function is used to generate text sequences based on the trained model.</a:t>
            </a:r>
          </a:p>
        </p:txBody>
      </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11" name="TextBox 10">
            <a:extLst>
              <a:ext uri="{FF2B5EF4-FFF2-40B4-BE49-F238E27FC236}">
                <a16:creationId xmlns:a16="http://schemas.microsoft.com/office/drawing/2014/main" id="{3C38156E-E660-0679-729F-F7363E8AA1A5}"/>
              </a:ext>
            </a:extLst>
          </p:cNvPr>
          <p:cNvSpPr txBox="1"/>
          <p:nvPr/>
        </p:nvSpPr>
        <p:spPr>
          <a:xfrm>
            <a:off x="990600" y="3429000"/>
            <a:ext cx="45719" cy="369332"/>
          </a:xfrm>
          <a:prstGeom prst="rect">
            <a:avLst/>
          </a:prstGeom>
          <a:noFill/>
        </p:spPr>
        <p:txBody>
          <a:bodyPr wrap="square" rtlCol="0">
            <a:spAutoFit/>
          </a:bodyPr>
          <a:lstStyle/>
          <a:p>
            <a:endParaRPr lang="en-IN" dirty="0"/>
          </a:p>
        </p:txBody>
      </p:sp>
      <p:sp>
        <p:nvSpPr>
          <p:cNvPr id="12" name="TextBox 11">
            <a:extLst>
              <a:ext uri="{FF2B5EF4-FFF2-40B4-BE49-F238E27FC236}">
                <a16:creationId xmlns:a16="http://schemas.microsoft.com/office/drawing/2014/main" id="{1B13F330-8D1B-FC6A-1B5A-A059E6CE2188}"/>
              </a:ext>
            </a:extLst>
          </p:cNvPr>
          <p:cNvSpPr txBox="1"/>
          <p:nvPr/>
        </p:nvSpPr>
        <p:spPr>
          <a:xfrm>
            <a:off x="1524000" y="1600200"/>
            <a:ext cx="184731" cy="369332"/>
          </a:xfrm>
          <a:prstGeom prst="rect">
            <a:avLst/>
          </a:prstGeom>
          <a:noFill/>
        </p:spPr>
        <p:txBody>
          <a:bodyPr wrap="none" rtlCol="0">
            <a:spAutoFit/>
          </a:bodyPr>
          <a:lstStyle/>
          <a:p>
            <a:endParaRPr lang="en-IN" dirty="0"/>
          </a:p>
        </p:txBody>
      </p:sp>
      <p:sp>
        <p:nvSpPr>
          <p:cNvPr id="19" name="TextBox 18">
            <a:extLst>
              <a:ext uri="{FF2B5EF4-FFF2-40B4-BE49-F238E27FC236}">
                <a16:creationId xmlns:a16="http://schemas.microsoft.com/office/drawing/2014/main" id="{C3E3C770-D377-DF89-C33A-FBFE7CE2AAD6}"/>
              </a:ext>
            </a:extLst>
          </p:cNvPr>
          <p:cNvSpPr txBox="1"/>
          <p:nvPr/>
        </p:nvSpPr>
        <p:spPr>
          <a:xfrm>
            <a:off x="834072" y="1295400"/>
            <a:ext cx="9148128" cy="1883657"/>
          </a:xfrm>
          <a:prstGeom prst="rect">
            <a:avLst/>
          </a:prstGeom>
          <a:noFill/>
        </p:spPr>
        <p:txBody>
          <a:bodyPr wrap="square">
            <a:spAutoFit/>
          </a:bodyPr>
          <a:lstStyle/>
          <a:p>
            <a:pPr>
              <a:lnSpc>
                <a:spcPct val="150000"/>
              </a:lnSpc>
            </a:pPr>
            <a:r>
              <a:rPr lang="en-US" sz="2000" b="0" i="0" dirty="0">
                <a:solidFill>
                  <a:schemeClr val="tx1"/>
                </a:solidFill>
                <a:effectLst/>
                <a:latin typeface="Times New Roman" panose="02020603050405020304" pitchFamily="18" charset="0"/>
                <a:cs typeface="Times New Roman" panose="02020603050405020304" pitchFamily="18" charset="0"/>
              </a:rPr>
              <a:t>Given a corpus of text data, the objective is to develop a neural network model capable of capturing the statistical relationships between characters in the text. Once the model is trained, it should have the ability to generate new text sequences character by character, leveraging the learned patterns from the training data.</a:t>
            </a:r>
            <a:endParaRPr lang="en-IN" sz="20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2" name="TextBox 11">
            <a:extLst>
              <a:ext uri="{FF2B5EF4-FFF2-40B4-BE49-F238E27FC236}">
                <a16:creationId xmlns:a16="http://schemas.microsoft.com/office/drawing/2014/main" id="{BB9AB07C-3E17-A3F9-76B8-7ACD5A5B5DC9}"/>
              </a:ext>
            </a:extLst>
          </p:cNvPr>
          <p:cNvSpPr txBox="1"/>
          <p:nvPr/>
        </p:nvSpPr>
        <p:spPr>
          <a:xfrm>
            <a:off x="764611" y="1922882"/>
            <a:ext cx="6100916" cy="3774367"/>
          </a:xfrm>
          <a:prstGeom prst="rect">
            <a:avLst/>
          </a:prstGeom>
          <a:noFill/>
        </p:spPr>
        <p:txBody>
          <a:bodyPr wrap="square">
            <a:spAutoFit/>
          </a:bodyPr>
          <a:lstStyle/>
          <a:p>
            <a:pPr marL="0" lvl="0" indent="0" algn="l" rtl="0">
              <a:lnSpc>
                <a:spcPct val="150000"/>
              </a:lnSpc>
              <a:spcBef>
                <a:spcPts val="1400"/>
              </a:spcBef>
              <a:spcAft>
                <a:spcPts val="0"/>
              </a:spcAft>
              <a:buNone/>
            </a:pPr>
            <a:r>
              <a:rPr lang="en-US" sz="1800" dirty="0">
                <a:solidFill>
                  <a:srgbClr val="0D0D0D"/>
                </a:solidFill>
                <a:highlight>
                  <a:schemeClr val="lt1"/>
                </a:highlight>
                <a:latin typeface="Times New Roman" panose="02020603050405020304" pitchFamily="18" charset="0"/>
                <a:ea typeface="Roboto"/>
                <a:cs typeface="Times New Roman" panose="02020603050405020304" pitchFamily="18" charset="0"/>
                <a:sym typeface="Roboto"/>
              </a:rPr>
              <a:t>1. Problem Definition</a:t>
            </a:r>
          </a:p>
          <a:p>
            <a:pPr marL="0" lvl="0" indent="0" algn="l" rtl="0">
              <a:lnSpc>
                <a:spcPct val="150000"/>
              </a:lnSpc>
              <a:spcBef>
                <a:spcPts val="400"/>
              </a:spcBef>
              <a:spcAft>
                <a:spcPts val="0"/>
              </a:spcAft>
              <a:buNone/>
            </a:pPr>
            <a:r>
              <a:rPr lang="en-US" sz="1800" dirty="0">
                <a:solidFill>
                  <a:srgbClr val="0D0D0D"/>
                </a:solidFill>
                <a:highlight>
                  <a:schemeClr val="lt1"/>
                </a:highlight>
                <a:latin typeface="Times New Roman" panose="02020603050405020304" pitchFamily="18" charset="0"/>
                <a:ea typeface="Roboto"/>
                <a:cs typeface="Times New Roman" panose="02020603050405020304" pitchFamily="18" charset="0"/>
                <a:sym typeface="Roboto"/>
              </a:rPr>
              <a:t>2. Data Collection and Preprocessing</a:t>
            </a:r>
          </a:p>
          <a:p>
            <a:pPr marL="0" lvl="0" indent="0" algn="l" rtl="0">
              <a:lnSpc>
                <a:spcPct val="150000"/>
              </a:lnSpc>
              <a:spcBef>
                <a:spcPts val="400"/>
              </a:spcBef>
              <a:spcAft>
                <a:spcPts val="0"/>
              </a:spcAft>
              <a:buNone/>
            </a:pPr>
            <a:r>
              <a:rPr lang="en-US" sz="1800" dirty="0">
                <a:solidFill>
                  <a:srgbClr val="0D0D0D"/>
                </a:solidFill>
                <a:highlight>
                  <a:schemeClr val="lt1"/>
                </a:highlight>
                <a:latin typeface="Times New Roman" panose="02020603050405020304" pitchFamily="18" charset="0"/>
                <a:ea typeface="Roboto"/>
                <a:cs typeface="Times New Roman" panose="02020603050405020304" pitchFamily="18" charset="0"/>
                <a:sym typeface="Roboto"/>
              </a:rPr>
              <a:t>3. </a:t>
            </a:r>
            <a:r>
              <a:rPr lang="en-US" sz="2000" dirty="0">
                <a:solidFill>
                  <a:srgbClr val="0D0D0D"/>
                </a:solidFill>
                <a:highlight>
                  <a:schemeClr val="lt1"/>
                </a:highlight>
                <a:latin typeface="Times New Roman" panose="02020603050405020304" pitchFamily="18" charset="0"/>
                <a:ea typeface="Roboto"/>
                <a:cs typeface="Times New Roman" panose="02020603050405020304" pitchFamily="18" charset="0"/>
                <a:sym typeface="Roboto"/>
              </a:rPr>
              <a:t>Model </a:t>
            </a:r>
            <a:r>
              <a:rPr lang="en-US" sz="1800" dirty="0">
                <a:solidFill>
                  <a:srgbClr val="0D0D0D"/>
                </a:solidFill>
                <a:highlight>
                  <a:schemeClr val="lt1"/>
                </a:highlight>
                <a:latin typeface="Times New Roman" panose="02020603050405020304" pitchFamily="18" charset="0"/>
                <a:ea typeface="Roboto"/>
                <a:cs typeface="Times New Roman" panose="02020603050405020304" pitchFamily="18" charset="0"/>
                <a:sym typeface="Roboto"/>
              </a:rPr>
              <a:t>Architecture</a:t>
            </a:r>
          </a:p>
          <a:p>
            <a:pPr marL="0" lvl="0" indent="0" algn="l" rtl="0">
              <a:lnSpc>
                <a:spcPct val="150000"/>
              </a:lnSpc>
              <a:spcBef>
                <a:spcPts val="400"/>
              </a:spcBef>
              <a:spcAft>
                <a:spcPts val="0"/>
              </a:spcAft>
              <a:buNone/>
            </a:pPr>
            <a:r>
              <a:rPr lang="en-US" sz="1800" dirty="0">
                <a:solidFill>
                  <a:srgbClr val="0D0D0D"/>
                </a:solidFill>
                <a:highlight>
                  <a:schemeClr val="lt1"/>
                </a:highlight>
                <a:latin typeface="Times New Roman" panose="02020603050405020304" pitchFamily="18" charset="0"/>
                <a:ea typeface="Roboto"/>
                <a:cs typeface="Times New Roman" panose="02020603050405020304" pitchFamily="18" charset="0"/>
                <a:sym typeface="Roboto"/>
              </a:rPr>
              <a:t>4. Training</a:t>
            </a:r>
          </a:p>
          <a:p>
            <a:pPr marL="0" lvl="0" indent="0" algn="l" rtl="0">
              <a:lnSpc>
                <a:spcPct val="150000"/>
              </a:lnSpc>
              <a:spcBef>
                <a:spcPts val="400"/>
              </a:spcBef>
              <a:spcAft>
                <a:spcPts val="0"/>
              </a:spcAft>
              <a:buNone/>
            </a:pPr>
            <a:r>
              <a:rPr lang="en-US" sz="1800" dirty="0">
                <a:solidFill>
                  <a:srgbClr val="0D0D0D"/>
                </a:solidFill>
                <a:highlight>
                  <a:schemeClr val="lt1"/>
                </a:highlight>
                <a:latin typeface="Times New Roman" panose="02020603050405020304" pitchFamily="18" charset="0"/>
                <a:ea typeface="Roboto"/>
                <a:cs typeface="Times New Roman" panose="02020603050405020304" pitchFamily="18" charset="0"/>
                <a:sym typeface="Roboto"/>
              </a:rPr>
              <a:t>5. Evaluation</a:t>
            </a:r>
          </a:p>
          <a:p>
            <a:pPr marL="0" lvl="0" indent="0" algn="l" rtl="0">
              <a:lnSpc>
                <a:spcPct val="150000"/>
              </a:lnSpc>
              <a:spcBef>
                <a:spcPts val="400"/>
              </a:spcBef>
              <a:spcAft>
                <a:spcPts val="0"/>
              </a:spcAft>
              <a:buNone/>
            </a:pPr>
            <a:r>
              <a:rPr lang="en-US" sz="1800" dirty="0">
                <a:solidFill>
                  <a:srgbClr val="0D0D0D"/>
                </a:solidFill>
                <a:highlight>
                  <a:schemeClr val="lt1"/>
                </a:highlight>
                <a:latin typeface="Times New Roman" panose="02020603050405020304" pitchFamily="18" charset="0"/>
                <a:ea typeface="Roboto"/>
                <a:cs typeface="Times New Roman" panose="02020603050405020304" pitchFamily="18" charset="0"/>
                <a:sym typeface="Roboto"/>
              </a:rPr>
              <a:t>6. Fine-Tuning and Optimization</a:t>
            </a:r>
          </a:p>
          <a:p>
            <a:pPr marL="0" lvl="0" indent="0" algn="l" rtl="0">
              <a:lnSpc>
                <a:spcPct val="150000"/>
              </a:lnSpc>
              <a:spcBef>
                <a:spcPts val="400"/>
              </a:spcBef>
              <a:spcAft>
                <a:spcPts val="0"/>
              </a:spcAft>
              <a:buNone/>
            </a:pPr>
            <a:r>
              <a:rPr lang="en-US" sz="1800" dirty="0">
                <a:solidFill>
                  <a:srgbClr val="0D0D0D"/>
                </a:solidFill>
                <a:highlight>
                  <a:schemeClr val="lt1"/>
                </a:highlight>
                <a:latin typeface="Times New Roman" panose="02020603050405020304" pitchFamily="18" charset="0"/>
                <a:ea typeface="Roboto"/>
                <a:cs typeface="Times New Roman" panose="02020603050405020304" pitchFamily="18" charset="0"/>
                <a:sym typeface="Roboto"/>
              </a:rPr>
              <a:t>7. Deployment and Application</a:t>
            </a:r>
          </a:p>
          <a:p>
            <a:pPr marL="0" lvl="0" indent="0" algn="l" rtl="0">
              <a:lnSpc>
                <a:spcPct val="150000"/>
              </a:lnSpc>
              <a:spcBef>
                <a:spcPts val="400"/>
              </a:spcBef>
              <a:spcAft>
                <a:spcPts val="0"/>
              </a:spcAft>
              <a:buClr>
                <a:schemeClr val="dk1"/>
              </a:buClr>
              <a:buSzPts val="1100"/>
              <a:buFont typeface="Arial"/>
              <a:buNone/>
            </a:pPr>
            <a:r>
              <a:rPr lang="en-US" sz="1800" dirty="0">
                <a:solidFill>
                  <a:srgbClr val="0D0D0D"/>
                </a:solidFill>
                <a:highlight>
                  <a:schemeClr val="lt1"/>
                </a:highlight>
                <a:latin typeface="Times New Roman" panose="02020603050405020304" pitchFamily="18" charset="0"/>
                <a:ea typeface="Roboto"/>
                <a:cs typeface="Times New Roman" panose="02020603050405020304" pitchFamily="18" charset="0"/>
                <a:sym typeface="Roboto"/>
              </a:rPr>
              <a:t>8. Monitoring and Maintenance</a:t>
            </a:r>
            <a:endParaRPr lang="en-US" dirty="0">
              <a:solidFill>
                <a:schemeClr val="dk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0" name="TextBox 9">
            <a:extLst>
              <a:ext uri="{FF2B5EF4-FFF2-40B4-BE49-F238E27FC236}">
                <a16:creationId xmlns:a16="http://schemas.microsoft.com/office/drawing/2014/main" id="{B2D9B4BF-51C9-9A51-ACF0-D723A86A3BC6}"/>
              </a:ext>
            </a:extLst>
          </p:cNvPr>
          <p:cNvSpPr txBox="1"/>
          <p:nvPr/>
        </p:nvSpPr>
        <p:spPr>
          <a:xfrm>
            <a:off x="723900" y="1507806"/>
            <a:ext cx="9598660" cy="5576976"/>
          </a:xfrm>
          <a:prstGeom prst="rect">
            <a:avLst/>
          </a:prstGeom>
          <a:noFill/>
        </p:spPr>
        <p:txBody>
          <a:bodyPr wrap="square">
            <a:spAutoFit/>
          </a:bodyPr>
          <a:lstStyle/>
          <a:p>
            <a:pPr marL="0" lvl="0" indent="0" algn="l" rtl="0">
              <a:lnSpc>
                <a:spcPct val="150000"/>
              </a:lnSpc>
              <a:spcBef>
                <a:spcPts val="0"/>
              </a:spcBef>
              <a:spcAft>
                <a:spcPts val="0"/>
              </a:spcAft>
              <a:buNone/>
            </a:pPr>
            <a:r>
              <a:rPr lang="en-US" b="1"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rPr>
              <a:t>1.General Consumers:</a:t>
            </a:r>
          </a:p>
          <a:p>
            <a:pPr marL="0" lvl="0" indent="0" algn="l" rtl="0">
              <a:lnSpc>
                <a:spcPct val="150000"/>
              </a:lnSpc>
              <a:spcBef>
                <a:spcPts val="0"/>
              </a:spcBef>
              <a:spcAft>
                <a:spcPts val="0"/>
              </a:spcAft>
              <a:buNone/>
            </a:pPr>
            <a:r>
              <a:rPr lang="en-US" sz="1600"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rPr>
              <a:t>              Virtual assistants like Siri, Alexa, or Google Assistant for natural language interaction.</a:t>
            </a:r>
          </a:p>
          <a:p>
            <a:pPr marL="0" lvl="0" indent="0" algn="l" rtl="0">
              <a:lnSpc>
                <a:spcPct val="150000"/>
              </a:lnSpc>
              <a:spcBef>
                <a:spcPts val="0"/>
              </a:spcBef>
              <a:spcAft>
                <a:spcPts val="0"/>
              </a:spcAft>
              <a:buNone/>
            </a:pPr>
            <a:r>
              <a:rPr lang="en-US" b="1"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rPr>
              <a:t>2.Content Creators:</a:t>
            </a:r>
          </a:p>
          <a:p>
            <a:pPr marL="0" lvl="0" indent="0" algn="l" rtl="0">
              <a:lnSpc>
                <a:spcPct val="150000"/>
              </a:lnSpc>
              <a:spcBef>
                <a:spcPts val="0"/>
              </a:spcBef>
              <a:spcAft>
                <a:spcPts val="0"/>
              </a:spcAft>
              <a:buNone/>
            </a:pPr>
            <a:r>
              <a:rPr lang="en-US" sz="1600"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rPr>
              <a:t>              Writers, journalists, bloggers, and content creators can benefit from language models for        generating ideas, improving writing efficiency, and enhancing content quality.</a:t>
            </a:r>
          </a:p>
          <a:p>
            <a:pPr marL="0" lvl="0" indent="0" algn="l" rtl="0">
              <a:lnSpc>
                <a:spcPct val="150000"/>
              </a:lnSpc>
              <a:spcBef>
                <a:spcPts val="0"/>
              </a:spcBef>
              <a:spcAft>
                <a:spcPts val="0"/>
              </a:spcAft>
              <a:buNone/>
            </a:pPr>
            <a:r>
              <a:rPr lang="en-US" b="1"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rPr>
              <a:t>3.Businesses:</a:t>
            </a:r>
          </a:p>
          <a:p>
            <a:pPr marL="0" lvl="0" indent="0" algn="l" rtl="0">
              <a:lnSpc>
                <a:spcPct val="150000"/>
              </a:lnSpc>
              <a:spcBef>
                <a:spcPts val="0"/>
              </a:spcBef>
              <a:spcAft>
                <a:spcPts val="0"/>
              </a:spcAft>
              <a:buNone/>
            </a:pPr>
            <a:r>
              <a:rPr lang="en-US" sz="1600"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rPr>
              <a:t>              Sentiment analysis tools for analyzing customer feedback, social media mentions, and market trends.</a:t>
            </a:r>
          </a:p>
          <a:p>
            <a:pPr marL="0" lvl="0" indent="0" algn="l" rtl="0">
              <a:lnSpc>
                <a:spcPct val="150000"/>
              </a:lnSpc>
              <a:spcBef>
                <a:spcPts val="0"/>
              </a:spcBef>
              <a:spcAft>
                <a:spcPts val="0"/>
              </a:spcAft>
              <a:buNone/>
            </a:pPr>
            <a:r>
              <a:rPr lang="en-US" b="1"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rPr>
              <a:t>4.Educational Institutions:</a:t>
            </a:r>
          </a:p>
          <a:p>
            <a:pPr marL="0" lvl="0" indent="0" algn="l" rtl="0">
              <a:lnSpc>
                <a:spcPct val="150000"/>
              </a:lnSpc>
              <a:spcBef>
                <a:spcPts val="0"/>
              </a:spcBef>
              <a:spcAft>
                <a:spcPts val="0"/>
              </a:spcAft>
              <a:buNone/>
            </a:pPr>
            <a:r>
              <a:rPr lang="en-US" sz="1600"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rPr>
              <a:t>               Language learning platforms for interactive exercises, grammar correction, and language     proficiency assessment.</a:t>
            </a:r>
          </a:p>
          <a:p>
            <a:pPr marL="0" lvl="0" indent="0" algn="l" rtl="0">
              <a:lnSpc>
                <a:spcPct val="150000"/>
              </a:lnSpc>
              <a:spcBef>
                <a:spcPts val="0"/>
              </a:spcBef>
              <a:spcAft>
                <a:spcPts val="0"/>
              </a:spcAft>
              <a:buNone/>
            </a:pPr>
            <a:r>
              <a:rPr lang="en-US" b="1"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rPr>
              <a:t>5.Government and Public Sector:</a:t>
            </a:r>
          </a:p>
          <a:p>
            <a:pPr marL="0" lvl="0" indent="0" algn="l" rtl="0">
              <a:lnSpc>
                <a:spcPct val="150000"/>
              </a:lnSpc>
              <a:spcBef>
                <a:spcPts val="0"/>
              </a:spcBef>
              <a:spcAft>
                <a:spcPts val="0"/>
              </a:spcAft>
              <a:buNone/>
            </a:pPr>
            <a:r>
              <a:rPr lang="en-US" sz="1600"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rPr>
              <a:t>               Automated transcription and translation services for multilingual communication.</a:t>
            </a:r>
          </a:p>
          <a:p>
            <a:pPr marL="0" lvl="0" indent="0" algn="l" rtl="0">
              <a:lnSpc>
                <a:spcPct val="150000"/>
              </a:lnSpc>
              <a:spcBef>
                <a:spcPts val="0"/>
              </a:spcBef>
              <a:spcAft>
                <a:spcPts val="0"/>
              </a:spcAft>
              <a:buNone/>
            </a:pPr>
            <a:endParaRPr lang="en-US"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endParaRPr>
          </a:p>
          <a:p>
            <a:pPr marL="0" lvl="0" indent="0" algn="l" rtl="0">
              <a:lnSpc>
                <a:spcPct val="150000"/>
              </a:lnSpc>
              <a:spcBef>
                <a:spcPts val="0"/>
              </a:spcBef>
              <a:spcAft>
                <a:spcPts val="0"/>
              </a:spcAft>
              <a:buNone/>
            </a:pPr>
            <a:endParaRPr lang="en-US" sz="2000" dirty="0">
              <a:solidFill>
                <a:schemeClr val="dk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1" name="TextBox 10">
            <a:extLst>
              <a:ext uri="{FF2B5EF4-FFF2-40B4-BE49-F238E27FC236}">
                <a16:creationId xmlns:a16="http://schemas.microsoft.com/office/drawing/2014/main" id="{3390AD7D-DD7B-693D-635C-3599C082DD2C}"/>
              </a:ext>
            </a:extLst>
          </p:cNvPr>
          <p:cNvSpPr txBox="1"/>
          <p:nvPr/>
        </p:nvSpPr>
        <p:spPr>
          <a:xfrm>
            <a:off x="3050457" y="1959047"/>
            <a:ext cx="6484067" cy="2954655"/>
          </a:xfrm>
          <a:prstGeom prst="rect">
            <a:avLst/>
          </a:prstGeom>
          <a:noFill/>
        </p:spPr>
        <p:txBody>
          <a:bodyPr wrap="square">
            <a:spAutoFit/>
          </a:bodyPr>
          <a:lstStyle/>
          <a:p>
            <a:pPr marL="0" lvl="0" indent="0" algn="l" rtl="0">
              <a:lnSpc>
                <a:spcPct val="150000"/>
              </a:lnSpc>
              <a:spcBef>
                <a:spcPts val="0"/>
              </a:spcBef>
              <a:spcAft>
                <a:spcPts val="0"/>
              </a:spcAft>
              <a:buNone/>
            </a:pPr>
            <a:r>
              <a:rPr lang="en-US" sz="1800"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rPr>
              <a:t>1.Enhanced User Experience</a:t>
            </a:r>
          </a:p>
          <a:p>
            <a:pPr marL="0" lvl="0" indent="0" algn="l" rtl="0">
              <a:lnSpc>
                <a:spcPct val="150000"/>
              </a:lnSpc>
              <a:spcBef>
                <a:spcPts val="0"/>
              </a:spcBef>
              <a:spcAft>
                <a:spcPts val="0"/>
              </a:spcAft>
              <a:buNone/>
            </a:pPr>
            <a:r>
              <a:rPr lang="en-US" sz="1800"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rPr>
              <a:t>2.Improved Content Creation Efficiency</a:t>
            </a:r>
          </a:p>
          <a:p>
            <a:pPr marL="0" lvl="0" indent="0" algn="l" rtl="0">
              <a:lnSpc>
                <a:spcPct val="150000"/>
              </a:lnSpc>
              <a:spcBef>
                <a:spcPts val="0"/>
              </a:spcBef>
              <a:spcAft>
                <a:spcPts val="0"/>
              </a:spcAft>
              <a:buNone/>
            </a:pPr>
            <a:r>
              <a:rPr lang="en-US" sz="1800"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rPr>
              <a:t>3.Efficient Customer Support</a:t>
            </a:r>
          </a:p>
          <a:p>
            <a:pPr marL="0" lvl="0" indent="0" algn="l" rtl="0">
              <a:lnSpc>
                <a:spcPct val="150000"/>
              </a:lnSpc>
              <a:spcBef>
                <a:spcPts val="0"/>
              </a:spcBef>
              <a:spcAft>
                <a:spcPts val="0"/>
              </a:spcAft>
              <a:buNone/>
            </a:pPr>
            <a:r>
              <a:rPr lang="en-US" sz="1800"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rPr>
              <a:t>4.Insightful Data Analysis</a:t>
            </a:r>
          </a:p>
          <a:p>
            <a:pPr marL="0" lvl="0" indent="0" algn="l" rtl="0">
              <a:lnSpc>
                <a:spcPct val="150000"/>
              </a:lnSpc>
              <a:spcBef>
                <a:spcPts val="0"/>
              </a:spcBef>
              <a:spcAft>
                <a:spcPts val="0"/>
              </a:spcAft>
              <a:buNone/>
            </a:pPr>
            <a:r>
              <a:rPr lang="en-US" sz="1800"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rPr>
              <a:t>5.Personalized Learning Experience</a:t>
            </a:r>
          </a:p>
          <a:p>
            <a:pPr marL="0" lvl="0" indent="0" algn="l" rtl="0">
              <a:lnSpc>
                <a:spcPct val="150000"/>
              </a:lnSpc>
              <a:spcBef>
                <a:spcPts val="0"/>
              </a:spcBef>
              <a:spcAft>
                <a:spcPts val="0"/>
              </a:spcAft>
              <a:buNone/>
            </a:pPr>
            <a:r>
              <a:rPr lang="en-US" sz="1800"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rPr>
              <a:t>6.Advancing Research in Natural Language Processing</a:t>
            </a:r>
          </a:p>
          <a:p>
            <a:pPr marL="0" lvl="0" indent="0" algn="l" rtl="0">
              <a:lnSpc>
                <a:spcPct val="150000"/>
              </a:lnSpc>
              <a:spcBef>
                <a:spcPts val="0"/>
              </a:spcBef>
              <a:spcAft>
                <a:spcPts val="0"/>
              </a:spcAft>
              <a:buNone/>
            </a:pPr>
            <a:r>
              <a:rPr lang="en-US" sz="1800"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rPr>
              <a:t>7.Multifaceted Government Applications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7</a:t>
            </a:fld>
            <a:endParaRPr spc="-25" dirty="0"/>
          </a:p>
        </p:txBody>
      </p:sp>
      <p:sp>
        <p:nvSpPr>
          <p:cNvPr id="12" name="TextBox 11">
            <a:extLst>
              <a:ext uri="{FF2B5EF4-FFF2-40B4-BE49-F238E27FC236}">
                <a16:creationId xmlns:a16="http://schemas.microsoft.com/office/drawing/2014/main" id="{E9FE9756-25B1-498E-9DE5-6226C41609DF}"/>
              </a:ext>
            </a:extLst>
          </p:cNvPr>
          <p:cNvSpPr txBox="1"/>
          <p:nvPr/>
        </p:nvSpPr>
        <p:spPr>
          <a:xfrm>
            <a:off x="2362200" y="1473149"/>
            <a:ext cx="8991600" cy="5218736"/>
          </a:xfrm>
          <a:prstGeom prst="rect">
            <a:avLst/>
          </a:prstGeom>
          <a:noFill/>
        </p:spPr>
        <p:txBody>
          <a:bodyPr wrap="square">
            <a:spAutoFit/>
          </a:bodyPr>
          <a:lstStyle/>
          <a:p>
            <a:pPr>
              <a:lnSpc>
                <a:spcPct val="150000"/>
              </a:lnSpc>
            </a:pPr>
            <a:r>
              <a:rPr lang="en-US" sz="1600" b="0" i="0" dirty="0">
                <a:solidFill>
                  <a:schemeClr val="tx1"/>
                </a:solidFill>
                <a:effectLst/>
                <a:latin typeface="Times New Roman" panose="02020603050405020304" pitchFamily="18" charset="0"/>
                <a:cs typeface="Times New Roman" panose="02020603050405020304" pitchFamily="18" charset="0"/>
              </a:rPr>
              <a:t>1.Seamless User Experience: Our language models seamlessly enhance user experiences by integrating into various applications, offering intuitive ways to communicate and create content. </a:t>
            </a:r>
          </a:p>
          <a:p>
            <a:pPr>
              <a:lnSpc>
                <a:spcPct val="150000"/>
              </a:lnSpc>
            </a:pPr>
            <a:r>
              <a:rPr lang="en-US" sz="1600" b="0" i="0" dirty="0">
                <a:solidFill>
                  <a:schemeClr val="tx1"/>
                </a:solidFill>
                <a:effectLst/>
                <a:latin typeface="Times New Roman" panose="02020603050405020304" pitchFamily="18" charset="0"/>
                <a:cs typeface="Times New Roman" panose="02020603050405020304" pitchFamily="18" charset="0"/>
              </a:rPr>
              <a:t>2.Empowering </a:t>
            </a:r>
            <a:r>
              <a:rPr lang="en-US" sz="1600" b="0" i="0" dirty="0" err="1">
                <a:solidFill>
                  <a:schemeClr val="tx1"/>
                </a:solidFill>
                <a:effectLst/>
                <a:latin typeface="Times New Roman" panose="02020603050405020304" pitchFamily="18" charset="0"/>
                <a:cs typeface="Times New Roman" panose="02020603050405020304" pitchFamily="18" charset="0"/>
              </a:rPr>
              <a:t>Creativity:Empowering</a:t>
            </a:r>
            <a:r>
              <a:rPr lang="en-US" sz="1600" b="0" i="0" dirty="0">
                <a:solidFill>
                  <a:schemeClr val="tx1"/>
                </a:solidFill>
                <a:effectLst/>
                <a:latin typeface="Times New Roman" panose="02020603050405020304" pitchFamily="18" charset="0"/>
                <a:cs typeface="Times New Roman" panose="02020603050405020304" pitchFamily="18" charset="0"/>
              </a:rPr>
              <a:t> creativity, our solution provides content suggestion and text summarization features, boosting productivity for writers and journalists. </a:t>
            </a:r>
          </a:p>
          <a:p>
            <a:pPr>
              <a:lnSpc>
                <a:spcPct val="150000"/>
              </a:lnSpc>
            </a:pPr>
            <a:r>
              <a:rPr lang="en-US" sz="1600" b="0" i="0" dirty="0">
                <a:solidFill>
                  <a:schemeClr val="tx1"/>
                </a:solidFill>
                <a:effectLst/>
                <a:latin typeface="Times New Roman" panose="02020603050405020304" pitchFamily="18" charset="0"/>
                <a:cs typeface="Times New Roman" panose="02020603050405020304" pitchFamily="18" charset="0"/>
              </a:rPr>
              <a:t>3.AI-Powered Customer Support: Businesses can wow customers with AI-powered customer support, delivering instant responses and personalized assistance through chatbots and virtual assistants.</a:t>
            </a:r>
          </a:p>
          <a:p>
            <a:pPr algn="l">
              <a:lnSpc>
                <a:spcPct val="150000"/>
              </a:lnSpc>
              <a:buFont typeface="+mj-lt"/>
              <a:buAutoNum type="arabicPeriod" startAt="4"/>
            </a:pPr>
            <a:r>
              <a:rPr lang="en-US" sz="1600" b="0" i="0" dirty="0">
                <a:solidFill>
                  <a:schemeClr val="tx1"/>
                </a:solidFill>
                <a:effectLst/>
                <a:latin typeface="Times New Roman" panose="02020603050405020304" pitchFamily="18" charset="0"/>
                <a:cs typeface="Times New Roman" panose="02020603050405020304" pitchFamily="18" charset="0"/>
              </a:rPr>
              <a:t>Personalized Interaction: Our language models enable personalized interaction with users, tailoring responses and content recommendations based on individual preferences and behavior.</a:t>
            </a:r>
          </a:p>
          <a:p>
            <a:pPr algn="l">
              <a:lnSpc>
                <a:spcPct val="150000"/>
              </a:lnSpc>
              <a:buFont typeface="+mj-lt"/>
              <a:buAutoNum type="arabicPeriod" startAt="4"/>
            </a:pPr>
            <a:r>
              <a:rPr lang="en-US" sz="1600" b="0" i="0" dirty="0">
                <a:solidFill>
                  <a:schemeClr val="tx1"/>
                </a:solidFill>
                <a:effectLst/>
                <a:latin typeface="Times New Roman" panose="02020603050405020304" pitchFamily="18" charset="0"/>
                <a:cs typeface="Times New Roman" panose="02020603050405020304" pitchFamily="18" charset="0"/>
              </a:rPr>
              <a:t>Enhanced Efficiency: Leveraging advanced algorithms, our language models streamline tasks and workflows, improving efficiency and reducing turnaround time for various processes.</a:t>
            </a:r>
          </a:p>
          <a:p>
            <a:pPr algn="l">
              <a:lnSpc>
                <a:spcPct val="150000"/>
              </a:lnSpc>
              <a:buFont typeface="+mj-lt"/>
              <a:buAutoNum type="arabicPeriod" startAt="4"/>
            </a:pPr>
            <a:r>
              <a:rPr lang="en-US" sz="1600" b="0" i="0" dirty="0">
                <a:solidFill>
                  <a:schemeClr val="tx1"/>
                </a:solidFill>
                <a:effectLst/>
                <a:latin typeface="Times New Roman" panose="02020603050405020304" pitchFamily="18" charset="0"/>
                <a:cs typeface="Times New Roman" panose="02020603050405020304" pitchFamily="18" charset="0"/>
              </a:rPr>
              <a:t>Insightful Analytics: With built-in analytics capabilities, our language models provide valuable insights into user behavior, content performance, and market trends, empowering businesses to make data-driven decisions.</a:t>
            </a:r>
          </a:p>
          <a:p>
            <a:pPr>
              <a:lnSpc>
                <a:spcPct val="150000"/>
              </a:lnSpc>
            </a:pPr>
            <a:endParaRPr lang="en-IN" sz="16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2415" cy="300355"/>
          </a:xfrm>
          <a:prstGeom prst="rect">
            <a:avLst/>
          </a:prstGeom>
        </p:spPr>
        <p:txBody>
          <a:bodyPr vert="horz" wrap="square" lIns="0" tIns="12700" rIns="0" bIns="0" rtlCol="0">
            <a:spAutoFit/>
          </a:bodyPr>
          <a:lstStyle/>
          <a:p>
            <a:pPr marL="12700">
              <a:lnSpc>
                <a:spcPct val="100000"/>
              </a:lnSpc>
              <a:spcBef>
                <a:spcPts val="100"/>
              </a:spcBef>
            </a:pPr>
            <a:r>
              <a:rPr sz="1800" spc="-30" dirty="0">
                <a:latin typeface="Times New Roman" panose="02020603050405020304" pitchFamily="18" charset="0"/>
                <a:cs typeface="Times New Roman" panose="02020603050405020304" pitchFamily="18" charset="0"/>
              </a:rPr>
              <a:t>Teams</a:t>
            </a:r>
            <a:r>
              <a:rPr sz="1800" spc="-3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cam</a:t>
            </a:r>
            <a:r>
              <a:rPr sz="1800" spc="-12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add</a:t>
            </a:r>
            <a:r>
              <a:rPr sz="1800" spc="-10" dirty="0">
                <a:latin typeface="Times New Roman" panose="02020603050405020304" pitchFamily="18" charset="0"/>
                <a:cs typeface="Times New Roman" panose="02020603050405020304" pitchFamily="18" charset="0"/>
              </a:rPr>
              <a:t> wireframes</a:t>
            </a:r>
            <a:endParaRPr sz="1800" dirty="0">
              <a:latin typeface="Times New Roman" panose="02020603050405020304" pitchFamily="18" charset="0"/>
              <a:cs typeface="Times New Roman" panose="02020603050405020304" pitchFamily="18"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1" name="TextBox 10">
            <a:extLst>
              <a:ext uri="{FF2B5EF4-FFF2-40B4-BE49-F238E27FC236}">
                <a16:creationId xmlns:a16="http://schemas.microsoft.com/office/drawing/2014/main" id="{8FC9B764-172B-9F31-145B-B5C866A1816C}"/>
              </a:ext>
            </a:extLst>
          </p:cNvPr>
          <p:cNvSpPr txBox="1"/>
          <p:nvPr/>
        </p:nvSpPr>
        <p:spPr>
          <a:xfrm>
            <a:off x="775396" y="1857375"/>
            <a:ext cx="6100916" cy="2951064"/>
          </a:xfrm>
          <a:prstGeom prst="rect">
            <a:avLst/>
          </a:prstGeom>
          <a:noFill/>
        </p:spPr>
        <p:txBody>
          <a:bodyPr wrap="square">
            <a:spAutoFit/>
          </a:bodyPr>
          <a:lstStyle/>
          <a:p>
            <a:pPr marL="457200" lvl="0" indent="-228600" algn="l" rtl="0">
              <a:lnSpc>
                <a:spcPct val="150000"/>
              </a:lnSpc>
              <a:spcBef>
                <a:spcPts val="1500"/>
              </a:spcBef>
              <a:spcAft>
                <a:spcPts val="0"/>
              </a:spcAft>
              <a:buClr>
                <a:srgbClr val="0D0D0D"/>
              </a:buClr>
              <a:buSzPts val="2000"/>
              <a:buFont typeface="Roboto"/>
              <a:buNone/>
            </a:pPr>
            <a:r>
              <a:rPr lang="en-US" sz="1800"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rPr>
              <a:t>1.Input Layer</a:t>
            </a:r>
          </a:p>
          <a:p>
            <a:pPr marL="457200" lvl="0" indent="-228600" algn="l" rtl="0">
              <a:lnSpc>
                <a:spcPct val="150000"/>
              </a:lnSpc>
              <a:spcBef>
                <a:spcPts val="0"/>
              </a:spcBef>
              <a:spcAft>
                <a:spcPts val="0"/>
              </a:spcAft>
              <a:buClr>
                <a:srgbClr val="0D0D0D"/>
              </a:buClr>
              <a:buSzPts val="2000"/>
              <a:buFont typeface="Roboto"/>
              <a:buNone/>
            </a:pPr>
            <a:r>
              <a:rPr lang="en-US" sz="1800"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rPr>
              <a:t>2.Recurrent Connections</a:t>
            </a:r>
          </a:p>
          <a:p>
            <a:pPr marL="457200" lvl="0" indent="-228600" algn="l" rtl="0">
              <a:lnSpc>
                <a:spcPct val="150000"/>
              </a:lnSpc>
              <a:spcBef>
                <a:spcPts val="0"/>
              </a:spcBef>
              <a:spcAft>
                <a:spcPts val="0"/>
              </a:spcAft>
              <a:buClr>
                <a:srgbClr val="0D0D0D"/>
              </a:buClr>
              <a:buSzPts val="2000"/>
              <a:buFont typeface="Roboto"/>
              <a:buNone/>
            </a:pPr>
            <a:r>
              <a:rPr lang="en-US" sz="1800"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rPr>
              <a:t>3.Hidden State</a:t>
            </a:r>
          </a:p>
          <a:p>
            <a:pPr marL="457200" lvl="0" indent="-228600" algn="l" rtl="0">
              <a:lnSpc>
                <a:spcPct val="150000"/>
              </a:lnSpc>
              <a:spcBef>
                <a:spcPts val="0"/>
              </a:spcBef>
              <a:spcAft>
                <a:spcPts val="0"/>
              </a:spcAft>
              <a:buClr>
                <a:srgbClr val="0D0D0D"/>
              </a:buClr>
              <a:buSzPts val="2000"/>
              <a:buFont typeface="Roboto"/>
              <a:buNone/>
            </a:pPr>
            <a:r>
              <a:rPr lang="en-US" sz="1800"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rPr>
              <a:t>4.Output Layer</a:t>
            </a:r>
          </a:p>
          <a:p>
            <a:pPr marL="457200" lvl="0" indent="-228600" algn="l" rtl="0">
              <a:lnSpc>
                <a:spcPct val="150000"/>
              </a:lnSpc>
              <a:spcBef>
                <a:spcPts val="0"/>
              </a:spcBef>
              <a:spcAft>
                <a:spcPts val="0"/>
              </a:spcAft>
              <a:buClr>
                <a:srgbClr val="0D0D0D"/>
              </a:buClr>
              <a:buSzPts val="2000"/>
              <a:buFont typeface="Roboto"/>
              <a:buNone/>
            </a:pPr>
            <a:r>
              <a:rPr lang="en-US" sz="1800"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rPr>
              <a:t>5.Training</a:t>
            </a:r>
          </a:p>
          <a:p>
            <a:pPr marL="457200" lvl="0" indent="-228600" algn="l" rtl="0">
              <a:lnSpc>
                <a:spcPct val="150000"/>
              </a:lnSpc>
              <a:spcBef>
                <a:spcPts val="0"/>
              </a:spcBef>
              <a:spcAft>
                <a:spcPts val="0"/>
              </a:spcAft>
              <a:buClr>
                <a:srgbClr val="0D0D0D"/>
              </a:buClr>
              <a:buSzPts val="2000"/>
              <a:buFont typeface="Roboto"/>
              <a:buNone/>
            </a:pPr>
            <a:r>
              <a:rPr lang="en-US" sz="1800"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rPr>
              <a:t>6.Long Short-Term Memory (LSTM) and Gated Recurrent Unit (GRU)</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sp>
        <p:nvSpPr>
          <p:cNvPr id="13" name="TextBox 12">
            <a:extLst>
              <a:ext uri="{FF2B5EF4-FFF2-40B4-BE49-F238E27FC236}">
                <a16:creationId xmlns:a16="http://schemas.microsoft.com/office/drawing/2014/main" id="{B9EF7244-FC40-27DE-26C0-15244BCA5595}"/>
              </a:ext>
            </a:extLst>
          </p:cNvPr>
          <p:cNvSpPr txBox="1"/>
          <p:nvPr/>
        </p:nvSpPr>
        <p:spPr>
          <a:xfrm>
            <a:off x="752474" y="1143000"/>
            <a:ext cx="10144125" cy="1200329"/>
          </a:xfrm>
          <a:prstGeom prst="rect">
            <a:avLst/>
          </a:prstGeom>
          <a:noFill/>
        </p:spPr>
        <p:txBody>
          <a:bodyPr wrap="square">
            <a:spAutoFit/>
          </a:bodyPr>
          <a:lstStyle/>
          <a:p>
            <a:r>
              <a:rPr lang="en-US" b="0" i="0" dirty="0">
                <a:solidFill>
                  <a:schemeClr val="tx1"/>
                </a:solidFill>
                <a:effectLst/>
                <a:latin typeface="Times New Roman" panose="02020603050405020304" pitchFamily="18" charset="0"/>
                <a:cs typeface="Times New Roman" panose="02020603050405020304" pitchFamily="18" charset="0"/>
              </a:rPr>
              <a:t>After outlining the problem and meticulously gathering and preprocessing the data, the modeling phase began. A sophisticated algorithm was thoughtfully chosen, considering both the problem's nature and the dataset's characteristics. Through rigorous training on the prepared data, the model showcased remarkable predictive abilities, delivering precise forecasts for the target variable.</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14" name="Google Shape;177;p10">
            <a:extLst>
              <a:ext uri="{FF2B5EF4-FFF2-40B4-BE49-F238E27FC236}">
                <a16:creationId xmlns:a16="http://schemas.microsoft.com/office/drawing/2014/main" id="{AC2AE8B1-2EAB-0DD2-345A-BDEBD3C83059}"/>
              </a:ext>
            </a:extLst>
          </p:cNvPr>
          <p:cNvPicPr preferRelativeResize="0"/>
          <p:nvPr/>
        </p:nvPicPr>
        <p:blipFill>
          <a:blip r:embed="rId4">
            <a:alphaModFix/>
          </a:blip>
          <a:stretch>
            <a:fillRect/>
          </a:stretch>
        </p:blipFill>
        <p:spPr>
          <a:xfrm>
            <a:off x="1143000" y="2665601"/>
            <a:ext cx="8915400" cy="262490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TotalTime>
  <Words>747</Words>
  <Application>Microsoft Office PowerPoint</Application>
  <PresentationFormat>Widescreen</PresentationFormat>
  <Paragraphs>83</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Roboto</vt:lpstr>
      <vt:lpstr>Times New Roman</vt:lpstr>
      <vt:lpstr>Trebuchet MS</vt:lpstr>
      <vt:lpstr>Office Theme</vt:lpstr>
      <vt:lpstr>PowerPoint Presentation</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praveen kumar</dc:creator>
  <cp:lastModifiedBy>Pravee Messi</cp:lastModifiedBy>
  <cp:revision>9</cp:revision>
  <dcterms:created xsi:type="dcterms:W3CDTF">2024-04-17T04:22:46Z</dcterms:created>
  <dcterms:modified xsi:type="dcterms:W3CDTF">2024-04-17T04:47:39Z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2024-04-17T00:00:00Z</vt:filetime>
  </property>
</Properties>
</file>