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0"/>
  </p:notesMasterIdLst>
  <p:sldIdLst>
    <p:sldId id="256" r:id="rId2"/>
    <p:sldId id="257" r:id="rId3"/>
    <p:sldId id="351" r:id="rId4"/>
    <p:sldId id="321" r:id="rId5"/>
    <p:sldId id="352" r:id="rId6"/>
    <p:sldId id="322" r:id="rId7"/>
    <p:sldId id="311" r:id="rId8"/>
    <p:sldId id="315" r:id="rId9"/>
    <p:sldId id="357" r:id="rId10"/>
    <p:sldId id="317" r:id="rId11"/>
    <p:sldId id="318" r:id="rId12"/>
    <p:sldId id="324" r:id="rId13"/>
    <p:sldId id="313" r:id="rId14"/>
    <p:sldId id="258" r:id="rId15"/>
    <p:sldId id="301" r:id="rId16"/>
    <p:sldId id="325" r:id="rId17"/>
    <p:sldId id="326" r:id="rId18"/>
    <p:sldId id="327" r:id="rId19"/>
    <p:sldId id="328" r:id="rId20"/>
    <p:sldId id="303" r:id="rId21"/>
    <p:sldId id="338" r:id="rId22"/>
    <p:sldId id="337" r:id="rId23"/>
    <p:sldId id="336" r:id="rId24"/>
    <p:sldId id="335" r:id="rId25"/>
    <p:sldId id="334" r:id="rId26"/>
    <p:sldId id="339" r:id="rId27"/>
    <p:sldId id="342" r:id="rId28"/>
    <p:sldId id="341" r:id="rId29"/>
    <p:sldId id="340" r:id="rId30"/>
    <p:sldId id="343" r:id="rId31"/>
    <p:sldId id="344" r:id="rId32"/>
    <p:sldId id="347" r:id="rId33"/>
    <p:sldId id="346" r:id="rId34"/>
    <p:sldId id="319" r:id="rId35"/>
    <p:sldId id="358" r:id="rId36"/>
    <p:sldId id="304" r:id="rId37"/>
    <p:sldId id="310" r:id="rId38"/>
    <p:sldId id="290" r:id="rId39"/>
  </p:sldIdLst>
  <p:sldSz cx="9144000" cy="6858000" type="screen4x3"/>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108" autoAdjust="0"/>
    <p:restoredTop sz="94404" autoAdjust="0"/>
  </p:normalViewPr>
  <p:slideViewPr>
    <p:cSldViewPr snapToGrid="0">
      <p:cViewPr varScale="1">
        <p:scale>
          <a:sx n="82" d="100"/>
          <a:sy n="82" d="100"/>
        </p:scale>
        <p:origin x="122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45415E-EB41-4C25-B5A7-7916CD63F2A9}" type="datetimeFigureOut">
              <a:rPr lang="en-US" smtClean="0"/>
              <a:t>5/5/2025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FE356B-A4E4-45D7-95CA-D6549A1E51DA}" type="slidenum">
              <a:rPr lang="en-US" smtClean="0"/>
              <a:t>‹#›</a:t>
            </a:fld>
            <a:endParaRPr lang="en-US"/>
          </a:p>
        </p:txBody>
      </p:sp>
    </p:spTree>
    <p:extLst>
      <p:ext uri="{BB962C8B-B14F-4D97-AF65-F5344CB8AC3E}">
        <p14:creationId xmlns:p14="http://schemas.microsoft.com/office/powerpoint/2010/main" val="3954266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BA5666-C778-4D3F-A403-8D9F3995DD5E}"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6CBEE-9714-4BEA-A5A0-8A3984C77745}" type="slidenum">
              <a:rPr lang="en-US" smtClean="0"/>
              <a:t>‹#›</a:t>
            </a:fld>
            <a:endParaRPr lang="en-US"/>
          </a:p>
        </p:txBody>
      </p:sp>
    </p:spTree>
    <p:extLst>
      <p:ext uri="{BB962C8B-B14F-4D97-AF65-F5344CB8AC3E}">
        <p14:creationId xmlns:p14="http://schemas.microsoft.com/office/powerpoint/2010/main" val="2612593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BA5666-C778-4D3F-A403-8D9F3995DD5E}"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6CBEE-9714-4BEA-A5A0-8A3984C77745}" type="slidenum">
              <a:rPr lang="en-US" smtClean="0"/>
              <a:t>‹#›</a:t>
            </a:fld>
            <a:endParaRPr lang="en-US"/>
          </a:p>
        </p:txBody>
      </p:sp>
    </p:spTree>
    <p:extLst>
      <p:ext uri="{BB962C8B-B14F-4D97-AF65-F5344CB8AC3E}">
        <p14:creationId xmlns:p14="http://schemas.microsoft.com/office/powerpoint/2010/main" val="761785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BA5666-C778-4D3F-A403-8D9F3995DD5E}"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6CBEE-9714-4BEA-A5A0-8A3984C77745}"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049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BA5666-C778-4D3F-A403-8D9F3995DD5E}"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6CBEE-9714-4BEA-A5A0-8A3984C77745}" type="slidenum">
              <a:rPr lang="en-US" smtClean="0"/>
              <a:t>‹#›</a:t>
            </a:fld>
            <a:endParaRPr lang="en-US"/>
          </a:p>
        </p:txBody>
      </p:sp>
    </p:spTree>
    <p:extLst>
      <p:ext uri="{BB962C8B-B14F-4D97-AF65-F5344CB8AC3E}">
        <p14:creationId xmlns:p14="http://schemas.microsoft.com/office/powerpoint/2010/main" val="3698667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BA5666-C778-4D3F-A403-8D9F3995DD5E}"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6CBEE-9714-4BEA-A5A0-8A3984C77745}"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428510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BA5666-C778-4D3F-A403-8D9F3995DD5E}"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6CBEE-9714-4BEA-A5A0-8A3984C77745}" type="slidenum">
              <a:rPr lang="en-US" smtClean="0"/>
              <a:t>‹#›</a:t>
            </a:fld>
            <a:endParaRPr lang="en-US"/>
          </a:p>
        </p:txBody>
      </p:sp>
    </p:spTree>
    <p:extLst>
      <p:ext uri="{BB962C8B-B14F-4D97-AF65-F5344CB8AC3E}">
        <p14:creationId xmlns:p14="http://schemas.microsoft.com/office/powerpoint/2010/main" val="4199237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BA5666-C778-4D3F-A403-8D9F3995DD5E}"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6CBEE-9714-4BEA-A5A0-8A3984C77745}" type="slidenum">
              <a:rPr lang="en-US" smtClean="0"/>
              <a:t>‹#›</a:t>
            </a:fld>
            <a:endParaRPr lang="en-US"/>
          </a:p>
        </p:txBody>
      </p:sp>
    </p:spTree>
    <p:extLst>
      <p:ext uri="{BB962C8B-B14F-4D97-AF65-F5344CB8AC3E}">
        <p14:creationId xmlns:p14="http://schemas.microsoft.com/office/powerpoint/2010/main" val="26068364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BA5666-C778-4D3F-A403-8D9F3995DD5E}"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6CBEE-9714-4BEA-A5A0-8A3984C77745}" type="slidenum">
              <a:rPr lang="en-US" smtClean="0"/>
              <a:t>‹#›</a:t>
            </a:fld>
            <a:endParaRPr lang="en-US"/>
          </a:p>
        </p:txBody>
      </p:sp>
    </p:spTree>
    <p:extLst>
      <p:ext uri="{BB962C8B-B14F-4D97-AF65-F5344CB8AC3E}">
        <p14:creationId xmlns:p14="http://schemas.microsoft.com/office/powerpoint/2010/main" val="3345380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BA5666-C778-4D3F-A403-8D9F3995DD5E}"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6CBEE-9714-4BEA-A5A0-8A3984C77745}" type="slidenum">
              <a:rPr lang="en-US" smtClean="0"/>
              <a:t>‹#›</a:t>
            </a:fld>
            <a:endParaRPr lang="en-US"/>
          </a:p>
        </p:txBody>
      </p:sp>
    </p:spTree>
    <p:extLst>
      <p:ext uri="{BB962C8B-B14F-4D97-AF65-F5344CB8AC3E}">
        <p14:creationId xmlns:p14="http://schemas.microsoft.com/office/powerpoint/2010/main" val="424514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BA5666-C778-4D3F-A403-8D9F3995DD5E}"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6CBEE-9714-4BEA-A5A0-8A3984C77745}" type="slidenum">
              <a:rPr lang="en-US" smtClean="0"/>
              <a:t>‹#›</a:t>
            </a:fld>
            <a:endParaRPr lang="en-US"/>
          </a:p>
        </p:txBody>
      </p:sp>
    </p:spTree>
    <p:extLst>
      <p:ext uri="{BB962C8B-B14F-4D97-AF65-F5344CB8AC3E}">
        <p14:creationId xmlns:p14="http://schemas.microsoft.com/office/powerpoint/2010/main" val="3979478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BA5666-C778-4D3F-A403-8D9F3995DD5E}" type="datetimeFigureOut">
              <a:rPr lang="en-US" smtClean="0"/>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B6CBEE-9714-4BEA-A5A0-8A3984C77745}" type="slidenum">
              <a:rPr lang="en-US" smtClean="0"/>
              <a:t>‹#›</a:t>
            </a:fld>
            <a:endParaRPr lang="en-US"/>
          </a:p>
        </p:txBody>
      </p:sp>
    </p:spTree>
    <p:extLst>
      <p:ext uri="{BB962C8B-B14F-4D97-AF65-F5344CB8AC3E}">
        <p14:creationId xmlns:p14="http://schemas.microsoft.com/office/powerpoint/2010/main" val="3910017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BA5666-C778-4D3F-A403-8D9F3995DD5E}" type="datetimeFigureOut">
              <a:rPr lang="en-US" smtClean="0"/>
              <a:t>5/5/2025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B6CBEE-9714-4BEA-A5A0-8A3984C77745}" type="slidenum">
              <a:rPr lang="en-US" smtClean="0"/>
              <a:t>‹#›</a:t>
            </a:fld>
            <a:endParaRPr lang="en-US"/>
          </a:p>
        </p:txBody>
      </p:sp>
    </p:spTree>
    <p:extLst>
      <p:ext uri="{BB962C8B-B14F-4D97-AF65-F5344CB8AC3E}">
        <p14:creationId xmlns:p14="http://schemas.microsoft.com/office/powerpoint/2010/main" val="4044701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BA5666-C778-4D3F-A403-8D9F3995DD5E}" type="datetimeFigureOut">
              <a:rPr lang="en-US" smtClean="0"/>
              <a:t>5/5/2025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B6CBEE-9714-4BEA-A5A0-8A3984C77745}" type="slidenum">
              <a:rPr lang="en-US" smtClean="0"/>
              <a:t>‹#›</a:t>
            </a:fld>
            <a:endParaRPr lang="en-US"/>
          </a:p>
        </p:txBody>
      </p:sp>
    </p:spTree>
    <p:extLst>
      <p:ext uri="{BB962C8B-B14F-4D97-AF65-F5344CB8AC3E}">
        <p14:creationId xmlns:p14="http://schemas.microsoft.com/office/powerpoint/2010/main" val="4147609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BA5666-C778-4D3F-A403-8D9F3995DD5E}" type="datetimeFigureOut">
              <a:rPr lang="en-US" smtClean="0"/>
              <a:t>5/5/2025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B6CBEE-9714-4BEA-A5A0-8A3984C77745}" type="slidenum">
              <a:rPr lang="en-US" smtClean="0"/>
              <a:t>‹#›</a:t>
            </a:fld>
            <a:endParaRPr lang="en-US"/>
          </a:p>
        </p:txBody>
      </p:sp>
    </p:spTree>
    <p:extLst>
      <p:ext uri="{BB962C8B-B14F-4D97-AF65-F5344CB8AC3E}">
        <p14:creationId xmlns:p14="http://schemas.microsoft.com/office/powerpoint/2010/main" val="2653300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2BA5666-C778-4D3F-A403-8D9F3995DD5E}" type="datetimeFigureOut">
              <a:rPr lang="en-US" smtClean="0"/>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B6CBEE-9714-4BEA-A5A0-8A3984C77745}" type="slidenum">
              <a:rPr lang="en-US" smtClean="0"/>
              <a:t>‹#›</a:t>
            </a:fld>
            <a:endParaRPr lang="en-US"/>
          </a:p>
        </p:txBody>
      </p:sp>
    </p:spTree>
    <p:extLst>
      <p:ext uri="{BB962C8B-B14F-4D97-AF65-F5344CB8AC3E}">
        <p14:creationId xmlns:p14="http://schemas.microsoft.com/office/powerpoint/2010/main" val="3109667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BA5666-C778-4D3F-A403-8D9F3995DD5E}" type="datetimeFigureOut">
              <a:rPr lang="en-US" smtClean="0"/>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B6CBEE-9714-4BEA-A5A0-8A3984C77745}" type="slidenum">
              <a:rPr lang="en-US" smtClean="0"/>
              <a:t>‹#›</a:t>
            </a:fld>
            <a:endParaRPr lang="en-US"/>
          </a:p>
        </p:txBody>
      </p:sp>
    </p:spTree>
    <p:extLst>
      <p:ext uri="{BB962C8B-B14F-4D97-AF65-F5344CB8AC3E}">
        <p14:creationId xmlns:p14="http://schemas.microsoft.com/office/powerpoint/2010/main" val="429447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2BA5666-C778-4D3F-A403-8D9F3995DD5E}" type="datetimeFigureOut">
              <a:rPr lang="en-US" smtClean="0"/>
              <a:t>5/5/2025</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29B6CBEE-9714-4BEA-A5A0-8A3984C77745}" type="slidenum">
              <a:rPr lang="en-US" smtClean="0"/>
              <a:t>‹#›</a:t>
            </a:fld>
            <a:endParaRPr lang="en-US"/>
          </a:p>
        </p:txBody>
      </p:sp>
    </p:spTree>
    <p:extLst>
      <p:ext uri="{BB962C8B-B14F-4D97-AF65-F5344CB8AC3E}">
        <p14:creationId xmlns:p14="http://schemas.microsoft.com/office/powerpoint/2010/main" val="837432009"/>
      </p:ext>
    </p:extLst>
  </p:cSld>
  <p:clrMap bg1="lt1" tx1="dk1" bg2="lt2" tx2="dk2" accent1="accent1" accent2="accent2" accent3="accent3" accent4="accent4" accent5="accent5" accent6="accent6" hlink="hlink" folHlink="folHlink"/>
  <p:sldLayoutIdLst>
    <p:sldLayoutId id="2147484574" r:id="rId1"/>
    <p:sldLayoutId id="2147484575" r:id="rId2"/>
    <p:sldLayoutId id="2147484576" r:id="rId3"/>
    <p:sldLayoutId id="2147484577" r:id="rId4"/>
    <p:sldLayoutId id="2147484578" r:id="rId5"/>
    <p:sldLayoutId id="2147484579" r:id="rId6"/>
    <p:sldLayoutId id="2147484580" r:id="rId7"/>
    <p:sldLayoutId id="2147484581" r:id="rId8"/>
    <p:sldLayoutId id="2147484582" r:id="rId9"/>
    <p:sldLayoutId id="2147484583" r:id="rId10"/>
    <p:sldLayoutId id="2147484584" r:id="rId11"/>
    <p:sldLayoutId id="2147484585" r:id="rId12"/>
    <p:sldLayoutId id="2147484586" r:id="rId13"/>
    <p:sldLayoutId id="2147484587" r:id="rId14"/>
    <p:sldLayoutId id="2147484588" r:id="rId15"/>
    <p:sldLayoutId id="214748458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9205" y="4426468"/>
            <a:ext cx="4436533" cy="338554"/>
          </a:xfrm>
          <a:prstGeom prst="rect">
            <a:avLst/>
          </a:prstGeom>
        </p:spPr>
        <p:txBody>
          <a:bodyPr wrap="square">
            <a:spAutoFit/>
          </a:bodyPr>
          <a:lstStyle/>
          <a:p>
            <a:pPr algn="ctr"/>
            <a:r>
              <a:rPr lang="en-US" sz="1600" b="1" dirty="0">
                <a:latin typeface="Times New Roman" panose="02020603050405020304" pitchFamily="18" charset="0"/>
                <a:cs typeface="Times New Roman" panose="02020603050405020304" pitchFamily="18" charset="0"/>
              </a:rPr>
              <a:t>Under the Guidance of</a:t>
            </a:r>
          </a:p>
        </p:txBody>
      </p:sp>
      <p:sp>
        <p:nvSpPr>
          <p:cNvPr id="4" name="Rectangle 3"/>
          <p:cNvSpPr/>
          <p:nvPr/>
        </p:nvSpPr>
        <p:spPr>
          <a:xfrm>
            <a:off x="3814997" y="4395690"/>
            <a:ext cx="5214286" cy="338554"/>
          </a:xfrm>
          <a:prstGeom prst="rect">
            <a:avLst/>
          </a:prstGeom>
        </p:spPr>
        <p:txBody>
          <a:bodyPr wrap="square">
            <a:spAutoFit/>
          </a:bodyPr>
          <a:lstStyle/>
          <a:p>
            <a:pPr algn="ctr"/>
            <a:r>
              <a:rPr lang="en-US" sz="1600" b="1" dirty="0">
                <a:latin typeface="Times New Roman" panose="02020603050405020304" pitchFamily="18" charset="0"/>
                <a:cs typeface="Times New Roman" panose="02020603050405020304" pitchFamily="18" charset="0"/>
              </a:rPr>
              <a:t>Presented by</a:t>
            </a:r>
          </a:p>
        </p:txBody>
      </p:sp>
      <p:sp>
        <p:nvSpPr>
          <p:cNvPr id="5" name="TextBox 4">
            <a:extLst>
              <a:ext uri="{FF2B5EF4-FFF2-40B4-BE49-F238E27FC236}">
                <a16:creationId xmlns:a16="http://schemas.microsoft.com/office/drawing/2014/main" id="{5D4E8E14-0544-5B9B-A5F7-E86D0038ACB1}"/>
              </a:ext>
            </a:extLst>
          </p:cNvPr>
          <p:cNvSpPr txBox="1"/>
          <p:nvPr/>
        </p:nvSpPr>
        <p:spPr>
          <a:xfrm>
            <a:off x="4062334" y="4991878"/>
            <a:ext cx="4157935"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21691A2893-Y.Mohan Kumar</a:t>
            </a:r>
          </a:p>
          <a:p>
            <a:pPr algn="just"/>
            <a:r>
              <a:rPr lang="en-US" dirty="0">
                <a:latin typeface="Times New Roman" panose="02020603050405020304" pitchFamily="18" charset="0"/>
                <a:cs typeface="Times New Roman" panose="02020603050405020304" pitchFamily="18" charset="0"/>
              </a:rPr>
              <a:t>21691A28C1-A.Pradeep Kumar Reddy</a:t>
            </a:r>
          </a:p>
          <a:p>
            <a:pPr algn="just"/>
            <a:r>
              <a:rPr lang="en-US" dirty="0">
                <a:latin typeface="Times New Roman" panose="02020603050405020304" pitchFamily="18" charset="0"/>
                <a:cs typeface="Times New Roman" panose="02020603050405020304" pitchFamily="18" charset="0"/>
              </a:rPr>
              <a:t>21691A28C6-N.Prasanth Reddy</a:t>
            </a:r>
          </a:p>
          <a:p>
            <a:pPr algn="just"/>
            <a:r>
              <a:rPr lang="en-US" dirty="0">
                <a:latin typeface="Times New Roman" panose="02020603050405020304" pitchFamily="18" charset="0"/>
                <a:cs typeface="Times New Roman" panose="02020603050405020304" pitchFamily="18" charset="0"/>
              </a:rPr>
              <a:t>21691A28D1-P.Purushotham</a:t>
            </a:r>
          </a:p>
        </p:txBody>
      </p:sp>
      <p:sp>
        <p:nvSpPr>
          <p:cNvPr id="6" name="TextBox 5">
            <a:extLst>
              <a:ext uri="{FF2B5EF4-FFF2-40B4-BE49-F238E27FC236}">
                <a16:creationId xmlns:a16="http://schemas.microsoft.com/office/drawing/2014/main" id="{04E0B446-0D0C-D3DB-C090-AD5D390B9403}"/>
              </a:ext>
            </a:extLst>
          </p:cNvPr>
          <p:cNvSpPr txBox="1"/>
          <p:nvPr/>
        </p:nvSpPr>
        <p:spPr>
          <a:xfrm>
            <a:off x="625151" y="4991878"/>
            <a:ext cx="2911151" cy="646331"/>
          </a:xfrm>
          <a:prstGeom prst="rect">
            <a:avLst/>
          </a:prstGeom>
          <a:noFill/>
        </p:spPr>
        <p:txBody>
          <a:bodyPr wrap="square" rtlCol="0">
            <a:spAutoFit/>
          </a:bodyPr>
          <a:lstStyle/>
          <a:p>
            <a:r>
              <a:rPr lang="en-US" dirty="0"/>
              <a:t>        Dr. Praveena N</a:t>
            </a:r>
          </a:p>
          <a:p>
            <a:r>
              <a:rPr lang="en-US" dirty="0"/>
              <a:t>Assistant Professor/CST</a:t>
            </a:r>
            <a:endParaRPr lang="en-IN" dirty="0"/>
          </a:p>
        </p:txBody>
      </p:sp>
      <p:sp>
        <p:nvSpPr>
          <p:cNvPr id="7" name="object 4">
            <a:extLst>
              <a:ext uri="{FF2B5EF4-FFF2-40B4-BE49-F238E27FC236}">
                <a16:creationId xmlns:a16="http://schemas.microsoft.com/office/drawing/2014/main" id="{16439EB6-9E64-DBD7-5AD6-EAA6A5A7F64A}"/>
              </a:ext>
            </a:extLst>
          </p:cNvPr>
          <p:cNvSpPr/>
          <p:nvPr/>
        </p:nvSpPr>
        <p:spPr>
          <a:xfrm>
            <a:off x="104503" y="172759"/>
            <a:ext cx="8924780" cy="1253552"/>
          </a:xfrm>
          <a:custGeom>
            <a:avLst/>
            <a:gdLst/>
            <a:ahLst/>
            <a:cxnLst/>
            <a:rect l="l" t="t" r="r" b="b"/>
            <a:pathLst>
              <a:path w="9144000" h="942975">
                <a:moveTo>
                  <a:pt x="9144000" y="0"/>
                </a:moveTo>
                <a:lnTo>
                  <a:pt x="0" y="0"/>
                </a:lnTo>
                <a:lnTo>
                  <a:pt x="0" y="942975"/>
                </a:lnTo>
                <a:lnTo>
                  <a:pt x="9144000" y="942975"/>
                </a:lnTo>
                <a:lnTo>
                  <a:pt x="9144000" y="0"/>
                </a:lnTo>
                <a:close/>
              </a:path>
            </a:pathLst>
          </a:custGeom>
          <a:solidFill>
            <a:srgbClr val="E89B66"/>
          </a:solidFill>
        </p:spPr>
        <p:txBody>
          <a:bodyPr wrap="square" lIns="0" tIns="0" rIns="0" bIns="0" rtlCol="0"/>
          <a:lstStyle/>
          <a:p>
            <a:endParaRPr/>
          </a:p>
        </p:txBody>
      </p:sp>
      <p:pic>
        <p:nvPicPr>
          <p:cNvPr id="8" name="object 6">
            <a:extLst>
              <a:ext uri="{FF2B5EF4-FFF2-40B4-BE49-F238E27FC236}">
                <a16:creationId xmlns:a16="http://schemas.microsoft.com/office/drawing/2014/main" id="{DCF9F410-6C0E-0AA2-EC28-C7B0E1325D0F}"/>
              </a:ext>
            </a:extLst>
          </p:cNvPr>
          <p:cNvPicPr/>
          <p:nvPr/>
        </p:nvPicPr>
        <p:blipFill>
          <a:blip r:embed="rId2" cstate="print"/>
          <a:stretch>
            <a:fillRect/>
          </a:stretch>
        </p:blipFill>
        <p:spPr>
          <a:xfrm>
            <a:off x="154142" y="239125"/>
            <a:ext cx="1105427" cy="1091436"/>
          </a:xfrm>
          <a:prstGeom prst="rect">
            <a:avLst/>
          </a:prstGeom>
        </p:spPr>
      </p:pic>
      <p:sp>
        <p:nvSpPr>
          <p:cNvPr id="11" name="object 5">
            <a:extLst>
              <a:ext uri="{FF2B5EF4-FFF2-40B4-BE49-F238E27FC236}">
                <a16:creationId xmlns:a16="http://schemas.microsoft.com/office/drawing/2014/main" id="{31FB0BE8-A6CC-B528-0EE7-5231E166E331}"/>
              </a:ext>
            </a:extLst>
          </p:cNvPr>
          <p:cNvSpPr txBox="1">
            <a:spLocks/>
          </p:cNvSpPr>
          <p:nvPr/>
        </p:nvSpPr>
        <p:spPr>
          <a:xfrm>
            <a:off x="1309208" y="239125"/>
            <a:ext cx="6311069" cy="1120820"/>
          </a:xfrm>
          <a:prstGeom prst="rect">
            <a:avLst/>
          </a:prstGeom>
          <a:solidFill>
            <a:schemeClr val="bg1"/>
          </a:solidFill>
        </p:spPr>
        <p:txBody>
          <a:bodyPr vert="horz" wrap="square" lIns="0" tIns="12700" rIns="0" bIns="0" rtlCol="0" anchor="ctr">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200" dirty="0" err="1">
                <a:solidFill>
                  <a:schemeClr val="tx1"/>
                </a:solidFill>
                <a:latin typeface="Cambria"/>
                <a:cs typeface="Cambria"/>
              </a:rPr>
              <a:t>Madanapalle</a:t>
            </a:r>
            <a:r>
              <a:rPr lang="en-US" sz="2200" spc="-155" dirty="0">
                <a:solidFill>
                  <a:schemeClr val="tx1"/>
                </a:solidFill>
                <a:latin typeface="Cambria"/>
                <a:cs typeface="Cambria"/>
              </a:rPr>
              <a:t> </a:t>
            </a:r>
            <a:r>
              <a:rPr lang="en-US" sz="2200" dirty="0">
                <a:solidFill>
                  <a:schemeClr val="tx1"/>
                </a:solidFill>
                <a:latin typeface="Cambria"/>
                <a:cs typeface="Cambria"/>
              </a:rPr>
              <a:t>Institute</a:t>
            </a:r>
            <a:r>
              <a:rPr lang="en-US" sz="2200" spc="-105" dirty="0">
                <a:solidFill>
                  <a:schemeClr val="tx1"/>
                </a:solidFill>
                <a:latin typeface="Cambria"/>
                <a:cs typeface="Cambria"/>
              </a:rPr>
              <a:t> </a:t>
            </a:r>
            <a:r>
              <a:rPr lang="en-US" sz="2200" dirty="0">
                <a:solidFill>
                  <a:schemeClr val="tx1"/>
                </a:solidFill>
                <a:latin typeface="Cambria"/>
                <a:cs typeface="Cambria"/>
              </a:rPr>
              <a:t>of</a:t>
            </a:r>
            <a:r>
              <a:rPr lang="en-US" sz="2200" spc="40" dirty="0">
                <a:solidFill>
                  <a:schemeClr val="tx1"/>
                </a:solidFill>
                <a:latin typeface="Cambria"/>
                <a:cs typeface="Cambria"/>
              </a:rPr>
              <a:t> </a:t>
            </a:r>
            <a:r>
              <a:rPr lang="en-US" sz="2200" spc="-10" dirty="0">
                <a:solidFill>
                  <a:schemeClr val="tx1"/>
                </a:solidFill>
                <a:latin typeface="Cambria"/>
                <a:cs typeface="Cambria"/>
              </a:rPr>
              <a:t>Technology</a:t>
            </a:r>
            <a:r>
              <a:rPr lang="en-US" sz="2200" spc="-155" dirty="0">
                <a:solidFill>
                  <a:schemeClr val="tx1"/>
                </a:solidFill>
                <a:latin typeface="Cambria"/>
                <a:cs typeface="Cambria"/>
              </a:rPr>
              <a:t> </a:t>
            </a:r>
            <a:r>
              <a:rPr lang="en-US" sz="2200" dirty="0">
                <a:solidFill>
                  <a:schemeClr val="tx1"/>
                </a:solidFill>
                <a:latin typeface="Cambria"/>
                <a:cs typeface="Cambria"/>
              </a:rPr>
              <a:t>&amp;</a:t>
            </a:r>
            <a:r>
              <a:rPr lang="en-US" sz="2200" spc="-80" dirty="0">
                <a:solidFill>
                  <a:schemeClr val="tx1"/>
                </a:solidFill>
                <a:latin typeface="Cambria"/>
                <a:cs typeface="Cambria"/>
              </a:rPr>
              <a:t> </a:t>
            </a:r>
            <a:r>
              <a:rPr lang="en-US" sz="2200" dirty="0">
                <a:solidFill>
                  <a:schemeClr val="tx1"/>
                </a:solidFill>
                <a:latin typeface="Cambria"/>
                <a:cs typeface="Cambria"/>
              </a:rPr>
              <a:t>Science,</a:t>
            </a:r>
            <a:r>
              <a:rPr lang="en-US" sz="2200" spc="20" dirty="0">
                <a:solidFill>
                  <a:schemeClr val="tx1"/>
                </a:solidFill>
                <a:latin typeface="Cambria"/>
                <a:cs typeface="Cambria"/>
              </a:rPr>
              <a:t> </a:t>
            </a:r>
            <a:r>
              <a:rPr lang="en-US" sz="2200" spc="-10" dirty="0" err="1">
                <a:solidFill>
                  <a:schemeClr val="tx1"/>
                </a:solidFill>
                <a:latin typeface="Cambria"/>
                <a:cs typeface="Cambria"/>
              </a:rPr>
              <a:t>Madanapalle</a:t>
            </a:r>
            <a:br>
              <a:rPr lang="en-US" sz="2100" spc="-10" dirty="0">
                <a:solidFill>
                  <a:schemeClr val="tx1"/>
                </a:solidFill>
                <a:latin typeface="Cambria"/>
                <a:cs typeface="Cambria"/>
              </a:rPr>
            </a:br>
            <a:r>
              <a:rPr lang="en-US" sz="1400" dirty="0">
                <a:solidFill>
                  <a:schemeClr val="tx1"/>
                </a:solidFill>
              </a:rPr>
              <a:t>UGC-AUTONOMOUS INSTITUTION</a:t>
            </a:r>
            <a:br>
              <a:rPr lang="en-US" sz="1400" dirty="0">
                <a:solidFill>
                  <a:schemeClr val="tx1"/>
                </a:solidFill>
              </a:rPr>
            </a:br>
            <a:r>
              <a:rPr lang="en-US" sz="1400" dirty="0">
                <a:solidFill>
                  <a:schemeClr val="tx1"/>
                </a:solidFill>
              </a:rPr>
              <a:t>Affiliated to JNTUA, </a:t>
            </a:r>
            <a:r>
              <a:rPr lang="en-US" sz="1400" dirty="0" err="1">
                <a:solidFill>
                  <a:schemeClr val="tx1"/>
                </a:solidFill>
              </a:rPr>
              <a:t>Ananthapuramu</a:t>
            </a:r>
            <a:r>
              <a:rPr lang="en-US" sz="1400" dirty="0">
                <a:solidFill>
                  <a:schemeClr val="tx1"/>
                </a:solidFill>
              </a:rPr>
              <a:t> &amp; Approved by AICTE, New Delhi</a:t>
            </a:r>
            <a:endParaRPr lang="en-US" sz="1400" dirty="0">
              <a:solidFill>
                <a:schemeClr val="tx1"/>
              </a:solidFill>
              <a:latin typeface="Cambria"/>
              <a:cs typeface="Cambria"/>
            </a:endParaRPr>
          </a:p>
        </p:txBody>
      </p:sp>
      <p:pic>
        <p:nvPicPr>
          <p:cNvPr id="12" name="Picture 11">
            <a:extLst>
              <a:ext uri="{FF2B5EF4-FFF2-40B4-BE49-F238E27FC236}">
                <a16:creationId xmlns:a16="http://schemas.microsoft.com/office/drawing/2014/main" id="{461D1FD5-AC66-FF11-46F9-CF721D4520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8867" y="239125"/>
            <a:ext cx="1311826" cy="1144747"/>
          </a:xfrm>
          <a:prstGeom prst="rect">
            <a:avLst/>
          </a:prstGeom>
        </p:spPr>
      </p:pic>
      <p:sp>
        <p:nvSpPr>
          <p:cNvPr id="13" name="Rounded Rectangle 9">
            <a:extLst>
              <a:ext uri="{FF2B5EF4-FFF2-40B4-BE49-F238E27FC236}">
                <a16:creationId xmlns:a16="http://schemas.microsoft.com/office/drawing/2014/main" id="{9F651AEC-99F3-DBBC-7094-FC0F32D19905}"/>
              </a:ext>
            </a:extLst>
          </p:cNvPr>
          <p:cNvSpPr/>
          <p:nvPr/>
        </p:nvSpPr>
        <p:spPr>
          <a:xfrm>
            <a:off x="367216" y="1557417"/>
            <a:ext cx="8399354" cy="5092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00"/>
                </a:solidFill>
                <a:latin typeface="Cambria" panose="02040503050406030204" pitchFamily="18" charset="0"/>
                <a:ea typeface="Cambria" panose="02040503050406030204" pitchFamily="18" charset="0"/>
              </a:rPr>
              <a:t>Department of Computer Science &amp; Technology</a:t>
            </a:r>
          </a:p>
        </p:txBody>
      </p:sp>
      <p:sp>
        <p:nvSpPr>
          <p:cNvPr id="14" name="Rounded Rectangle 9">
            <a:extLst>
              <a:ext uri="{FF2B5EF4-FFF2-40B4-BE49-F238E27FC236}">
                <a16:creationId xmlns:a16="http://schemas.microsoft.com/office/drawing/2014/main" id="{7ABDF7E1-61EF-F947-94F0-F0994C028772}"/>
              </a:ext>
            </a:extLst>
          </p:cNvPr>
          <p:cNvSpPr/>
          <p:nvPr/>
        </p:nvSpPr>
        <p:spPr>
          <a:xfrm>
            <a:off x="367216" y="2197778"/>
            <a:ext cx="8399354" cy="5092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00"/>
                </a:solidFill>
                <a:latin typeface="Cambria" panose="02040503050406030204" pitchFamily="18" charset="0"/>
                <a:ea typeface="Cambria" panose="02040503050406030204" pitchFamily="18" charset="0"/>
              </a:rPr>
              <a:t>Review: Final Review Project Viva Voce</a:t>
            </a:r>
          </a:p>
        </p:txBody>
      </p:sp>
      <p:sp>
        <p:nvSpPr>
          <p:cNvPr id="16" name="Rectangle 15">
            <a:extLst>
              <a:ext uri="{FF2B5EF4-FFF2-40B4-BE49-F238E27FC236}">
                <a16:creationId xmlns:a16="http://schemas.microsoft.com/office/drawing/2014/main" id="{BF77D737-9D25-72EF-4709-044C414B641D}"/>
              </a:ext>
            </a:extLst>
          </p:cNvPr>
          <p:cNvSpPr/>
          <p:nvPr/>
        </p:nvSpPr>
        <p:spPr>
          <a:xfrm>
            <a:off x="367215" y="2828225"/>
            <a:ext cx="8399355" cy="135946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b="1" dirty="0">
                <a:latin typeface="Cambria" panose="02040503050406030204" pitchFamily="18" charset="0"/>
                <a:ea typeface="Cambria" panose="02040503050406030204" pitchFamily="18" charset="0"/>
              </a:rPr>
              <a:t>“</a:t>
            </a:r>
            <a:r>
              <a:rPr lang="en-US" sz="2800" dirty="0"/>
              <a:t>A Dynamic Donation Allocation and Validator Accountability Mechanism For Effective Charity Process Using Blockchain Technology </a:t>
            </a:r>
            <a:r>
              <a:rPr lang="en-US" sz="2800" b="1"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2240821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08BDE-163A-34B2-D34B-F621D1FCA55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2D86D72-FB95-1885-75EC-BCA525E8C4BA}"/>
              </a:ext>
            </a:extLst>
          </p:cNvPr>
          <p:cNvSpPr>
            <a:spLocks noGrp="1"/>
          </p:cNvSpPr>
          <p:nvPr>
            <p:ph type="title"/>
          </p:nvPr>
        </p:nvSpPr>
        <p:spPr/>
        <p:txBody>
          <a:bodyPr>
            <a:normAutofit fontScale="90000"/>
          </a:bodyPr>
          <a:lstStyle/>
          <a:p>
            <a:br>
              <a:rPr lang="en-US" dirty="0"/>
            </a:br>
            <a:br>
              <a:rPr lang="en-US" dirty="0"/>
            </a:br>
            <a:endParaRPr lang="en-US" dirty="0"/>
          </a:p>
        </p:txBody>
      </p:sp>
      <p:graphicFrame>
        <p:nvGraphicFramePr>
          <p:cNvPr id="6" name="Content Placeholder 3">
            <a:extLst>
              <a:ext uri="{FF2B5EF4-FFF2-40B4-BE49-F238E27FC236}">
                <a16:creationId xmlns:a16="http://schemas.microsoft.com/office/drawing/2014/main" id="{888B222B-0ED1-0CB1-48B9-C41088152844}"/>
              </a:ext>
            </a:extLst>
          </p:cNvPr>
          <p:cNvGraphicFramePr>
            <a:graphicFrameLocks noGrp="1"/>
          </p:cNvGraphicFramePr>
          <p:nvPr>
            <p:ph idx="1"/>
          </p:nvPr>
        </p:nvGraphicFramePr>
        <p:xfrm>
          <a:off x="0" y="182880"/>
          <a:ext cx="9052237" cy="6493849"/>
        </p:xfrm>
        <a:graphic>
          <a:graphicData uri="http://schemas.openxmlformats.org/drawingml/2006/table">
            <a:tbl>
              <a:tblPr firstRow="1" bandRow="1">
                <a:tableStyleId>{5C22544A-7EE6-4342-B048-85BDC9FD1C3A}</a:tableStyleId>
              </a:tblPr>
              <a:tblGrid>
                <a:gridCol w="420053">
                  <a:extLst>
                    <a:ext uri="{9D8B030D-6E8A-4147-A177-3AD203B41FA5}">
                      <a16:colId xmlns:a16="http://schemas.microsoft.com/office/drawing/2014/main" val="2412666095"/>
                    </a:ext>
                  </a:extLst>
                </a:gridCol>
                <a:gridCol w="891564">
                  <a:extLst>
                    <a:ext uri="{9D8B030D-6E8A-4147-A177-3AD203B41FA5}">
                      <a16:colId xmlns:a16="http://schemas.microsoft.com/office/drawing/2014/main" val="2542784684"/>
                    </a:ext>
                  </a:extLst>
                </a:gridCol>
                <a:gridCol w="2192306">
                  <a:extLst>
                    <a:ext uri="{9D8B030D-6E8A-4147-A177-3AD203B41FA5}">
                      <a16:colId xmlns:a16="http://schemas.microsoft.com/office/drawing/2014/main" val="1714322627"/>
                    </a:ext>
                  </a:extLst>
                </a:gridCol>
                <a:gridCol w="1394825">
                  <a:extLst>
                    <a:ext uri="{9D8B030D-6E8A-4147-A177-3AD203B41FA5}">
                      <a16:colId xmlns:a16="http://schemas.microsoft.com/office/drawing/2014/main" val="2784701715"/>
                    </a:ext>
                  </a:extLst>
                </a:gridCol>
                <a:gridCol w="996599">
                  <a:extLst>
                    <a:ext uri="{9D8B030D-6E8A-4147-A177-3AD203B41FA5}">
                      <a16:colId xmlns:a16="http://schemas.microsoft.com/office/drawing/2014/main" val="4203646303"/>
                    </a:ext>
                  </a:extLst>
                </a:gridCol>
                <a:gridCol w="1029421">
                  <a:extLst>
                    <a:ext uri="{9D8B030D-6E8A-4147-A177-3AD203B41FA5}">
                      <a16:colId xmlns:a16="http://schemas.microsoft.com/office/drawing/2014/main" val="990933702"/>
                    </a:ext>
                  </a:extLst>
                </a:gridCol>
                <a:gridCol w="967157">
                  <a:extLst>
                    <a:ext uri="{9D8B030D-6E8A-4147-A177-3AD203B41FA5}">
                      <a16:colId xmlns:a16="http://schemas.microsoft.com/office/drawing/2014/main" val="2835775648"/>
                    </a:ext>
                  </a:extLst>
                </a:gridCol>
                <a:gridCol w="1160312">
                  <a:extLst>
                    <a:ext uri="{9D8B030D-6E8A-4147-A177-3AD203B41FA5}">
                      <a16:colId xmlns:a16="http://schemas.microsoft.com/office/drawing/2014/main" val="2209221662"/>
                    </a:ext>
                  </a:extLst>
                </a:gridCol>
              </a:tblGrid>
              <a:tr h="410124">
                <a:tc>
                  <a:txBody>
                    <a:bodyPr/>
                    <a:lstStyle/>
                    <a:p>
                      <a:pPr algn="l" fontAlgn="b"/>
                      <a:r>
                        <a:rPr lang="en-US" sz="1400" b="1" i="0" u="none" strike="noStrike" dirty="0" err="1">
                          <a:solidFill>
                            <a:srgbClr val="000000"/>
                          </a:solidFill>
                          <a:effectLst/>
                          <a:latin typeface="Times New Roman" panose="02020603050405020304" pitchFamily="18" charset="0"/>
                          <a:cs typeface="Times New Roman" panose="02020603050405020304" pitchFamily="18" charset="0"/>
                        </a:rPr>
                        <a:t>S.No</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r>
                        <a:rPr lang="en-US" sz="1400" b="1" i="0" u="none" strike="noStrike">
                          <a:solidFill>
                            <a:srgbClr val="000000"/>
                          </a:solidFill>
                          <a:effectLst/>
                          <a:latin typeface="Times New Roman" panose="02020603050405020304" pitchFamily="18" charset="0"/>
                          <a:cs typeface="Times New Roman" panose="02020603050405020304" pitchFamily="18" charset="0"/>
                        </a:rPr>
                        <a:t>Year</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r>
                        <a:rPr lang="en-US" sz="1400" b="1" i="0" u="none" strike="noStrike">
                          <a:solidFill>
                            <a:srgbClr val="000000"/>
                          </a:solidFill>
                          <a:effectLst/>
                          <a:latin typeface="Times New Roman" panose="02020603050405020304" pitchFamily="18" charset="0"/>
                          <a:cs typeface="Times New Roman" panose="02020603050405020304" pitchFamily="18" charset="0"/>
                        </a:rPr>
                        <a:t>Title of the Paper</a:t>
                      </a:r>
                    </a:p>
                  </a:txBody>
                  <a:tcPr marL="7620" marR="7620" marT="7620" marB="0" anchor="ctr"/>
                </a:tc>
                <a:tc>
                  <a:txBody>
                    <a:bodyPr/>
                    <a:lstStyle/>
                    <a:p>
                      <a:pPr algn="l" fontAlgn="b"/>
                      <a:r>
                        <a:rPr lang="en-US" sz="1400" b="1" i="0" u="none" strike="noStrike">
                          <a:solidFill>
                            <a:srgbClr val="000000"/>
                          </a:solidFill>
                          <a:effectLst/>
                          <a:latin typeface="Times New Roman" panose="02020603050405020304" pitchFamily="18" charset="0"/>
                          <a:cs typeface="Times New Roman" panose="02020603050405020304" pitchFamily="18" charset="0"/>
                        </a:rPr>
                        <a:t>Authors</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r>
                        <a:rPr lang="en-US" sz="1400" b="1" i="0" u="none" strike="noStrike" dirty="0">
                          <a:solidFill>
                            <a:srgbClr val="000000"/>
                          </a:solidFill>
                          <a:effectLst/>
                          <a:latin typeface="Times New Roman" panose="02020603050405020304" pitchFamily="18" charset="0"/>
                          <a:cs typeface="Times New Roman" panose="02020603050405020304" pitchFamily="18" charset="0"/>
                        </a:rPr>
                        <a:t>Algorithm used </a:t>
                      </a:r>
                    </a:p>
                  </a:txBody>
                  <a:tcPr marL="7620" marR="7620" marT="7620" marB="0" anchor="ctr"/>
                </a:tc>
                <a:tc>
                  <a:txBody>
                    <a:bodyPr/>
                    <a:lstStyle/>
                    <a:p>
                      <a:pPr algn="l" fontAlgn="b"/>
                      <a:r>
                        <a:rPr lang="en-US" sz="1400" b="1" i="0" u="none" strike="noStrike">
                          <a:solidFill>
                            <a:srgbClr val="000000"/>
                          </a:solidFill>
                          <a:effectLst/>
                          <a:latin typeface="Times New Roman" panose="02020603050405020304" pitchFamily="18" charset="0"/>
                          <a:cs typeface="Times New Roman" panose="02020603050405020304" pitchFamily="18" charset="0"/>
                        </a:rPr>
                        <a:t>Metrics</a:t>
                      </a:r>
                    </a:p>
                  </a:txBody>
                  <a:tcPr marL="7620" marR="7620" marT="7620" marB="0" anchor="ctr"/>
                </a:tc>
                <a:tc>
                  <a:txBody>
                    <a:bodyPr/>
                    <a:lstStyle/>
                    <a:p>
                      <a:pPr algn="l" fontAlgn="b"/>
                      <a:r>
                        <a:rPr lang="en-US" sz="1400" b="1" i="0" u="none" strike="noStrike">
                          <a:solidFill>
                            <a:srgbClr val="000000"/>
                          </a:solidFill>
                          <a:effectLst/>
                          <a:latin typeface="Times New Roman" panose="02020603050405020304" pitchFamily="18" charset="0"/>
                          <a:cs typeface="Times New Roman" panose="02020603050405020304" pitchFamily="18" charset="0"/>
                        </a:rPr>
                        <a:t>Advantages</a:t>
                      </a:r>
                    </a:p>
                  </a:txBody>
                  <a:tcPr marL="7620" marR="7620" marT="7620" marB="0" anchor="ctr"/>
                </a:tc>
                <a:tc>
                  <a:txBody>
                    <a:bodyPr/>
                    <a:lstStyle/>
                    <a:p>
                      <a:pPr algn="l" fontAlgn="b"/>
                      <a:r>
                        <a:rPr lang="en-US" sz="1400" b="1" i="0" u="none" strike="noStrike">
                          <a:solidFill>
                            <a:srgbClr val="000000"/>
                          </a:solidFill>
                          <a:effectLst/>
                          <a:latin typeface="Times New Roman" panose="02020603050405020304" pitchFamily="18" charset="0"/>
                          <a:cs typeface="Times New Roman" panose="02020603050405020304" pitchFamily="18" charset="0"/>
                        </a:rPr>
                        <a:t>Disadvantages</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3202146613"/>
                  </a:ext>
                </a:extLst>
              </a:tr>
              <a:tr h="2424769">
                <a:tc>
                  <a:txBody>
                    <a:bodyPr/>
                    <a:lstStyle/>
                    <a:p>
                      <a:r>
                        <a:rPr lang="en-US" sz="1400" dirty="0">
                          <a:latin typeface="Times New Roman" panose="02020603050405020304" pitchFamily="18" charset="0"/>
                          <a:cs typeface="Times New Roman" panose="02020603050405020304" pitchFamily="18" charset="0"/>
                        </a:rPr>
                        <a:t>7</a:t>
                      </a:r>
                    </a:p>
                  </a:txBody>
                  <a:tcPr anchor="ctr"/>
                </a:tc>
                <a:tc>
                  <a:txBody>
                    <a:bodyPr/>
                    <a:lstStyle/>
                    <a:p>
                      <a:pPr algn="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2021</a:t>
                      </a:r>
                    </a:p>
                  </a:txBody>
                  <a:tcPr marL="7620" marR="7620" marT="7620" marB="0" anchor="ctr"/>
                </a:tc>
                <a:tc>
                  <a:txBody>
                    <a:bodyPr/>
                    <a:lstStyle/>
                    <a:p>
                      <a:pPr algn="l"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A Secured Distributed Ledger Based Fundraising Framework Using Smart Contracts</a:t>
                      </a:r>
                    </a:p>
                  </a:txBody>
                  <a:tcPr marL="7620" marR="7620" marT="7620" marB="0" anchor="ctr"/>
                </a:tc>
                <a:tc>
                  <a:txBody>
                    <a:bodyPr/>
                    <a:lstStyle/>
                    <a:p>
                      <a:pPr algn="l"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Darshan M,S.R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Raswanth</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Sundeep V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V</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S Akella, Priyanka Kumar</a:t>
                      </a:r>
                    </a:p>
                  </a:txBody>
                  <a:tcPr marL="7620" marR="7620" marT="7620" marB="0" anchor="ctr"/>
                </a:tc>
                <a:tc>
                  <a:txBody>
                    <a:bodyPr/>
                    <a:lstStyle/>
                    <a:p>
                      <a:pPr algn="l" rtl="0"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Proof of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Work,Technologies</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used: Block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chain,Smart</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Contracts</a:t>
                      </a:r>
                    </a:p>
                  </a:txBody>
                  <a:tcPr marL="7620" marR="7620" marT="7620" marB="0" anchor="ctr"/>
                </a:tc>
                <a:tc>
                  <a:txBody>
                    <a:bodyPr/>
                    <a:lstStyle/>
                    <a:p>
                      <a:pPr algn="l"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Traceability, Immutability</a:t>
                      </a:r>
                    </a:p>
                  </a:txBody>
                  <a:tcPr marL="7620" marR="7620" marT="7620" marB="0" anchor="ctr"/>
                </a:tc>
                <a:tc>
                  <a:txBody>
                    <a:bodyPr/>
                    <a:lstStyle/>
                    <a:p>
                      <a:pPr algn="l"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Increased transparency and accountability in charity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systems,Enhanced</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trust factor for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donors,Scalability</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Challenges in integrating CSR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models,Limited</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reach in regions with low internet penetration</a:t>
                      </a:r>
                    </a:p>
                  </a:txBody>
                  <a:tcPr marL="7620" marR="7620" marT="7620" marB="0" anchor="ctr"/>
                </a:tc>
                <a:extLst>
                  <a:ext uri="{0D108BD9-81ED-4DB2-BD59-A6C34878D82A}">
                    <a16:rowId xmlns:a16="http://schemas.microsoft.com/office/drawing/2014/main" val="2724282226"/>
                  </a:ext>
                </a:extLst>
              </a:tr>
              <a:tr h="3230627">
                <a:tc>
                  <a:txBody>
                    <a:bodyPr/>
                    <a:lstStyle/>
                    <a:p>
                      <a:r>
                        <a:rPr lang="en-US" sz="1400" dirty="0">
                          <a:latin typeface="Times New Roman" panose="02020603050405020304" pitchFamily="18" charset="0"/>
                          <a:cs typeface="Times New Roman" panose="02020603050405020304" pitchFamily="18" charset="0"/>
                        </a:rPr>
                        <a:t>8</a:t>
                      </a:r>
                    </a:p>
                  </a:txBody>
                  <a:tcPr anchor="ctr"/>
                </a:tc>
                <a:tc>
                  <a:txBody>
                    <a:bodyPr/>
                    <a:lstStyle/>
                    <a:p>
                      <a:pPr algn="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2020</a:t>
                      </a:r>
                    </a:p>
                  </a:txBody>
                  <a:tcPr marL="7620" marR="7620" marT="7620" marB="0" anchor="ctr"/>
                </a:tc>
                <a:tc>
                  <a:txBody>
                    <a:bodyPr/>
                    <a:lstStyle/>
                    <a:p>
                      <a:pPr algn="l" rtl="0"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Aid, Charity, and Donation Tracking System Using Blockchain</a:t>
                      </a:r>
                    </a:p>
                  </a:txBody>
                  <a:tcPr marL="7620" marR="7620" marT="7620" marB="0" anchor="ctr"/>
                </a:tc>
                <a:tc>
                  <a:txBody>
                    <a:bodyPr/>
                    <a:lstStyle/>
                    <a:p>
                      <a:pPr algn="l" rtl="0" fontAlgn="ct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Aashutosh</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Singh, Rohan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Rajak</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Prachi Raut, Harsh Mistry</a:t>
                      </a:r>
                    </a:p>
                  </a:txBody>
                  <a:tcPr marL="7620" marR="7620" marT="7620" marB="0" anchor="ctr"/>
                </a:tc>
                <a:tc>
                  <a:txBody>
                    <a:bodyPr/>
                    <a:lstStyle/>
                    <a:p>
                      <a:pPr algn="l" rtl="0"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Elliptic Curve Digital Signature Algorithm (ECDSA),Proof of Authority, Technology Used: Blockchain Technology, Ethereum &amp; Ethereum Virtual Machine (EVM),ReactJS</a:t>
                      </a:r>
                    </a:p>
                  </a:txBody>
                  <a:tcPr marL="7620" marR="7620" marT="7620" marB="0" anchor="ctr"/>
                </a:tc>
                <a:tc>
                  <a:txBody>
                    <a:bodyPr/>
                    <a:lstStyle/>
                    <a:p>
                      <a:pPr algn="l" rtl="0"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Improved efficiency: Transparency, Reduced operational costs:</a:t>
                      </a:r>
                    </a:p>
                  </a:txBody>
                  <a:tcPr marL="7620" marR="7620" marT="7620" marB="0" anchor="ctr"/>
                </a:tc>
                <a:tc>
                  <a:txBody>
                    <a:bodyPr/>
                    <a:lstStyle/>
                    <a:p>
                      <a:pPr algn="l" rtl="0"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Transparency, Traceability, Security, Reduced Corruption, Decentralization</a:t>
                      </a:r>
                    </a:p>
                  </a:txBody>
                  <a:tcPr marL="7620" marR="7620" marT="7620" marB="0" anchor="ctr"/>
                </a:tc>
                <a:tc>
                  <a:txBody>
                    <a:bodyPr/>
                    <a:lstStyle/>
                    <a:p>
                      <a:pPr algn="l" rtl="0"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Gas Fees for Transactions, Immutability Challenges</a:t>
                      </a:r>
                    </a:p>
                  </a:txBody>
                  <a:tcPr marL="7620" marR="7620" marT="7620" marB="0" anchor="ctr"/>
                </a:tc>
                <a:extLst>
                  <a:ext uri="{0D108BD9-81ED-4DB2-BD59-A6C34878D82A}">
                    <a16:rowId xmlns:a16="http://schemas.microsoft.com/office/drawing/2014/main" val="3636429685"/>
                  </a:ext>
                </a:extLst>
              </a:tr>
            </a:tbl>
          </a:graphicData>
        </a:graphic>
      </p:graphicFrame>
    </p:spTree>
    <p:extLst>
      <p:ext uri="{BB962C8B-B14F-4D97-AF65-F5344CB8AC3E}">
        <p14:creationId xmlns:p14="http://schemas.microsoft.com/office/powerpoint/2010/main" val="4115420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A5C991-B9E0-656C-A608-1D71291E530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7A1E16A-6753-5622-BB66-4B0FE8978CE1}"/>
              </a:ext>
            </a:extLst>
          </p:cNvPr>
          <p:cNvSpPr>
            <a:spLocks noGrp="1"/>
          </p:cNvSpPr>
          <p:nvPr>
            <p:ph type="title"/>
          </p:nvPr>
        </p:nvSpPr>
        <p:spPr/>
        <p:txBody>
          <a:bodyPr>
            <a:normAutofit fontScale="90000"/>
          </a:bodyPr>
          <a:lstStyle/>
          <a:p>
            <a:br>
              <a:rPr lang="en-US" dirty="0"/>
            </a:br>
            <a:br>
              <a:rPr lang="en-US" dirty="0"/>
            </a:br>
            <a:endParaRPr lang="en-US" dirty="0"/>
          </a:p>
        </p:txBody>
      </p:sp>
      <p:graphicFrame>
        <p:nvGraphicFramePr>
          <p:cNvPr id="6" name="Content Placeholder 3">
            <a:extLst>
              <a:ext uri="{FF2B5EF4-FFF2-40B4-BE49-F238E27FC236}">
                <a16:creationId xmlns:a16="http://schemas.microsoft.com/office/drawing/2014/main" id="{C4762F86-3B07-041D-C88D-FB041823EA7A}"/>
              </a:ext>
            </a:extLst>
          </p:cNvPr>
          <p:cNvGraphicFramePr>
            <a:graphicFrameLocks noGrp="1"/>
          </p:cNvGraphicFramePr>
          <p:nvPr>
            <p:ph idx="1"/>
          </p:nvPr>
        </p:nvGraphicFramePr>
        <p:xfrm>
          <a:off x="0" y="182880"/>
          <a:ext cx="9052237" cy="6089736"/>
        </p:xfrm>
        <a:graphic>
          <a:graphicData uri="http://schemas.openxmlformats.org/drawingml/2006/table">
            <a:tbl>
              <a:tblPr firstRow="1" bandRow="1">
                <a:tableStyleId>{5C22544A-7EE6-4342-B048-85BDC9FD1C3A}</a:tableStyleId>
              </a:tblPr>
              <a:tblGrid>
                <a:gridCol w="420053">
                  <a:extLst>
                    <a:ext uri="{9D8B030D-6E8A-4147-A177-3AD203B41FA5}">
                      <a16:colId xmlns:a16="http://schemas.microsoft.com/office/drawing/2014/main" val="2412666095"/>
                    </a:ext>
                  </a:extLst>
                </a:gridCol>
                <a:gridCol w="891564">
                  <a:extLst>
                    <a:ext uri="{9D8B030D-6E8A-4147-A177-3AD203B41FA5}">
                      <a16:colId xmlns:a16="http://schemas.microsoft.com/office/drawing/2014/main" val="2542784684"/>
                    </a:ext>
                  </a:extLst>
                </a:gridCol>
                <a:gridCol w="2192306">
                  <a:extLst>
                    <a:ext uri="{9D8B030D-6E8A-4147-A177-3AD203B41FA5}">
                      <a16:colId xmlns:a16="http://schemas.microsoft.com/office/drawing/2014/main" val="1714322627"/>
                    </a:ext>
                  </a:extLst>
                </a:gridCol>
                <a:gridCol w="1394825">
                  <a:extLst>
                    <a:ext uri="{9D8B030D-6E8A-4147-A177-3AD203B41FA5}">
                      <a16:colId xmlns:a16="http://schemas.microsoft.com/office/drawing/2014/main" val="2784701715"/>
                    </a:ext>
                  </a:extLst>
                </a:gridCol>
                <a:gridCol w="996599">
                  <a:extLst>
                    <a:ext uri="{9D8B030D-6E8A-4147-A177-3AD203B41FA5}">
                      <a16:colId xmlns:a16="http://schemas.microsoft.com/office/drawing/2014/main" val="4203646303"/>
                    </a:ext>
                  </a:extLst>
                </a:gridCol>
                <a:gridCol w="1029421">
                  <a:extLst>
                    <a:ext uri="{9D8B030D-6E8A-4147-A177-3AD203B41FA5}">
                      <a16:colId xmlns:a16="http://schemas.microsoft.com/office/drawing/2014/main" val="990933702"/>
                    </a:ext>
                  </a:extLst>
                </a:gridCol>
                <a:gridCol w="967157">
                  <a:extLst>
                    <a:ext uri="{9D8B030D-6E8A-4147-A177-3AD203B41FA5}">
                      <a16:colId xmlns:a16="http://schemas.microsoft.com/office/drawing/2014/main" val="2835775648"/>
                    </a:ext>
                  </a:extLst>
                </a:gridCol>
                <a:gridCol w="1160312">
                  <a:extLst>
                    <a:ext uri="{9D8B030D-6E8A-4147-A177-3AD203B41FA5}">
                      <a16:colId xmlns:a16="http://schemas.microsoft.com/office/drawing/2014/main" val="2209221662"/>
                    </a:ext>
                  </a:extLst>
                </a:gridCol>
              </a:tblGrid>
              <a:tr h="410124">
                <a:tc>
                  <a:txBody>
                    <a:bodyPr/>
                    <a:lstStyle/>
                    <a:p>
                      <a:pPr algn="l" fontAlgn="b"/>
                      <a:r>
                        <a:rPr lang="en-US" sz="1400" b="1" i="0" u="none" strike="noStrike" dirty="0" err="1">
                          <a:solidFill>
                            <a:srgbClr val="000000"/>
                          </a:solidFill>
                          <a:effectLst/>
                          <a:latin typeface="Times New Roman" panose="02020603050405020304" pitchFamily="18" charset="0"/>
                          <a:cs typeface="Times New Roman" panose="02020603050405020304" pitchFamily="18" charset="0"/>
                        </a:rPr>
                        <a:t>S.No</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r>
                        <a:rPr lang="en-US" sz="1400" b="1" i="0" u="none" strike="noStrike">
                          <a:solidFill>
                            <a:srgbClr val="000000"/>
                          </a:solidFill>
                          <a:effectLst/>
                          <a:latin typeface="Times New Roman" panose="02020603050405020304" pitchFamily="18" charset="0"/>
                          <a:cs typeface="Times New Roman" panose="02020603050405020304" pitchFamily="18" charset="0"/>
                        </a:rPr>
                        <a:t>Year</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r>
                        <a:rPr lang="en-US" sz="1400" b="1" i="0" u="none" strike="noStrike">
                          <a:solidFill>
                            <a:srgbClr val="000000"/>
                          </a:solidFill>
                          <a:effectLst/>
                          <a:latin typeface="Times New Roman" panose="02020603050405020304" pitchFamily="18" charset="0"/>
                          <a:cs typeface="Times New Roman" panose="02020603050405020304" pitchFamily="18" charset="0"/>
                        </a:rPr>
                        <a:t>Title of the Paper</a:t>
                      </a:r>
                    </a:p>
                  </a:txBody>
                  <a:tcPr marL="7620" marR="7620" marT="7620" marB="0" anchor="ctr"/>
                </a:tc>
                <a:tc>
                  <a:txBody>
                    <a:bodyPr/>
                    <a:lstStyle/>
                    <a:p>
                      <a:pPr algn="l" fontAlgn="b"/>
                      <a:r>
                        <a:rPr lang="en-US" sz="1400" b="1" i="0" u="none" strike="noStrike">
                          <a:solidFill>
                            <a:srgbClr val="000000"/>
                          </a:solidFill>
                          <a:effectLst/>
                          <a:latin typeface="Times New Roman" panose="02020603050405020304" pitchFamily="18" charset="0"/>
                          <a:cs typeface="Times New Roman" panose="02020603050405020304" pitchFamily="18" charset="0"/>
                        </a:rPr>
                        <a:t>Authors</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r>
                        <a:rPr lang="en-US" sz="1400" b="1" i="0" u="none" strike="noStrike" dirty="0">
                          <a:solidFill>
                            <a:srgbClr val="000000"/>
                          </a:solidFill>
                          <a:effectLst/>
                          <a:latin typeface="Times New Roman" panose="02020603050405020304" pitchFamily="18" charset="0"/>
                          <a:cs typeface="Times New Roman" panose="02020603050405020304" pitchFamily="18" charset="0"/>
                        </a:rPr>
                        <a:t>Algorithm used </a:t>
                      </a:r>
                    </a:p>
                  </a:txBody>
                  <a:tcPr marL="7620" marR="7620" marT="7620" marB="0" anchor="ctr"/>
                </a:tc>
                <a:tc>
                  <a:txBody>
                    <a:bodyPr/>
                    <a:lstStyle/>
                    <a:p>
                      <a:pPr algn="l" fontAlgn="b"/>
                      <a:r>
                        <a:rPr lang="en-US" sz="1400" b="1" i="0" u="none" strike="noStrike">
                          <a:solidFill>
                            <a:srgbClr val="000000"/>
                          </a:solidFill>
                          <a:effectLst/>
                          <a:latin typeface="Times New Roman" panose="02020603050405020304" pitchFamily="18" charset="0"/>
                          <a:cs typeface="Times New Roman" panose="02020603050405020304" pitchFamily="18" charset="0"/>
                        </a:rPr>
                        <a:t>Metrics</a:t>
                      </a:r>
                    </a:p>
                  </a:txBody>
                  <a:tcPr marL="7620" marR="7620" marT="7620" marB="0" anchor="ctr"/>
                </a:tc>
                <a:tc>
                  <a:txBody>
                    <a:bodyPr/>
                    <a:lstStyle/>
                    <a:p>
                      <a:pPr algn="l" fontAlgn="b"/>
                      <a:r>
                        <a:rPr lang="en-US" sz="1400" b="1" i="0" u="none" strike="noStrike">
                          <a:solidFill>
                            <a:srgbClr val="000000"/>
                          </a:solidFill>
                          <a:effectLst/>
                          <a:latin typeface="Times New Roman" panose="02020603050405020304" pitchFamily="18" charset="0"/>
                          <a:cs typeface="Times New Roman" panose="02020603050405020304" pitchFamily="18" charset="0"/>
                        </a:rPr>
                        <a:t>Advantages</a:t>
                      </a:r>
                    </a:p>
                  </a:txBody>
                  <a:tcPr marL="7620" marR="7620" marT="7620" marB="0" anchor="ctr"/>
                </a:tc>
                <a:tc>
                  <a:txBody>
                    <a:bodyPr/>
                    <a:lstStyle/>
                    <a:p>
                      <a:pPr algn="l" fontAlgn="b"/>
                      <a:r>
                        <a:rPr lang="en-US" sz="1400" b="1" i="0" u="none" strike="noStrike">
                          <a:solidFill>
                            <a:srgbClr val="000000"/>
                          </a:solidFill>
                          <a:effectLst/>
                          <a:latin typeface="Times New Roman" panose="02020603050405020304" pitchFamily="18" charset="0"/>
                          <a:cs typeface="Times New Roman" panose="02020603050405020304" pitchFamily="18" charset="0"/>
                        </a:rPr>
                        <a:t>Disadvantages</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3202146613"/>
                  </a:ext>
                </a:extLst>
              </a:tr>
              <a:tr h="2424769">
                <a:tc>
                  <a:txBody>
                    <a:bodyPr/>
                    <a:lstStyle/>
                    <a:p>
                      <a:r>
                        <a:rPr lang="en-US" sz="1400" dirty="0">
                          <a:latin typeface="Times New Roman" panose="02020603050405020304" pitchFamily="18" charset="0"/>
                          <a:cs typeface="Times New Roman" panose="02020603050405020304" pitchFamily="18" charset="0"/>
                        </a:rPr>
                        <a:t>9</a:t>
                      </a:r>
                    </a:p>
                  </a:txBody>
                  <a:tcPr anchor="ctr"/>
                </a:tc>
                <a:tc>
                  <a:txBody>
                    <a:bodyPr/>
                    <a:lstStyle/>
                    <a:p>
                      <a:pPr algn="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2019</a:t>
                      </a:r>
                    </a:p>
                  </a:txBody>
                  <a:tcPr marL="7620" marR="7620" marT="7620" marB="0" anchor="ctr"/>
                </a:tc>
                <a:tc>
                  <a:txBody>
                    <a:bodyPr/>
                    <a:lstStyle/>
                    <a:p>
                      <a:pPr algn="l"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Proposed Solution for Trackable Donations using Blockchain</a:t>
                      </a:r>
                    </a:p>
                  </a:txBody>
                  <a:tcPr marL="7620" marR="7620" marT="7620" marB="0" anchor="ctr"/>
                </a:tc>
                <a:tc>
                  <a:txBody>
                    <a:bodyPr/>
                    <a:lstStyle/>
                    <a:p>
                      <a:pPr algn="l" rtl="0"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N. Sai Sirisha,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Tarasha</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Agarwal, Ranjeet Monde, Richa Yadav, Mrs. Rupali</a:t>
                      </a:r>
                    </a:p>
                  </a:txBody>
                  <a:tcPr marL="7620" marR="7620" marT="7620" marB="0" anchor="ctr"/>
                </a:tc>
                <a:tc>
                  <a:txBody>
                    <a:bodyPr/>
                    <a:lstStyle/>
                    <a:p>
                      <a:pPr algn="l" rtl="0"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Byzantine consensus, Cryptographic Hash Functions                                               Technology Used: Blockchain,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Ethereum,IPFS</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Smart contracts</a:t>
                      </a:r>
                    </a:p>
                  </a:txBody>
                  <a:tcPr marL="7620" marR="7620" marT="7620" marB="0" anchor="ctr"/>
                </a:tc>
                <a:tc>
                  <a:txBody>
                    <a:bodyPr/>
                    <a:lstStyle/>
                    <a:p>
                      <a:pPr algn="l" fontAlgn="b"/>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Transparency:Traceability,Tamper-resistance</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7620" marR="7620" marT="7620" marB="0" anchor="ctr"/>
                </a:tc>
                <a:tc>
                  <a:txBody>
                    <a:bodyPr/>
                    <a:lstStyle/>
                    <a:p>
                      <a:pPr algn="l" fontAlgn="b"/>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Transparency,Traceability</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a:t>
                      </a:r>
                    </a:p>
                  </a:txBody>
                  <a:tcPr marL="7620" marR="7620" marT="7620" marB="0" anchor="ctr"/>
                </a:tc>
                <a:tc>
                  <a:txBody>
                    <a:bodyPr/>
                    <a:lstStyle/>
                    <a:p>
                      <a:pPr algn="l"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High Computational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Costs,Gas</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Costs.</a:t>
                      </a:r>
                    </a:p>
                  </a:txBody>
                  <a:tcPr marL="7620" marR="7620" marT="7620" marB="0" anchor="ctr"/>
                </a:tc>
                <a:extLst>
                  <a:ext uri="{0D108BD9-81ED-4DB2-BD59-A6C34878D82A}">
                    <a16:rowId xmlns:a16="http://schemas.microsoft.com/office/drawing/2014/main" val="2724282226"/>
                  </a:ext>
                </a:extLst>
              </a:tr>
              <a:tr h="3230627">
                <a:tc>
                  <a:txBody>
                    <a:bodyPr/>
                    <a:lstStyle/>
                    <a:p>
                      <a:r>
                        <a:rPr lang="en-US" sz="1400" dirty="0">
                          <a:latin typeface="Times New Roman" panose="02020603050405020304" pitchFamily="18" charset="0"/>
                          <a:cs typeface="Times New Roman" panose="02020603050405020304" pitchFamily="18" charset="0"/>
                        </a:rPr>
                        <a:t>10</a:t>
                      </a:r>
                    </a:p>
                  </a:txBody>
                  <a:tcPr anchor="ctr"/>
                </a:tc>
                <a:tc>
                  <a:txBody>
                    <a:bodyPr/>
                    <a:lstStyle/>
                    <a:p>
                      <a:pPr algn="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2019</a:t>
                      </a:r>
                    </a:p>
                  </a:txBody>
                  <a:tcPr marL="7620" marR="7620" marT="7620" marB="0" anchor="ctr"/>
                </a:tc>
                <a:tc>
                  <a:txBody>
                    <a:bodyPr/>
                    <a:lstStyle/>
                    <a:p>
                      <a:pPr algn="l"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Platform for Tracking Donations of Charitable Foundations Based on Blockchain Technology</a:t>
                      </a:r>
                    </a:p>
                  </a:txBody>
                  <a:tcPr marL="7620" marR="7620" marT="7620" marB="0" anchor="ctr"/>
                </a:tc>
                <a:tc>
                  <a:txBody>
                    <a:bodyPr/>
                    <a:lstStyle/>
                    <a:p>
                      <a:pPr algn="l"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Hadi Saleh, Sergey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Avdoshin</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Azamat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Dzhonov</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rtl="0"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Cryptographic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Algorithms,PoW</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LPoS</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DPoS</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BFT                                                  Technology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Used:Blockchain</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(Ethereum),Smart Contracts (Solidity),Node.js</a:t>
                      </a:r>
                    </a:p>
                  </a:txBody>
                  <a:tcPr marL="7620" marR="7620" marT="7620" marB="0" anchor="ctr"/>
                </a:tc>
                <a:tc>
                  <a:txBody>
                    <a:bodyPr/>
                    <a:lstStyle/>
                    <a:p>
                      <a:pPr algn="l" fontAlgn="b"/>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Transparency,Reporting</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Trust, tracking</a:t>
                      </a:r>
                    </a:p>
                  </a:txBody>
                  <a:tcPr marL="7620" marR="7620" marT="7620" marB="0" anchor="ctr"/>
                </a:tc>
                <a:tc>
                  <a:txBody>
                    <a:bodyPr/>
                    <a:lstStyle/>
                    <a:p>
                      <a:pPr algn="l"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Secure data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integrity,Simplified</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reporting,Reduced</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criticism</a:t>
                      </a:r>
                    </a:p>
                  </a:txBody>
                  <a:tcPr marL="7620" marR="7620" marT="7620" marB="0" anchor="ctr"/>
                </a:tc>
                <a:tc>
                  <a:txBody>
                    <a:bodyPr/>
                    <a:lstStyle/>
                    <a:p>
                      <a:pPr algn="l"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Energy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inefficiency,Scalability</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challenges,Hard</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drive space usage</a:t>
                      </a:r>
                    </a:p>
                  </a:txBody>
                  <a:tcPr marL="7620" marR="7620" marT="7620" marB="0" anchor="ctr"/>
                </a:tc>
                <a:extLst>
                  <a:ext uri="{0D108BD9-81ED-4DB2-BD59-A6C34878D82A}">
                    <a16:rowId xmlns:a16="http://schemas.microsoft.com/office/drawing/2014/main" val="3636429685"/>
                  </a:ext>
                </a:extLst>
              </a:tr>
            </a:tbl>
          </a:graphicData>
        </a:graphic>
      </p:graphicFrame>
    </p:spTree>
    <p:extLst>
      <p:ext uri="{BB962C8B-B14F-4D97-AF65-F5344CB8AC3E}">
        <p14:creationId xmlns:p14="http://schemas.microsoft.com/office/powerpoint/2010/main" val="1487174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154D6-F13A-6D8E-ADA7-47070D7330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6ED43F-E711-095F-F41B-AB6919850BD1}"/>
              </a:ext>
            </a:extLst>
          </p:cNvPr>
          <p:cNvSpPr>
            <a:spLocks noGrp="1"/>
          </p:cNvSpPr>
          <p:nvPr>
            <p:ph type="title"/>
          </p:nvPr>
        </p:nvSpPr>
        <p:spPr>
          <a:xfrm>
            <a:off x="2098623" y="609600"/>
            <a:ext cx="3755036" cy="715347"/>
          </a:xfrm>
        </p:spPr>
        <p:txBody>
          <a:bodyPr anchor="ctr">
            <a:normAutofit/>
          </a:bodyPr>
          <a:lstStyle/>
          <a:p>
            <a:r>
              <a:rPr lang="en-US" sz="2800" b="1" dirty="0">
                <a:solidFill>
                  <a:schemeClr val="tx1"/>
                </a:solidFill>
                <a:latin typeface="Times New Roman" panose="02020603050405020304" pitchFamily="18" charset="0"/>
                <a:cs typeface="Times New Roman" panose="02020603050405020304" pitchFamily="18" charset="0"/>
              </a:rPr>
              <a:t>MODULE DIAGRAM</a:t>
            </a:r>
          </a:p>
        </p:txBody>
      </p:sp>
      <p:pic>
        <p:nvPicPr>
          <p:cNvPr id="7" name="Content Placeholder 6">
            <a:extLst>
              <a:ext uri="{FF2B5EF4-FFF2-40B4-BE49-F238E27FC236}">
                <a16:creationId xmlns:a16="http://schemas.microsoft.com/office/drawing/2014/main" id="{3D5961BD-8FBA-4D8F-A144-A8A33600CE50}"/>
              </a:ext>
            </a:extLst>
          </p:cNvPr>
          <p:cNvPicPr>
            <a:picLocks noGrp="1" noChangeAspect="1"/>
          </p:cNvPicPr>
          <p:nvPr>
            <p:ph idx="1"/>
          </p:nvPr>
        </p:nvPicPr>
        <p:blipFill>
          <a:blip r:embed="rId2"/>
          <a:stretch>
            <a:fillRect/>
          </a:stretch>
        </p:blipFill>
        <p:spPr>
          <a:xfrm>
            <a:off x="843197" y="1650750"/>
            <a:ext cx="7457606" cy="4774413"/>
          </a:xfrm>
          <a:prstGeom prst="rect">
            <a:avLst/>
          </a:prstGeom>
        </p:spPr>
      </p:pic>
    </p:spTree>
    <p:extLst>
      <p:ext uri="{BB962C8B-B14F-4D97-AF65-F5344CB8AC3E}">
        <p14:creationId xmlns:p14="http://schemas.microsoft.com/office/powerpoint/2010/main" val="4078079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A5EF4-A323-A316-6DB5-BEC6C82AB131}"/>
              </a:ext>
            </a:extLst>
          </p:cNvPr>
          <p:cNvSpPr>
            <a:spLocks noGrp="1"/>
          </p:cNvSpPr>
          <p:nvPr>
            <p:ph type="title"/>
          </p:nvPr>
        </p:nvSpPr>
        <p:spPr>
          <a:xfrm>
            <a:off x="609600" y="609600"/>
            <a:ext cx="6347714" cy="715347"/>
          </a:xfrm>
        </p:spPr>
        <p:txBody>
          <a:bodyPr anchor="ctr">
            <a:normAutofit fontScale="90000"/>
          </a:bodyPr>
          <a:lstStyle/>
          <a:p>
            <a:r>
              <a:rPr lang="en-US" sz="2800" b="1" dirty="0">
                <a:solidFill>
                  <a:schemeClr val="tx1"/>
                </a:solidFill>
                <a:latin typeface="Times New Roman" panose="02020603050405020304" pitchFamily="18" charset="0"/>
                <a:cs typeface="Times New Roman" panose="02020603050405020304" pitchFamily="18" charset="0"/>
              </a:rPr>
              <a:t>			ARCHITECTURE  DIAGRAM</a:t>
            </a:r>
          </a:p>
        </p:txBody>
      </p:sp>
      <p:pic>
        <p:nvPicPr>
          <p:cNvPr id="16" name="Content Placeholder 15">
            <a:extLst>
              <a:ext uri="{FF2B5EF4-FFF2-40B4-BE49-F238E27FC236}">
                <a16:creationId xmlns:a16="http://schemas.microsoft.com/office/drawing/2014/main" id="{9FBBB0A3-6137-72B3-770A-2E0E4112390E}"/>
              </a:ext>
            </a:extLst>
          </p:cNvPr>
          <p:cNvPicPr>
            <a:picLocks noGrp="1" noChangeAspect="1"/>
          </p:cNvPicPr>
          <p:nvPr>
            <p:ph sz="half" idx="2"/>
          </p:nvPr>
        </p:nvPicPr>
        <p:blipFill>
          <a:blip r:embed="rId2"/>
          <a:stretch>
            <a:fillRect/>
          </a:stretch>
        </p:blipFill>
        <p:spPr>
          <a:xfrm>
            <a:off x="1881317" y="1324947"/>
            <a:ext cx="4911368" cy="4320072"/>
          </a:xfrm>
        </p:spPr>
      </p:pic>
    </p:spTree>
    <p:extLst>
      <p:ext uri="{BB962C8B-B14F-4D97-AF65-F5344CB8AC3E}">
        <p14:creationId xmlns:p14="http://schemas.microsoft.com/office/powerpoint/2010/main" val="2350664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3682" y="1019800"/>
            <a:ext cx="7567321" cy="5341847"/>
          </a:xfrm>
          <a:prstGeom prst="rect">
            <a:avLst/>
          </a:prstGeom>
        </p:spPr>
        <p:txBody>
          <a:bodyPr wrap="square">
            <a:spAutoFit/>
          </a:bodyPr>
          <a:lstStyle/>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The existing system uses Proof of Authority (</a:t>
            </a:r>
            <a:r>
              <a:rPr lang="en-US" sz="1600" dirty="0" err="1">
                <a:latin typeface="Times New Roman" panose="02020603050405020304" pitchFamily="18" charset="0"/>
                <a:cs typeface="Times New Roman" panose="02020603050405020304" pitchFamily="18" charset="0"/>
              </a:rPr>
              <a:t>PoA</a:t>
            </a:r>
            <a:r>
              <a:rPr lang="en-US" sz="1600" dirty="0">
                <a:latin typeface="Times New Roman" panose="02020603050405020304" pitchFamily="18" charset="0"/>
                <a:cs typeface="Times New Roman" panose="02020603050405020304" pitchFamily="18" charset="0"/>
              </a:rPr>
              <a:t>) blockchain to manage donations for disaster or pandemic-affected communities. It ensures secure, transparent, and traceable transactions using smart contracts. The system has three main participants: beneficiaries (people in need), donors (who contribute funds), and charitable trusts (organizations managing donations). Beneficiaries request help, and charitable trusts verify and distribute funds or essential supplies. Donors can track their donations and receive updates when funds are used. The </a:t>
            </a:r>
            <a:r>
              <a:rPr lang="en-US" sz="1600" dirty="0" err="1">
                <a:latin typeface="Times New Roman" panose="02020603050405020304" pitchFamily="18" charset="0"/>
                <a:cs typeface="Times New Roman" panose="02020603050405020304" pitchFamily="18" charset="0"/>
              </a:rPr>
              <a:t>PoA</a:t>
            </a:r>
            <a:r>
              <a:rPr lang="en-US" sz="1600" dirty="0">
                <a:latin typeface="Times New Roman" panose="02020603050405020304" pitchFamily="18" charset="0"/>
                <a:cs typeface="Times New Roman" panose="02020603050405020304" pitchFamily="18" charset="0"/>
              </a:rPr>
              <a:t> consensus mechanism allows only a few trusted authority nodes to validate transactions, making the system fast and cost-effective. However, it has some disadvantages, such as semi-centralization, limited validator participation, potential security risks, and scalability challenges. While gas fees are lower than traditional blockchains, they may increase during high network activity. The system provides a reliable and efficient way to manage donations, but it needs improvements in decentralization and scalability, which will be addressed in the hybrid </a:t>
            </a:r>
            <a:r>
              <a:rPr lang="en-US" sz="1600" dirty="0" err="1">
                <a:latin typeface="Times New Roman" panose="02020603050405020304" pitchFamily="18" charset="0"/>
                <a:cs typeface="Times New Roman" panose="02020603050405020304" pitchFamily="18" charset="0"/>
              </a:rPr>
              <a:t>PoA-PoS</a:t>
            </a:r>
            <a:r>
              <a:rPr lang="en-US" sz="1600" dirty="0">
                <a:latin typeface="Times New Roman" panose="02020603050405020304" pitchFamily="18" charset="0"/>
                <a:cs typeface="Times New Roman" panose="02020603050405020304" pitchFamily="18" charset="0"/>
              </a:rPr>
              <a:t> upgrade.</a:t>
            </a:r>
          </a:p>
        </p:txBody>
      </p:sp>
      <p:sp>
        <p:nvSpPr>
          <p:cNvPr id="3" name="Rectangle 2"/>
          <p:cNvSpPr/>
          <p:nvPr/>
        </p:nvSpPr>
        <p:spPr>
          <a:xfrm flipH="1">
            <a:off x="2487282" y="819510"/>
            <a:ext cx="3033623"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Existing system</a:t>
            </a:r>
          </a:p>
        </p:txBody>
      </p:sp>
    </p:spTree>
    <p:extLst>
      <p:ext uri="{BB962C8B-B14F-4D97-AF65-F5344CB8AC3E}">
        <p14:creationId xmlns:p14="http://schemas.microsoft.com/office/powerpoint/2010/main" val="1885973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4548B9-38E8-3D39-BA97-0ED0EBCD917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32298C41-D787-8DB4-49A2-61883E24E747}"/>
              </a:ext>
            </a:extLst>
          </p:cNvPr>
          <p:cNvSpPr/>
          <p:nvPr/>
        </p:nvSpPr>
        <p:spPr>
          <a:xfrm>
            <a:off x="532882" y="1720840"/>
            <a:ext cx="7567321" cy="4031873"/>
          </a:xfrm>
          <a:prstGeom prst="rect">
            <a:avLst/>
          </a:prstGeom>
        </p:spPr>
        <p:txBody>
          <a:bodyPr wrap="square">
            <a:spAutoFit/>
          </a:bodyPr>
          <a:lstStyle/>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The proposed system improves the </a:t>
            </a:r>
            <a:r>
              <a:rPr lang="en-US" sz="1600" dirty="0" err="1">
                <a:latin typeface="Times New Roman" panose="02020603050405020304" pitchFamily="18" charset="0"/>
                <a:cs typeface="Times New Roman" panose="02020603050405020304" pitchFamily="18" charset="0"/>
              </a:rPr>
              <a:t>PoA</a:t>
            </a:r>
            <a:r>
              <a:rPr lang="en-US" sz="1600" dirty="0">
                <a:latin typeface="Times New Roman" panose="02020603050405020304" pitchFamily="18" charset="0"/>
                <a:cs typeface="Times New Roman" panose="02020603050405020304" pitchFamily="18" charset="0"/>
              </a:rPr>
              <a:t>-based charity donation platform by integrating a hybrid </a:t>
            </a:r>
            <a:r>
              <a:rPr lang="en-US" sz="1600" dirty="0" err="1">
                <a:latin typeface="Times New Roman" panose="02020603050405020304" pitchFamily="18" charset="0"/>
                <a:cs typeface="Times New Roman" panose="02020603050405020304" pitchFamily="18" charset="0"/>
              </a:rPr>
              <a:t>PoA-PoS</a:t>
            </a:r>
            <a:r>
              <a:rPr lang="en-US" sz="1600" dirty="0">
                <a:latin typeface="Times New Roman" panose="02020603050405020304" pitchFamily="18" charset="0"/>
                <a:cs typeface="Times New Roman" panose="02020603050405020304" pitchFamily="18" charset="0"/>
              </a:rPr>
              <a:t> model, along with Ganache, MySQL, and smart contracts for secure and efficient transactions. </a:t>
            </a:r>
            <a:r>
              <a:rPr lang="en-US" sz="1600" dirty="0" err="1">
                <a:latin typeface="Times New Roman" panose="02020603050405020304" pitchFamily="18" charset="0"/>
                <a:cs typeface="Times New Roman" panose="02020603050405020304" pitchFamily="18" charset="0"/>
              </a:rPr>
              <a:t>PoA</a:t>
            </a:r>
            <a:r>
              <a:rPr lang="en-US" sz="1600" dirty="0">
                <a:latin typeface="Times New Roman" panose="02020603050405020304" pitchFamily="18" charset="0"/>
                <a:cs typeface="Times New Roman" panose="02020603050405020304" pitchFamily="18" charset="0"/>
              </a:rPr>
              <a:t> ensures fast approvals through trusted authority nodes, while </a:t>
            </a:r>
            <a:r>
              <a:rPr lang="en-US" sz="1600" dirty="0" err="1">
                <a:latin typeface="Times New Roman" panose="02020603050405020304" pitchFamily="18" charset="0"/>
                <a:cs typeface="Times New Roman" panose="02020603050405020304" pitchFamily="18" charset="0"/>
              </a:rPr>
              <a:t>PoS</a:t>
            </a:r>
            <a:r>
              <a:rPr lang="en-US" sz="1600" dirty="0">
                <a:latin typeface="Times New Roman" panose="02020603050405020304" pitchFamily="18" charset="0"/>
                <a:cs typeface="Times New Roman" panose="02020603050405020304" pitchFamily="18" charset="0"/>
              </a:rPr>
              <a:t> increases decentralization and security by allowing validators to stake funds. This combination makes transactions safer, scalable, and transparent, allowing donors to track their contributions and beneficiaries to request aid securely.</a:t>
            </a:r>
          </a:p>
          <a:p>
            <a:pPr algn="just"/>
            <a:r>
              <a:rPr lang="en-US" sz="1600" dirty="0">
                <a:latin typeface="Times New Roman" panose="02020603050405020304" pitchFamily="18" charset="0"/>
                <a:cs typeface="Times New Roman" panose="02020603050405020304" pitchFamily="18" charset="0"/>
              </a:rPr>
              <a:t>Ganache provides a local blockchain environment for testing transactions and smart contracts before deployment, ensuring reliability. MySQL stores off-chain data, such as user details, transaction logs, and donation records, making information management easier and reducing blockchain costs. Smart contracts automate fund transfers, ensuring they are tamper-proof and secure, eliminating intermediaries.</a:t>
            </a:r>
          </a:p>
          <a:p>
            <a:pPr algn="just"/>
            <a:r>
              <a:rPr lang="en-US" sz="1600" dirty="0">
                <a:latin typeface="Times New Roman" panose="02020603050405020304" pitchFamily="18" charset="0"/>
                <a:cs typeface="Times New Roman" panose="02020603050405020304" pitchFamily="18" charset="0"/>
              </a:rPr>
              <a:t>The system also optimizes transaction fees, reducing unnecessary costs and making donations more accessible. By combining </a:t>
            </a:r>
            <a:r>
              <a:rPr lang="en-US" sz="1600" dirty="0" err="1">
                <a:latin typeface="Times New Roman" panose="02020603050405020304" pitchFamily="18" charset="0"/>
                <a:cs typeface="Times New Roman" panose="02020603050405020304" pitchFamily="18" charset="0"/>
              </a:rPr>
              <a:t>PoA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PoS</a:t>
            </a:r>
            <a:r>
              <a:rPr lang="en-US" sz="1600" dirty="0">
                <a:latin typeface="Times New Roman" panose="02020603050405020304" pitchFamily="18" charset="0"/>
                <a:cs typeface="Times New Roman" panose="02020603050405020304" pitchFamily="18" charset="0"/>
              </a:rPr>
              <a:t>, Ganache, MySQL, and smart contracts, the system enhances speed, security, transparency, and efficiency, ensuring that every donation reaches the right beneficiaries safely and can be fully traced</a:t>
            </a:r>
          </a:p>
        </p:txBody>
      </p:sp>
      <p:sp>
        <p:nvSpPr>
          <p:cNvPr id="3" name="Rectangle 2">
            <a:extLst>
              <a:ext uri="{FF2B5EF4-FFF2-40B4-BE49-F238E27FC236}">
                <a16:creationId xmlns:a16="http://schemas.microsoft.com/office/drawing/2014/main" id="{95CEF051-683B-07F9-82F5-78FB72726883}"/>
              </a:ext>
            </a:extLst>
          </p:cNvPr>
          <p:cNvSpPr/>
          <p:nvPr/>
        </p:nvSpPr>
        <p:spPr>
          <a:xfrm flipH="1">
            <a:off x="1863305" y="889843"/>
            <a:ext cx="4779033" cy="1077218"/>
          </a:xfrm>
          <a:prstGeom prst="rect">
            <a:avLst/>
          </a:prstGeom>
        </p:spPr>
        <p:txBody>
          <a:bodyPr wrap="square">
            <a:spAutoFit/>
          </a:bodyPr>
          <a:lstStyle/>
          <a:p>
            <a:pPr algn="ct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Proposed System</a:t>
            </a:r>
          </a:p>
          <a:p>
            <a:pPr algn="ctr"/>
            <a:r>
              <a:rPr lang="en-US" sz="32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92325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ACDAEF-1FE8-3BBF-09C5-B7A84BE865AA}"/>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E1BF0BBD-12E4-5925-C2CB-B33FBA49B14A}"/>
              </a:ext>
            </a:extLst>
          </p:cNvPr>
          <p:cNvSpPr/>
          <p:nvPr/>
        </p:nvSpPr>
        <p:spPr>
          <a:xfrm>
            <a:off x="532882" y="1720840"/>
            <a:ext cx="7567321" cy="4110741"/>
          </a:xfrm>
          <a:prstGeom prst="rect">
            <a:avLst/>
          </a:prstGeom>
        </p:spPr>
        <p:txBody>
          <a:bodyPr wrap="square">
            <a:spAutoFit/>
          </a:bodyPr>
          <a:lstStyle/>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hybrid </a:t>
            </a:r>
            <a:r>
              <a:rPr lang="en-US" sz="1600" b="1" dirty="0" err="1">
                <a:latin typeface="Times New Roman" panose="02020603050405020304" pitchFamily="18" charset="0"/>
                <a:cs typeface="Times New Roman" panose="02020603050405020304" pitchFamily="18" charset="0"/>
              </a:rPr>
              <a:t>PoA-PoS</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charity donation system starts by deploying Ganache for testing, MySQL for off-chain data storage, and smart contracts on Ethereum. Users (donors and beneficiaries) register on the platform, where </a:t>
            </a:r>
            <a:r>
              <a:rPr lang="en-US" sz="1600" dirty="0" err="1">
                <a:latin typeface="Times New Roman" panose="02020603050405020304" pitchFamily="18" charset="0"/>
                <a:cs typeface="Times New Roman" panose="02020603050405020304" pitchFamily="18" charset="0"/>
              </a:rPr>
              <a:t>PoA</a:t>
            </a:r>
            <a:r>
              <a:rPr lang="en-US" sz="1600" dirty="0">
                <a:latin typeface="Times New Roman" panose="02020603050405020304" pitchFamily="18" charset="0"/>
                <a:cs typeface="Times New Roman" panose="02020603050405020304" pitchFamily="18" charset="0"/>
              </a:rPr>
              <a:t> validators quickly verify and approve them. Donors select beneficiaries and make donations, which are locked in smart contracts. </a:t>
            </a:r>
            <a:r>
              <a:rPr lang="en-US" sz="1600" b="1" dirty="0" err="1">
                <a:latin typeface="Times New Roman" panose="02020603050405020304" pitchFamily="18" charset="0"/>
                <a:cs typeface="Times New Roman" panose="02020603050405020304" pitchFamily="18" charset="0"/>
              </a:rPr>
              <a:t>PoA</a:t>
            </a:r>
            <a:r>
              <a:rPr lang="en-US" sz="1600" b="1" dirty="0">
                <a:latin typeface="Times New Roman" panose="02020603050405020304" pitchFamily="18" charset="0"/>
                <a:cs typeface="Times New Roman" panose="02020603050405020304" pitchFamily="18" charset="0"/>
              </a:rPr>
              <a:t> ensures fast approvals</a:t>
            </a:r>
            <a:r>
              <a:rPr lang="en-US" sz="1600" dirty="0">
                <a:latin typeface="Times New Roman" panose="02020603050405020304" pitchFamily="18" charset="0"/>
                <a:cs typeface="Times New Roman" panose="02020603050405020304" pitchFamily="18" charset="0"/>
              </a:rPr>
              <a:t>, while</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PoS</a:t>
            </a:r>
            <a:r>
              <a:rPr lang="en-US" sz="1600" b="1" dirty="0">
                <a:latin typeface="Times New Roman" panose="02020603050405020304" pitchFamily="18" charset="0"/>
                <a:cs typeface="Times New Roman" panose="02020603050405020304" pitchFamily="18" charset="0"/>
              </a:rPr>
              <a:t> validators confirm transactions </a:t>
            </a:r>
            <a:r>
              <a:rPr lang="en-US" sz="1600" dirty="0">
                <a:latin typeface="Times New Roman" panose="02020603050405020304" pitchFamily="18" charset="0"/>
                <a:cs typeface="Times New Roman" panose="02020603050405020304" pitchFamily="18" charset="0"/>
              </a:rPr>
              <a:t>and add them to the blockchain. Beneficiaries can request aid, and funds are securely transferred after </a:t>
            </a:r>
            <a:r>
              <a:rPr lang="en-US" sz="1600" dirty="0" err="1">
                <a:latin typeface="Times New Roman" panose="02020603050405020304" pitchFamily="18" charset="0"/>
                <a:cs typeface="Times New Roman" panose="02020603050405020304" pitchFamily="18" charset="0"/>
              </a:rPr>
              <a:t>PoA</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PoS</a:t>
            </a:r>
            <a:r>
              <a:rPr lang="en-US" sz="1600" dirty="0">
                <a:latin typeface="Times New Roman" panose="02020603050405020304" pitchFamily="18" charset="0"/>
                <a:cs typeface="Times New Roman" panose="02020603050405020304" pitchFamily="18" charset="0"/>
              </a:rPr>
              <a:t> validation. Transactions are recorded on-chain for transparency, while MySQL stores donor details to reduce blockchain costs. The system is tested in Ganache before deployment, ensuring secure, low-cost, and transparent donations.</a:t>
            </a:r>
          </a:p>
        </p:txBody>
      </p:sp>
      <p:sp>
        <p:nvSpPr>
          <p:cNvPr id="3" name="Rectangle 2">
            <a:extLst>
              <a:ext uri="{FF2B5EF4-FFF2-40B4-BE49-F238E27FC236}">
                <a16:creationId xmlns:a16="http://schemas.microsoft.com/office/drawing/2014/main" id="{86397860-5252-FF6A-F3D2-F8791B45F35B}"/>
              </a:ext>
            </a:extLst>
          </p:cNvPr>
          <p:cNvSpPr/>
          <p:nvPr/>
        </p:nvSpPr>
        <p:spPr>
          <a:xfrm flipH="1">
            <a:off x="614594" y="889843"/>
            <a:ext cx="6883485" cy="1077218"/>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ALGORITHM USED IN DETAIL</a:t>
            </a:r>
            <a:endParaRPr lang="en-US" sz="3200" b="1" dirty="0">
              <a:latin typeface="Times New Roman" panose="02020603050405020304" pitchFamily="18" charset="0"/>
              <a:cs typeface="Times New Roman" panose="02020603050405020304" pitchFamily="18" charset="0"/>
              <a:sym typeface="+mn-ea"/>
            </a:endParaRPr>
          </a:p>
          <a:p>
            <a:pPr algn="ct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1142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6AD12C-5FB3-6A70-91EC-6AEB64F2C965}"/>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401367DB-BF42-4143-80E0-1A9955B0D7AD}"/>
              </a:ext>
            </a:extLst>
          </p:cNvPr>
          <p:cNvSpPr/>
          <p:nvPr/>
        </p:nvSpPr>
        <p:spPr>
          <a:xfrm flipH="1">
            <a:off x="614595" y="889843"/>
            <a:ext cx="6813030" cy="1077218"/>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PROJECT DESIGN -  </a:t>
            </a:r>
            <a:r>
              <a:rPr lang="en-US" sz="3200" b="1" dirty="0">
                <a:latin typeface="Times New Roman" panose="02020603050405020304" pitchFamily="18" charset="0"/>
                <a:ea typeface="Calibri" panose="020F0502020204030204" pitchFamily="34" charset="0"/>
                <a:cs typeface="Times New Roman" panose="02020603050405020304" pitchFamily="18" charset="0"/>
              </a:rPr>
              <a:t>USE CASE DIAGRAM</a:t>
            </a:r>
            <a:endParaRPr lang="en-US" sz="3200"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61FF08B3-A551-4DDD-A4E1-2A92BDC20E62}"/>
              </a:ext>
            </a:extLst>
          </p:cNvPr>
          <p:cNvPicPr>
            <a:picLocks noGrp="1" noChangeAspect="1"/>
          </p:cNvPicPr>
          <p:nvPr>
            <p:ph idx="1"/>
          </p:nvPr>
        </p:nvPicPr>
        <p:blipFill>
          <a:blip r:embed="rId2"/>
          <a:stretch>
            <a:fillRect/>
          </a:stretch>
        </p:blipFill>
        <p:spPr>
          <a:xfrm>
            <a:off x="1406692" y="2270702"/>
            <a:ext cx="4619354" cy="3771323"/>
          </a:xfrm>
          <a:prstGeom prst="rect">
            <a:avLst/>
          </a:prstGeom>
        </p:spPr>
      </p:pic>
    </p:spTree>
    <p:extLst>
      <p:ext uri="{BB962C8B-B14F-4D97-AF65-F5344CB8AC3E}">
        <p14:creationId xmlns:p14="http://schemas.microsoft.com/office/powerpoint/2010/main" val="3714234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CF6FD7-0F6C-8674-4DF3-95EE0C15F615}"/>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B958A2E4-DF7D-BA61-84AD-1D64A99D9974}"/>
              </a:ext>
            </a:extLst>
          </p:cNvPr>
          <p:cNvSpPr/>
          <p:nvPr/>
        </p:nvSpPr>
        <p:spPr>
          <a:xfrm flipH="1">
            <a:off x="614595" y="889843"/>
            <a:ext cx="6813030" cy="1077218"/>
          </a:xfrm>
          <a:prstGeom prst="rect">
            <a:avLst/>
          </a:prstGeom>
        </p:spPr>
        <p:txBody>
          <a:bodyPr wrap="square">
            <a:spAutoFit/>
          </a:bodyPr>
          <a:lstStyle/>
          <a:p>
            <a:pPr algn="ctr"/>
            <a:r>
              <a:rPr lang="en-US" sz="3200" b="1" dirty="0">
                <a:latin typeface="Times New Roman" panose="02020603050405020304" pitchFamily="18" charset="0"/>
                <a:ea typeface="Calibri" panose="020F0502020204030204" pitchFamily="34" charset="0"/>
                <a:cs typeface="Times New Roman" panose="02020603050405020304" pitchFamily="18" charset="0"/>
              </a:rPr>
              <a:t>CLASS DIAGRAM</a:t>
            </a:r>
            <a:endParaRPr lang="en-US" sz="3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sz="3200"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921E631-65EB-41B0-AF2F-9A72FB19AC5C}"/>
              </a:ext>
            </a:extLst>
          </p:cNvPr>
          <p:cNvPicPr>
            <a:picLocks noChangeAspect="1"/>
          </p:cNvPicPr>
          <p:nvPr/>
        </p:nvPicPr>
        <p:blipFill>
          <a:blip r:embed="rId2"/>
          <a:stretch>
            <a:fillRect/>
          </a:stretch>
        </p:blipFill>
        <p:spPr>
          <a:xfrm>
            <a:off x="199571" y="2255520"/>
            <a:ext cx="8574315" cy="3362959"/>
          </a:xfrm>
          <a:prstGeom prst="rect">
            <a:avLst/>
          </a:prstGeom>
        </p:spPr>
      </p:pic>
    </p:spTree>
    <p:extLst>
      <p:ext uri="{BB962C8B-B14F-4D97-AF65-F5344CB8AC3E}">
        <p14:creationId xmlns:p14="http://schemas.microsoft.com/office/powerpoint/2010/main" val="1530748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A2AD48-A9E0-A39D-B382-06FE6ACDF5A1}"/>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6228BEE5-A89A-FB21-E617-E741C10D5DC5}"/>
              </a:ext>
            </a:extLst>
          </p:cNvPr>
          <p:cNvSpPr/>
          <p:nvPr/>
        </p:nvSpPr>
        <p:spPr>
          <a:xfrm flipH="1">
            <a:off x="1648917" y="889843"/>
            <a:ext cx="5778707" cy="1077218"/>
          </a:xfrm>
          <a:prstGeom prst="rect">
            <a:avLst/>
          </a:prstGeom>
        </p:spPr>
        <p:txBody>
          <a:bodyPr wrap="square">
            <a:spAutoFit/>
          </a:bodyPr>
          <a:lstStyle/>
          <a:p>
            <a:pPr algn="ctr"/>
            <a:r>
              <a:rPr lang="en-US" sz="3200" b="1" dirty="0">
                <a:latin typeface="Times New Roman" panose="02020603050405020304" pitchFamily="18" charset="0"/>
                <a:ea typeface="Calibri" panose="020F0502020204030204" pitchFamily="34" charset="0"/>
                <a:cs typeface="Times New Roman" panose="02020603050405020304" pitchFamily="18" charset="0"/>
              </a:rPr>
              <a:t>SEQUENCE DIAGRAM</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sz="32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F0F1434-55FB-41C2-BB94-2EADF47FA915}"/>
              </a:ext>
            </a:extLst>
          </p:cNvPr>
          <p:cNvPicPr>
            <a:picLocks noChangeAspect="1"/>
          </p:cNvPicPr>
          <p:nvPr/>
        </p:nvPicPr>
        <p:blipFill>
          <a:blip r:embed="rId2"/>
          <a:stretch>
            <a:fillRect/>
          </a:stretch>
        </p:blipFill>
        <p:spPr>
          <a:xfrm>
            <a:off x="0" y="1985554"/>
            <a:ext cx="9144000" cy="4872445"/>
          </a:xfrm>
          <a:prstGeom prst="rect">
            <a:avLst/>
          </a:prstGeom>
        </p:spPr>
      </p:pic>
    </p:spTree>
    <p:extLst>
      <p:ext uri="{BB962C8B-B14F-4D97-AF65-F5344CB8AC3E}">
        <p14:creationId xmlns:p14="http://schemas.microsoft.com/office/powerpoint/2010/main" val="4229416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13913"/>
            <a:ext cx="7721082" cy="646331"/>
          </a:xfrm>
          <a:prstGeom prst="rect">
            <a:avLst/>
          </a:prstGeom>
        </p:spPr>
        <p:txBody>
          <a:bodyPr wrap="square" anchor="t">
            <a:spAutoFit/>
          </a:bodyPr>
          <a:lstStyle/>
          <a:p>
            <a:r>
              <a:rPr lang="en-IN" sz="3600" b="1" dirty="0">
                <a:solidFill>
                  <a:schemeClr val="tx1"/>
                </a:solidFill>
                <a:latin typeface="Times New Roman" panose="02020603050405020304" pitchFamily="18" charset="0"/>
                <a:cs typeface="Times New Roman" panose="02020603050405020304" pitchFamily="18" charset="0"/>
              </a:rPr>
              <a:t>                     CONTENTS</a:t>
            </a:r>
            <a:endParaRPr lang="en-US" sz="3600" dirty="0"/>
          </a:p>
        </p:txBody>
      </p:sp>
      <p:sp>
        <p:nvSpPr>
          <p:cNvPr id="3" name="Rectangle 2"/>
          <p:cNvSpPr/>
          <p:nvPr/>
        </p:nvSpPr>
        <p:spPr>
          <a:xfrm>
            <a:off x="685800" y="1398738"/>
            <a:ext cx="5836921" cy="5218736"/>
          </a:xfrm>
          <a:prstGeom prst="rect">
            <a:avLst/>
          </a:prstGeom>
        </p:spPr>
        <p:txBody>
          <a:bodyPr wrap="square">
            <a:spAutoFit/>
          </a:bodyPr>
          <a:lstStyle/>
          <a:p>
            <a:pPr marL="342900" indent="-342900" algn="just">
              <a:lnSpc>
                <a:spcPct val="150000"/>
              </a:lnSpc>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Abstract</a:t>
            </a:r>
          </a:p>
          <a:p>
            <a:pPr marL="342900" indent="-342900" algn="just">
              <a:lnSpc>
                <a:spcPct val="150000"/>
              </a:lnSpc>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 Scope &amp; Objectives of the Project</a:t>
            </a:r>
          </a:p>
          <a:p>
            <a:pPr marL="342900" indent="-342900" algn="just">
              <a:lnSpc>
                <a:spcPct val="150000"/>
              </a:lnSpc>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Literature Survey </a:t>
            </a:r>
          </a:p>
          <a:p>
            <a:pPr marL="342900" indent="-342900" algn="just">
              <a:lnSpc>
                <a:spcPct val="150000"/>
              </a:lnSpc>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Research Gap</a:t>
            </a:r>
          </a:p>
          <a:p>
            <a:pPr marL="342900" indent="-342900" algn="just">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Architecture Diagram, Module diagram</a:t>
            </a:r>
          </a:p>
          <a:p>
            <a:pPr marL="342900" indent="-342900" algn="just">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Input &amp; Expected outcome</a:t>
            </a:r>
            <a:endParaRPr lang="en-IN" sz="16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sym typeface="+mn-ea"/>
              </a:rPr>
              <a:t>Proposed Methodology</a:t>
            </a:r>
          </a:p>
          <a:p>
            <a:pPr marL="342900" indent="-342900" algn="just">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Algorithm used in detail</a:t>
            </a:r>
            <a:endParaRPr lang="en-US" sz="1600" dirty="0">
              <a:latin typeface="Times New Roman" panose="02020603050405020304" pitchFamily="18" charset="0"/>
              <a:cs typeface="Times New Roman" panose="02020603050405020304" pitchFamily="18" charset="0"/>
              <a:sym typeface="+mn-ea"/>
            </a:endParaRPr>
          </a:p>
          <a:p>
            <a:pPr marL="342900" indent="-342900" algn="just">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Project Design - UML diagrams or any other diagram</a:t>
            </a:r>
          </a:p>
          <a:p>
            <a:pPr marL="342900" indent="-342900" algn="just">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Implementation &amp; Demo</a:t>
            </a:r>
          </a:p>
          <a:p>
            <a:pPr marL="342900" indent="-342900" algn="just">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Comparison</a:t>
            </a:r>
          </a:p>
          <a:p>
            <a:pPr marL="342900" indent="-342900" algn="just">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Conclusion</a:t>
            </a:r>
          </a:p>
          <a:p>
            <a:pPr marL="342900" indent="-342900" algn="just">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References</a:t>
            </a:r>
          </a:p>
          <a:p>
            <a:pPr marL="342900" indent="-342900" algn="just">
              <a:lnSpc>
                <a:spcPct val="150000"/>
              </a:lnSpc>
              <a:buFont typeface="Wingdings" panose="05000000000000000000" pitchFamily="2" charset="2"/>
              <a:buChar char="q"/>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3943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F60A61-F00D-E50E-616B-44F794817178}"/>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CA112F27-F18A-5D7C-0C74-05236AF4E800}"/>
              </a:ext>
            </a:extLst>
          </p:cNvPr>
          <p:cNvSpPr/>
          <p:nvPr/>
        </p:nvSpPr>
        <p:spPr>
          <a:xfrm flipH="1">
            <a:off x="1259630" y="908505"/>
            <a:ext cx="7128589" cy="584775"/>
          </a:xfrm>
          <a:prstGeom prst="rect">
            <a:avLst/>
          </a:prstGeom>
        </p:spPr>
        <p:txBody>
          <a:bodyPr wrap="square" anchor="ctr">
            <a:spAutoFit/>
          </a:bodyPr>
          <a:lstStyle/>
          <a:p>
            <a:pPr algn="just"/>
            <a:r>
              <a:rPr lang="en-US" sz="3200" b="1" dirty="0">
                <a:latin typeface="Times New Roman" panose="02020603050405020304" pitchFamily="18" charset="0"/>
                <a:cs typeface="Times New Roman" panose="02020603050405020304" pitchFamily="18" charset="0"/>
              </a:rPr>
              <a:t>IMPLEMENTATION:</a:t>
            </a:r>
          </a:p>
        </p:txBody>
      </p:sp>
      <p:pic>
        <p:nvPicPr>
          <p:cNvPr id="2" name="Content Placeholder 1">
            <a:extLst>
              <a:ext uri="{FF2B5EF4-FFF2-40B4-BE49-F238E27FC236}">
                <a16:creationId xmlns:a16="http://schemas.microsoft.com/office/drawing/2014/main" id="{9901BF9E-1F6A-6189-2996-FB2FC016D6CB}"/>
              </a:ext>
            </a:extLst>
          </p:cNvPr>
          <p:cNvPicPr>
            <a:picLocks noGrp="1" noChangeAspect="1"/>
          </p:cNvPicPr>
          <p:nvPr>
            <p:ph idx="1"/>
          </p:nvPr>
        </p:nvPicPr>
        <p:blipFill>
          <a:blip r:embed="rId2"/>
          <a:stretch>
            <a:fillRect/>
          </a:stretch>
        </p:blipFill>
        <p:spPr>
          <a:xfrm>
            <a:off x="609600" y="2460677"/>
            <a:ext cx="6348413" cy="3281258"/>
          </a:xfrm>
          <a:prstGeom prst="rect">
            <a:avLst/>
          </a:prstGeom>
        </p:spPr>
      </p:pic>
      <p:sp>
        <p:nvSpPr>
          <p:cNvPr id="6" name="TextBox 5">
            <a:extLst>
              <a:ext uri="{FF2B5EF4-FFF2-40B4-BE49-F238E27FC236}">
                <a16:creationId xmlns:a16="http://schemas.microsoft.com/office/drawing/2014/main" id="{778437F9-3088-78B9-A2A6-32A34970DFC5}"/>
              </a:ext>
            </a:extLst>
          </p:cNvPr>
          <p:cNvSpPr txBox="1"/>
          <p:nvPr/>
        </p:nvSpPr>
        <p:spPr>
          <a:xfrm>
            <a:off x="609600" y="2063931"/>
            <a:ext cx="6264728" cy="374077"/>
          </a:xfrm>
          <a:prstGeom prst="rect">
            <a:avLst/>
          </a:prstGeom>
          <a:noFill/>
        </p:spPr>
        <p:txBody>
          <a:bodyPr wrap="square">
            <a:spAutoFit/>
          </a:bodyPr>
          <a:lstStyle/>
          <a:p>
            <a:pPr>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Home Page: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4310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EA4621-49F6-A946-E055-E9C6057B95F9}"/>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2890DBBA-082C-E222-B4DE-478D8E5374FC}"/>
              </a:ext>
            </a:extLst>
          </p:cNvPr>
          <p:cNvSpPr/>
          <p:nvPr/>
        </p:nvSpPr>
        <p:spPr>
          <a:xfrm flipH="1">
            <a:off x="1259630" y="908505"/>
            <a:ext cx="7128589" cy="584775"/>
          </a:xfrm>
          <a:prstGeom prst="rect">
            <a:avLst/>
          </a:prstGeom>
        </p:spPr>
        <p:txBody>
          <a:bodyPr wrap="square" anchor="ctr">
            <a:spAutoFit/>
          </a:bodyPr>
          <a:lstStyle/>
          <a:p>
            <a:pPr algn="just"/>
            <a:r>
              <a:rPr lang="en-US" sz="3200" b="1" dirty="0">
                <a:latin typeface="Times New Roman" panose="02020603050405020304" pitchFamily="18" charset="0"/>
                <a:cs typeface="Times New Roman" panose="02020603050405020304" pitchFamily="18" charset="0"/>
              </a:rPr>
              <a:t>IMPLEMENTATION:</a:t>
            </a:r>
          </a:p>
        </p:txBody>
      </p:sp>
      <p:pic>
        <p:nvPicPr>
          <p:cNvPr id="2" name="Content Placeholder 1">
            <a:extLst>
              <a:ext uri="{FF2B5EF4-FFF2-40B4-BE49-F238E27FC236}">
                <a16:creationId xmlns:a16="http://schemas.microsoft.com/office/drawing/2014/main" id="{46E99292-B60C-53C4-4E96-AA6A9F02205A}"/>
              </a:ext>
            </a:extLst>
          </p:cNvPr>
          <p:cNvPicPr>
            <a:picLocks noGrp="1" noChangeAspect="1"/>
          </p:cNvPicPr>
          <p:nvPr>
            <p:ph idx="1"/>
          </p:nvPr>
        </p:nvPicPr>
        <p:blipFill>
          <a:blip r:embed="rId2"/>
          <a:stretch>
            <a:fillRect/>
          </a:stretch>
        </p:blipFill>
        <p:spPr>
          <a:xfrm>
            <a:off x="609600" y="2459390"/>
            <a:ext cx="6348413" cy="3283833"/>
          </a:xfrm>
          <a:prstGeom prst="rect">
            <a:avLst/>
          </a:prstGeom>
        </p:spPr>
      </p:pic>
      <p:sp>
        <p:nvSpPr>
          <p:cNvPr id="6" name="TextBox 5">
            <a:extLst>
              <a:ext uri="{FF2B5EF4-FFF2-40B4-BE49-F238E27FC236}">
                <a16:creationId xmlns:a16="http://schemas.microsoft.com/office/drawing/2014/main" id="{B6531C8C-7CD7-C565-D589-19F580B5DA83}"/>
              </a:ext>
            </a:extLst>
          </p:cNvPr>
          <p:cNvSpPr txBox="1"/>
          <p:nvPr/>
        </p:nvSpPr>
        <p:spPr>
          <a:xfrm>
            <a:off x="609600" y="2076995"/>
            <a:ext cx="6264728" cy="374077"/>
          </a:xfrm>
          <a:prstGeom prst="rect">
            <a:avLst/>
          </a:prstGeom>
          <a:noFill/>
        </p:spPr>
        <p:txBody>
          <a:bodyPr wrap="square">
            <a:spAutoFit/>
          </a:bodyPr>
          <a:lstStyle/>
          <a:p>
            <a:pPr>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Charity Login Page: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834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38C7B3-6213-C519-CFB2-DF92D918F15F}"/>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4718CC07-0431-4728-BC88-C1907FE053C6}"/>
              </a:ext>
            </a:extLst>
          </p:cNvPr>
          <p:cNvSpPr/>
          <p:nvPr/>
        </p:nvSpPr>
        <p:spPr>
          <a:xfrm flipH="1">
            <a:off x="1259630" y="908505"/>
            <a:ext cx="7128589" cy="584775"/>
          </a:xfrm>
          <a:prstGeom prst="rect">
            <a:avLst/>
          </a:prstGeom>
        </p:spPr>
        <p:txBody>
          <a:bodyPr wrap="square" anchor="ctr">
            <a:spAutoFit/>
          </a:bodyPr>
          <a:lstStyle/>
          <a:p>
            <a:pPr algn="just"/>
            <a:r>
              <a:rPr lang="en-US" sz="3200" b="1" dirty="0">
                <a:latin typeface="Times New Roman" panose="02020603050405020304" pitchFamily="18" charset="0"/>
                <a:cs typeface="Times New Roman" panose="02020603050405020304" pitchFamily="18" charset="0"/>
              </a:rPr>
              <a:t>IMPLEMENTATION:</a:t>
            </a:r>
          </a:p>
        </p:txBody>
      </p:sp>
      <p:pic>
        <p:nvPicPr>
          <p:cNvPr id="2" name="Content Placeholder 1">
            <a:extLst>
              <a:ext uri="{FF2B5EF4-FFF2-40B4-BE49-F238E27FC236}">
                <a16:creationId xmlns:a16="http://schemas.microsoft.com/office/drawing/2014/main" id="{912D603C-184D-06F4-55AA-8827AA15C427}"/>
              </a:ext>
            </a:extLst>
          </p:cNvPr>
          <p:cNvPicPr>
            <a:picLocks noGrp="1" noChangeAspect="1"/>
          </p:cNvPicPr>
          <p:nvPr>
            <p:ph idx="1"/>
          </p:nvPr>
        </p:nvPicPr>
        <p:blipFill>
          <a:blip r:embed="rId2"/>
          <a:stretch>
            <a:fillRect/>
          </a:stretch>
        </p:blipFill>
        <p:spPr>
          <a:xfrm>
            <a:off x="609600" y="2473703"/>
            <a:ext cx="6348413" cy="3255207"/>
          </a:xfrm>
          <a:prstGeom prst="rect">
            <a:avLst/>
          </a:prstGeom>
        </p:spPr>
      </p:pic>
      <p:sp>
        <p:nvSpPr>
          <p:cNvPr id="6" name="TextBox 5">
            <a:extLst>
              <a:ext uri="{FF2B5EF4-FFF2-40B4-BE49-F238E27FC236}">
                <a16:creationId xmlns:a16="http://schemas.microsoft.com/office/drawing/2014/main" id="{CA858E93-3003-AB75-E83F-29F58D23F702}"/>
              </a:ext>
            </a:extLst>
          </p:cNvPr>
          <p:cNvSpPr txBox="1"/>
          <p:nvPr/>
        </p:nvSpPr>
        <p:spPr>
          <a:xfrm>
            <a:off x="718457" y="2063931"/>
            <a:ext cx="6155871" cy="374077"/>
          </a:xfrm>
          <a:prstGeom prst="rect">
            <a:avLst/>
          </a:prstGeom>
          <a:noFill/>
        </p:spPr>
        <p:txBody>
          <a:bodyPr wrap="square">
            <a:spAutoFit/>
          </a:bodyPr>
          <a:lstStyle/>
          <a:p>
            <a:pPr>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Charity Registration Page: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96155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3716B6-8D4B-743F-953B-422D4D4889C3}"/>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0BAA419F-0611-7A2C-0206-5CD8115178A7}"/>
              </a:ext>
            </a:extLst>
          </p:cNvPr>
          <p:cNvSpPr/>
          <p:nvPr/>
        </p:nvSpPr>
        <p:spPr>
          <a:xfrm flipH="1">
            <a:off x="1259630" y="908505"/>
            <a:ext cx="7128589" cy="584775"/>
          </a:xfrm>
          <a:prstGeom prst="rect">
            <a:avLst/>
          </a:prstGeom>
        </p:spPr>
        <p:txBody>
          <a:bodyPr wrap="square" anchor="ctr">
            <a:spAutoFit/>
          </a:bodyPr>
          <a:lstStyle/>
          <a:p>
            <a:pPr algn="just"/>
            <a:r>
              <a:rPr lang="en-US" sz="3200" b="1" dirty="0">
                <a:latin typeface="Times New Roman" panose="02020603050405020304" pitchFamily="18" charset="0"/>
                <a:cs typeface="Times New Roman" panose="02020603050405020304" pitchFamily="18" charset="0"/>
              </a:rPr>
              <a:t>IMPLEMENTATION:</a:t>
            </a:r>
          </a:p>
        </p:txBody>
      </p:sp>
      <p:pic>
        <p:nvPicPr>
          <p:cNvPr id="2" name="Content Placeholder 1">
            <a:extLst>
              <a:ext uri="{FF2B5EF4-FFF2-40B4-BE49-F238E27FC236}">
                <a16:creationId xmlns:a16="http://schemas.microsoft.com/office/drawing/2014/main" id="{E60CB638-32F8-3B1C-46D3-9EF457F32621}"/>
              </a:ext>
            </a:extLst>
          </p:cNvPr>
          <p:cNvPicPr>
            <a:picLocks noGrp="1" noChangeAspect="1"/>
          </p:cNvPicPr>
          <p:nvPr>
            <p:ph idx="1"/>
          </p:nvPr>
        </p:nvPicPr>
        <p:blipFill>
          <a:blip r:embed="rId2"/>
          <a:stretch>
            <a:fillRect/>
          </a:stretch>
        </p:blipFill>
        <p:spPr>
          <a:xfrm>
            <a:off x="609600" y="2454671"/>
            <a:ext cx="6348413" cy="3293270"/>
          </a:xfrm>
          <a:prstGeom prst="rect">
            <a:avLst/>
          </a:prstGeom>
        </p:spPr>
      </p:pic>
      <p:sp>
        <p:nvSpPr>
          <p:cNvPr id="6" name="TextBox 5">
            <a:extLst>
              <a:ext uri="{FF2B5EF4-FFF2-40B4-BE49-F238E27FC236}">
                <a16:creationId xmlns:a16="http://schemas.microsoft.com/office/drawing/2014/main" id="{38BD68EA-17CB-03A8-C37A-260ABA0FFED2}"/>
              </a:ext>
            </a:extLst>
          </p:cNvPr>
          <p:cNvSpPr txBox="1"/>
          <p:nvPr/>
        </p:nvSpPr>
        <p:spPr>
          <a:xfrm>
            <a:off x="822960" y="2063931"/>
            <a:ext cx="6051368" cy="374077"/>
          </a:xfrm>
          <a:prstGeom prst="rect">
            <a:avLst/>
          </a:prstGeom>
          <a:noFill/>
        </p:spPr>
        <p:txBody>
          <a:bodyPr wrap="square">
            <a:spAutoFit/>
          </a:bodyPr>
          <a:lstStyle/>
          <a:p>
            <a:pPr>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Charity Home Page: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1486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E0EAD-2287-6680-FB52-9AB3A6DAB300}"/>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14F705FD-C4E7-5F92-89C2-5607B04D2579}"/>
              </a:ext>
            </a:extLst>
          </p:cNvPr>
          <p:cNvSpPr/>
          <p:nvPr/>
        </p:nvSpPr>
        <p:spPr>
          <a:xfrm flipH="1">
            <a:off x="1259630" y="908505"/>
            <a:ext cx="7128589" cy="584775"/>
          </a:xfrm>
          <a:prstGeom prst="rect">
            <a:avLst/>
          </a:prstGeom>
        </p:spPr>
        <p:txBody>
          <a:bodyPr wrap="square" anchor="ctr">
            <a:spAutoFit/>
          </a:bodyPr>
          <a:lstStyle/>
          <a:p>
            <a:pPr algn="just"/>
            <a:r>
              <a:rPr lang="en-US" sz="3200" b="1" dirty="0">
                <a:latin typeface="Times New Roman" panose="02020603050405020304" pitchFamily="18" charset="0"/>
                <a:cs typeface="Times New Roman" panose="02020603050405020304" pitchFamily="18" charset="0"/>
              </a:rPr>
              <a:t>IMPLEMENTATION:</a:t>
            </a:r>
          </a:p>
        </p:txBody>
      </p:sp>
      <p:pic>
        <p:nvPicPr>
          <p:cNvPr id="2" name="Content Placeholder 1">
            <a:extLst>
              <a:ext uri="{FF2B5EF4-FFF2-40B4-BE49-F238E27FC236}">
                <a16:creationId xmlns:a16="http://schemas.microsoft.com/office/drawing/2014/main" id="{9B522974-6C0C-B0E6-5B05-004F4431954D}"/>
              </a:ext>
            </a:extLst>
          </p:cNvPr>
          <p:cNvPicPr>
            <a:picLocks noGrp="1" noChangeAspect="1"/>
          </p:cNvPicPr>
          <p:nvPr>
            <p:ph idx="1"/>
          </p:nvPr>
        </p:nvPicPr>
        <p:blipFill>
          <a:blip r:embed="rId2"/>
          <a:stretch>
            <a:fillRect/>
          </a:stretch>
        </p:blipFill>
        <p:spPr>
          <a:xfrm>
            <a:off x="609600" y="2473960"/>
            <a:ext cx="6348413" cy="3254693"/>
          </a:xfrm>
          <a:prstGeom prst="rect">
            <a:avLst/>
          </a:prstGeom>
        </p:spPr>
      </p:pic>
      <p:sp>
        <p:nvSpPr>
          <p:cNvPr id="6" name="TextBox 5">
            <a:extLst>
              <a:ext uri="{FF2B5EF4-FFF2-40B4-BE49-F238E27FC236}">
                <a16:creationId xmlns:a16="http://schemas.microsoft.com/office/drawing/2014/main" id="{C3DC2494-75C4-E9A0-7E87-AC0BF75992C1}"/>
              </a:ext>
            </a:extLst>
          </p:cNvPr>
          <p:cNvSpPr txBox="1"/>
          <p:nvPr/>
        </p:nvSpPr>
        <p:spPr>
          <a:xfrm>
            <a:off x="757646" y="1972491"/>
            <a:ext cx="6116682" cy="374077"/>
          </a:xfrm>
          <a:prstGeom prst="rect">
            <a:avLst/>
          </a:prstGeom>
          <a:noFill/>
        </p:spPr>
        <p:txBody>
          <a:bodyPr wrap="square">
            <a:spAutoFit/>
          </a:bodyPr>
          <a:lstStyle/>
          <a:p>
            <a:pPr>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User request: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0536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A5430-C326-CFB7-13D6-1EA2119E49C3}"/>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B21D31BF-0F4F-1D46-2B1E-5173AC351F30}"/>
              </a:ext>
            </a:extLst>
          </p:cNvPr>
          <p:cNvSpPr/>
          <p:nvPr/>
        </p:nvSpPr>
        <p:spPr>
          <a:xfrm flipH="1">
            <a:off x="1259630" y="908505"/>
            <a:ext cx="7128589" cy="584775"/>
          </a:xfrm>
          <a:prstGeom prst="rect">
            <a:avLst/>
          </a:prstGeom>
        </p:spPr>
        <p:txBody>
          <a:bodyPr wrap="square" anchor="ctr">
            <a:spAutoFit/>
          </a:bodyPr>
          <a:lstStyle/>
          <a:p>
            <a:pPr algn="just"/>
            <a:r>
              <a:rPr lang="en-US" sz="3200" b="1" dirty="0">
                <a:latin typeface="Times New Roman" panose="02020603050405020304" pitchFamily="18" charset="0"/>
                <a:cs typeface="Times New Roman" panose="02020603050405020304" pitchFamily="18" charset="0"/>
              </a:rPr>
              <a:t>IMPLEMENTATION:</a:t>
            </a:r>
          </a:p>
        </p:txBody>
      </p:sp>
      <p:pic>
        <p:nvPicPr>
          <p:cNvPr id="2" name="Content Placeholder 1">
            <a:extLst>
              <a:ext uri="{FF2B5EF4-FFF2-40B4-BE49-F238E27FC236}">
                <a16:creationId xmlns:a16="http://schemas.microsoft.com/office/drawing/2014/main" id="{337F25FD-BB19-E2FB-E163-2ACEC3236E33}"/>
              </a:ext>
            </a:extLst>
          </p:cNvPr>
          <p:cNvPicPr>
            <a:picLocks noGrp="1" noChangeAspect="1"/>
          </p:cNvPicPr>
          <p:nvPr>
            <p:ph idx="1"/>
          </p:nvPr>
        </p:nvPicPr>
        <p:blipFill>
          <a:blip r:embed="rId2"/>
          <a:stretch>
            <a:fillRect/>
          </a:stretch>
        </p:blipFill>
        <p:spPr>
          <a:xfrm>
            <a:off x="609600" y="2465350"/>
            <a:ext cx="6348413" cy="3271912"/>
          </a:xfrm>
          <a:prstGeom prst="rect">
            <a:avLst/>
          </a:prstGeom>
        </p:spPr>
      </p:pic>
      <p:sp>
        <p:nvSpPr>
          <p:cNvPr id="6" name="TextBox 5">
            <a:extLst>
              <a:ext uri="{FF2B5EF4-FFF2-40B4-BE49-F238E27FC236}">
                <a16:creationId xmlns:a16="http://schemas.microsoft.com/office/drawing/2014/main" id="{1BCC6732-4CC5-2AF3-9EAF-9B646CDC6075}"/>
              </a:ext>
            </a:extLst>
          </p:cNvPr>
          <p:cNvSpPr txBox="1"/>
          <p:nvPr/>
        </p:nvSpPr>
        <p:spPr>
          <a:xfrm>
            <a:off x="718457" y="2037807"/>
            <a:ext cx="6155871" cy="374077"/>
          </a:xfrm>
          <a:prstGeom prst="rect">
            <a:avLst/>
          </a:prstGeom>
          <a:noFill/>
        </p:spPr>
        <p:txBody>
          <a:bodyPr wrap="square">
            <a:spAutoFit/>
          </a:bodyPr>
          <a:lstStyle/>
          <a:p>
            <a:pPr>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Charity Account Page: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6074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365434-8E30-193B-81F8-A9716E211E43}"/>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B3EA1C3D-C702-50C5-8AA6-ACEDD03376B7}"/>
              </a:ext>
            </a:extLst>
          </p:cNvPr>
          <p:cNvSpPr/>
          <p:nvPr/>
        </p:nvSpPr>
        <p:spPr>
          <a:xfrm flipH="1">
            <a:off x="1259630" y="908505"/>
            <a:ext cx="7128589" cy="584775"/>
          </a:xfrm>
          <a:prstGeom prst="rect">
            <a:avLst/>
          </a:prstGeom>
        </p:spPr>
        <p:txBody>
          <a:bodyPr wrap="square" anchor="ctr">
            <a:spAutoFit/>
          </a:bodyPr>
          <a:lstStyle/>
          <a:p>
            <a:pPr algn="just"/>
            <a:r>
              <a:rPr lang="en-US" sz="3200" b="1" dirty="0">
                <a:latin typeface="Times New Roman" panose="02020603050405020304" pitchFamily="18" charset="0"/>
                <a:cs typeface="Times New Roman" panose="02020603050405020304" pitchFamily="18" charset="0"/>
              </a:rPr>
              <a:t>IMPLEMENTATION:</a:t>
            </a:r>
          </a:p>
        </p:txBody>
      </p:sp>
      <p:pic>
        <p:nvPicPr>
          <p:cNvPr id="10" name="Content Placeholder 9">
            <a:extLst>
              <a:ext uri="{FF2B5EF4-FFF2-40B4-BE49-F238E27FC236}">
                <a16:creationId xmlns:a16="http://schemas.microsoft.com/office/drawing/2014/main" id="{B50226D1-452E-2008-30F7-AB6C9999FF9A}"/>
              </a:ext>
            </a:extLst>
          </p:cNvPr>
          <p:cNvPicPr>
            <a:picLocks noGrp="1" noChangeAspect="1"/>
          </p:cNvPicPr>
          <p:nvPr>
            <p:ph idx="1"/>
          </p:nvPr>
        </p:nvPicPr>
        <p:blipFill>
          <a:blip r:embed="rId2"/>
          <a:stretch>
            <a:fillRect/>
          </a:stretch>
        </p:blipFill>
        <p:spPr>
          <a:xfrm>
            <a:off x="609600" y="2457386"/>
            <a:ext cx="6348413" cy="3287841"/>
          </a:xfrm>
          <a:prstGeom prst="rect">
            <a:avLst/>
          </a:prstGeom>
        </p:spPr>
      </p:pic>
      <p:sp>
        <p:nvSpPr>
          <p:cNvPr id="12" name="TextBox 11">
            <a:extLst>
              <a:ext uri="{FF2B5EF4-FFF2-40B4-BE49-F238E27FC236}">
                <a16:creationId xmlns:a16="http://schemas.microsoft.com/office/drawing/2014/main" id="{BCA2214B-24BF-A02F-A54C-09D05AE557D7}"/>
              </a:ext>
            </a:extLst>
          </p:cNvPr>
          <p:cNvSpPr txBox="1"/>
          <p:nvPr/>
        </p:nvSpPr>
        <p:spPr>
          <a:xfrm>
            <a:off x="609600" y="1658983"/>
            <a:ext cx="6264728" cy="773032"/>
          </a:xfrm>
          <a:prstGeom prst="rect">
            <a:avLst/>
          </a:prstGeom>
          <a:noFill/>
        </p:spPr>
        <p:txBody>
          <a:bodyPr wrap="square">
            <a:spAutoFit/>
          </a:bodyPr>
          <a:lstStyle/>
          <a:p>
            <a:pPr>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View Donations: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1125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76133-8DD8-A1C2-087F-298881CB7823}"/>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EFD589F6-A45B-7798-2FB0-5848DA53133C}"/>
              </a:ext>
            </a:extLst>
          </p:cNvPr>
          <p:cNvSpPr/>
          <p:nvPr/>
        </p:nvSpPr>
        <p:spPr>
          <a:xfrm flipH="1">
            <a:off x="1259630" y="908505"/>
            <a:ext cx="7128589" cy="584775"/>
          </a:xfrm>
          <a:prstGeom prst="rect">
            <a:avLst/>
          </a:prstGeom>
        </p:spPr>
        <p:txBody>
          <a:bodyPr wrap="square" anchor="ctr">
            <a:spAutoFit/>
          </a:bodyPr>
          <a:lstStyle/>
          <a:p>
            <a:pPr algn="just"/>
            <a:r>
              <a:rPr lang="en-US" sz="3200" b="1" dirty="0">
                <a:latin typeface="Times New Roman" panose="02020603050405020304" pitchFamily="18" charset="0"/>
                <a:cs typeface="Times New Roman" panose="02020603050405020304" pitchFamily="18" charset="0"/>
              </a:rPr>
              <a:t>IMPLEMENTATION:</a:t>
            </a:r>
          </a:p>
        </p:txBody>
      </p:sp>
      <p:pic>
        <p:nvPicPr>
          <p:cNvPr id="2" name="Content Placeholder 1">
            <a:extLst>
              <a:ext uri="{FF2B5EF4-FFF2-40B4-BE49-F238E27FC236}">
                <a16:creationId xmlns:a16="http://schemas.microsoft.com/office/drawing/2014/main" id="{BE4A27AD-EF6A-C28D-E029-22DF54366D05}"/>
              </a:ext>
            </a:extLst>
          </p:cNvPr>
          <p:cNvPicPr>
            <a:picLocks noGrp="1" noChangeAspect="1"/>
          </p:cNvPicPr>
          <p:nvPr>
            <p:ph idx="1"/>
          </p:nvPr>
        </p:nvPicPr>
        <p:blipFill>
          <a:blip r:embed="rId2"/>
          <a:stretch>
            <a:fillRect/>
          </a:stretch>
        </p:blipFill>
        <p:spPr>
          <a:xfrm>
            <a:off x="609600" y="2481965"/>
            <a:ext cx="6348413" cy="3238682"/>
          </a:xfrm>
          <a:prstGeom prst="rect">
            <a:avLst/>
          </a:prstGeom>
        </p:spPr>
      </p:pic>
      <p:sp>
        <p:nvSpPr>
          <p:cNvPr id="5" name="TextBox 4">
            <a:extLst>
              <a:ext uri="{FF2B5EF4-FFF2-40B4-BE49-F238E27FC236}">
                <a16:creationId xmlns:a16="http://schemas.microsoft.com/office/drawing/2014/main" id="{5D48DC0F-7131-1C26-6F20-E6E382FB1DFE}"/>
              </a:ext>
            </a:extLst>
          </p:cNvPr>
          <p:cNvSpPr txBox="1"/>
          <p:nvPr/>
        </p:nvSpPr>
        <p:spPr>
          <a:xfrm>
            <a:off x="609600" y="2076995"/>
            <a:ext cx="6264728" cy="374077"/>
          </a:xfrm>
          <a:prstGeom prst="rect">
            <a:avLst/>
          </a:prstGeom>
          <a:noFill/>
        </p:spPr>
        <p:txBody>
          <a:bodyPr wrap="square">
            <a:spAutoFit/>
          </a:bodyPr>
          <a:lstStyle/>
          <a:p>
            <a:pPr>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User Login Page: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63137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62CDDB-F54C-8354-8DEE-1C72004A267F}"/>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36E1CA3F-10EB-D36C-9DD1-1FA0B2A1BA88}"/>
              </a:ext>
            </a:extLst>
          </p:cNvPr>
          <p:cNvSpPr/>
          <p:nvPr/>
        </p:nvSpPr>
        <p:spPr>
          <a:xfrm flipH="1">
            <a:off x="1259630" y="908505"/>
            <a:ext cx="7128589" cy="584775"/>
          </a:xfrm>
          <a:prstGeom prst="rect">
            <a:avLst/>
          </a:prstGeom>
        </p:spPr>
        <p:txBody>
          <a:bodyPr wrap="square" anchor="ctr">
            <a:spAutoFit/>
          </a:bodyPr>
          <a:lstStyle/>
          <a:p>
            <a:pPr algn="just"/>
            <a:r>
              <a:rPr lang="en-US" sz="3200" b="1" dirty="0">
                <a:latin typeface="Times New Roman" panose="02020603050405020304" pitchFamily="18" charset="0"/>
                <a:cs typeface="Times New Roman" panose="02020603050405020304" pitchFamily="18" charset="0"/>
              </a:rPr>
              <a:t>IMPLEMENTATION:</a:t>
            </a:r>
          </a:p>
        </p:txBody>
      </p:sp>
      <p:pic>
        <p:nvPicPr>
          <p:cNvPr id="2" name="Content Placeholder 1">
            <a:extLst>
              <a:ext uri="{FF2B5EF4-FFF2-40B4-BE49-F238E27FC236}">
                <a16:creationId xmlns:a16="http://schemas.microsoft.com/office/drawing/2014/main" id="{99CFDC0D-16AD-84D0-F37F-902BB27CCEA1}"/>
              </a:ext>
            </a:extLst>
          </p:cNvPr>
          <p:cNvPicPr>
            <a:picLocks noGrp="1" noChangeAspect="1"/>
          </p:cNvPicPr>
          <p:nvPr>
            <p:ph idx="1"/>
          </p:nvPr>
        </p:nvPicPr>
        <p:blipFill>
          <a:blip r:embed="rId2"/>
          <a:stretch>
            <a:fillRect/>
          </a:stretch>
        </p:blipFill>
        <p:spPr>
          <a:xfrm>
            <a:off x="609600" y="2478595"/>
            <a:ext cx="6348413" cy="3245422"/>
          </a:xfrm>
          <a:prstGeom prst="rect">
            <a:avLst/>
          </a:prstGeom>
        </p:spPr>
      </p:pic>
      <p:sp>
        <p:nvSpPr>
          <p:cNvPr id="5" name="TextBox 4">
            <a:extLst>
              <a:ext uri="{FF2B5EF4-FFF2-40B4-BE49-F238E27FC236}">
                <a16:creationId xmlns:a16="http://schemas.microsoft.com/office/drawing/2014/main" id="{97FAC182-7D8C-BD26-8849-B086298EF9B4}"/>
              </a:ext>
            </a:extLst>
          </p:cNvPr>
          <p:cNvSpPr txBox="1"/>
          <p:nvPr/>
        </p:nvSpPr>
        <p:spPr>
          <a:xfrm>
            <a:off x="705394" y="2103121"/>
            <a:ext cx="6168934" cy="374077"/>
          </a:xfrm>
          <a:prstGeom prst="rect">
            <a:avLst/>
          </a:prstGeom>
          <a:noFill/>
        </p:spPr>
        <p:txBody>
          <a:bodyPr wrap="square">
            <a:spAutoFit/>
          </a:bodyPr>
          <a:lstStyle/>
          <a:p>
            <a:pPr>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User registration Page: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39918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D9A74E-F3D5-A47E-434C-B42459F53799}"/>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3BCEB3BD-511F-071B-AB4C-1162B357CAD8}"/>
              </a:ext>
            </a:extLst>
          </p:cNvPr>
          <p:cNvSpPr/>
          <p:nvPr/>
        </p:nvSpPr>
        <p:spPr>
          <a:xfrm flipH="1">
            <a:off x="1259630" y="908505"/>
            <a:ext cx="7128589" cy="584775"/>
          </a:xfrm>
          <a:prstGeom prst="rect">
            <a:avLst/>
          </a:prstGeom>
        </p:spPr>
        <p:txBody>
          <a:bodyPr wrap="square" anchor="ctr">
            <a:spAutoFit/>
          </a:bodyPr>
          <a:lstStyle/>
          <a:p>
            <a:pPr algn="just"/>
            <a:r>
              <a:rPr lang="en-US" sz="3200" b="1" dirty="0">
                <a:latin typeface="Times New Roman" panose="02020603050405020304" pitchFamily="18" charset="0"/>
                <a:cs typeface="Times New Roman" panose="02020603050405020304" pitchFamily="18" charset="0"/>
              </a:rPr>
              <a:t>IMPLEMENTATION:</a:t>
            </a:r>
          </a:p>
        </p:txBody>
      </p:sp>
      <p:pic>
        <p:nvPicPr>
          <p:cNvPr id="2" name="Content Placeholder 1">
            <a:extLst>
              <a:ext uri="{FF2B5EF4-FFF2-40B4-BE49-F238E27FC236}">
                <a16:creationId xmlns:a16="http://schemas.microsoft.com/office/drawing/2014/main" id="{BEDACD95-2941-F8B2-A684-072FA93B284C}"/>
              </a:ext>
            </a:extLst>
          </p:cNvPr>
          <p:cNvPicPr>
            <a:picLocks noGrp="1" noChangeAspect="1"/>
          </p:cNvPicPr>
          <p:nvPr>
            <p:ph idx="1"/>
          </p:nvPr>
        </p:nvPicPr>
        <p:blipFill>
          <a:blip r:embed="rId2"/>
          <a:stretch>
            <a:fillRect/>
          </a:stretch>
        </p:blipFill>
        <p:spPr>
          <a:xfrm>
            <a:off x="609600" y="2486925"/>
            <a:ext cx="6348413" cy="3228762"/>
          </a:xfrm>
          <a:prstGeom prst="rect">
            <a:avLst/>
          </a:prstGeom>
        </p:spPr>
      </p:pic>
      <p:sp>
        <p:nvSpPr>
          <p:cNvPr id="5" name="TextBox 4">
            <a:extLst>
              <a:ext uri="{FF2B5EF4-FFF2-40B4-BE49-F238E27FC236}">
                <a16:creationId xmlns:a16="http://schemas.microsoft.com/office/drawing/2014/main" id="{8B921754-C253-5E59-B0C5-CA564A5FF546}"/>
              </a:ext>
            </a:extLst>
          </p:cNvPr>
          <p:cNvSpPr txBox="1"/>
          <p:nvPr/>
        </p:nvSpPr>
        <p:spPr>
          <a:xfrm>
            <a:off x="609600" y="2050869"/>
            <a:ext cx="6264728" cy="374077"/>
          </a:xfrm>
          <a:prstGeom prst="rect">
            <a:avLst/>
          </a:prstGeom>
          <a:noFill/>
        </p:spPr>
        <p:txBody>
          <a:bodyPr wrap="square">
            <a:spAutoFit/>
          </a:bodyPr>
          <a:lstStyle/>
          <a:p>
            <a:pPr>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User Home Page: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28797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50F80-3B3D-B6E5-DE4B-3B58CEDE06A3}"/>
              </a:ext>
            </a:extLst>
          </p:cNvPr>
          <p:cNvSpPr>
            <a:spLocks noGrp="1"/>
          </p:cNvSpPr>
          <p:nvPr>
            <p:ph type="title"/>
          </p:nvPr>
        </p:nvSpPr>
        <p:spPr>
          <a:xfrm>
            <a:off x="3159759" y="609600"/>
            <a:ext cx="2428241" cy="518160"/>
          </a:xfrm>
        </p:spPr>
        <p:txBody>
          <a:bodyPr>
            <a:normAutofit fontScale="90000"/>
          </a:bodyPr>
          <a:lstStyle/>
          <a:p>
            <a:r>
              <a:rPr lang="en-US" b="1" dirty="0">
                <a:solidFill>
                  <a:schemeClr val="tx2"/>
                </a:solidFill>
                <a:latin typeface="Times New Roman" panose="02020603050405020304" pitchFamily="18" charset="0"/>
                <a:cs typeface="Times New Roman" panose="02020603050405020304" pitchFamily="18" charset="0"/>
              </a:rPr>
              <a:t>ABSTRACT</a:t>
            </a:r>
            <a:br>
              <a:rPr lang="en-US" b="1" dirty="0">
                <a:solidFill>
                  <a:schemeClr val="tx2"/>
                </a:solidFill>
              </a:rPr>
            </a:br>
            <a:endParaRPr lang="en-IN" b="1" dirty="0">
              <a:solidFill>
                <a:schemeClr val="tx2"/>
              </a:solidFill>
            </a:endParaRPr>
          </a:p>
        </p:txBody>
      </p:sp>
      <p:sp>
        <p:nvSpPr>
          <p:cNvPr id="4" name="TextBox 3">
            <a:extLst>
              <a:ext uri="{FF2B5EF4-FFF2-40B4-BE49-F238E27FC236}">
                <a16:creationId xmlns:a16="http://schemas.microsoft.com/office/drawing/2014/main" id="{FB70C3EB-CEFD-C98A-057B-521FE7A78126}"/>
              </a:ext>
            </a:extLst>
          </p:cNvPr>
          <p:cNvSpPr txBox="1"/>
          <p:nvPr/>
        </p:nvSpPr>
        <p:spPr>
          <a:xfrm>
            <a:off x="518160" y="1351280"/>
            <a:ext cx="8199120" cy="4801314"/>
          </a:xfrm>
          <a:prstGeom prst="rect">
            <a:avLst/>
          </a:prstGeom>
          <a:noFill/>
        </p:spPr>
        <p:txBody>
          <a:bodyPr wrap="square">
            <a:spAutoFit/>
          </a:bodyPr>
          <a:lstStyle/>
          <a:p>
            <a:pPr algn="just"/>
            <a:r>
              <a:rPr lang="en-US" sz="1800" dirty="0">
                <a:latin typeface="Times New Roman" panose="02020603050405020304" pitchFamily="18" charset="0"/>
                <a:cs typeface="Times New Roman" panose="02020603050405020304" pitchFamily="18" charset="0"/>
              </a:rPr>
              <a:t>Emergencies like pandemics and natural disasters demand a global response to aid affected communities, but traditional charity systems often lack transparency, deterring donors due to concerns about fund misuse. Blockchain technology (BCT), particularly the Ethereum blockchain, provides a transformative solution by enabling secure, traceable, and immutable transactions without intermediaries. Donors can track their contributions, ensuring transparency and accountability. A Dynamic Donation Allocation and Validator Accountability Mechanism</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is proposed, integrating smart contracts with a hybrid consensus model. The system introduces a reputation-based validator mechanism that evaluates and manages the trustworthiness of nodes, preventing malicious activities and ensuring reliability. By combining automated fund disbursement through smart contracts and secure validation using advanced consensus protocols, this solution bridges gaps in transparency, efficiency, and trust. It enhances resource allocation, reduces fraud, and ensures timely aid delivery, ultimately rebuilding donor confidence and supporting recovery efforts.</a:t>
            </a:r>
          </a:p>
          <a:p>
            <a:pPr algn="just"/>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Keywords: </a:t>
            </a:r>
            <a:r>
              <a:rPr lang="en-US" sz="1800" dirty="0">
                <a:latin typeface="Times New Roman" panose="02020603050405020304" pitchFamily="18" charset="0"/>
                <a:cs typeface="Times New Roman" panose="02020603050405020304" pitchFamily="18" charset="0"/>
              </a:rPr>
              <a:t>Blockchain, Ethereum, Smart Contracts, Dynamic Fund Allocation, Validator Reputation System, Transparency, Security, Charity Platforms.</a:t>
            </a:r>
          </a:p>
        </p:txBody>
      </p:sp>
    </p:spTree>
    <p:extLst>
      <p:ext uri="{BB962C8B-B14F-4D97-AF65-F5344CB8AC3E}">
        <p14:creationId xmlns:p14="http://schemas.microsoft.com/office/powerpoint/2010/main" val="175121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7ABE48-795F-0450-9BCF-178E8DFE6A2F}"/>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872DA210-29A6-9CB9-D11B-E9504577222F}"/>
              </a:ext>
            </a:extLst>
          </p:cNvPr>
          <p:cNvSpPr/>
          <p:nvPr/>
        </p:nvSpPr>
        <p:spPr>
          <a:xfrm flipH="1">
            <a:off x="1259630" y="908505"/>
            <a:ext cx="7128589" cy="584775"/>
          </a:xfrm>
          <a:prstGeom prst="rect">
            <a:avLst/>
          </a:prstGeom>
        </p:spPr>
        <p:txBody>
          <a:bodyPr wrap="square" anchor="ctr">
            <a:spAutoFit/>
          </a:bodyPr>
          <a:lstStyle/>
          <a:p>
            <a:pPr algn="just"/>
            <a:r>
              <a:rPr lang="en-US" sz="3200" b="1" dirty="0">
                <a:latin typeface="Times New Roman" panose="02020603050405020304" pitchFamily="18" charset="0"/>
                <a:cs typeface="Times New Roman" panose="02020603050405020304" pitchFamily="18" charset="0"/>
              </a:rPr>
              <a:t>IMPLEMENTATION:</a:t>
            </a:r>
          </a:p>
        </p:txBody>
      </p:sp>
      <p:pic>
        <p:nvPicPr>
          <p:cNvPr id="7" name="Content Placeholder 6">
            <a:extLst>
              <a:ext uri="{FF2B5EF4-FFF2-40B4-BE49-F238E27FC236}">
                <a16:creationId xmlns:a16="http://schemas.microsoft.com/office/drawing/2014/main" id="{696EE0FE-2670-7C2B-C52A-CAE1764BFB2A}"/>
              </a:ext>
            </a:extLst>
          </p:cNvPr>
          <p:cNvPicPr>
            <a:picLocks noGrp="1" noChangeAspect="1"/>
          </p:cNvPicPr>
          <p:nvPr>
            <p:ph idx="1"/>
          </p:nvPr>
        </p:nvPicPr>
        <p:blipFill>
          <a:blip r:embed="rId2"/>
          <a:stretch>
            <a:fillRect/>
          </a:stretch>
        </p:blipFill>
        <p:spPr>
          <a:xfrm>
            <a:off x="609600" y="2451022"/>
            <a:ext cx="6348413" cy="3300568"/>
          </a:xfrm>
          <a:prstGeom prst="rect">
            <a:avLst/>
          </a:prstGeom>
        </p:spPr>
      </p:pic>
      <p:sp>
        <p:nvSpPr>
          <p:cNvPr id="9" name="TextBox 8">
            <a:extLst>
              <a:ext uri="{FF2B5EF4-FFF2-40B4-BE49-F238E27FC236}">
                <a16:creationId xmlns:a16="http://schemas.microsoft.com/office/drawing/2014/main" id="{3C346DB0-E390-F7C8-D7DD-830EC7C941F7}"/>
              </a:ext>
            </a:extLst>
          </p:cNvPr>
          <p:cNvSpPr txBox="1"/>
          <p:nvPr/>
        </p:nvSpPr>
        <p:spPr>
          <a:xfrm>
            <a:off x="609600" y="2116183"/>
            <a:ext cx="6264728" cy="374077"/>
          </a:xfrm>
          <a:prstGeom prst="rect">
            <a:avLst/>
          </a:prstGeom>
          <a:noFill/>
        </p:spPr>
        <p:txBody>
          <a:bodyPr wrap="square">
            <a:spAutoFit/>
          </a:bodyPr>
          <a:lstStyle/>
          <a:p>
            <a:pPr>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View Charities: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68157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A27551-A8BE-4434-6734-42BE366C88A2}"/>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A9A42B2A-9DCF-988A-553C-009BE06139B3}"/>
              </a:ext>
            </a:extLst>
          </p:cNvPr>
          <p:cNvSpPr/>
          <p:nvPr/>
        </p:nvSpPr>
        <p:spPr>
          <a:xfrm flipH="1">
            <a:off x="1259630" y="908505"/>
            <a:ext cx="7128589" cy="584775"/>
          </a:xfrm>
          <a:prstGeom prst="rect">
            <a:avLst/>
          </a:prstGeom>
        </p:spPr>
        <p:txBody>
          <a:bodyPr wrap="square" anchor="ctr">
            <a:spAutoFit/>
          </a:bodyPr>
          <a:lstStyle/>
          <a:p>
            <a:pPr algn="just"/>
            <a:r>
              <a:rPr lang="en-US" sz="3200" b="1" dirty="0">
                <a:latin typeface="Times New Roman" panose="02020603050405020304" pitchFamily="18" charset="0"/>
                <a:cs typeface="Times New Roman" panose="02020603050405020304" pitchFamily="18" charset="0"/>
              </a:rPr>
              <a:t>IMPLEMENTATION:</a:t>
            </a:r>
          </a:p>
        </p:txBody>
      </p:sp>
      <p:pic>
        <p:nvPicPr>
          <p:cNvPr id="5" name="Content Placeholder 4">
            <a:extLst>
              <a:ext uri="{FF2B5EF4-FFF2-40B4-BE49-F238E27FC236}">
                <a16:creationId xmlns:a16="http://schemas.microsoft.com/office/drawing/2014/main" id="{087F4507-B34A-A9F4-C8A2-EC413FE55803}"/>
              </a:ext>
            </a:extLst>
          </p:cNvPr>
          <p:cNvPicPr>
            <a:picLocks noGrp="1" noChangeAspect="1"/>
          </p:cNvPicPr>
          <p:nvPr>
            <p:ph idx="1"/>
          </p:nvPr>
        </p:nvPicPr>
        <p:blipFill>
          <a:blip r:embed="rId2"/>
          <a:stretch>
            <a:fillRect/>
          </a:stretch>
        </p:blipFill>
        <p:spPr>
          <a:xfrm>
            <a:off x="609600" y="2440914"/>
            <a:ext cx="6348413" cy="3320785"/>
          </a:xfrm>
          <a:prstGeom prst="rect">
            <a:avLst/>
          </a:prstGeom>
        </p:spPr>
      </p:pic>
      <p:sp>
        <p:nvSpPr>
          <p:cNvPr id="8" name="TextBox 7">
            <a:extLst>
              <a:ext uri="{FF2B5EF4-FFF2-40B4-BE49-F238E27FC236}">
                <a16:creationId xmlns:a16="http://schemas.microsoft.com/office/drawing/2014/main" id="{F86EABF3-C6E0-8864-F418-7996D5640419}"/>
              </a:ext>
            </a:extLst>
          </p:cNvPr>
          <p:cNvSpPr txBox="1"/>
          <p:nvPr/>
        </p:nvSpPr>
        <p:spPr>
          <a:xfrm>
            <a:off x="609600" y="1881051"/>
            <a:ext cx="6264728" cy="374077"/>
          </a:xfrm>
          <a:prstGeom prst="rect">
            <a:avLst/>
          </a:prstGeom>
          <a:noFill/>
        </p:spPr>
        <p:txBody>
          <a:bodyPr wrap="square">
            <a:spAutoFit/>
          </a:bodyPr>
          <a:lstStyle/>
          <a:p>
            <a:pPr>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Charity Response: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98763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462652-87B3-E479-6EC0-BF90F29936AE}"/>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9CF746A5-3C13-A12D-5C24-20031F249B4C}"/>
              </a:ext>
            </a:extLst>
          </p:cNvPr>
          <p:cNvSpPr/>
          <p:nvPr/>
        </p:nvSpPr>
        <p:spPr>
          <a:xfrm flipH="1">
            <a:off x="1259630" y="908505"/>
            <a:ext cx="7128589" cy="584775"/>
          </a:xfrm>
          <a:prstGeom prst="rect">
            <a:avLst/>
          </a:prstGeom>
        </p:spPr>
        <p:txBody>
          <a:bodyPr wrap="square" anchor="ctr">
            <a:spAutoFit/>
          </a:bodyPr>
          <a:lstStyle/>
          <a:p>
            <a:pPr algn="just"/>
            <a:r>
              <a:rPr lang="en-US" sz="3200" b="1" dirty="0">
                <a:latin typeface="Times New Roman" panose="02020603050405020304" pitchFamily="18" charset="0"/>
                <a:cs typeface="Times New Roman" panose="02020603050405020304" pitchFamily="18" charset="0"/>
              </a:rPr>
              <a:t>IMPLEMENTATION:</a:t>
            </a:r>
          </a:p>
        </p:txBody>
      </p:sp>
      <p:pic>
        <p:nvPicPr>
          <p:cNvPr id="2" name="Content Placeholder 1">
            <a:extLst>
              <a:ext uri="{FF2B5EF4-FFF2-40B4-BE49-F238E27FC236}">
                <a16:creationId xmlns:a16="http://schemas.microsoft.com/office/drawing/2014/main" id="{F3C29540-D448-8BB8-71F7-2D4309A6E491}"/>
              </a:ext>
            </a:extLst>
          </p:cNvPr>
          <p:cNvPicPr>
            <a:picLocks noGrp="1" noChangeAspect="1"/>
          </p:cNvPicPr>
          <p:nvPr>
            <p:ph idx="1"/>
          </p:nvPr>
        </p:nvPicPr>
        <p:blipFill>
          <a:blip r:embed="rId2"/>
          <a:stretch>
            <a:fillRect/>
          </a:stretch>
        </p:blipFill>
        <p:spPr>
          <a:xfrm>
            <a:off x="609600" y="2453646"/>
            <a:ext cx="6348413" cy="3295320"/>
          </a:xfrm>
          <a:prstGeom prst="rect">
            <a:avLst/>
          </a:prstGeom>
        </p:spPr>
      </p:pic>
      <p:sp>
        <p:nvSpPr>
          <p:cNvPr id="6" name="TextBox 5">
            <a:extLst>
              <a:ext uri="{FF2B5EF4-FFF2-40B4-BE49-F238E27FC236}">
                <a16:creationId xmlns:a16="http://schemas.microsoft.com/office/drawing/2014/main" id="{06997702-C260-8129-C294-E366C126695B}"/>
              </a:ext>
            </a:extLst>
          </p:cNvPr>
          <p:cNvSpPr txBox="1"/>
          <p:nvPr/>
        </p:nvSpPr>
        <p:spPr>
          <a:xfrm>
            <a:off x="609600" y="1985555"/>
            <a:ext cx="6264728" cy="374077"/>
          </a:xfrm>
          <a:prstGeom prst="rect">
            <a:avLst/>
          </a:prstGeom>
          <a:noFill/>
        </p:spPr>
        <p:txBody>
          <a:bodyPr wrap="square">
            <a:spAutoFit/>
          </a:bodyPr>
          <a:lstStyle/>
          <a:p>
            <a:pPr>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User Transaction: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744789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F27D94-418E-E37C-1534-10AD3729BBBD}"/>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BCA87FEF-D7C6-C413-D50F-5C0A4FFC3852}"/>
              </a:ext>
            </a:extLst>
          </p:cNvPr>
          <p:cNvSpPr/>
          <p:nvPr/>
        </p:nvSpPr>
        <p:spPr>
          <a:xfrm flipH="1">
            <a:off x="1259630" y="908505"/>
            <a:ext cx="7128589" cy="584775"/>
          </a:xfrm>
          <a:prstGeom prst="rect">
            <a:avLst/>
          </a:prstGeom>
        </p:spPr>
        <p:txBody>
          <a:bodyPr wrap="square" anchor="ctr">
            <a:spAutoFit/>
          </a:bodyPr>
          <a:lstStyle/>
          <a:p>
            <a:pPr algn="just"/>
            <a:r>
              <a:rPr lang="en-US" sz="3200" b="1" dirty="0">
                <a:latin typeface="Times New Roman" panose="02020603050405020304" pitchFamily="18" charset="0"/>
                <a:cs typeface="Times New Roman" panose="02020603050405020304" pitchFamily="18" charset="0"/>
              </a:rPr>
              <a:t>IMPLEMENTATION:</a:t>
            </a:r>
          </a:p>
        </p:txBody>
      </p:sp>
      <p:sp>
        <p:nvSpPr>
          <p:cNvPr id="4" name="Content Placeholder 3">
            <a:extLst>
              <a:ext uri="{FF2B5EF4-FFF2-40B4-BE49-F238E27FC236}">
                <a16:creationId xmlns:a16="http://schemas.microsoft.com/office/drawing/2014/main" id="{53383B22-42FE-E472-7290-18FACE3838CB}"/>
              </a:ext>
            </a:extLst>
          </p:cNvPr>
          <p:cNvSpPr>
            <a:spLocks noGrp="1"/>
          </p:cNvSpPr>
          <p:nvPr>
            <p:ph idx="1"/>
          </p:nvPr>
        </p:nvSpPr>
        <p:spPr>
          <a:xfrm>
            <a:off x="1656413" y="2160591"/>
            <a:ext cx="3807502" cy="410222"/>
          </a:xfrm>
        </p:spPr>
        <p:txBody>
          <a:bodyPr>
            <a:normAutofit/>
          </a:bodyPr>
          <a:lstStyle/>
          <a:p>
            <a:pPr marL="0" indent="0">
              <a:buClr>
                <a:schemeClr val="tx1"/>
              </a:buClr>
              <a:buNone/>
            </a:pP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Genache</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Time Stamp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Etherium</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EF284182-9AD9-9803-1836-7E91C4CBAB09}"/>
              </a:ext>
            </a:extLst>
          </p:cNvPr>
          <p:cNvPicPr>
            <a:picLocks noChangeAspect="1"/>
          </p:cNvPicPr>
          <p:nvPr/>
        </p:nvPicPr>
        <p:blipFill>
          <a:blip r:embed="rId2"/>
          <a:stretch>
            <a:fillRect/>
          </a:stretch>
        </p:blipFill>
        <p:spPr>
          <a:xfrm>
            <a:off x="0" y="2570813"/>
            <a:ext cx="9128367" cy="4377128"/>
          </a:xfrm>
          <a:prstGeom prst="rect">
            <a:avLst/>
          </a:prstGeom>
        </p:spPr>
      </p:pic>
    </p:spTree>
    <p:extLst>
      <p:ext uri="{BB962C8B-B14F-4D97-AF65-F5344CB8AC3E}">
        <p14:creationId xmlns:p14="http://schemas.microsoft.com/office/powerpoint/2010/main" val="24498169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A7160-5398-3D91-A3C6-2651731E312B}"/>
              </a:ext>
            </a:extLst>
          </p:cNvPr>
          <p:cNvSpPr>
            <a:spLocks noGrp="1"/>
          </p:cNvSpPr>
          <p:nvPr>
            <p:ph type="title"/>
          </p:nvPr>
        </p:nvSpPr>
        <p:spPr/>
        <p:txBody>
          <a:bodyPr anchor="ctr"/>
          <a:lstStyle/>
          <a:p>
            <a:pPr algn="ctr"/>
            <a:r>
              <a:rPr lang="en-US" b="1" dirty="0">
                <a:solidFill>
                  <a:schemeClr val="tx1"/>
                </a:solidFill>
                <a:latin typeface="Times New Roman" panose="02020603050405020304" pitchFamily="18" charset="0"/>
                <a:cs typeface="Times New Roman" panose="02020603050405020304" pitchFamily="18" charset="0"/>
              </a:rPr>
              <a:t>METRICS COMPARISON</a:t>
            </a:r>
          </a:p>
        </p:txBody>
      </p:sp>
      <p:graphicFrame>
        <p:nvGraphicFramePr>
          <p:cNvPr id="11" name="Content Placeholder 10">
            <a:extLst>
              <a:ext uri="{FF2B5EF4-FFF2-40B4-BE49-F238E27FC236}">
                <a16:creationId xmlns:a16="http://schemas.microsoft.com/office/drawing/2014/main" id="{F7373CDB-2C2B-ADFD-F9D0-D0FF15507B08}"/>
              </a:ext>
            </a:extLst>
          </p:cNvPr>
          <p:cNvGraphicFramePr>
            <a:graphicFrameLocks noGrp="1"/>
          </p:cNvGraphicFramePr>
          <p:nvPr>
            <p:ph sz="half" idx="1"/>
            <p:extLst>
              <p:ext uri="{D42A27DB-BD31-4B8C-83A1-F6EECF244321}">
                <p14:modId xmlns:p14="http://schemas.microsoft.com/office/powerpoint/2010/main" val="2597818129"/>
              </p:ext>
            </p:extLst>
          </p:nvPr>
        </p:nvGraphicFramePr>
        <p:xfrm>
          <a:off x="442210" y="2001187"/>
          <a:ext cx="3255078" cy="4747516"/>
        </p:xfrm>
        <a:graphic>
          <a:graphicData uri="http://schemas.openxmlformats.org/drawingml/2006/table">
            <a:tbl>
              <a:tblPr firstRow="1" bandRow="1">
                <a:tableStyleId>{5940675A-B579-460E-94D1-54222C63F5DA}</a:tableStyleId>
              </a:tblPr>
              <a:tblGrid>
                <a:gridCol w="1620044">
                  <a:extLst>
                    <a:ext uri="{9D8B030D-6E8A-4147-A177-3AD203B41FA5}">
                      <a16:colId xmlns:a16="http://schemas.microsoft.com/office/drawing/2014/main" val="368471967"/>
                    </a:ext>
                  </a:extLst>
                </a:gridCol>
                <a:gridCol w="1635034">
                  <a:extLst>
                    <a:ext uri="{9D8B030D-6E8A-4147-A177-3AD203B41FA5}">
                      <a16:colId xmlns:a16="http://schemas.microsoft.com/office/drawing/2014/main" val="3389332989"/>
                    </a:ext>
                  </a:extLst>
                </a:gridCol>
              </a:tblGrid>
              <a:tr h="662318">
                <a:tc>
                  <a:txBody>
                    <a:bodyPr/>
                    <a:lstStyle/>
                    <a:p>
                      <a:r>
                        <a:rPr lang="en-US" b="1" dirty="0">
                          <a:latin typeface="Times New Roman" panose="02020603050405020304" pitchFamily="18" charset="0"/>
                          <a:cs typeface="Times New Roman" panose="02020603050405020304" pitchFamily="18" charset="0"/>
                        </a:rPr>
                        <a:t>Performance Metric</a:t>
                      </a:r>
                    </a:p>
                  </a:txBody>
                  <a:tcPr/>
                </a:tc>
                <a:tc>
                  <a:txBody>
                    <a:bodyPr/>
                    <a:lstStyle/>
                    <a:p>
                      <a:r>
                        <a:rPr lang="en-US" b="1" dirty="0">
                          <a:latin typeface="Times New Roman" panose="02020603050405020304" pitchFamily="18" charset="0"/>
                          <a:cs typeface="Times New Roman" panose="02020603050405020304" pitchFamily="18" charset="0"/>
                        </a:rPr>
                        <a:t>Existing </a:t>
                      </a:r>
                      <a:r>
                        <a:rPr lang="en-US" b="1" dirty="0" err="1">
                          <a:latin typeface="Times New Roman" panose="02020603050405020304" pitchFamily="18" charset="0"/>
                          <a:cs typeface="Times New Roman" panose="02020603050405020304" pitchFamily="18" charset="0"/>
                        </a:rPr>
                        <a:t>PoA</a:t>
                      </a:r>
                      <a:r>
                        <a:rPr lang="en-US" b="1" dirty="0">
                          <a:latin typeface="Times New Roman" panose="02020603050405020304" pitchFamily="18" charset="0"/>
                          <a:cs typeface="Times New Roman" panose="02020603050405020304" pitchFamily="18" charset="0"/>
                        </a:rPr>
                        <a:t> System</a:t>
                      </a:r>
                    </a:p>
                  </a:txBody>
                  <a:tcPr/>
                </a:tc>
                <a:extLst>
                  <a:ext uri="{0D108BD9-81ED-4DB2-BD59-A6C34878D82A}">
                    <a16:rowId xmlns:a16="http://schemas.microsoft.com/office/drawing/2014/main" val="1072716293"/>
                  </a:ext>
                </a:extLst>
              </a:tr>
              <a:tr h="662318">
                <a:tc>
                  <a:txBody>
                    <a:bodyPr/>
                    <a:lstStyle/>
                    <a:p>
                      <a:r>
                        <a:rPr lang="en-US" dirty="0">
                          <a:latin typeface="Times New Roman" panose="02020603050405020304" pitchFamily="18" charset="0"/>
                          <a:cs typeface="Times New Roman" panose="02020603050405020304" pitchFamily="18" charset="0"/>
                        </a:rPr>
                        <a:t>Transaction Speed</a:t>
                      </a:r>
                    </a:p>
                  </a:txBody>
                  <a:tcPr/>
                </a:tc>
                <a:tc>
                  <a:txBody>
                    <a:bodyPr/>
                    <a:lstStyle/>
                    <a:p>
                      <a:r>
                        <a:rPr lang="en-US" dirty="0">
                          <a:latin typeface="Times New Roman" panose="02020603050405020304" pitchFamily="18" charset="0"/>
                          <a:cs typeface="Times New Roman" panose="02020603050405020304" pitchFamily="18" charset="0"/>
                        </a:rPr>
                        <a:t>High</a:t>
                      </a:r>
                    </a:p>
                  </a:txBody>
                  <a:tcPr/>
                </a:tc>
                <a:extLst>
                  <a:ext uri="{0D108BD9-81ED-4DB2-BD59-A6C34878D82A}">
                    <a16:rowId xmlns:a16="http://schemas.microsoft.com/office/drawing/2014/main" val="551595471"/>
                  </a:ext>
                </a:extLst>
              </a:tr>
              <a:tr h="662318">
                <a:tc>
                  <a:txBody>
                    <a:bodyPr/>
                    <a:lstStyle/>
                    <a:p>
                      <a:r>
                        <a:rPr lang="en-US" dirty="0">
                          <a:latin typeface="Times New Roman" panose="02020603050405020304" pitchFamily="18" charset="0"/>
                          <a:cs typeface="Times New Roman" panose="02020603050405020304" pitchFamily="18" charset="0"/>
                        </a:rPr>
                        <a:t>Cost Efficiency (Gas Fees)</a:t>
                      </a:r>
                    </a:p>
                  </a:txBody>
                  <a:tcPr/>
                </a:tc>
                <a:tc>
                  <a:txBody>
                    <a:bodyPr/>
                    <a:lstStyle/>
                    <a:p>
                      <a:r>
                        <a:rPr lang="en-US" dirty="0">
                          <a:latin typeface="Times New Roman" panose="02020603050405020304" pitchFamily="18" charset="0"/>
                          <a:cs typeface="Times New Roman" panose="02020603050405020304" pitchFamily="18" charset="0"/>
                        </a:rPr>
                        <a:t>High</a:t>
                      </a:r>
                    </a:p>
                  </a:txBody>
                  <a:tcPr/>
                </a:tc>
                <a:extLst>
                  <a:ext uri="{0D108BD9-81ED-4DB2-BD59-A6C34878D82A}">
                    <a16:rowId xmlns:a16="http://schemas.microsoft.com/office/drawing/2014/main" val="1793879708"/>
                  </a:ext>
                </a:extLst>
              </a:tr>
              <a:tr h="478642">
                <a:tc>
                  <a:txBody>
                    <a:bodyPr/>
                    <a:lstStyle/>
                    <a:p>
                      <a:r>
                        <a:rPr lang="en-US" dirty="0">
                          <a:latin typeface="Times New Roman" panose="02020603050405020304" pitchFamily="18" charset="0"/>
                          <a:cs typeface="Times New Roman" panose="02020603050405020304" pitchFamily="18" charset="0"/>
                        </a:rPr>
                        <a:t>Scalability</a:t>
                      </a:r>
                    </a:p>
                  </a:txBody>
                  <a:tcPr/>
                </a:tc>
                <a:tc>
                  <a:txBody>
                    <a:bodyPr/>
                    <a:lstStyle/>
                    <a:p>
                      <a:r>
                        <a:rPr lang="en-US" dirty="0">
                          <a:latin typeface="Times New Roman" panose="02020603050405020304" pitchFamily="18" charset="0"/>
                          <a:cs typeface="Times New Roman" panose="02020603050405020304" pitchFamily="18" charset="0"/>
                        </a:rPr>
                        <a:t>Low</a:t>
                      </a:r>
                    </a:p>
                  </a:txBody>
                  <a:tcPr/>
                </a:tc>
                <a:extLst>
                  <a:ext uri="{0D108BD9-81ED-4DB2-BD59-A6C34878D82A}">
                    <a16:rowId xmlns:a16="http://schemas.microsoft.com/office/drawing/2014/main" val="826665887"/>
                  </a:ext>
                </a:extLst>
              </a:tr>
              <a:tr h="478642">
                <a:tc>
                  <a:txBody>
                    <a:bodyPr/>
                    <a:lstStyle/>
                    <a:p>
                      <a:r>
                        <a:rPr lang="en-US" dirty="0">
                          <a:latin typeface="Times New Roman" panose="02020603050405020304" pitchFamily="18" charset="0"/>
                          <a:cs typeface="Times New Roman" panose="02020603050405020304" pitchFamily="18" charset="0"/>
                        </a:rPr>
                        <a:t>Security</a:t>
                      </a:r>
                    </a:p>
                  </a:txBody>
                  <a:tcPr/>
                </a:tc>
                <a:tc>
                  <a:txBody>
                    <a:bodyPr/>
                    <a:lstStyle/>
                    <a:p>
                      <a:r>
                        <a:rPr lang="en-US" dirty="0">
                          <a:latin typeface="Times New Roman" panose="02020603050405020304" pitchFamily="18" charset="0"/>
                          <a:cs typeface="Times New Roman" panose="02020603050405020304" pitchFamily="18" charset="0"/>
                        </a:rPr>
                        <a:t>High</a:t>
                      </a:r>
                    </a:p>
                  </a:txBody>
                  <a:tcPr/>
                </a:tc>
                <a:extLst>
                  <a:ext uri="{0D108BD9-81ED-4DB2-BD59-A6C34878D82A}">
                    <a16:rowId xmlns:a16="http://schemas.microsoft.com/office/drawing/2014/main" val="1799614050"/>
                  </a:ext>
                </a:extLst>
              </a:tr>
              <a:tr h="478642">
                <a:tc>
                  <a:txBody>
                    <a:bodyPr/>
                    <a:lstStyle/>
                    <a:p>
                      <a:r>
                        <a:rPr lang="en-US" dirty="0">
                          <a:latin typeface="Times New Roman" panose="02020603050405020304" pitchFamily="18" charset="0"/>
                          <a:cs typeface="Times New Roman" panose="02020603050405020304" pitchFamily="18" charset="0"/>
                        </a:rPr>
                        <a:t>Privacy</a:t>
                      </a:r>
                    </a:p>
                  </a:txBody>
                  <a:tcPr/>
                </a:tc>
                <a:tc>
                  <a:txBody>
                    <a:bodyPr/>
                    <a:lstStyle/>
                    <a:p>
                      <a:r>
                        <a:rPr lang="en-US" dirty="0">
                          <a:latin typeface="Times New Roman" panose="02020603050405020304" pitchFamily="18" charset="0"/>
                          <a:cs typeface="Times New Roman" panose="02020603050405020304" pitchFamily="18" charset="0"/>
                        </a:rPr>
                        <a:t>Low</a:t>
                      </a:r>
                    </a:p>
                  </a:txBody>
                  <a:tcPr/>
                </a:tc>
                <a:extLst>
                  <a:ext uri="{0D108BD9-81ED-4DB2-BD59-A6C34878D82A}">
                    <a16:rowId xmlns:a16="http://schemas.microsoft.com/office/drawing/2014/main" val="2200335551"/>
                  </a:ext>
                </a:extLst>
              </a:tr>
              <a:tr h="662318">
                <a:tc>
                  <a:txBody>
                    <a:bodyPr/>
                    <a:lstStyle/>
                    <a:p>
                      <a:r>
                        <a:rPr lang="en-US" dirty="0">
                          <a:latin typeface="Times New Roman" panose="02020603050405020304" pitchFamily="18" charset="0"/>
                          <a:cs typeface="Times New Roman" panose="02020603050405020304" pitchFamily="18" charset="0"/>
                        </a:rPr>
                        <a:t>Tracking of Payments</a:t>
                      </a:r>
                    </a:p>
                  </a:txBody>
                  <a:tcPr/>
                </a:tc>
                <a:tc>
                  <a:txBody>
                    <a:bodyPr/>
                    <a:lstStyle/>
                    <a:p>
                      <a:r>
                        <a:rPr lang="en-US" dirty="0">
                          <a:latin typeface="Times New Roman" panose="02020603050405020304" pitchFamily="18" charset="0"/>
                          <a:cs typeface="Times New Roman" panose="02020603050405020304" pitchFamily="18" charset="0"/>
                        </a:rPr>
                        <a:t>Less Transparent</a:t>
                      </a:r>
                    </a:p>
                  </a:txBody>
                  <a:tcPr/>
                </a:tc>
                <a:extLst>
                  <a:ext uri="{0D108BD9-81ED-4DB2-BD59-A6C34878D82A}">
                    <a16:rowId xmlns:a16="http://schemas.microsoft.com/office/drawing/2014/main" val="543976880"/>
                  </a:ext>
                </a:extLst>
              </a:tr>
              <a:tr h="662318">
                <a:tc>
                  <a:txBody>
                    <a:bodyPr/>
                    <a:lstStyle/>
                    <a:p>
                      <a:r>
                        <a:rPr lang="en-US" dirty="0">
                          <a:latin typeface="Times New Roman" panose="02020603050405020304" pitchFamily="18" charset="0"/>
                          <a:cs typeface="Times New Roman" panose="02020603050405020304" pitchFamily="18" charset="0"/>
                        </a:rPr>
                        <a:t>Decentralization</a:t>
                      </a:r>
                    </a:p>
                  </a:txBody>
                  <a:tcPr/>
                </a:tc>
                <a:tc>
                  <a:txBody>
                    <a:bodyPr/>
                    <a:lstStyle/>
                    <a:p>
                      <a:r>
                        <a:rPr lang="en-US" dirty="0">
                          <a:latin typeface="Times New Roman" panose="02020603050405020304" pitchFamily="18" charset="0"/>
                          <a:cs typeface="Times New Roman" panose="02020603050405020304" pitchFamily="18" charset="0"/>
                        </a:rPr>
                        <a:t>Low</a:t>
                      </a:r>
                    </a:p>
                  </a:txBody>
                  <a:tcPr/>
                </a:tc>
                <a:extLst>
                  <a:ext uri="{0D108BD9-81ED-4DB2-BD59-A6C34878D82A}">
                    <a16:rowId xmlns:a16="http://schemas.microsoft.com/office/drawing/2014/main" val="2541816078"/>
                  </a:ext>
                </a:extLst>
              </a:tr>
            </a:tbl>
          </a:graphicData>
        </a:graphic>
      </p:graphicFrame>
      <p:graphicFrame>
        <p:nvGraphicFramePr>
          <p:cNvPr id="13" name="Table 12">
            <a:extLst>
              <a:ext uri="{FF2B5EF4-FFF2-40B4-BE49-F238E27FC236}">
                <a16:creationId xmlns:a16="http://schemas.microsoft.com/office/drawing/2014/main" id="{29BB6337-91B4-DC93-FE22-4F5F70161896}"/>
              </a:ext>
            </a:extLst>
          </p:cNvPr>
          <p:cNvGraphicFramePr>
            <a:graphicFrameLocks noGrp="1"/>
          </p:cNvGraphicFramePr>
          <p:nvPr>
            <p:extLst>
              <p:ext uri="{D42A27DB-BD31-4B8C-83A1-F6EECF244321}">
                <p14:modId xmlns:p14="http://schemas.microsoft.com/office/powerpoint/2010/main" val="2204481060"/>
              </p:ext>
            </p:extLst>
          </p:nvPr>
        </p:nvGraphicFramePr>
        <p:xfrm>
          <a:off x="4122737" y="2001187"/>
          <a:ext cx="3762089" cy="4698544"/>
        </p:xfrm>
        <a:graphic>
          <a:graphicData uri="http://schemas.openxmlformats.org/drawingml/2006/table">
            <a:tbl>
              <a:tblPr firstRow="1" bandRow="1">
                <a:tableStyleId>{5940675A-B579-460E-94D1-54222C63F5DA}</a:tableStyleId>
              </a:tblPr>
              <a:tblGrid>
                <a:gridCol w="1878825">
                  <a:extLst>
                    <a:ext uri="{9D8B030D-6E8A-4147-A177-3AD203B41FA5}">
                      <a16:colId xmlns:a16="http://schemas.microsoft.com/office/drawing/2014/main" val="2030037252"/>
                    </a:ext>
                  </a:extLst>
                </a:gridCol>
                <a:gridCol w="1883264">
                  <a:extLst>
                    <a:ext uri="{9D8B030D-6E8A-4147-A177-3AD203B41FA5}">
                      <a16:colId xmlns:a16="http://schemas.microsoft.com/office/drawing/2014/main" val="805721821"/>
                    </a:ext>
                  </a:extLst>
                </a:gridCol>
              </a:tblGrid>
              <a:tr h="798365">
                <a:tc>
                  <a:txBody>
                    <a:bodyPr/>
                    <a:lstStyle/>
                    <a:p>
                      <a:r>
                        <a:rPr lang="en-US" b="1" dirty="0">
                          <a:latin typeface="Times New Roman" panose="02020603050405020304" pitchFamily="18" charset="0"/>
                          <a:cs typeface="Times New Roman" panose="02020603050405020304" pitchFamily="18" charset="0"/>
                        </a:rPr>
                        <a:t>Performance Metric</a:t>
                      </a:r>
                    </a:p>
                  </a:txBody>
                  <a:tcPr/>
                </a:tc>
                <a:tc>
                  <a:txBody>
                    <a:bodyPr/>
                    <a:lstStyle/>
                    <a:p>
                      <a:r>
                        <a:rPr lang="en-US" b="1" dirty="0">
                          <a:latin typeface="Times New Roman" panose="02020603050405020304" pitchFamily="18" charset="0"/>
                          <a:cs typeface="Times New Roman" panose="02020603050405020304" pitchFamily="18" charset="0"/>
                        </a:rPr>
                        <a:t>Proposed Hybrid </a:t>
                      </a:r>
                      <a:r>
                        <a:rPr lang="en-US" b="1" dirty="0" err="1">
                          <a:latin typeface="Times New Roman" panose="02020603050405020304" pitchFamily="18" charset="0"/>
                          <a:cs typeface="Times New Roman" panose="02020603050405020304" pitchFamily="18" charset="0"/>
                        </a:rPr>
                        <a:t>PoA-PoS</a:t>
                      </a:r>
                      <a:r>
                        <a:rPr lang="en-US" b="1" dirty="0">
                          <a:latin typeface="Times New Roman" panose="02020603050405020304" pitchFamily="18" charset="0"/>
                          <a:cs typeface="Times New Roman" panose="02020603050405020304" pitchFamily="18" charset="0"/>
                        </a:rPr>
                        <a:t> System</a:t>
                      </a:r>
                    </a:p>
                  </a:txBody>
                  <a:tcPr/>
                </a:tc>
                <a:extLst>
                  <a:ext uri="{0D108BD9-81ED-4DB2-BD59-A6C34878D82A}">
                    <a16:rowId xmlns:a16="http://schemas.microsoft.com/office/drawing/2014/main" val="1756087412"/>
                  </a:ext>
                </a:extLst>
              </a:tr>
              <a:tr h="570632">
                <a:tc>
                  <a:txBody>
                    <a:bodyPr/>
                    <a:lstStyle/>
                    <a:p>
                      <a:r>
                        <a:rPr lang="en-US" dirty="0">
                          <a:latin typeface="Times New Roman" panose="02020603050405020304" pitchFamily="18" charset="0"/>
                          <a:cs typeface="Times New Roman" panose="02020603050405020304" pitchFamily="18" charset="0"/>
                        </a:rPr>
                        <a:t>Transaction Speed</a:t>
                      </a:r>
                    </a:p>
                  </a:txBody>
                  <a:tcPr/>
                </a:tc>
                <a:tc>
                  <a:txBody>
                    <a:bodyPr/>
                    <a:lstStyle/>
                    <a:p>
                      <a:r>
                        <a:rPr lang="en-US" dirty="0">
                          <a:latin typeface="Times New Roman" panose="02020603050405020304" pitchFamily="18" charset="0"/>
                          <a:cs typeface="Times New Roman" panose="02020603050405020304" pitchFamily="18" charset="0"/>
                        </a:rPr>
                        <a:t>Higher</a:t>
                      </a:r>
                    </a:p>
                  </a:txBody>
                  <a:tcPr/>
                </a:tc>
                <a:extLst>
                  <a:ext uri="{0D108BD9-81ED-4DB2-BD59-A6C34878D82A}">
                    <a16:rowId xmlns:a16="http://schemas.microsoft.com/office/drawing/2014/main" val="1847242105"/>
                  </a:ext>
                </a:extLst>
              </a:tr>
              <a:tr h="815188">
                <a:tc>
                  <a:txBody>
                    <a:bodyPr/>
                    <a:lstStyle/>
                    <a:p>
                      <a:r>
                        <a:rPr lang="en-US" dirty="0">
                          <a:latin typeface="Times New Roman" panose="02020603050405020304" pitchFamily="18" charset="0"/>
                          <a:cs typeface="Times New Roman" panose="02020603050405020304" pitchFamily="18" charset="0"/>
                        </a:rPr>
                        <a:t>Cost Efficiency (Gas Fees)</a:t>
                      </a:r>
                    </a:p>
                  </a:txBody>
                  <a:tcPr/>
                </a:tc>
                <a:tc>
                  <a:txBody>
                    <a:bodyPr/>
                    <a:lstStyle/>
                    <a:p>
                      <a:r>
                        <a:rPr lang="en-US" dirty="0">
                          <a:latin typeface="Times New Roman" panose="02020603050405020304" pitchFamily="18" charset="0"/>
                          <a:cs typeface="Times New Roman" panose="02020603050405020304" pitchFamily="18" charset="0"/>
                        </a:rPr>
                        <a:t>More Optimized</a:t>
                      </a:r>
                    </a:p>
                  </a:txBody>
                  <a:tcPr/>
                </a:tc>
                <a:extLst>
                  <a:ext uri="{0D108BD9-81ED-4DB2-BD59-A6C34878D82A}">
                    <a16:rowId xmlns:a16="http://schemas.microsoft.com/office/drawing/2014/main" val="37199860"/>
                  </a:ext>
                </a:extLst>
              </a:tr>
              <a:tr h="412382">
                <a:tc>
                  <a:txBody>
                    <a:bodyPr/>
                    <a:lstStyle/>
                    <a:p>
                      <a:r>
                        <a:rPr lang="en-US" dirty="0">
                          <a:latin typeface="Times New Roman" panose="02020603050405020304" pitchFamily="18" charset="0"/>
                          <a:cs typeface="Times New Roman" panose="02020603050405020304" pitchFamily="18" charset="0"/>
                        </a:rPr>
                        <a:t>Scalability</a:t>
                      </a:r>
                    </a:p>
                  </a:txBody>
                  <a:tcPr/>
                </a:tc>
                <a:tc>
                  <a:txBody>
                    <a:bodyPr/>
                    <a:lstStyle/>
                    <a:p>
                      <a:r>
                        <a:rPr lang="en-US" dirty="0">
                          <a:latin typeface="Times New Roman" panose="02020603050405020304" pitchFamily="18" charset="0"/>
                          <a:cs typeface="Times New Roman" panose="02020603050405020304" pitchFamily="18" charset="0"/>
                        </a:rPr>
                        <a:t>High</a:t>
                      </a:r>
                    </a:p>
                  </a:txBody>
                  <a:tcPr/>
                </a:tc>
                <a:extLst>
                  <a:ext uri="{0D108BD9-81ED-4DB2-BD59-A6C34878D82A}">
                    <a16:rowId xmlns:a16="http://schemas.microsoft.com/office/drawing/2014/main" val="2831569836"/>
                  </a:ext>
                </a:extLst>
              </a:tr>
              <a:tr h="412382">
                <a:tc>
                  <a:txBody>
                    <a:bodyPr/>
                    <a:lstStyle/>
                    <a:p>
                      <a:r>
                        <a:rPr lang="en-US" dirty="0">
                          <a:latin typeface="Times New Roman" panose="02020603050405020304" pitchFamily="18" charset="0"/>
                          <a:cs typeface="Times New Roman" panose="02020603050405020304" pitchFamily="18" charset="0"/>
                        </a:rPr>
                        <a:t>Security</a:t>
                      </a:r>
                    </a:p>
                  </a:txBody>
                  <a:tcPr/>
                </a:tc>
                <a:tc>
                  <a:txBody>
                    <a:bodyPr/>
                    <a:lstStyle/>
                    <a:p>
                      <a:r>
                        <a:rPr lang="en-US" dirty="0">
                          <a:latin typeface="Times New Roman" panose="02020603050405020304" pitchFamily="18" charset="0"/>
                          <a:cs typeface="Times New Roman" panose="02020603050405020304" pitchFamily="18" charset="0"/>
                        </a:rPr>
                        <a:t>Higher</a:t>
                      </a:r>
                    </a:p>
                  </a:txBody>
                  <a:tcPr/>
                </a:tc>
                <a:extLst>
                  <a:ext uri="{0D108BD9-81ED-4DB2-BD59-A6C34878D82A}">
                    <a16:rowId xmlns:a16="http://schemas.microsoft.com/office/drawing/2014/main" val="48512424"/>
                  </a:ext>
                </a:extLst>
              </a:tr>
              <a:tr h="412382">
                <a:tc>
                  <a:txBody>
                    <a:bodyPr/>
                    <a:lstStyle/>
                    <a:p>
                      <a:r>
                        <a:rPr lang="en-US" dirty="0">
                          <a:latin typeface="Times New Roman" panose="02020603050405020304" pitchFamily="18" charset="0"/>
                          <a:cs typeface="Times New Roman" panose="02020603050405020304" pitchFamily="18" charset="0"/>
                        </a:rPr>
                        <a:t>Privacy</a:t>
                      </a:r>
                    </a:p>
                  </a:txBody>
                  <a:tcPr/>
                </a:tc>
                <a:tc>
                  <a:txBody>
                    <a:bodyPr/>
                    <a:lstStyle/>
                    <a:p>
                      <a:r>
                        <a:rPr lang="en-US" dirty="0">
                          <a:latin typeface="Times New Roman" panose="02020603050405020304" pitchFamily="18" charset="0"/>
                          <a:cs typeface="Times New Roman" panose="02020603050405020304" pitchFamily="18" charset="0"/>
                        </a:rPr>
                        <a:t>More Secure</a:t>
                      </a:r>
                    </a:p>
                  </a:txBody>
                  <a:tcPr/>
                </a:tc>
                <a:extLst>
                  <a:ext uri="{0D108BD9-81ED-4DB2-BD59-A6C34878D82A}">
                    <a16:rowId xmlns:a16="http://schemas.microsoft.com/office/drawing/2014/main" val="3079960919"/>
                  </a:ext>
                </a:extLst>
              </a:tr>
              <a:tr h="706581">
                <a:tc>
                  <a:txBody>
                    <a:bodyPr/>
                    <a:lstStyle/>
                    <a:p>
                      <a:r>
                        <a:rPr lang="en-US" dirty="0">
                          <a:latin typeface="Times New Roman" panose="02020603050405020304" pitchFamily="18" charset="0"/>
                          <a:cs typeface="Times New Roman" panose="02020603050405020304" pitchFamily="18" charset="0"/>
                        </a:rPr>
                        <a:t>Tracking of Payments</a:t>
                      </a:r>
                    </a:p>
                  </a:txBody>
                  <a:tcPr/>
                </a:tc>
                <a:tc>
                  <a:txBody>
                    <a:bodyPr/>
                    <a:lstStyle/>
                    <a:p>
                      <a:r>
                        <a:rPr lang="en-US" dirty="0">
                          <a:latin typeface="Times New Roman" panose="02020603050405020304" pitchFamily="18" charset="0"/>
                          <a:cs typeface="Times New Roman" panose="02020603050405020304" pitchFamily="18" charset="0"/>
                        </a:rPr>
                        <a:t>More Transparent</a:t>
                      </a:r>
                    </a:p>
                  </a:txBody>
                  <a:tcPr/>
                </a:tc>
                <a:extLst>
                  <a:ext uri="{0D108BD9-81ED-4DB2-BD59-A6C34878D82A}">
                    <a16:rowId xmlns:a16="http://schemas.microsoft.com/office/drawing/2014/main" val="2426307887"/>
                  </a:ext>
                </a:extLst>
              </a:tr>
              <a:tr h="570632">
                <a:tc>
                  <a:txBody>
                    <a:bodyPr/>
                    <a:lstStyle/>
                    <a:p>
                      <a:r>
                        <a:rPr lang="en-US" dirty="0">
                          <a:latin typeface="Times New Roman" panose="02020603050405020304" pitchFamily="18" charset="0"/>
                          <a:cs typeface="Times New Roman" panose="02020603050405020304" pitchFamily="18" charset="0"/>
                        </a:rPr>
                        <a:t>Decentralization</a:t>
                      </a:r>
                    </a:p>
                  </a:txBody>
                  <a:tcPr/>
                </a:tc>
                <a:tc>
                  <a:txBody>
                    <a:bodyPr/>
                    <a:lstStyle/>
                    <a:p>
                      <a:r>
                        <a:rPr lang="en-US" dirty="0">
                          <a:latin typeface="Times New Roman" panose="02020603050405020304" pitchFamily="18" charset="0"/>
                          <a:cs typeface="Times New Roman" panose="02020603050405020304" pitchFamily="18" charset="0"/>
                        </a:rPr>
                        <a:t>Higher</a:t>
                      </a:r>
                    </a:p>
                  </a:txBody>
                  <a:tcPr/>
                </a:tc>
                <a:extLst>
                  <a:ext uri="{0D108BD9-81ED-4DB2-BD59-A6C34878D82A}">
                    <a16:rowId xmlns:a16="http://schemas.microsoft.com/office/drawing/2014/main" val="3443267485"/>
                  </a:ext>
                </a:extLst>
              </a:tr>
            </a:tbl>
          </a:graphicData>
        </a:graphic>
      </p:graphicFrame>
    </p:spTree>
    <p:extLst>
      <p:ext uri="{BB962C8B-B14F-4D97-AF65-F5344CB8AC3E}">
        <p14:creationId xmlns:p14="http://schemas.microsoft.com/office/powerpoint/2010/main" val="23878251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58863-5568-A6B1-9D58-1E925828E45D}"/>
              </a:ext>
            </a:extLst>
          </p:cNvPr>
          <p:cNvSpPr>
            <a:spLocks noGrp="1"/>
          </p:cNvSpPr>
          <p:nvPr>
            <p:ph type="title"/>
          </p:nvPr>
        </p:nvSpPr>
        <p:spPr>
          <a:xfrm>
            <a:off x="2757714" y="375920"/>
            <a:ext cx="3265715" cy="696686"/>
          </a:xfrm>
        </p:spPr>
        <p:txBody>
          <a:bodyPr/>
          <a:lstStyle/>
          <a:p>
            <a:r>
              <a:rPr lang="en-IN" b="1" dirty="0">
                <a:solidFill>
                  <a:schemeClr val="tx1"/>
                </a:solidFill>
              </a:rPr>
              <a:t>CONCLUSION</a:t>
            </a:r>
            <a:r>
              <a:rPr lang="en-IN" dirty="0"/>
              <a:t> </a:t>
            </a:r>
          </a:p>
        </p:txBody>
      </p:sp>
      <p:sp>
        <p:nvSpPr>
          <p:cNvPr id="4" name="TextBox 3">
            <a:extLst>
              <a:ext uri="{FF2B5EF4-FFF2-40B4-BE49-F238E27FC236}">
                <a16:creationId xmlns:a16="http://schemas.microsoft.com/office/drawing/2014/main" id="{69C88066-8487-E5D7-5E01-F1BCF92D95D4}"/>
              </a:ext>
            </a:extLst>
          </p:cNvPr>
          <p:cNvSpPr txBox="1"/>
          <p:nvPr/>
        </p:nvSpPr>
        <p:spPr>
          <a:xfrm>
            <a:off x="175467" y="587486"/>
            <a:ext cx="8430208" cy="4849404"/>
          </a:xfrm>
          <a:prstGeom prst="rect">
            <a:avLst/>
          </a:prstGeom>
          <a:noFill/>
        </p:spPr>
        <p:txBody>
          <a:bodyPr wrap="square">
            <a:spAutoFit/>
          </a:bodyPr>
          <a:lstStyle/>
          <a:p>
            <a:pPr marL="0" marR="0">
              <a:buNone/>
            </a:pPr>
            <a:r>
              <a:rPr lang="en-US" sz="800"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a:spcBef>
                <a:spcPts val="55"/>
              </a:spcBef>
              <a:buNone/>
            </a:pPr>
            <a:r>
              <a:rPr lang="en-US" sz="1800" dirty="0">
                <a:effectLst/>
                <a:latin typeface="Times New Roman" panose="02020603050405020304" pitchFamily="18" charset="0"/>
                <a:ea typeface="Times New Roman" panose="02020603050405020304" pitchFamily="18" charset="0"/>
              </a:rPr>
              <a:t> </a:t>
            </a:r>
          </a:p>
          <a:p>
            <a:pPr marL="359410" marR="0" algn="just">
              <a:lnSpc>
                <a:spcPct val="105000"/>
              </a:lnSpc>
            </a:pPr>
            <a:endParaRPr lang="en-US" sz="1800" dirty="0">
              <a:effectLst/>
              <a:latin typeface="Times New Roman" panose="02020603050405020304" pitchFamily="18" charset="0"/>
              <a:ea typeface="Times New Roman" panose="02020603050405020304" pitchFamily="18" charset="0"/>
            </a:endParaRPr>
          </a:p>
          <a:p>
            <a:pPr marL="359410" marR="0" algn="just">
              <a:lnSpc>
                <a:spcPct val="105000"/>
              </a:lnSpc>
            </a:pPr>
            <a:r>
              <a:rPr lang="en-US" sz="1800" dirty="0">
                <a:effectLst/>
                <a:latin typeface="Times New Roman" panose="02020603050405020304" pitchFamily="18" charset="0"/>
                <a:ea typeface="Times New Roman" panose="02020603050405020304" pitchFamily="18" charset="0"/>
              </a:rPr>
              <a:t>The integration of blockchain technology into the charity donation ecosystem introduces a paradigm shift toward a transparent, decentralized, and accountable framework. This research presents a complete solution aimed at enhancing the integrity of the donation process by recording each transaction on an immutable ledger, thereby eliminating concerns regarding misuse and lack of transparency. By utilizing smart contracts and a decentralized ledger, the proposed system ensures that every contribution is traceable and reaches its intended recipient without relying on third-party intermediaries. This builds trust among donors, improves fund management for NGOs, and provides clear visibility for beneficiaries. The implementation of this blockchain- based donation platform establishes a solid foundation for innovation in the non-profit sector. Planned future developments include the integration of a secure payment gateway, feedback and rating mechanisms for donors, and a centralized dashboard for NGOs to showcase project status and fund utilization.</a:t>
            </a:r>
          </a:p>
        </p:txBody>
      </p:sp>
    </p:spTree>
    <p:extLst>
      <p:ext uri="{BB962C8B-B14F-4D97-AF65-F5344CB8AC3E}">
        <p14:creationId xmlns:p14="http://schemas.microsoft.com/office/powerpoint/2010/main" val="35959797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DA96BE-9B96-11BB-9280-C8ABD4074C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5787AA-E6F7-4692-AEAF-3F1594F3F371}"/>
              </a:ext>
            </a:extLst>
          </p:cNvPr>
          <p:cNvSpPr>
            <a:spLocks noGrp="1"/>
          </p:cNvSpPr>
          <p:nvPr>
            <p:ph type="title"/>
          </p:nvPr>
        </p:nvSpPr>
        <p:spPr>
          <a:xfrm>
            <a:off x="2493035" y="628693"/>
            <a:ext cx="3962400" cy="703072"/>
          </a:xfrm>
        </p:spPr>
        <p:txBody>
          <a:bodyPr>
            <a:normAutofit/>
          </a:bodyPr>
          <a:lstStyle/>
          <a:p>
            <a:pPr algn="ctr"/>
            <a:r>
              <a:rPr lang="en-US" sz="3200" b="1" spc="10" dirty="0">
                <a:solidFill>
                  <a:schemeClr val="tx1"/>
                </a:solidFill>
                <a:effectLst/>
                <a:latin typeface="Times New Roman" panose="02020603050405020304" pitchFamily="18" charset="0"/>
                <a:ea typeface="Calibri" panose="020F0502020204030204" pitchFamily="34" charset="0"/>
              </a:rPr>
              <a:t>		REFERENCES</a:t>
            </a:r>
            <a:endParaRPr lang="en-IN" sz="3200" dirty="0">
              <a:solidFill>
                <a:schemeClr val="tx1"/>
              </a:solidFill>
            </a:endParaRPr>
          </a:p>
        </p:txBody>
      </p:sp>
      <p:sp>
        <p:nvSpPr>
          <p:cNvPr id="4" name="Content Placeholder 3">
            <a:extLst>
              <a:ext uri="{FF2B5EF4-FFF2-40B4-BE49-F238E27FC236}">
                <a16:creationId xmlns:a16="http://schemas.microsoft.com/office/drawing/2014/main" id="{9C7ACD65-89E2-86FD-65B7-61D985B23E7E}"/>
              </a:ext>
            </a:extLst>
          </p:cNvPr>
          <p:cNvSpPr>
            <a:spLocks noGrp="1"/>
          </p:cNvSpPr>
          <p:nvPr>
            <p:ph idx="1"/>
          </p:nvPr>
        </p:nvSpPr>
        <p:spPr>
          <a:xfrm>
            <a:off x="401129" y="1256504"/>
            <a:ext cx="8341742" cy="4972803"/>
          </a:xfrm>
        </p:spPr>
        <p:txBody>
          <a:bodyPr>
            <a:noAutofit/>
          </a:bodyPr>
          <a:lstStyle/>
          <a:p>
            <a:pPr algn="just">
              <a:lnSpc>
                <a:spcPct val="150000"/>
              </a:lnSpc>
              <a:buClr>
                <a:schemeClr val="tx1"/>
              </a:buClr>
              <a:buFont typeface="+mj-lt"/>
              <a:buAutoNum type="arabicPeriod"/>
            </a:pPr>
            <a:r>
              <a:rPr lang="en-US" sz="1600" dirty="0">
                <a:effectLst/>
                <a:latin typeface="Times New Roman" panose="02020603050405020304" pitchFamily="18" charset="0"/>
                <a:ea typeface="Times New Roman" panose="02020603050405020304" pitchFamily="18" charset="0"/>
              </a:rPr>
              <a:t>Anupama</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Akash</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Ranjan</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Das,</a:t>
            </a:r>
            <a:r>
              <a:rPr lang="en-US" sz="1600" spc="-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Sunitha</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N</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Navdeep</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Rattan,</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Riya</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Jaiswal,</a:t>
            </a:r>
            <a:r>
              <a:rPr lang="en-US" sz="1800" dirty="0">
                <a:effectLst/>
                <a:latin typeface="Times New Roman" panose="02020603050405020304" pitchFamily="18" charset="0"/>
                <a:ea typeface="Times New Roman" panose="02020603050405020304" pitchFamily="18" charset="0"/>
              </a:rPr>
              <a:t> </a:t>
            </a:r>
            <a:r>
              <a:rPr lang="en-IN" sz="1600" dirty="0">
                <a:solidFill>
                  <a:schemeClr val="tx1"/>
                </a:solidFill>
                <a:latin typeface="Times New Roman" panose="02020603050405020304" pitchFamily="18" charset="0"/>
                <a:cs typeface="Times New Roman" panose="02020603050405020304" pitchFamily="18" charset="0"/>
              </a:rPr>
              <a:t>"Fund Tracking System using Blockchain Technology." IEEE Transactions on Blockchain Technology, 2023.</a:t>
            </a:r>
          </a:p>
          <a:p>
            <a:pPr algn="just">
              <a:lnSpc>
                <a:spcPct val="150000"/>
              </a:lnSpc>
              <a:buClr>
                <a:schemeClr val="tx1"/>
              </a:buClr>
              <a:buFont typeface="+mj-lt"/>
              <a:buAutoNum type="arabicPeriod"/>
            </a:pPr>
            <a:r>
              <a:rPr lang="en-IN" sz="1600" dirty="0">
                <a:solidFill>
                  <a:schemeClr val="tx1"/>
                </a:solidFill>
                <a:latin typeface="Times New Roman" panose="02020603050405020304" pitchFamily="18" charset="0"/>
                <a:cs typeface="Times New Roman" panose="02020603050405020304" pitchFamily="18" charset="0"/>
              </a:rPr>
              <a:t>Mohammed, M., &amp; Patel, R. "Blockchain-Based Charity Platforms: Enhancing Trust and Reducing Fraud." Blockchain in Charity and Non-Profit Sectors 8.1 (2023): 45-58.</a:t>
            </a:r>
          </a:p>
          <a:p>
            <a:pPr algn="just">
              <a:lnSpc>
                <a:spcPct val="150000"/>
              </a:lnSpc>
              <a:buClr>
                <a:schemeClr val="tx1"/>
              </a:buClr>
              <a:buFont typeface="+mj-lt"/>
              <a:buAutoNum type="arabicPeriod"/>
            </a:pPr>
            <a:r>
              <a:rPr lang="en-IN" sz="1600" dirty="0">
                <a:solidFill>
                  <a:schemeClr val="tx1"/>
                </a:solidFill>
                <a:latin typeface="Times New Roman" panose="02020603050405020304" pitchFamily="18" charset="0"/>
                <a:cs typeface="Times New Roman" panose="02020603050405020304" pitchFamily="18" charset="0"/>
              </a:rPr>
              <a:t>Zohar, M., &amp; Ben-Zur, A. "Blockchain for Social Good: Revolutionizing Charitable Donations." Journal of Social Innovation 5.2 (2022): 123-135.</a:t>
            </a:r>
          </a:p>
          <a:p>
            <a:pPr algn="just">
              <a:lnSpc>
                <a:spcPct val="150000"/>
              </a:lnSpc>
              <a:buClr>
                <a:schemeClr val="tx1"/>
              </a:buClr>
              <a:buFont typeface="+mj-lt"/>
              <a:buAutoNum type="arabicPeriod"/>
            </a:pPr>
            <a:r>
              <a:rPr lang="en-US" sz="1600" dirty="0" err="1">
                <a:effectLst/>
                <a:latin typeface="Times New Roman" panose="02020603050405020304" pitchFamily="18" charset="0"/>
                <a:ea typeface="Times New Roman" panose="02020603050405020304" pitchFamily="18" charset="0"/>
              </a:rPr>
              <a:t>Dr.S</a:t>
            </a:r>
            <a:r>
              <a:rPr lang="en-US" sz="1600" dirty="0">
                <a:effectLst/>
                <a:latin typeface="Times New Roman" panose="02020603050405020304" pitchFamily="18" charset="0"/>
                <a:ea typeface="Times New Roman" panose="02020603050405020304" pitchFamily="18" charset="0"/>
              </a:rPr>
              <a:t>. Saranya, Sai Phanindra </a:t>
            </a:r>
            <a:r>
              <a:rPr lang="en-US" sz="1600" dirty="0" err="1">
                <a:effectLst/>
                <a:latin typeface="Times New Roman" panose="02020603050405020304" pitchFamily="18" charset="0"/>
                <a:ea typeface="Times New Roman" panose="02020603050405020304" pitchFamily="18" charset="0"/>
              </a:rPr>
              <a:t>Muvvala</a:t>
            </a:r>
            <a:r>
              <a:rPr lang="en-US" sz="1600" dirty="0">
                <a:effectLst/>
                <a:latin typeface="Times New Roman" panose="02020603050405020304" pitchFamily="18" charset="0"/>
                <a:ea typeface="Times New Roman" panose="02020603050405020304" pitchFamily="18" charset="0"/>
              </a:rPr>
              <a:t>, Vitul Chauhan, Raja Satwik,</a:t>
            </a:r>
            <a:r>
              <a:rPr lang="en-IN" sz="1600" dirty="0">
                <a:solidFill>
                  <a:schemeClr val="tx1"/>
                </a:solidFill>
                <a:latin typeface="Times New Roman" panose="02020603050405020304" pitchFamily="18" charset="0"/>
                <a:cs typeface="Times New Roman" panose="02020603050405020304" pitchFamily="18" charset="0"/>
              </a:rPr>
              <a:t>"Crowdfunding Charity Platform Using Blockchain." IEEE Transactions on Blockchain Technology, 2022</a:t>
            </a:r>
          </a:p>
          <a:p>
            <a:pPr algn="just">
              <a:lnSpc>
                <a:spcPct val="150000"/>
              </a:lnSpc>
              <a:buClr>
                <a:schemeClr val="tx1"/>
              </a:buClr>
              <a:buFont typeface="+mj-lt"/>
              <a:buAutoNum type="arabicPeriod"/>
            </a:pPr>
            <a:r>
              <a:rPr lang="en-IN" sz="1600" dirty="0">
                <a:solidFill>
                  <a:schemeClr val="tx1"/>
                </a:solidFill>
                <a:latin typeface="Times New Roman" panose="02020603050405020304" pitchFamily="18" charset="0"/>
                <a:cs typeface="Times New Roman" panose="02020603050405020304" pitchFamily="18" charset="0"/>
              </a:rPr>
              <a:t>Wei, L., &amp; Zhao, X. "Leveraging Smart Contracts for Transparent Charitable Donations." Journal of Blockchain Technology and Applications 7.1 (2022): 112-125.</a:t>
            </a:r>
          </a:p>
          <a:p>
            <a:pPr algn="just">
              <a:lnSpc>
                <a:spcPct val="150000"/>
              </a:lnSpc>
              <a:buClr>
                <a:schemeClr val="tx1"/>
              </a:buClr>
              <a:buFont typeface="+mj-lt"/>
              <a:buAutoNum type="arabicPeriod"/>
            </a:pPr>
            <a:r>
              <a:rPr lang="en-IN" sz="1600" dirty="0">
                <a:solidFill>
                  <a:schemeClr val="tx1"/>
                </a:solidFill>
                <a:latin typeface="Times New Roman" panose="02020603050405020304" pitchFamily="18" charset="0"/>
                <a:cs typeface="Times New Roman" panose="02020603050405020304" pitchFamily="18" charset="0"/>
              </a:rPr>
              <a:t>Adhikari, R., &amp; Kothari, V. "Blockchain in Non-Profit and Charitable Sector: Challenges and Opportunities." Journal of Blockchain Research 10.4 (2021): 201-215.</a:t>
            </a:r>
          </a:p>
        </p:txBody>
      </p:sp>
    </p:spTree>
    <p:extLst>
      <p:ext uri="{BB962C8B-B14F-4D97-AF65-F5344CB8AC3E}">
        <p14:creationId xmlns:p14="http://schemas.microsoft.com/office/powerpoint/2010/main" val="26953039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A0719E-6EC4-D8E6-A7D5-1611790E5D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1B57CC-5552-AA58-D0A8-8BA980D08376}"/>
              </a:ext>
            </a:extLst>
          </p:cNvPr>
          <p:cNvSpPr>
            <a:spLocks noGrp="1"/>
          </p:cNvSpPr>
          <p:nvPr>
            <p:ph type="title"/>
          </p:nvPr>
        </p:nvSpPr>
        <p:spPr>
          <a:xfrm>
            <a:off x="2493035" y="628693"/>
            <a:ext cx="3962400" cy="703072"/>
          </a:xfrm>
        </p:spPr>
        <p:txBody>
          <a:bodyPr>
            <a:normAutofit/>
          </a:bodyPr>
          <a:lstStyle/>
          <a:p>
            <a:pPr algn="ctr"/>
            <a:r>
              <a:rPr lang="en-US" sz="3200" b="1" spc="10" dirty="0">
                <a:solidFill>
                  <a:schemeClr val="tx1"/>
                </a:solidFill>
                <a:effectLst/>
                <a:latin typeface="Times New Roman" panose="02020603050405020304" pitchFamily="18" charset="0"/>
                <a:ea typeface="Calibri" panose="020F0502020204030204" pitchFamily="34" charset="0"/>
              </a:rPr>
              <a:t>		REFERENCES</a:t>
            </a:r>
            <a:endParaRPr lang="en-IN" sz="3200" dirty="0">
              <a:solidFill>
                <a:schemeClr val="tx1"/>
              </a:solidFill>
            </a:endParaRPr>
          </a:p>
        </p:txBody>
      </p:sp>
      <p:sp>
        <p:nvSpPr>
          <p:cNvPr id="4" name="Content Placeholder 3">
            <a:extLst>
              <a:ext uri="{FF2B5EF4-FFF2-40B4-BE49-F238E27FC236}">
                <a16:creationId xmlns:a16="http://schemas.microsoft.com/office/drawing/2014/main" id="{85EBF774-8A3A-5BA6-9ED6-3885C5433847}"/>
              </a:ext>
            </a:extLst>
          </p:cNvPr>
          <p:cNvSpPr>
            <a:spLocks noGrp="1"/>
          </p:cNvSpPr>
          <p:nvPr>
            <p:ph idx="1"/>
          </p:nvPr>
        </p:nvSpPr>
        <p:spPr>
          <a:xfrm>
            <a:off x="401129" y="1256504"/>
            <a:ext cx="8341742" cy="4972803"/>
          </a:xfrm>
        </p:spPr>
        <p:txBody>
          <a:bodyPr>
            <a:noAutofit/>
          </a:bodyPr>
          <a:lstStyle/>
          <a:p>
            <a:pPr algn="just">
              <a:lnSpc>
                <a:spcPct val="150000"/>
              </a:lnSpc>
              <a:buClr>
                <a:schemeClr val="tx1"/>
              </a:buClr>
              <a:buFont typeface="+mj-lt"/>
              <a:buAutoNum type="arabicPeriod" startAt="7"/>
            </a:pPr>
            <a:r>
              <a:rPr lang="en-US" sz="1600" dirty="0" err="1">
                <a:effectLst/>
                <a:latin typeface="Times New Roman" panose="02020603050405020304" pitchFamily="18" charset="0"/>
                <a:ea typeface="Times New Roman" panose="02020603050405020304" pitchFamily="18" charset="0"/>
              </a:rPr>
              <a:t>Gubaev</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Renat,</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Anton</a:t>
            </a:r>
            <a:r>
              <a:rPr lang="en-US" sz="1600" spc="-35"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Peresichansky</a:t>
            </a:r>
            <a:r>
              <a:rPr lang="en-US" sz="1600" dirty="0">
                <a:effectLst/>
                <a:latin typeface="Times New Roman" panose="02020603050405020304" pitchFamily="18" charset="0"/>
                <a:ea typeface="Times New Roman" panose="02020603050405020304" pitchFamily="18" charset="0"/>
              </a:rPr>
              <a:t>,</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Alexandr</a:t>
            </a:r>
            <a:r>
              <a:rPr lang="en-US" sz="1600" spc="-3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Belenov</a:t>
            </a:r>
            <a:r>
              <a:rPr lang="en-US" sz="1600" dirty="0">
                <a:effectLst/>
                <a:latin typeface="Times New Roman" panose="02020603050405020304" pitchFamily="18" charset="0"/>
                <a:ea typeface="Times New Roman" panose="02020603050405020304" pitchFamily="18" charset="0"/>
              </a:rPr>
              <a:t>,</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Artem</a:t>
            </a:r>
            <a:r>
              <a:rPr lang="en-US" sz="1600" spc="-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Barger</a:t>
            </a:r>
            <a:r>
              <a:rPr lang="en-US" sz="1600" spc="-40" dirty="0">
                <a:effectLst/>
                <a:latin typeface="Times New Roman" panose="02020603050405020304" pitchFamily="18" charset="0"/>
                <a:ea typeface="Times New Roman" panose="02020603050405020304" pitchFamily="18" charset="0"/>
              </a:rPr>
              <a:t> </a:t>
            </a:r>
            <a:r>
              <a:rPr lang="en-IN" sz="1600" dirty="0">
                <a:solidFill>
                  <a:schemeClr val="tx1"/>
                </a:solidFill>
                <a:latin typeface="Times New Roman" panose="02020603050405020304" pitchFamily="18" charset="0"/>
                <a:cs typeface="Times New Roman" panose="02020603050405020304" pitchFamily="18" charset="0"/>
              </a:rPr>
              <a:t>"Karma - Blockchain Based Charity Foundation." IEEE Transactions on Blockchain Technology, 2021.</a:t>
            </a:r>
          </a:p>
          <a:p>
            <a:pPr algn="just">
              <a:lnSpc>
                <a:spcPct val="150000"/>
              </a:lnSpc>
              <a:buClr>
                <a:schemeClr val="tx1"/>
              </a:buClr>
              <a:buFont typeface="+mj-lt"/>
              <a:buAutoNum type="arabicPeriod" startAt="7"/>
            </a:pPr>
            <a:r>
              <a:rPr lang="en-IN" sz="1600" dirty="0">
                <a:solidFill>
                  <a:schemeClr val="tx1"/>
                </a:solidFill>
                <a:latin typeface="Times New Roman" panose="02020603050405020304" pitchFamily="18" charset="0"/>
                <a:cs typeface="Times New Roman" panose="02020603050405020304" pitchFamily="18" charset="0"/>
              </a:rPr>
              <a:t>Buntin, M., &amp; Lincoln, P. "Blockchain Applications in Charitable Fundraising: Case Studies and Future Trends." Journal of Non-Profit Technology 14.3 (2020): 74-89.</a:t>
            </a:r>
          </a:p>
          <a:p>
            <a:pPr algn="just">
              <a:lnSpc>
                <a:spcPct val="150000"/>
              </a:lnSpc>
              <a:buClr>
                <a:schemeClr val="tx1"/>
              </a:buClr>
              <a:buFont typeface="+mj-lt"/>
              <a:buAutoNum type="arabicPeriod" startAt="7"/>
            </a:pPr>
            <a:r>
              <a:rPr lang="en-US" sz="1600" dirty="0">
                <a:effectLst/>
                <a:latin typeface="Times New Roman" panose="02020603050405020304" pitchFamily="18" charset="0"/>
                <a:ea typeface="Times New Roman" panose="02020603050405020304" pitchFamily="18" charset="0"/>
              </a:rPr>
              <a:t>Aashutosh Singh, Rohan Rajak, Harsh Mistry, Prachi Raut, </a:t>
            </a:r>
            <a:r>
              <a:rPr lang="en-IN" sz="1600" dirty="0">
                <a:solidFill>
                  <a:schemeClr val="tx1"/>
                </a:solidFill>
                <a:latin typeface="Times New Roman" panose="02020603050405020304" pitchFamily="18" charset="0"/>
                <a:cs typeface="Times New Roman" panose="02020603050405020304" pitchFamily="18" charset="0"/>
              </a:rPr>
              <a:t>"Aid, Charity, and Donation Tracking System Using Blockchain." IEEE Transactions on Blockchain Technology, 2020.</a:t>
            </a:r>
          </a:p>
          <a:p>
            <a:pPr algn="just">
              <a:lnSpc>
                <a:spcPct val="150000"/>
              </a:lnSpc>
              <a:buClr>
                <a:schemeClr val="tx1"/>
              </a:buClr>
              <a:buFont typeface="+mj-lt"/>
              <a:buAutoNum type="arabicPeriod" startAt="7"/>
            </a:pPr>
            <a:r>
              <a:rPr lang="en-US" sz="1600" dirty="0">
                <a:effectLst/>
                <a:latin typeface="Times New Roman" panose="02020603050405020304" pitchFamily="18" charset="0"/>
                <a:ea typeface="Times New Roman" panose="02020603050405020304" pitchFamily="18" charset="0"/>
              </a:rPr>
              <a:t>Sai </a:t>
            </a:r>
            <a:r>
              <a:rPr lang="en-US" sz="1600" dirty="0" err="1">
                <a:effectLst/>
                <a:latin typeface="Times New Roman" panose="02020603050405020304" pitchFamily="18" charset="0"/>
                <a:ea typeface="Times New Roman" panose="02020603050405020304" pitchFamily="18" charset="0"/>
              </a:rPr>
              <a:t>Sirisha.N,Agarwal</a:t>
            </a:r>
            <a:r>
              <a:rPr lang="en-US" sz="1600" dirty="0">
                <a:effectLst/>
                <a:latin typeface="Times New Roman" panose="02020603050405020304" pitchFamily="18" charset="0"/>
                <a:ea typeface="Times New Roman" panose="02020603050405020304" pitchFamily="18" charset="0"/>
              </a:rPr>
              <a:t>, T. Monde, R. Yadav, R, &amp; Hande, R., </a:t>
            </a:r>
            <a:r>
              <a:rPr lang="en-IN" sz="1600" dirty="0">
                <a:solidFill>
                  <a:schemeClr val="tx1"/>
                </a:solidFill>
                <a:latin typeface="Times New Roman" panose="02020603050405020304" pitchFamily="18" charset="0"/>
                <a:cs typeface="Times New Roman" panose="02020603050405020304" pitchFamily="18" charset="0"/>
              </a:rPr>
              <a:t>"Proposed Solution for Trackable Donations using Blockchain." IEEE Transactions on Blockchain Technology, 2019.</a:t>
            </a:r>
          </a:p>
          <a:p>
            <a:pPr algn="just">
              <a:lnSpc>
                <a:spcPct val="150000"/>
              </a:lnSpc>
              <a:buClr>
                <a:schemeClr val="tx1"/>
              </a:buClr>
              <a:buFont typeface="+mj-lt"/>
              <a:buAutoNum type="arabicPeriod" startAt="7"/>
            </a:pP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49766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6,353 Thank You Blue Stock Illustrations, Cliparts and Royalty Free Thank  You Blue Vectors">
            <a:extLst>
              <a:ext uri="{FF2B5EF4-FFF2-40B4-BE49-F238E27FC236}">
                <a16:creationId xmlns:a16="http://schemas.microsoft.com/office/drawing/2014/main" id="{0E465198-D16E-058B-7633-3ADA972D47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44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264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786E-409E-FA57-1600-ADD4007C4074}"/>
              </a:ext>
            </a:extLst>
          </p:cNvPr>
          <p:cNvSpPr>
            <a:spLocks noGrp="1"/>
          </p:cNvSpPr>
          <p:nvPr>
            <p:ph type="title"/>
          </p:nvPr>
        </p:nvSpPr>
        <p:spPr>
          <a:xfrm>
            <a:off x="609599" y="609600"/>
            <a:ext cx="6937949" cy="896911"/>
          </a:xfrm>
        </p:spPr>
        <p:txBody>
          <a:bodyPr>
            <a:normAutofit fontScale="90000"/>
          </a:bodyPr>
          <a:lstStyle/>
          <a:p>
            <a:r>
              <a:rPr lang="en-US" sz="3600" b="1" dirty="0">
                <a:solidFill>
                  <a:schemeClr val="tx2"/>
                </a:solidFill>
                <a:latin typeface="Times New Roman" panose="02020603050405020304" pitchFamily="18" charset="0"/>
                <a:cs typeface="Times New Roman" panose="02020603050405020304" pitchFamily="18" charset="0"/>
              </a:rPr>
              <a:t>OBJECTIVES OF THE PROJECT</a:t>
            </a:r>
            <a:br>
              <a:rPr lang="en-US" sz="3600" b="1"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7CFEE1-2CEF-758B-C552-671FE1347511}"/>
              </a:ext>
            </a:extLst>
          </p:cNvPr>
          <p:cNvSpPr>
            <a:spLocks noGrp="1"/>
          </p:cNvSpPr>
          <p:nvPr>
            <p:ph idx="1"/>
          </p:nvPr>
        </p:nvSpPr>
        <p:spPr>
          <a:xfrm>
            <a:off x="609598" y="1806315"/>
            <a:ext cx="6862999" cy="3897441"/>
          </a:xfrm>
        </p:spPr>
        <p:txBody>
          <a:bodyPr>
            <a:noAutofit/>
          </a:bodyPr>
          <a:lstStyle/>
          <a:p>
            <a:pPr algn="just">
              <a:lnSpc>
                <a:spcPct val="150000"/>
              </a:lnSpc>
              <a:buClr>
                <a:schemeClr val="tx1"/>
              </a:buCl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To design a blockchain-based framework to make the donation process more transparent.</a:t>
            </a:r>
          </a:p>
          <a:p>
            <a:pPr algn="just">
              <a:lnSpc>
                <a:spcPct val="150000"/>
              </a:lnSpc>
              <a:buClr>
                <a:schemeClr val="tx1"/>
              </a:buCl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To ensure the security , safety  and trust of charitable transactions by various stakeholders.</a:t>
            </a:r>
          </a:p>
          <a:p>
            <a:pPr algn="just">
              <a:lnSpc>
                <a:spcPct val="150000"/>
              </a:lnSpc>
              <a:buClr>
                <a:schemeClr val="tx1"/>
              </a:buCl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To improve Transaction speed and reduce the cost of system.</a:t>
            </a:r>
          </a:p>
          <a:p>
            <a:pPr algn="just">
              <a:lnSpc>
                <a:spcPct val="150000"/>
              </a:lnSpc>
              <a:buClr>
                <a:schemeClr val="tx1"/>
              </a:buCl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To assess and contrast the performance of proposed framework with Bench mark system </a:t>
            </a:r>
          </a:p>
          <a:p>
            <a:pPr algn="just">
              <a:lnSpc>
                <a:spcPct val="150000"/>
              </a:lnSpc>
              <a:buClr>
                <a:schemeClr val="tx1"/>
              </a:buClr>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Performance Metrics:</a:t>
            </a:r>
          </a:p>
          <a:p>
            <a:pPr algn="just">
              <a:lnSpc>
                <a:spcPct val="150000"/>
              </a:lnSpc>
              <a:buClr>
                <a:schemeClr val="tx1"/>
              </a:buCl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Privacy , Transparency, Tracking of Payments ,cost , speed</a:t>
            </a:r>
          </a:p>
          <a:p>
            <a:pPr>
              <a:buClr>
                <a:schemeClr val="tx1"/>
              </a:buClr>
              <a:buFont typeface="Wingdings" panose="05000000000000000000" pitchFamily="2" charset="2"/>
              <a:buChar char="Ø"/>
            </a:pPr>
            <a:endParaRPr lang="en-US" sz="1600" dirty="0"/>
          </a:p>
        </p:txBody>
      </p:sp>
    </p:spTree>
    <p:extLst>
      <p:ext uri="{BB962C8B-B14F-4D97-AF65-F5344CB8AC3E}">
        <p14:creationId xmlns:p14="http://schemas.microsoft.com/office/powerpoint/2010/main" val="3915019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7D685-B688-8EA0-42E8-DB498F479C10}"/>
              </a:ext>
            </a:extLst>
          </p:cNvPr>
          <p:cNvSpPr>
            <a:spLocks noGrp="1"/>
          </p:cNvSpPr>
          <p:nvPr>
            <p:ph type="title"/>
          </p:nvPr>
        </p:nvSpPr>
        <p:spPr>
          <a:xfrm>
            <a:off x="3677919" y="609600"/>
            <a:ext cx="1818641" cy="589280"/>
          </a:xfrm>
        </p:spPr>
        <p:txBody>
          <a:bodyPr>
            <a:normAutofit fontScale="90000"/>
          </a:bodyPr>
          <a:lstStyle/>
          <a:p>
            <a:r>
              <a:rPr lang="en-US" b="1" dirty="0">
                <a:solidFill>
                  <a:schemeClr val="tx2"/>
                </a:solidFill>
                <a:latin typeface="Times New Roman" panose="02020603050405020304" pitchFamily="18" charset="0"/>
                <a:cs typeface="Times New Roman" panose="02020603050405020304" pitchFamily="18" charset="0"/>
              </a:rPr>
              <a:t>SCOPE</a:t>
            </a:r>
            <a:endParaRPr lang="en-IN" b="1" dirty="0">
              <a:solidFill>
                <a:schemeClr val="tx2"/>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80D31F9-DEA6-3180-0144-7E08483406B4}"/>
              </a:ext>
            </a:extLst>
          </p:cNvPr>
          <p:cNvSpPr txBox="1"/>
          <p:nvPr/>
        </p:nvSpPr>
        <p:spPr>
          <a:xfrm>
            <a:off x="518160" y="1341120"/>
            <a:ext cx="7924800" cy="5218736"/>
          </a:xfrm>
          <a:prstGeom prst="rect">
            <a:avLst/>
          </a:prstGeom>
          <a:noFill/>
        </p:spPr>
        <p:txBody>
          <a:bodyPr wrap="square">
            <a:spAutoFit/>
          </a:bodyPr>
          <a:lstStyle/>
          <a:p>
            <a:pPr marL="342900" indent="-342900" algn="just">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Trust: </a:t>
            </a:r>
            <a:r>
              <a:rPr lang="en-US" sz="1600" dirty="0">
                <a:latin typeface="Times New Roman" panose="02020603050405020304" pitchFamily="18" charset="0"/>
                <a:cs typeface="Times New Roman" panose="02020603050405020304" pitchFamily="18" charset="0"/>
              </a:rPr>
              <a:t>Enhance donor trust by using blockchain to ensure full transparency, allowing donors to track their contributions in real-time and confirm funds are used as intended.</a:t>
            </a:r>
          </a:p>
          <a:p>
            <a:pPr marL="342900" indent="-342900" algn="just">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Efficient Fund Allocation : </a:t>
            </a:r>
            <a:r>
              <a:rPr lang="en-US" sz="1600" dirty="0">
                <a:latin typeface="Times New Roman" panose="02020603050405020304" pitchFamily="18" charset="0"/>
                <a:cs typeface="Times New Roman" panose="02020603050405020304" pitchFamily="18" charset="0"/>
              </a:rPr>
              <a:t>Automate the allocation of funds through smart contracts, ensuring quick, accurate, and efficient distribution based on real-time data, such as disaster severity or beneficiary needs.</a:t>
            </a:r>
          </a:p>
          <a:p>
            <a:pPr marL="342900" indent="-342900" algn="just">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Automation of Processes : </a:t>
            </a:r>
            <a:r>
              <a:rPr lang="en-US" sz="1600" dirty="0">
                <a:latin typeface="Times New Roman" panose="02020603050405020304" pitchFamily="18" charset="0"/>
                <a:cs typeface="Times New Roman" panose="02020603050405020304" pitchFamily="18" charset="0"/>
              </a:rPr>
              <a:t>Minimize human intervention by automating  donation tracking, fund distribution, and impact reporting, improving consistency and reducing errors in the donation process.</a:t>
            </a:r>
          </a:p>
          <a:p>
            <a:pPr marL="342900" indent="-342900" algn="just">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Decentralized Donation Platform : </a:t>
            </a:r>
            <a:r>
              <a:rPr lang="en-US" sz="1600" dirty="0">
                <a:latin typeface="Times New Roman" panose="02020603050405020304" pitchFamily="18" charset="0"/>
                <a:cs typeface="Times New Roman" panose="02020603050405020304" pitchFamily="18" charset="0"/>
              </a:rPr>
              <a:t>Create a blockchain-based system where all transactions and activities are managed in a decentralized manner. Eliminate the need for a central authority, 	ensuring transparency and autonomy for donors and charities.</a:t>
            </a:r>
          </a:p>
          <a:p>
            <a:pPr algn="just">
              <a:lnSpc>
                <a:spcPct val="150000"/>
              </a:lnSpc>
            </a:pPr>
            <a:r>
              <a:rPr lang="en-US" sz="1600" b="1" dirty="0">
                <a:latin typeface="Times New Roman" panose="02020603050405020304" pitchFamily="18" charset="0"/>
                <a:cs typeface="Times New Roman" panose="02020603050405020304" pitchFamily="18" charset="0"/>
              </a:rPr>
              <a:t>5. Immutable Records : </a:t>
            </a:r>
            <a:r>
              <a:rPr lang="en-US" sz="1600" dirty="0">
                <a:latin typeface="Times New Roman" panose="02020603050405020304" pitchFamily="18" charset="0"/>
                <a:cs typeface="Times New Roman" panose="02020603050405020304" pitchFamily="18" charset="0"/>
              </a:rPr>
              <a:t>Use blockchain’s decentralized ledger to store donation     	details, campaign progress, and fund </a:t>
            </a:r>
            <a:r>
              <a:rPr lang="en-US" sz="1600" dirty="0" err="1">
                <a:latin typeface="Times New Roman" panose="02020603050405020304" pitchFamily="18" charset="0"/>
                <a:cs typeface="Times New Roman" panose="02020603050405020304" pitchFamily="18" charset="0"/>
              </a:rPr>
              <a:t>allocations.Ensure</a:t>
            </a:r>
            <a:r>
              <a:rPr lang="en-US" sz="1600" dirty="0">
                <a:latin typeface="Times New Roman" panose="02020603050405020304" pitchFamily="18" charset="0"/>
                <a:cs typeface="Times New Roman" panose="02020603050405020304" pitchFamily="18" charset="0"/>
              </a:rPr>
              <a:t> all records are 	immutable,                                                                                            providing trust 	and accountability to users.</a:t>
            </a:r>
          </a:p>
        </p:txBody>
      </p:sp>
    </p:spTree>
    <p:extLst>
      <p:ext uri="{BB962C8B-B14F-4D97-AF65-F5344CB8AC3E}">
        <p14:creationId xmlns:p14="http://schemas.microsoft.com/office/powerpoint/2010/main" val="3865026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BDC7F6-E346-DD04-A0CB-80A6A6ED82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6D276F-D423-AED2-A973-506F8109F301}"/>
              </a:ext>
            </a:extLst>
          </p:cNvPr>
          <p:cNvSpPr>
            <a:spLocks noGrp="1"/>
          </p:cNvSpPr>
          <p:nvPr>
            <p:ph type="title"/>
          </p:nvPr>
        </p:nvSpPr>
        <p:spPr>
          <a:xfrm>
            <a:off x="1911246" y="609600"/>
            <a:ext cx="4302177" cy="896911"/>
          </a:xfrm>
        </p:spPr>
        <p:txBody>
          <a:bodyPr>
            <a:normAutofit fontScale="90000"/>
          </a:bodyPr>
          <a:lstStyle/>
          <a:p>
            <a:r>
              <a:rPr lang="en-IN" sz="3600" b="1" dirty="0">
                <a:solidFill>
                  <a:schemeClr val="tx1"/>
                </a:solidFill>
                <a:latin typeface="Times New Roman" panose="02020603050405020304" pitchFamily="18" charset="0"/>
                <a:cs typeface="Times New Roman" panose="02020603050405020304" pitchFamily="18" charset="0"/>
              </a:rPr>
              <a:t>RESEARCH GAP</a:t>
            </a:r>
            <a:br>
              <a:rPr lang="en-IN" sz="3600" b="1"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2877929-639C-5D44-4C17-CA3C0480031B}"/>
              </a:ext>
            </a:extLst>
          </p:cNvPr>
          <p:cNvSpPr>
            <a:spLocks noGrp="1"/>
          </p:cNvSpPr>
          <p:nvPr>
            <p:ph idx="1"/>
          </p:nvPr>
        </p:nvSpPr>
        <p:spPr>
          <a:xfrm>
            <a:off x="609598" y="1806315"/>
            <a:ext cx="6862999" cy="3897441"/>
          </a:xfrm>
        </p:spPr>
        <p:txBody>
          <a:bodyPr>
            <a:noAutofit/>
          </a:bodyPr>
          <a:lstStyle/>
          <a:p>
            <a:pPr marL="285750" indent="-285750" algn="just">
              <a:lnSpc>
                <a:spcPct val="200000"/>
              </a:lnSpc>
              <a:buClr>
                <a:schemeClr val="tx1"/>
              </a:buCl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Lack of Transparency and Accountability</a:t>
            </a:r>
          </a:p>
          <a:p>
            <a:pPr marL="342900" indent="-342900" algn="just">
              <a:lnSpc>
                <a:spcPct val="200000"/>
              </a:lnSpc>
              <a:buClr>
                <a:schemeClr val="tx1"/>
              </a:buCl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Inefficient Fund Disbursement</a:t>
            </a:r>
          </a:p>
          <a:p>
            <a:pPr marL="342900" indent="-342900" algn="just">
              <a:lnSpc>
                <a:spcPct val="200000"/>
              </a:lnSpc>
              <a:buClr>
                <a:schemeClr val="tx1"/>
              </a:buCl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Security and Scalability Issues</a:t>
            </a:r>
          </a:p>
          <a:p>
            <a:pPr marL="342900" indent="-342900" algn="just">
              <a:lnSpc>
                <a:spcPct val="200000"/>
              </a:lnSpc>
              <a:buClr>
                <a:schemeClr val="tx1"/>
              </a:buCl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Limited Real-Time Data Integration</a:t>
            </a:r>
          </a:p>
          <a:p>
            <a:pPr marL="342900" indent="-342900" algn="just">
              <a:lnSpc>
                <a:spcPct val="200000"/>
              </a:lnSpc>
              <a:buClr>
                <a:schemeClr val="tx1"/>
              </a:buCl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Donor Confidence and Impact Reporting</a:t>
            </a:r>
          </a:p>
          <a:p>
            <a:pPr>
              <a:buClr>
                <a:schemeClr val="tx1"/>
              </a:buClr>
              <a:buFont typeface="Wingdings" panose="05000000000000000000" pitchFamily="2" charset="2"/>
              <a:buChar char="Ø"/>
            </a:pPr>
            <a:endParaRPr lang="en-US" sz="1600" dirty="0"/>
          </a:p>
        </p:txBody>
      </p:sp>
    </p:spTree>
    <p:extLst>
      <p:ext uri="{BB962C8B-B14F-4D97-AF65-F5344CB8AC3E}">
        <p14:creationId xmlns:p14="http://schemas.microsoft.com/office/powerpoint/2010/main" val="116977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FE757-61F8-BA83-4190-622100E461C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5209374-4BFB-184E-4759-48ED48433D40}"/>
              </a:ext>
            </a:extLst>
          </p:cNvPr>
          <p:cNvSpPr txBox="1"/>
          <p:nvPr/>
        </p:nvSpPr>
        <p:spPr>
          <a:xfrm>
            <a:off x="1841475" y="86380"/>
            <a:ext cx="4589252" cy="523220"/>
          </a:xfrm>
          <a:prstGeom prst="rect">
            <a:avLst/>
          </a:prstGeom>
          <a:noFill/>
        </p:spPr>
        <p:txBody>
          <a:bodyPr wrap="square">
            <a:spAutoFit/>
          </a:bodyPr>
          <a:lstStyle/>
          <a:p>
            <a:pPr algn="ctr"/>
            <a:r>
              <a:rPr lang="en-IN" sz="2800" b="1" dirty="0">
                <a:latin typeface="Times New Roman" panose="02020603050405020304" pitchFamily="18" charset="0"/>
                <a:ea typeface="Arial Unicode MS" pitchFamily="34" charset="-128"/>
                <a:cs typeface="Times New Roman" panose="02020603050405020304" pitchFamily="18" charset="0"/>
              </a:rPr>
              <a:t>LITERATURE SURVEY</a:t>
            </a:r>
            <a:endParaRPr lang="en-US" sz="2800"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C5078A5A-AD86-A446-47FD-E2B531E8B283}"/>
              </a:ext>
            </a:extLst>
          </p:cNvPr>
          <p:cNvSpPr>
            <a:spLocks noGrp="1"/>
          </p:cNvSpPr>
          <p:nvPr>
            <p:ph type="title"/>
          </p:nvPr>
        </p:nvSpPr>
        <p:spPr/>
        <p:txBody>
          <a:bodyPr>
            <a:normAutofit fontScale="90000"/>
          </a:bodyPr>
          <a:lstStyle/>
          <a:p>
            <a:br>
              <a:rPr lang="en-US" dirty="0"/>
            </a:br>
            <a:br>
              <a:rPr lang="en-US" dirty="0"/>
            </a:br>
            <a:endParaRPr lang="en-US" dirty="0"/>
          </a:p>
        </p:txBody>
      </p:sp>
      <p:graphicFrame>
        <p:nvGraphicFramePr>
          <p:cNvPr id="6" name="Content Placeholder 3">
            <a:extLst>
              <a:ext uri="{FF2B5EF4-FFF2-40B4-BE49-F238E27FC236}">
                <a16:creationId xmlns:a16="http://schemas.microsoft.com/office/drawing/2014/main" id="{F726E988-B639-B60E-2771-217E6890EDF4}"/>
              </a:ext>
            </a:extLst>
          </p:cNvPr>
          <p:cNvGraphicFramePr>
            <a:graphicFrameLocks noGrp="1"/>
          </p:cNvGraphicFramePr>
          <p:nvPr>
            <p:ph idx="1"/>
          </p:nvPr>
        </p:nvGraphicFramePr>
        <p:xfrm>
          <a:off x="301924" y="705907"/>
          <a:ext cx="8770956" cy="6074767"/>
        </p:xfrm>
        <a:graphic>
          <a:graphicData uri="http://schemas.openxmlformats.org/drawingml/2006/table">
            <a:tbl>
              <a:tblPr firstRow="1" bandRow="1">
                <a:tableStyleId>{5C22544A-7EE6-4342-B048-85BDC9FD1C3A}</a:tableStyleId>
              </a:tblPr>
              <a:tblGrid>
                <a:gridCol w="267712">
                  <a:extLst>
                    <a:ext uri="{9D8B030D-6E8A-4147-A177-3AD203B41FA5}">
                      <a16:colId xmlns:a16="http://schemas.microsoft.com/office/drawing/2014/main" val="2412666095"/>
                    </a:ext>
                  </a:extLst>
                </a:gridCol>
                <a:gridCol w="576735">
                  <a:extLst>
                    <a:ext uri="{9D8B030D-6E8A-4147-A177-3AD203B41FA5}">
                      <a16:colId xmlns:a16="http://schemas.microsoft.com/office/drawing/2014/main" val="2542784684"/>
                    </a:ext>
                  </a:extLst>
                </a:gridCol>
                <a:gridCol w="2003225">
                  <a:extLst>
                    <a:ext uri="{9D8B030D-6E8A-4147-A177-3AD203B41FA5}">
                      <a16:colId xmlns:a16="http://schemas.microsoft.com/office/drawing/2014/main" val="1714322627"/>
                    </a:ext>
                  </a:extLst>
                </a:gridCol>
                <a:gridCol w="1264709">
                  <a:extLst>
                    <a:ext uri="{9D8B030D-6E8A-4147-A177-3AD203B41FA5}">
                      <a16:colId xmlns:a16="http://schemas.microsoft.com/office/drawing/2014/main" val="2784701715"/>
                    </a:ext>
                  </a:extLst>
                </a:gridCol>
                <a:gridCol w="1477032">
                  <a:extLst>
                    <a:ext uri="{9D8B030D-6E8A-4147-A177-3AD203B41FA5}">
                      <a16:colId xmlns:a16="http://schemas.microsoft.com/office/drawing/2014/main" val="4203646303"/>
                    </a:ext>
                  </a:extLst>
                </a:gridCol>
                <a:gridCol w="1052386">
                  <a:extLst>
                    <a:ext uri="{9D8B030D-6E8A-4147-A177-3AD203B41FA5}">
                      <a16:colId xmlns:a16="http://schemas.microsoft.com/office/drawing/2014/main" val="990933702"/>
                    </a:ext>
                  </a:extLst>
                </a:gridCol>
                <a:gridCol w="956762">
                  <a:extLst>
                    <a:ext uri="{9D8B030D-6E8A-4147-A177-3AD203B41FA5}">
                      <a16:colId xmlns:a16="http://schemas.microsoft.com/office/drawing/2014/main" val="2835775648"/>
                    </a:ext>
                  </a:extLst>
                </a:gridCol>
                <a:gridCol w="1172395">
                  <a:extLst>
                    <a:ext uri="{9D8B030D-6E8A-4147-A177-3AD203B41FA5}">
                      <a16:colId xmlns:a16="http://schemas.microsoft.com/office/drawing/2014/main" val="2209221662"/>
                    </a:ext>
                  </a:extLst>
                </a:gridCol>
              </a:tblGrid>
              <a:tr h="425286">
                <a:tc>
                  <a:txBody>
                    <a:bodyPr/>
                    <a:lstStyle/>
                    <a:p>
                      <a:pPr algn="l" fontAlgn="b"/>
                      <a:r>
                        <a:rPr lang="en-US" sz="1400" b="1" i="0" u="none" strike="noStrike">
                          <a:solidFill>
                            <a:srgbClr val="000000"/>
                          </a:solidFill>
                          <a:effectLst/>
                          <a:latin typeface="Times New Roman" panose="02020603050405020304" pitchFamily="18" charset="0"/>
                          <a:cs typeface="Times New Roman" panose="02020603050405020304" pitchFamily="18" charset="0"/>
                        </a:rPr>
                        <a:t>S.No</a:t>
                      </a:r>
                    </a:p>
                  </a:txBody>
                  <a:tcPr marL="7620" marR="7620" marT="7620" marB="0" anchor="ctr"/>
                </a:tc>
                <a:tc>
                  <a:txBody>
                    <a:bodyPr/>
                    <a:lstStyle/>
                    <a:p>
                      <a:pPr algn="l" fontAlgn="b"/>
                      <a:r>
                        <a:rPr lang="en-US" sz="1400" b="1" i="0" u="none" strike="noStrike" dirty="0">
                          <a:solidFill>
                            <a:srgbClr val="000000"/>
                          </a:solidFill>
                          <a:effectLst/>
                          <a:latin typeface="Times New Roman" panose="02020603050405020304" pitchFamily="18" charset="0"/>
                          <a:cs typeface="Times New Roman" panose="02020603050405020304" pitchFamily="18" charset="0"/>
                        </a:rPr>
                        <a:t>Year</a:t>
                      </a:r>
                    </a:p>
                  </a:txBody>
                  <a:tcPr marL="7620" marR="7620" marT="7620" marB="0" anchor="ctr"/>
                </a:tc>
                <a:tc>
                  <a:txBody>
                    <a:bodyPr/>
                    <a:lstStyle/>
                    <a:p>
                      <a:pPr algn="l" fontAlgn="b"/>
                      <a:r>
                        <a:rPr lang="en-US" sz="1400" b="1" i="0" u="none" strike="noStrike" dirty="0">
                          <a:solidFill>
                            <a:srgbClr val="000000"/>
                          </a:solidFill>
                          <a:effectLst/>
                          <a:latin typeface="Times New Roman" panose="02020603050405020304" pitchFamily="18" charset="0"/>
                          <a:cs typeface="Times New Roman" panose="02020603050405020304" pitchFamily="18" charset="0"/>
                        </a:rPr>
                        <a:t>Title of the Paper</a:t>
                      </a:r>
                    </a:p>
                  </a:txBody>
                  <a:tcPr marL="7620" marR="7620" marT="7620" marB="0" anchor="ctr"/>
                </a:tc>
                <a:tc>
                  <a:txBody>
                    <a:bodyPr/>
                    <a:lstStyle/>
                    <a:p>
                      <a:pPr algn="l" fontAlgn="b"/>
                      <a:r>
                        <a:rPr lang="en-US" sz="1400" b="1" i="0" u="none" strike="noStrike" dirty="0">
                          <a:solidFill>
                            <a:srgbClr val="000000"/>
                          </a:solidFill>
                          <a:effectLst/>
                          <a:latin typeface="Times New Roman" panose="02020603050405020304" pitchFamily="18" charset="0"/>
                          <a:cs typeface="Times New Roman" panose="02020603050405020304" pitchFamily="18" charset="0"/>
                        </a:rPr>
                        <a:t>Authors</a:t>
                      </a:r>
                    </a:p>
                  </a:txBody>
                  <a:tcPr marL="7620" marR="7620" marT="7620" marB="0" anchor="ctr"/>
                </a:tc>
                <a:tc>
                  <a:txBody>
                    <a:bodyPr/>
                    <a:lstStyle/>
                    <a:p>
                      <a:pPr algn="l" fontAlgn="b"/>
                      <a:r>
                        <a:rPr lang="en-US" sz="1400" b="1" i="0" u="none" strike="noStrike" dirty="0">
                          <a:solidFill>
                            <a:srgbClr val="000000"/>
                          </a:solidFill>
                          <a:effectLst/>
                          <a:latin typeface="Times New Roman" panose="02020603050405020304" pitchFamily="18" charset="0"/>
                          <a:cs typeface="Times New Roman" panose="02020603050405020304" pitchFamily="18" charset="0"/>
                        </a:rPr>
                        <a:t>Algorithm used </a:t>
                      </a:r>
                    </a:p>
                  </a:txBody>
                  <a:tcPr marL="7620" marR="7620" marT="7620" marB="0" anchor="ctr"/>
                </a:tc>
                <a:tc>
                  <a:txBody>
                    <a:bodyPr/>
                    <a:lstStyle/>
                    <a:p>
                      <a:pPr algn="l" fontAlgn="b"/>
                      <a:r>
                        <a:rPr lang="en-US" sz="1400" b="1" i="0" u="none" strike="noStrike">
                          <a:solidFill>
                            <a:srgbClr val="000000"/>
                          </a:solidFill>
                          <a:effectLst/>
                          <a:latin typeface="Times New Roman" panose="02020603050405020304" pitchFamily="18" charset="0"/>
                          <a:cs typeface="Times New Roman" panose="02020603050405020304" pitchFamily="18" charset="0"/>
                        </a:rPr>
                        <a:t>Metrics</a:t>
                      </a:r>
                    </a:p>
                  </a:txBody>
                  <a:tcPr marL="7620" marR="7620" marT="7620" marB="0" anchor="ctr"/>
                </a:tc>
                <a:tc>
                  <a:txBody>
                    <a:bodyPr/>
                    <a:lstStyle/>
                    <a:p>
                      <a:pPr algn="l" fontAlgn="b"/>
                      <a:r>
                        <a:rPr lang="en-US" sz="1400" b="1" i="0" u="none" strike="noStrike">
                          <a:solidFill>
                            <a:srgbClr val="000000"/>
                          </a:solidFill>
                          <a:effectLst/>
                          <a:latin typeface="Times New Roman" panose="02020603050405020304" pitchFamily="18" charset="0"/>
                          <a:cs typeface="Times New Roman" panose="02020603050405020304" pitchFamily="18" charset="0"/>
                        </a:rPr>
                        <a:t>Advantages</a:t>
                      </a:r>
                    </a:p>
                  </a:txBody>
                  <a:tcPr marL="7620" marR="7620" marT="7620" marB="0" anchor="ctr"/>
                </a:tc>
                <a:tc>
                  <a:txBody>
                    <a:bodyPr/>
                    <a:lstStyle/>
                    <a:p>
                      <a:pPr algn="l" fontAlgn="b"/>
                      <a:r>
                        <a:rPr lang="en-US" sz="1400" b="1" i="0" u="none" strike="noStrike" dirty="0">
                          <a:solidFill>
                            <a:srgbClr val="000000"/>
                          </a:solidFill>
                          <a:effectLst/>
                          <a:latin typeface="Times New Roman" panose="02020603050405020304" pitchFamily="18" charset="0"/>
                          <a:cs typeface="Times New Roman" panose="02020603050405020304" pitchFamily="18" charset="0"/>
                        </a:rPr>
                        <a:t>Disadvantages</a:t>
                      </a:r>
                    </a:p>
                  </a:txBody>
                  <a:tcPr marL="7620" marR="7620" marT="7620" marB="0" anchor="ctr"/>
                </a:tc>
                <a:extLst>
                  <a:ext uri="{0D108BD9-81ED-4DB2-BD59-A6C34878D82A}">
                    <a16:rowId xmlns:a16="http://schemas.microsoft.com/office/drawing/2014/main" val="3202146613"/>
                  </a:ext>
                </a:extLst>
              </a:tr>
              <a:tr h="1954833">
                <a:tc>
                  <a:txBody>
                    <a:bodyPr/>
                    <a:lstStyle/>
                    <a:p>
                      <a:r>
                        <a:rPr lang="en-US" sz="1400" dirty="0">
                          <a:latin typeface="Times New Roman" panose="02020603050405020304" pitchFamily="18" charset="0"/>
                          <a:cs typeface="Times New Roman" panose="02020603050405020304" pitchFamily="18" charset="0"/>
                        </a:rPr>
                        <a:t>1</a:t>
                      </a:r>
                    </a:p>
                  </a:txBody>
                  <a:tcPr anchor="ctr"/>
                </a:tc>
                <a:tc>
                  <a:txBody>
                    <a:bodyPr/>
                    <a:lstStyle/>
                    <a:p>
                      <a:r>
                        <a:rPr lang="en-US" sz="1400" dirty="0">
                          <a:latin typeface="Times New Roman" panose="02020603050405020304" pitchFamily="18" charset="0"/>
                          <a:cs typeface="Times New Roman" panose="02020603050405020304" pitchFamily="18" charset="0"/>
                        </a:rPr>
                        <a:t>2024</a:t>
                      </a:r>
                    </a:p>
                  </a:txBody>
                  <a:tcPr anchor="ctr"/>
                </a:tc>
                <a:tc>
                  <a:txBody>
                    <a:bodyPr/>
                    <a:lstStyle/>
                    <a:p>
                      <a:pPr algn="l"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Blockchain Oriented Effective Charity Process During Pandemics and Emergencies</a:t>
                      </a:r>
                    </a:p>
                  </a:txBody>
                  <a:tcPr marL="7620" marR="7620" marT="7620" marB="0" anchor="ctr"/>
                </a:tc>
                <a:tc>
                  <a:txBody>
                    <a:bodyPr/>
                    <a:lstStyle/>
                    <a:p>
                      <a:pPr algn="l"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Mandeep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Kaur,Pankaj</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Deep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Kaur,and</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Sandeep Kumar Sood</a:t>
                      </a:r>
                    </a:p>
                  </a:txBody>
                  <a:tcPr marL="7620" marR="7620" marT="7620" marB="0" anchor="ctr"/>
                </a:tc>
                <a:tc>
                  <a:txBody>
                    <a:bodyPr/>
                    <a:lstStyle/>
                    <a:p>
                      <a:pPr algn="l"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Proof of Authority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PoA</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Blockchain,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Ethereum,Smart</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contracts,solidity</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Processing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Time,Transaction</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Validity,GasTransparency</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rtl="0"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Transparency Traceability, Eliminates Intermediaries.</a:t>
                      </a:r>
                    </a:p>
                  </a:txBody>
                  <a:tcPr marL="7620" marR="7620" marT="7620" marB="0" anchor="ctr"/>
                </a:tc>
                <a:tc>
                  <a:txBody>
                    <a:bodyPr/>
                    <a:lstStyle/>
                    <a:p>
                      <a:pPr algn="l" rtl="0"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Proof-of-Authority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PoA</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Scalability Limitations , Energy Efficiency</a:t>
                      </a:r>
                    </a:p>
                  </a:txBody>
                  <a:tcPr marL="7620" marR="7620" marT="7620" marB="0" anchor="ctr"/>
                </a:tc>
                <a:extLst>
                  <a:ext uri="{0D108BD9-81ED-4DB2-BD59-A6C34878D82A}">
                    <a16:rowId xmlns:a16="http://schemas.microsoft.com/office/drawing/2014/main" val="2724282226"/>
                  </a:ext>
                </a:extLst>
              </a:tr>
              <a:tr h="3685594">
                <a:tc>
                  <a:txBody>
                    <a:bodyPr/>
                    <a:lstStyle/>
                    <a:p>
                      <a:r>
                        <a:rPr lang="en-US" sz="1400" dirty="0">
                          <a:latin typeface="Times New Roman" panose="02020603050405020304" pitchFamily="18" charset="0"/>
                          <a:cs typeface="Times New Roman" panose="02020603050405020304" pitchFamily="18" charset="0"/>
                        </a:rPr>
                        <a:t>2</a:t>
                      </a:r>
                    </a:p>
                  </a:txBody>
                  <a:tcPr anchor="ctr"/>
                </a:tc>
                <a:tc>
                  <a:txBody>
                    <a:bodyPr/>
                    <a:lstStyle/>
                    <a:p>
                      <a:pPr algn="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2024 </a:t>
                      </a:r>
                    </a:p>
                  </a:txBody>
                  <a:tcPr marL="7620" marR="7620" marT="7620" marB="0" anchor="ctr"/>
                </a:tc>
                <a:tc>
                  <a:txBody>
                    <a:bodyPr/>
                    <a:lstStyle/>
                    <a:p>
                      <a:pPr algn="l"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Enhancing Donor Trust Through a Blockchain-Based Traceability Model for Charitable Contributions</a:t>
                      </a:r>
                    </a:p>
                  </a:txBody>
                  <a:tcPr marL="7620" marR="7620" marT="7620" marB="0" anchor="ctr"/>
                </a:tc>
                <a:tc>
                  <a:txBody>
                    <a:bodyPr/>
                    <a:lstStyle/>
                    <a:p>
                      <a:pPr algn="l" rtl="0"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Andry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Alamsyah</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Serly</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Aulia</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Amanda</a:t>
                      </a:r>
                    </a:p>
                  </a:txBody>
                  <a:tcPr marL="7620" marR="7620" marT="7620" marB="0" anchor="ctr"/>
                </a:tc>
                <a:tc>
                  <a:txBody>
                    <a:bodyPr/>
                    <a:lstStyle/>
                    <a:p>
                      <a:pPr algn="l" rtl="0"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Blockchain technology, smart contracts, Polygon Matic (Ethereum-compatible platform), Decentralized Applications (Depp’s)</a:t>
                      </a:r>
                    </a:p>
                  </a:txBody>
                  <a:tcPr marL="7620" marR="7620" marT="7620" marB="0" anchor="ctr"/>
                </a:tc>
                <a:tc>
                  <a:txBody>
                    <a:bodyPr/>
                    <a:lstStyle/>
                    <a:p>
                      <a:pPr algn="l" fontAlgn="b"/>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Transparency,immutability</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traceability.</a:t>
                      </a:r>
                    </a:p>
                  </a:txBody>
                  <a:tcPr marL="7620" marR="7620" marT="7620" marB="0" anchor="ctr"/>
                </a:tc>
                <a:tc>
                  <a:txBody>
                    <a:bodyPr/>
                    <a:lstStyle/>
                    <a:p>
                      <a:pPr algn="l" rtl="0"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Increased Donor Trust, Improved Transparency and Accountability, Tax Deduction Claims </a:t>
                      </a:r>
                    </a:p>
                  </a:txBody>
                  <a:tcPr marL="7620" marR="7620" marT="7620" marB="0" anchor="ctr"/>
                </a:tc>
                <a:tc>
                  <a:txBody>
                    <a:bodyPr/>
                    <a:lstStyle/>
                    <a:p>
                      <a:pPr algn="l" rtl="0"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implementation Complexity. Costs of Technology, Need for User Education ,Selecting a Suitable Blockchain Platform</a:t>
                      </a:r>
                    </a:p>
                  </a:txBody>
                  <a:tcPr marL="7620" marR="7620" marT="7620" marB="0" anchor="ctr"/>
                </a:tc>
                <a:extLst>
                  <a:ext uri="{0D108BD9-81ED-4DB2-BD59-A6C34878D82A}">
                    <a16:rowId xmlns:a16="http://schemas.microsoft.com/office/drawing/2014/main" val="3636429685"/>
                  </a:ext>
                </a:extLst>
              </a:tr>
            </a:tbl>
          </a:graphicData>
        </a:graphic>
      </p:graphicFrame>
    </p:spTree>
    <p:extLst>
      <p:ext uri="{BB962C8B-B14F-4D97-AF65-F5344CB8AC3E}">
        <p14:creationId xmlns:p14="http://schemas.microsoft.com/office/powerpoint/2010/main" val="349098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53CB3F-67C0-0022-E4CF-913E0B63A24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7AFEACD-1F0F-AEE2-8B3D-D17BFF54FFB1}"/>
              </a:ext>
            </a:extLst>
          </p:cNvPr>
          <p:cNvSpPr>
            <a:spLocks noGrp="1"/>
          </p:cNvSpPr>
          <p:nvPr>
            <p:ph type="title"/>
          </p:nvPr>
        </p:nvSpPr>
        <p:spPr/>
        <p:txBody>
          <a:bodyPr>
            <a:normAutofit fontScale="90000"/>
          </a:bodyPr>
          <a:lstStyle/>
          <a:p>
            <a:br>
              <a:rPr lang="en-US" dirty="0"/>
            </a:br>
            <a:br>
              <a:rPr lang="en-US" dirty="0"/>
            </a:br>
            <a:endParaRPr lang="en-US" dirty="0"/>
          </a:p>
        </p:txBody>
      </p:sp>
      <p:graphicFrame>
        <p:nvGraphicFramePr>
          <p:cNvPr id="6" name="Content Placeholder 3">
            <a:extLst>
              <a:ext uri="{FF2B5EF4-FFF2-40B4-BE49-F238E27FC236}">
                <a16:creationId xmlns:a16="http://schemas.microsoft.com/office/drawing/2014/main" id="{0DF20B82-4E5C-FF35-4D89-BE79C2927976}"/>
              </a:ext>
            </a:extLst>
          </p:cNvPr>
          <p:cNvGraphicFramePr>
            <a:graphicFrameLocks noGrp="1"/>
          </p:cNvGraphicFramePr>
          <p:nvPr>
            <p:ph idx="1"/>
          </p:nvPr>
        </p:nvGraphicFramePr>
        <p:xfrm>
          <a:off x="0" y="182880"/>
          <a:ext cx="9052237" cy="6423660"/>
        </p:xfrm>
        <a:graphic>
          <a:graphicData uri="http://schemas.openxmlformats.org/drawingml/2006/table">
            <a:tbl>
              <a:tblPr firstRow="1" bandRow="1">
                <a:tableStyleId>{5C22544A-7EE6-4342-B048-85BDC9FD1C3A}</a:tableStyleId>
              </a:tblPr>
              <a:tblGrid>
                <a:gridCol w="420053">
                  <a:extLst>
                    <a:ext uri="{9D8B030D-6E8A-4147-A177-3AD203B41FA5}">
                      <a16:colId xmlns:a16="http://schemas.microsoft.com/office/drawing/2014/main" val="2412666095"/>
                    </a:ext>
                  </a:extLst>
                </a:gridCol>
                <a:gridCol w="891564">
                  <a:extLst>
                    <a:ext uri="{9D8B030D-6E8A-4147-A177-3AD203B41FA5}">
                      <a16:colId xmlns:a16="http://schemas.microsoft.com/office/drawing/2014/main" val="2542784684"/>
                    </a:ext>
                  </a:extLst>
                </a:gridCol>
                <a:gridCol w="2192306">
                  <a:extLst>
                    <a:ext uri="{9D8B030D-6E8A-4147-A177-3AD203B41FA5}">
                      <a16:colId xmlns:a16="http://schemas.microsoft.com/office/drawing/2014/main" val="1714322627"/>
                    </a:ext>
                  </a:extLst>
                </a:gridCol>
                <a:gridCol w="1394825">
                  <a:extLst>
                    <a:ext uri="{9D8B030D-6E8A-4147-A177-3AD203B41FA5}">
                      <a16:colId xmlns:a16="http://schemas.microsoft.com/office/drawing/2014/main" val="2784701715"/>
                    </a:ext>
                  </a:extLst>
                </a:gridCol>
                <a:gridCol w="996599">
                  <a:extLst>
                    <a:ext uri="{9D8B030D-6E8A-4147-A177-3AD203B41FA5}">
                      <a16:colId xmlns:a16="http://schemas.microsoft.com/office/drawing/2014/main" val="4203646303"/>
                    </a:ext>
                  </a:extLst>
                </a:gridCol>
                <a:gridCol w="1029421">
                  <a:extLst>
                    <a:ext uri="{9D8B030D-6E8A-4147-A177-3AD203B41FA5}">
                      <a16:colId xmlns:a16="http://schemas.microsoft.com/office/drawing/2014/main" val="990933702"/>
                    </a:ext>
                  </a:extLst>
                </a:gridCol>
                <a:gridCol w="967157">
                  <a:extLst>
                    <a:ext uri="{9D8B030D-6E8A-4147-A177-3AD203B41FA5}">
                      <a16:colId xmlns:a16="http://schemas.microsoft.com/office/drawing/2014/main" val="2835775648"/>
                    </a:ext>
                  </a:extLst>
                </a:gridCol>
                <a:gridCol w="1160312">
                  <a:extLst>
                    <a:ext uri="{9D8B030D-6E8A-4147-A177-3AD203B41FA5}">
                      <a16:colId xmlns:a16="http://schemas.microsoft.com/office/drawing/2014/main" val="2209221662"/>
                    </a:ext>
                  </a:extLst>
                </a:gridCol>
              </a:tblGrid>
              <a:tr h="410124">
                <a:tc>
                  <a:txBody>
                    <a:bodyPr/>
                    <a:lstStyle/>
                    <a:p>
                      <a:pPr algn="l" fontAlgn="b"/>
                      <a:r>
                        <a:rPr lang="en-US" sz="1400" b="1" i="0" u="none" strike="noStrike" dirty="0" err="1">
                          <a:solidFill>
                            <a:srgbClr val="000000"/>
                          </a:solidFill>
                          <a:effectLst/>
                          <a:latin typeface="Times New Roman" panose="02020603050405020304" pitchFamily="18" charset="0"/>
                          <a:cs typeface="Times New Roman" panose="02020603050405020304" pitchFamily="18" charset="0"/>
                        </a:rPr>
                        <a:t>S.No</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r>
                        <a:rPr lang="en-US" sz="1400" b="1" i="0" u="none" strike="noStrike">
                          <a:solidFill>
                            <a:srgbClr val="000000"/>
                          </a:solidFill>
                          <a:effectLst/>
                          <a:latin typeface="Times New Roman" panose="02020603050405020304" pitchFamily="18" charset="0"/>
                          <a:cs typeface="Times New Roman" panose="02020603050405020304" pitchFamily="18" charset="0"/>
                        </a:rPr>
                        <a:t>Year</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r>
                        <a:rPr lang="en-US" sz="1400" b="1" i="0" u="none" strike="noStrike">
                          <a:solidFill>
                            <a:srgbClr val="000000"/>
                          </a:solidFill>
                          <a:effectLst/>
                          <a:latin typeface="Times New Roman" panose="02020603050405020304" pitchFamily="18" charset="0"/>
                          <a:cs typeface="Times New Roman" panose="02020603050405020304" pitchFamily="18" charset="0"/>
                        </a:rPr>
                        <a:t>Title of the Paper</a:t>
                      </a:r>
                    </a:p>
                  </a:txBody>
                  <a:tcPr marL="7620" marR="7620" marT="7620" marB="0" anchor="ctr"/>
                </a:tc>
                <a:tc>
                  <a:txBody>
                    <a:bodyPr/>
                    <a:lstStyle/>
                    <a:p>
                      <a:pPr algn="l" fontAlgn="b"/>
                      <a:r>
                        <a:rPr lang="en-US" sz="1400" b="1" i="0" u="none" strike="noStrike">
                          <a:solidFill>
                            <a:srgbClr val="000000"/>
                          </a:solidFill>
                          <a:effectLst/>
                          <a:latin typeface="Times New Roman" panose="02020603050405020304" pitchFamily="18" charset="0"/>
                          <a:cs typeface="Times New Roman" panose="02020603050405020304" pitchFamily="18" charset="0"/>
                        </a:rPr>
                        <a:t>Authors</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r>
                        <a:rPr lang="en-US" sz="1400" b="1" i="0" u="none" strike="noStrike" dirty="0">
                          <a:solidFill>
                            <a:srgbClr val="000000"/>
                          </a:solidFill>
                          <a:effectLst/>
                          <a:latin typeface="Times New Roman" panose="02020603050405020304" pitchFamily="18" charset="0"/>
                          <a:cs typeface="Times New Roman" panose="02020603050405020304" pitchFamily="18" charset="0"/>
                        </a:rPr>
                        <a:t>Algorithm used </a:t>
                      </a:r>
                    </a:p>
                  </a:txBody>
                  <a:tcPr marL="7620" marR="7620" marT="7620" marB="0" anchor="ctr"/>
                </a:tc>
                <a:tc>
                  <a:txBody>
                    <a:bodyPr/>
                    <a:lstStyle/>
                    <a:p>
                      <a:pPr algn="l" fontAlgn="b"/>
                      <a:r>
                        <a:rPr lang="en-US" sz="1400" b="1" i="0" u="none" strike="noStrike">
                          <a:solidFill>
                            <a:srgbClr val="000000"/>
                          </a:solidFill>
                          <a:effectLst/>
                          <a:latin typeface="Times New Roman" panose="02020603050405020304" pitchFamily="18" charset="0"/>
                          <a:cs typeface="Times New Roman" panose="02020603050405020304" pitchFamily="18" charset="0"/>
                        </a:rPr>
                        <a:t>Metrics</a:t>
                      </a:r>
                    </a:p>
                  </a:txBody>
                  <a:tcPr marL="7620" marR="7620" marT="7620" marB="0" anchor="ctr"/>
                </a:tc>
                <a:tc>
                  <a:txBody>
                    <a:bodyPr/>
                    <a:lstStyle/>
                    <a:p>
                      <a:pPr algn="l" fontAlgn="b"/>
                      <a:r>
                        <a:rPr lang="en-US" sz="1400" b="1" i="0" u="none" strike="noStrike">
                          <a:solidFill>
                            <a:srgbClr val="000000"/>
                          </a:solidFill>
                          <a:effectLst/>
                          <a:latin typeface="Times New Roman" panose="02020603050405020304" pitchFamily="18" charset="0"/>
                          <a:cs typeface="Times New Roman" panose="02020603050405020304" pitchFamily="18" charset="0"/>
                        </a:rPr>
                        <a:t>Advantages</a:t>
                      </a:r>
                    </a:p>
                  </a:txBody>
                  <a:tcPr marL="7620" marR="7620" marT="7620" marB="0" anchor="ctr"/>
                </a:tc>
                <a:tc>
                  <a:txBody>
                    <a:bodyPr/>
                    <a:lstStyle/>
                    <a:p>
                      <a:pPr algn="l" fontAlgn="b"/>
                      <a:r>
                        <a:rPr lang="en-US" sz="1400" b="1" i="0" u="none" strike="noStrike">
                          <a:solidFill>
                            <a:srgbClr val="000000"/>
                          </a:solidFill>
                          <a:effectLst/>
                          <a:latin typeface="Times New Roman" panose="02020603050405020304" pitchFamily="18" charset="0"/>
                          <a:cs typeface="Times New Roman" panose="02020603050405020304" pitchFamily="18" charset="0"/>
                        </a:rPr>
                        <a:t>Disadvantages</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3202146613"/>
                  </a:ext>
                </a:extLst>
              </a:tr>
              <a:tr h="2424769">
                <a:tc>
                  <a:txBody>
                    <a:bodyPr/>
                    <a:lstStyle/>
                    <a:p>
                      <a:r>
                        <a:rPr lang="en-US" sz="1400" dirty="0">
                          <a:latin typeface="Times New Roman" panose="02020603050405020304" pitchFamily="18" charset="0"/>
                          <a:cs typeface="Times New Roman" panose="02020603050405020304" pitchFamily="18" charset="0"/>
                        </a:rPr>
                        <a:t>3                </a:t>
                      </a:r>
                    </a:p>
                  </a:txBody>
                  <a:tcPr anchor="ctr"/>
                </a:tc>
                <a:tc>
                  <a:txBody>
                    <a:bodyPr/>
                    <a:lstStyle/>
                    <a:p>
                      <a:pPr algn="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2024   </a:t>
                      </a:r>
                    </a:p>
                  </a:txBody>
                  <a:tcPr marL="7620" marR="7620" marT="7620" marB="0" anchor="ctr"/>
                </a:tc>
                <a:tc>
                  <a:txBody>
                    <a:bodyPr/>
                    <a:lstStyle/>
                    <a:p>
                      <a:pPr algn="l"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Fund Tracking System using Blockchain Technology</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rtl="0"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Anupama B Shriya Jaiswal , Akash Ranjan Das , Sunitha N R , Navdeep Rattan</a:t>
                      </a:r>
                    </a:p>
                  </a:txBody>
                  <a:tcPr marL="7620" marR="7620" marT="7620" marB="0" anchor="ctr"/>
                </a:tc>
                <a:tc>
                  <a:txBody>
                    <a:bodyPr/>
                    <a:lstStyle/>
                    <a:p>
                      <a:pPr algn="l" rtl="0"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Proof of Authority (PoA),PBFT (Practical Byzantine Fault Tolerance),SHA-256,Technology Used: Blockchain, Ethereum</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rtl="0"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Efficiency, Transparency.</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rtl="0"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High Transparency, Secure Data Integrity, Decentralized and Distributed Ledger, Manipulation Not Allowed </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rtl="0"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High Energy Consumption ,Centralized Control, High Computational Cost </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2724282226"/>
                  </a:ext>
                </a:extLst>
              </a:tr>
              <a:tr h="3230627">
                <a:tc>
                  <a:txBody>
                    <a:bodyPr/>
                    <a:lstStyle/>
                    <a:p>
                      <a:r>
                        <a:rPr lang="en-US" sz="1400" dirty="0">
                          <a:latin typeface="Times New Roman" panose="02020603050405020304" pitchFamily="18" charset="0"/>
                          <a:cs typeface="Times New Roman" panose="02020603050405020304" pitchFamily="18" charset="0"/>
                        </a:rPr>
                        <a:t>4</a:t>
                      </a:r>
                    </a:p>
                  </a:txBody>
                  <a:tcPr anchor="ctr"/>
                </a:tc>
                <a:tc>
                  <a:txBody>
                    <a:bodyPr/>
                    <a:lstStyle/>
                    <a:p>
                      <a:pPr algn="r"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2022</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Crowdfunding Charity Platform Using Blockchain</a:t>
                      </a:r>
                    </a:p>
                  </a:txBody>
                  <a:tcPr marL="7620" marR="7620" marT="7620" marB="0" anchor="ctr"/>
                </a:tc>
                <a:tc>
                  <a:txBody>
                    <a:bodyPr/>
                    <a:lstStyle/>
                    <a:p>
                      <a:pPr algn="l" rtl="0" fontAlgn="ctr"/>
                      <a:r>
                        <a:rPr lang="fi-FI" sz="1400" b="0" i="0" u="none" strike="noStrike" dirty="0">
                          <a:solidFill>
                            <a:srgbClr val="000000"/>
                          </a:solidFill>
                          <a:effectLst/>
                          <a:latin typeface="Times New Roman" panose="02020603050405020304" pitchFamily="18" charset="0"/>
                          <a:cs typeface="Times New Roman" panose="02020603050405020304" pitchFamily="18" charset="0"/>
                        </a:rPr>
                        <a:t>Dr. S. Saranya, Sai Phanindra Muvvala, Vitul Chauhan, Raja Satwik</a:t>
                      </a:r>
                    </a:p>
                  </a:txBody>
                  <a:tcPr marL="7620" marR="7620" marT="7620" marB="0" anchor="ctr"/>
                </a:tc>
                <a:tc>
                  <a:txBody>
                    <a:bodyPr/>
                    <a:lstStyle/>
                    <a:p>
                      <a:pPr algn="l" rtl="0" fontAlgn="ctr"/>
                      <a:r>
                        <a:rPr lang="en-US" sz="1400" b="0" i="0" u="none" strike="noStrike">
                          <a:solidFill>
                            <a:srgbClr val="000000"/>
                          </a:solidFill>
                          <a:effectLst/>
                          <a:latin typeface="Times New Roman" panose="02020603050405020304" pitchFamily="18" charset="0"/>
                          <a:cs typeface="Times New Roman" panose="02020603050405020304" pitchFamily="18" charset="0"/>
                        </a:rPr>
                        <a:t>Depth First Search (DFS),Proof of Work (Pow),Technology Used: Blockchain Technology    Ethereum, Smart Contracts, Graph Data Structure (Ethereum Virtual Machine)</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rtl="0" fontAlgn="ctr"/>
                      <a:r>
                        <a:rPr lang="en-US" sz="1400" b="0" i="0" u="none" strike="noStrike">
                          <a:solidFill>
                            <a:srgbClr val="000000"/>
                          </a:solidFill>
                          <a:effectLst/>
                          <a:latin typeface="Times New Roman" panose="02020603050405020304" pitchFamily="18" charset="0"/>
                          <a:cs typeface="Times New Roman" panose="02020603050405020304" pitchFamily="18" charset="0"/>
                        </a:rPr>
                        <a:t>Reduced Costs and Faster Transactions, Efficiency in User Search,Security,Transparency.</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rtl="0"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Immutability, Decentralized Structure, User Privacy, Transparency  </a:t>
                      </a:r>
                    </a:p>
                  </a:txBody>
                  <a:tcPr marL="7620" marR="7620" marT="7620" marB="0" anchor="ctr"/>
                </a:tc>
                <a:tc>
                  <a:txBody>
                    <a:bodyPr/>
                    <a:lstStyle/>
                    <a:p>
                      <a:pPr algn="l" rtl="0"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High Transaction Fees ,Scalability and Efficiency</a:t>
                      </a:r>
                    </a:p>
                  </a:txBody>
                  <a:tcPr marL="7620" marR="7620" marT="7620" marB="0" anchor="ctr"/>
                </a:tc>
                <a:extLst>
                  <a:ext uri="{0D108BD9-81ED-4DB2-BD59-A6C34878D82A}">
                    <a16:rowId xmlns:a16="http://schemas.microsoft.com/office/drawing/2014/main" val="3636429685"/>
                  </a:ext>
                </a:extLst>
              </a:tr>
            </a:tbl>
          </a:graphicData>
        </a:graphic>
      </p:graphicFrame>
    </p:spTree>
    <p:extLst>
      <p:ext uri="{BB962C8B-B14F-4D97-AF65-F5344CB8AC3E}">
        <p14:creationId xmlns:p14="http://schemas.microsoft.com/office/powerpoint/2010/main" val="2028890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53CB3F-67C0-0022-E4CF-913E0B63A24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7AFEACD-1F0F-AEE2-8B3D-D17BFF54FFB1}"/>
              </a:ext>
            </a:extLst>
          </p:cNvPr>
          <p:cNvSpPr>
            <a:spLocks noGrp="1"/>
          </p:cNvSpPr>
          <p:nvPr>
            <p:ph type="title"/>
          </p:nvPr>
        </p:nvSpPr>
        <p:spPr/>
        <p:txBody>
          <a:bodyPr>
            <a:normAutofit fontScale="90000"/>
          </a:bodyPr>
          <a:lstStyle/>
          <a:p>
            <a:br>
              <a:rPr lang="en-US" dirty="0"/>
            </a:br>
            <a:br>
              <a:rPr lang="en-US" dirty="0"/>
            </a:br>
            <a:endParaRPr lang="en-US" dirty="0"/>
          </a:p>
        </p:txBody>
      </p:sp>
      <p:graphicFrame>
        <p:nvGraphicFramePr>
          <p:cNvPr id="6" name="Content Placeholder 3">
            <a:extLst>
              <a:ext uri="{FF2B5EF4-FFF2-40B4-BE49-F238E27FC236}">
                <a16:creationId xmlns:a16="http://schemas.microsoft.com/office/drawing/2014/main" id="{0DF20B82-4E5C-FF35-4D89-BE79C2927976}"/>
              </a:ext>
            </a:extLst>
          </p:cNvPr>
          <p:cNvGraphicFramePr>
            <a:graphicFrameLocks noGrp="1"/>
          </p:cNvGraphicFramePr>
          <p:nvPr>
            <p:ph idx="1"/>
          </p:nvPr>
        </p:nvGraphicFramePr>
        <p:xfrm>
          <a:off x="0" y="182880"/>
          <a:ext cx="9052237" cy="6423660"/>
        </p:xfrm>
        <a:graphic>
          <a:graphicData uri="http://schemas.openxmlformats.org/drawingml/2006/table">
            <a:tbl>
              <a:tblPr firstRow="1" bandRow="1">
                <a:tableStyleId>{5C22544A-7EE6-4342-B048-85BDC9FD1C3A}</a:tableStyleId>
              </a:tblPr>
              <a:tblGrid>
                <a:gridCol w="420053">
                  <a:extLst>
                    <a:ext uri="{9D8B030D-6E8A-4147-A177-3AD203B41FA5}">
                      <a16:colId xmlns:a16="http://schemas.microsoft.com/office/drawing/2014/main" val="2412666095"/>
                    </a:ext>
                  </a:extLst>
                </a:gridCol>
                <a:gridCol w="891564">
                  <a:extLst>
                    <a:ext uri="{9D8B030D-6E8A-4147-A177-3AD203B41FA5}">
                      <a16:colId xmlns:a16="http://schemas.microsoft.com/office/drawing/2014/main" val="2542784684"/>
                    </a:ext>
                  </a:extLst>
                </a:gridCol>
                <a:gridCol w="2192306">
                  <a:extLst>
                    <a:ext uri="{9D8B030D-6E8A-4147-A177-3AD203B41FA5}">
                      <a16:colId xmlns:a16="http://schemas.microsoft.com/office/drawing/2014/main" val="1714322627"/>
                    </a:ext>
                  </a:extLst>
                </a:gridCol>
                <a:gridCol w="1394825">
                  <a:extLst>
                    <a:ext uri="{9D8B030D-6E8A-4147-A177-3AD203B41FA5}">
                      <a16:colId xmlns:a16="http://schemas.microsoft.com/office/drawing/2014/main" val="2784701715"/>
                    </a:ext>
                  </a:extLst>
                </a:gridCol>
                <a:gridCol w="996599">
                  <a:extLst>
                    <a:ext uri="{9D8B030D-6E8A-4147-A177-3AD203B41FA5}">
                      <a16:colId xmlns:a16="http://schemas.microsoft.com/office/drawing/2014/main" val="4203646303"/>
                    </a:ext>
                  </a:extLst>
                </a:gridCol>
                <a:gridCol w="1029421">
                  <a:extLst>
                    <a:ext uri="{9D8B030D-6E8A-4147-A177-3AD203B41FA5}">
                      <a16:colId xmlns:a16="http://schemas.microsoft.com/office/drawing/2014/main" val="990933702"/>
                    </a:ext>
                  </a:extLst>
                </a:gridCol>
                <a:gridCol w="967157">
                  <a:extLst>
                    <a:ext uri="{9D8B030D-6E8A-4147-A177-3AD203B41FA5}">
                      <a16:colId xmlns:a16="http://schemas.microsoft.com/office/drawing/2014/main" val="2835775648"/>
                    </a:ext>
                  </a:extLst>
                </a:gridCol>
                <a:gridCol w="1160312">
                  <a:extLst>
                    <a:ext uri="{9D8B030D-6E8A-4147-A177-3AD203B41FA5}">
                      <a16:colId xmlns:a16="http://schemas.microsoft.com/office/drawing/2014/main" val="2209221662"/>
                    </a:ext>
                  </a:extLst>
                </a:gridCol>
              </a:tblGrid>
              <a:tr h="410124">
                <a:tc>
                  <a:txBody>
                    <a:bodyPr/>
                    <a:lstStyle/>
                    <a:p>
                      <a:pPr algn="l" fontAlgn="b"/>
                      <a:r>
                        <a:rPr lang="en-US" sz="1400" b="1" i="0" u="none" strike="noStrike" dirty="0" err="1">
                          <a:solidFill>
                            <a:srgbClr val="000000"/>
                          </a:solidFill>
                          <a:effectLst/>
                          <a:latin typeface="Times New Roman" panose="02020603050405020304" pitchFamily="18" charset="0"/>
                          <a:cs typeface="Times New Roman" panose="02020603050405020304" pitchFamily="18" charset="0"/>
                        </a:rPr>
                        <a:t>S.No</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r>
                        <a:rPr lang="en-US" sz="1400" b="1" i="0" u="none" strike="noStrike">
                          <a:solidFill>
                            <a:srgbClr val="000000"/>
                          </a:solidFill>
                          <a:effectLst/>
                          <a:latin typeface="Times New Roman" panose="02020603050405020304" pitchFamily="18" charset="0"/>
                          <a:cs typeface="Times New Roman" panose="02020603050405020304" pitchFamily="18" charset="0"/>
                        </a:rPr>
                        <a:t>Year</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r>
                        <a:rPr lang="en-US" sz="1400" b="1" i="0" u="none" strike="noStrike">
                          <a:solidFill>
                            <a:srgbClr val="000000"/>
                          </a:solidFill>
                          <a:effectLst/>
                          <a:latin typeface="Times New Roman" panose="02020603050405020304" pitchFamily="18" charset="0"/>
                          <a:cs typeface="Times New Roman" panose="02020603050405020304" pitchFamily="18" charset="0"/>
                        </a:rPr>
                        <a:t>Title of the Paper</a:t>
                      </a:r>
                    </a:p>
                  </a:txBody>
                  <a:tcPr marL="7620" marR="7620" marT="7620" marB="0" anchor="ctr"/>
                </a:tc>
                <a:tc>
                  <a:txBody>
                    <a:bodyPr/>
                    <a:lstStyle/>
                    <a:p>
                      <a:pPr algn="l" fontAlgn="b"/>
                      <a:r>
                        <a:rPr lang="en-US" sz="1400" b="1" i="0" u="none" strike="noStrike">
                          <a:solidFill>
                            <a:srgbClr val="000000"/>
                          </a:solidFill>
                          <a:effectLst/>
                          <a:latin typeface="Times New Roman" panose="02020603050405020304" pitchFamily="18" charset="0"/>
                          <a:cs typeface="Times New Roman" panose="02020603050405020304" pitchFamily="18" charset="0"/>
                        </a:rPr>
                        <a:t>Authors</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r>
                        <a:rPr lang="en-US" sz="1400" b="1" i="0" u="none" strike="noStrike" dirty="0">
                          <a:solidFill>
                            <a:srgbClr val="000000"/>
                          </a:solidFill>
                          <a:effectLst/>
                          <a:latin typeface="Times New Roman" panose="02020603050405020304" pitchFamily="18" charset="0"/>
                          <a:cs typeface="Times New Roman" panose="02020603050405020304" pitchFamily="18" charset="0"/>
                        </a:rPr>
                        <a:t>Algorithm used </a:t>
                      </a:r>
                    </a:p>
                  </a:txBody>
                  <a:tcPr marL="7620" marR="7620" marT="7620" marB="0" anchor="ctr"/>
                </a:tc>
                <a:tc>
                  <a:txBody>
                    <a:bodyPr/>
                    <a:lstStyle/>
                    <a:p>
                      <a:pPr algn="l" fontAlgn="b"/>
                      <a:r>
                        <a:rPr lang="en-US" sz="1400" b="1" i="0" u="none" strike="noStrike">
                          <a:solidFill>
                            <a:srgbClr val="000000"/>
                          </a:solidFill>
                          <a:effectLst/>
                          <a:latin typeface="Times New Roman" panose="02020603050405020304" pitchFamily="18" charset="0"/>
                          <a:cs typeface="Times New Roman" panose="02020603050405020304" pitchFamily="18" charset="0"/>
                        </a:rPr>
                        <a:t>Metrics</a:t>
                      </a:r>
                    </a:p>
                  </a:txBody>
                  <a:tcPr marL="7620" marR="7620" marT="7620" marB="0" anchor="ctr"/>
                </a:tc>
                <a:tc>
                  <a:txBody>
                    <a:bodyPr/>
                    <a:lstStyle/>
                    <a:p>
                      <a:pPr algn="l" fontAlgn="b"/>
                      <a:r>
                        <a:rPr lang="en-US" sz="1400" b="1" i="0" u="none" strike="noStrike">
                          <a:solidFill>
                            <a:srgbClr val="000000"/>
                          </a:solidFill>
                          <a:effectLst/>
                          <a:latin typeface="Times New Roman" panose="02020603050405020304" pitchFamily="18" charset="0"/>
                          <a:cs typeface="Times New Roman" panose="02020603050405020304" pitchFamily="18" charset="0"/>
                        </a:rPr>
                        <a:t>Advantages</a:t>
                      </a:r>
                    </a:p>
                  </a:txBody>
                  <a:tcPr marL="7620" marR="7620" marT="7620" marB="0" anchor="ctr"/>
                </a:tc>
                <a:tc>
                  <a:txBody>
                    <a:bodyPr/>
                    <a:lstStyle/>
                    <a:p>
                      <a:pPr algn="l" fontAlgn="b"/>
                      <a:r>
                        <a:rPr lang="en-US" sz="1400" b="1" i="0" u="none" strike="noStrike">
                          <a:solidFill>
                            <a:srgbClr val="000000"/>
                          </a:solidFill>
                          <a:effectLst/>
                          <a:latin typeface="Times New Roman" panose="02020603050405020304" pitchFamily="18" charset="0"/>
                          <a:cs typeface="Times New Roman" panose="02020603050405020304" pitchFamily="18" charset="0"/>
                        </a:rPr>
                        <a:t>Disadvantages</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3202146613"/>
                  </a:ext>
                </a:extLst>
              </a:tr>
              <a:tr h="2424769">
                <a:tc>
                  <a:txBody>
                    <a:bodyPr/>
                    <a:lstStyle/>
                    <a:p>
                      <a:r>
                        <a:rPr lang="en-US" sz="1400" dirty="0">
                          <a:latin typeface="Times New Roman" panose="02020603050405020304" pitchFamily="18" charset="0"/>
                          <a:cs typeface="Times New Roman" panose="02020603050405020304" pitchFamily="18" charset="0"/>
                        </a:rPr>
                        <a:t>3                </a:t>
                      </a:r>
                    </a:p>
                  </a:txBody>
                  <a:tcPr anchor="ctr"/>
                </a:tc>
                <a:tc>
                  <a:txBody>
                    <a:bodyPr/>
                    <a:lstStyle/>
                    <a:p>
                      <a:pPr algn="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2024   </a:t>
                      </a:r>
                    </a:p>
                  </a:txBody>
                  <a:tcPr marL="7620" marR="7620" marT="7620" marB="0" anchor="ctr"/>
                </a:tc>
                <a:tc>
                  <a:txBody>
                    <a:bodyPr/>
                    <a:lstStyle/>
                    <a:p>
                      <a:pPr algn="l"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Fund Tracking System using Blockchain Technology</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rtl="0"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Anupama B Shriya Jaiswal , Akash Ranjan Das , Sunitha N R , Navdeep Rattan</a:t>
                      </a:r>
                    </a:p>
                  </a:txBody>
                  <a:tcPr marL="7620" marR="7620" marT="7620" marB="0" anchor="ctr"/>
                </a:tc>
                <a:tc>
                  <a:txBody>
                    <a:bodyPr/>
                    <a:lstStyle/>
                    <a:p>
                      <a:pPr algn="l" rtl="0"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Proof of Authority (PoA),PBFT (Practical Byzantine Fault Tolerance),SHA-256,Technology Used: Blockchain, Ethereum</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rtl="0"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Efficiency, Transparency.</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rtl="0"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High Transparency, Secure Data Integrity, Decentralized and Distributed Ledger, Manipulation Not Allowed </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rtl="0"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High Energy Consumption ,Centralized Control, High Computational Cost </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2724282226"/>
                  </a:ext>
                </a:extLst>
              </a:tr>
              <a:tr h="3230627">
                <a:tc>
                  <a:txBody>
                    <a:bodyPr/>
                    <a:lstStyle/>
                    <a:p>
                      <a:r>
                        <a:rPr lang="en-US" sz="1400" dirty="0">
                          <a:latin typeface="Times New Roman" panose="02020603050405020304" pitchFamily="18" charset="0"/>
                          <a:cs typeface="Times New Roman" panose="02020603050405020304" pitchFamily="18" charset="0"/>
                        </a:rPr>
                        <a:t>4</a:t>
                      </a:r>
                    </a:p>
                  </a:txBody>
                  <a:tcPr anchor="ctr"/>
                </a:tc>
                <a:tc>
                  <a:txBody>
                    <a:bodyPr/>
                    <a:lstStyle/>
                    <a:p>
                      <a:pPr algn="r"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2022</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Crowdfunding Charity Platform Using Blockchain</a:t>
                      </a:r>
                    </a:p>
                  </a:txBody>
                  <a:tcPr marL="7620" marR="7620" marT="7620" marB="0" anchor="ctr"/>
                </a:tc>
                <a:tc>
                  <a:txBody>
                    <a:bodyPr/>
                    <a:lstStyle/>
                    <a:p>
                      <a:pPr algn="l" rtl="0" fontAlgn="ctr"/>
                      <a:r>
                        <a:rPr lang="fi-FI" sz="1400" b="0" i="0" u="none" strike="noStrike" dirty="0">
                          <a:solidFill>
                            <a:srgbClr val="000000"/>
                          </a:solidFill>
                          <a:effectLst/>
                          <a:latin typeface="Times New Roman" panose="02020603050405020304" pitchFamily="18" charset="0"/>
                          <a:cs typeface="Times New Roman" panose="02020603050405020304" pitchFamily="18" charset="0"/>
                        </a:rPr>
                        <a:t>Dr. S. Saranya, Sai Phanindra Muvvala, Vitul Chauhan, Raja Satwik</a:t>
                      </a:r>
                    </a:p>
                  </a:txBody>
                  <a:tcPr marL="7620" marR="7620" marT="7620" marB="0" anchor="ctr"/>
                </a:tc>
                <a:tc>
                  <a:txBody>
                    <a:bodyPr/>
                    <a:lstStyle/>
                    <a:p>
                      <a:pPr algn="l" rtl="0" fontAlgn="ctr"/>
                      <a:r>
                        <a:rPr lang="en-US" sz="1400" b="0" i="0" u="none" strike="noStrike">
                          <a:solidFill>
                            <a:srgbClr val="000000"/>
                          </a:solidFill>
                          <a:effectLst/>
                          <a:latin typeface="Times New Roman" panose="02020603050405020304" pitchFamily="18" charset="0"/>
                          <a:cs typeface="Times New Roman" panose="02020603050405020304" pitchFamily="18" charset="0"/>
                        </a:rPr>
                        <a:t>Depth First Search (DFS),Proof of Work (Pow),Technology Used: Blockchain Technology    Ethereum, Smart Contracts, Graph Data Structure (Ethereum Virtual Machine)</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rtl="0" fontAlgn="ctr"/>
                      <a:r>
                        <a:rPr lang="en-US" sz="1400" b="0" i="0" u="none" strike="noStrike">
                          <a:solidFill>
                            <a:srgbClr val="000000"/>
                          </a:solidFill>
                          <a:effectLst/>
                          <a:latin typeface="Times New Roman" panose="02020603050405020304" pitchFamily="18" charset="0"/>
                          <a:cs typeface="Times New Roman" panose="02020603050405020304" pitchFamily="18" charset="0"/>
                        </a:rPr>
                        <a:t>Reduced Costs and Faster Transactions, Efficiency in User Search,Security,Transparency.</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rtl="0"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Immutability, Decentralized Structure, User Privacy, Transparency  </a:t>
                      </a:r>
                    </a:p>
                  </a:txBody>
                  <a:tcPr marL="7620" marR="7620" marT="7620" marB="0" anchor="ctr"/>
                </a:tc>
                <a:tc>
                  <a:txBody>
                    <a:bodyPr/>
                    <a:lstStyle/>
                    <a:p>
                      <a:pPr algn="l" rtl="0"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High Transaction Fees ,Scalability and Efficiency</a:t>
                      </a:r>
                    </a:p>
                  </a:txBody>
                  <a:tcPr marL="7620" marR="7620" marT="7620" marB="0" anchor="ctr"/>
                </a:tc>
                <a:extLst>
                  <a:ext uri="{0D108BD9-81ED-4DB2-BD59-A6C34878D82A}">
                    <a16:rowId xmlns:a16="http://schemas.microsoft.com/office/drawing/2014/main" val="3636429685"/>
                  </a:ext>
                </a:extLst>
              </a:tr>
            </a:tbl>
          </a:graphicData>
        </a:graphic>
      </p:graphicFrame>
    </p:spTree>
    <p:extLst>
      <p:ext uri="{BB962C8B-B14F-4D97-AF65-F5344CB8AC3E}">
        <p14:creationId xmlns:p14="http://schemas.microsoft.com/office/powerpoint/2010/main" val="28077128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1889</TotalTime>
  <Words>2535</Words>
  <Application>Microsoft Office PowerPoint</Application>
  <PresentationFormat>On-screen Show (4:3)</PresentationFormat>
  <Paragraphs>272</Paragraphs>
  <Slides>38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Cambria</vt:lpstr>
      <vt:lpstr>Times New Roman</vt:lpstr>
      <vt:lpstr>Trebuchet MS</vt:lpstr>
      <vt:lpstr>Wingdings</vt:lpstr>
      <vt:lpstr>Wingdings 3</vt:lpstr>
      <vt:lpstr>Facet</vt:lpstr>
      <vt:lpstr>PowerPoint Presentation</vt:lpstr>
      <vt:lpstr>PowerPoint Presentation</vt:lpstr>
      <vt:lpstr>ABSTRACT </vt:lpstr>
      <vt:lpstr>OBJECTIVES OF THE PROJECT </vt:lpstr>
      <vt:lpstr>SCOPE</vt:lpstr>
      <vt:lpstr>RESEARCH GAP </vt:lpstr>
      <vt:lpstr>  </vt:lpstr>
      <vt:lpstr>  </vt:lpstr>
      <vt:lpstr>  </vt:lpstr>
      <vt:lpstr>  </vt:lpstr>
      <vt:lpstr>  </vt:lpstr>
      <vt:lpstr>MODULE DIAGRAM</vt:lpstr>
      <vt:lpstr>   ARCHITECTURE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METRICS COMPARISON</vt:lpstr>
      <vt:lpstr>CONCLUSION </vt:lpstr>
      <vt:lpstr>  REFERENCES</vt:lpstr>
      <vt:lpst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purush</dc:creator>
  <cp:lastModifiedBy>Pradeep Kumar</cp:lastModifiedBy>
  <cp:revision>85</cp:revision>
  <dcterms:modified xsi:type="dcterms:W3CDTF">2025-05-05T01:39:42Z</dcterms:modified>
</cp:coreProperties>
</file>