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64" r:id="rId1"/>
  </p:sldMasterIdLst>
  <p:sldIdLst>
    <p:sldId id="256" r:id="rId2"/>
    <p:sldId id="276" r:id="rId3"/>
    <p:sldId id="257" r:id="rId4"/>
    <p:sldId id="258" r:id="rId5"/>
    <p:sldId id="259" r:id="rId6"/>
    <p:sldId id="260" r:id="rId7"/>
    <p:sldId id="261" r:id="rId8"/>
    <p:sldId id="262" r:id="rId9"/>
    <p:sldId id="277" r:id="rId10"/>
    <p:sldId id="264" r:id="rId11"/>
    <p:sldId id="265" r:id="rId12"/>
    <p:sldId id="268" r:id="rId13"/>
    <p:sldId id="269" r:id="rId14"/>
    <p:sldId id="270" r:id="rId15"/>
    <p:sldId id="271" r:id="rId16"/>
    <p:sldId id="272" r:id="rId17"/>
    <p:sldId id="273" r:id="rId18"/>
    <p:sldId id="278" r:id="rId19"/>
    <p:sldId id="274" r:id="rId20"/>
    <p:sldId id="275" r:id="rId21"/>
    <p:sldId id="279" r:id="rId22"/>
    <p:sldId id="280" r:id="rId23"/>
    <p:sldId id="281" r:id="rId24"/>
    <p:sldId id="282" r:id="rId25"/>
    <p:sldId id="283" r:id="rId26"/>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aximized" horzBarState="maximized">
    <p:restoredLeft sz="84380"/>
    <p:restoredTop sz="94660"/>
  </p:normalViewPr>
  <p:slideViewPr>
    <p:cSldViewPr>
      <p:cViewPr>
        <p:scale>
          <a:sx n="100" d="100"/>
          <a:sy n="100" d="100"/>
        </p:scale>
        <p:origin x="-1666" y="34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t>29/04/1445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ar-SA" smtClean="0"/>
              <a:t>انقر لتحرير نمط العنوان الرئيسي</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1B8ABB09-4A1D-463E-8065-109CC2B7EFAA}" type="datetimeFigureOut">
              <a:rPr lang="ar-SA" smtClean="0"/>
              <a:t>29/04/1445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t>29/04/1445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8ABB09-4A1D-463E-8065-109CC2B7EFAA}" type="datetimeFigureOut">
              <a:rPr lang="ar-SA" smtClean="0"/>
              <a:t>29/04/1445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
        <p:nvSpPr>
          <p:cNvPr id="8" name="Title 7"/>
          <p:cNvSpPr>
            <a:spLocks noGrp="1"/>
          </p:cNvSpPr>
          <p:nvPr>
            <p:ph type="title"/>
          </p:nvPr>
        </p:nvSpPr>
        <p:spPr/>
        <p:txBody>
          <a:bodyPr/>
          <a:lstStyle/>
          <a:p>
            <a:r>
              <a:rPr lang="ar-SA" smtClean="0"/>
              <a:t>انقر لتحرير نمط العنوان الرئيسي</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1B8ABB09-4A1D-463E-8065-109CC2B7EFAA}" type="datetimeFigureOut">
              <a:rPr lang="ar-SA" smtClean="0"/>
              <a:t>29/04/1445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B8ABB09-4A1D-463E-8065-109CC2B7EFAA}" type="datetimeFigureOut">
              <a:rPr lang="ar-SA" smtClean="0"/>
              <a:t>29/04/1445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
        <p:nvSpPr>
          <p:cNvPr id="8" name="Title 7"/>
          <p:cNvSpPr>
            <a:spLocks noGrp="1"/>
          </p:cNvSpPr>
          <p:nvPr>
            <p:ph type="title"/>
          </p:nvPr>
        </p:nvSpPr>
        <p:spPr/>
        <p:txBody>
          <a:bodyPr/>
          <a:lstStyle/>
          <a:p>
            <a:r>
              <a:rPr lang="ar-SA" smtClean="0"/>
              <a:t>انقر لتحرير نمط العنوان الرئيسي</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ar-SA" smtClean="0"/>
              <a:t>انقر لتحرير أنماط النص الرئيسي</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1B8ABB09-4A1D-463E-8065-109CC2B7EFAA}" type="datetimeFigureOut">
              <a:rPr lang="ar-SA" smtClean="0"/>
              <a:t>29/04/1445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a:p>
        </p:txBody>
      </p:sp>
      <p:sp>
        <p:nvSpPr>
          <p:cNvPr id="10" name="Title 9"/>
          <p:cNvSpPr>
            <a:spLocks noGrp="1"/>
          </p:cNvSpPr>
          <p:nvPr>
            <p:ph type="title"/>
          </p:nvPr>
        </p:nvSpPr>
        <p:spPr/>
        <p:txBody>
          <a:bodyPr/>
          <a:lstStyle/>
          <a:p>
            <a:r>
              <a:rPr lang="ar-SA" smtClean="0"/>
              <a:t>انقر لتحرير نمط العنوان الرئيسي</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1B8ABB09-4A1D-463E-8065-109CC2B7EFAA}" type="datetimeFigureOut">
              <a:rPr lang="ar-SA" smtClean="0"/>
              <a:t>29/04/1445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ABB09-4A1D-463E-8065-109CC2B7EFAA}" type="datetimeFigureOut">
              <a:rPr lang="ar-SA" smtClean="0"/>
              <a:t>29/04/1445</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29/04/1445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29/04/1445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ar-SA" smtClean="0"/>
              <a:t>انقر لتحرير نمط العنوان الرئيسي</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B8ABB09-4A1D-463E-8065-109CC2B7EFAA}" type="datetimeFigureOut">
              <a:rPr lang="ar-SA" smtClean="0"/>
              <a:t>29/04/1445</a:t>
            </a:fld>
            <a:endParaRPr lang="ar-SA"/>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ar-SA"/>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B34F065-1154-456A-91E3-76DE8E75E17B}" type="slidenum">
              <a:rPr lang="ar-SA" smtClean="0"/>
              <a:t>‹#›</a:t>
            </a:fld>
            <a:endParaRPr lang="ar-SA"/>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txStyles>
    <p:titleStyle>
      <a:lvl1pPr marL="320040" indent="-320040" algn="r" defTabSz="914400" rtl="1"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2860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p:cNvSpPr>
            <a:spLocks noGrp="1"/>
          </p:cNvSpPr>
          <p:nvPr>
            <p:ph type="subTitle" idx="1"/>
          </p:nvPr>
        </p:nvSpPr>
        <p:spPr>
          <a:xfrm>
            <a:off x="1331640" y="3861048"/>
            <a:ext cx="6400800" cy="1752600"/>
          </a:xfrm>
        </p:spPr>
        <p:txBody>
          <a:bodyPr/>
          <a:lstStyle/>
          <a:p>
            <a:r>
              <a:rPr lang="en-US" dirty="0" smtClean="0"/>
              <a:t>“ Quick Response “</a:t>
            </a:r>
            <a:endParaRPr lang="ar-SY" dirty="0"/>
          </a:p>
        </p:txBody>
      </p:sp>
      <p:sp>
        <p:nvSpPr>
          <p:cNvPr id="2" name="عنوان 1"/>
          <p:cNvSpPr>
            <a:spLocks noGrp="1"/>
          </p:cNvSpPr>
          <p:nvPr>
            <p:ph type="ctrTitle"/>
          </p:nvPr>
        </p:nvSpPr>
        <p:spPr>
          <a:xfrm>
            <a:off x="755576" y="2996952"/>
            <a:ext cx="7237356" cy="1928505"/>
          </a:xfrm>
        </p:spPr>
        <p:txBody>
          <a:bodyPr/>
          <a:lstStyle/>
          <a:p>
            <a:r>
              <a:rPr lang="en-US" dirty="0" smtClean="0"/>
              <a:t>QR CODE</a:t>
            </a:r>
            <a:endParaRPr lang="ar-SY" dirty="0"/>
          </a:p>
        </p:txBody>
      </p:sp>
    </p:spTree>
    <p:extLst>
      <p:ext uri="{BB962C8B-B14F-4D97-AF65-F5344CB8AC3E}">
        <p14:creationId xmlns:p14="http://schemas.microsoft.com/office/powerpoint/2010/main" val="38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27384"/>
            <a:ext cx="9144000" cy="6858000"/>
          </a:xfrm>
        </p:spPr>
      </p:pic>
    </p:spTree>
    <p:extLst>
      <p:ext uri="{BB962C8B-B14F-4D97-AF65-F5344CB8AC3E}">
        <p14:creationId xmlns:p14="http://schemas.microsoft.com/office/powerpoint/2010/main" val="275348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87624" y="5157192"/>
            <a:ext cx="6523127" cy="1150064"/>
          </a:xfrm>
        </p:spPr>
        <p:txBody>
          <a:bodyPr/>
          <a:lstStyle/>
          <a:p>
            <a:r>
              <a:rPr lang="en-US" sz="4400" dirty="0" smtClean="0"/>
              <a:t>Function Pattern</a:t>
            </a:r>
            <a:r>
              <a:rPr lang="ar-SY" sz="4400" dirty="0" smtClean="0"/>
              <a:t> أنواع</a:t>
            </a:r>
            <a:endParaRPr lang="ar-SY" sz="4400" dirty="0"/>
          </a:p>
        </p:txBody>
      </p:sp>
      <p:pic>
        <p:nvPicPr>
          <p:cNvPr id="5" name="عنصر نائب للمحتوى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699792" y="764704"/>
            <a:ext cx="4176464" cy="1584176"/>
          </a:xfrm>
        </p:spPr>
      </p:pic>
      <p:sp>
        <p:nvSpPr>
          <p:cNvPr id="4" name="عنصر نائب للمحتوى 3"/>
          <p:cNvSpPr>
            <a:spLocks noGrp="1"/>
          </p:cNvSpPr>
          <p:nvPr>
            <p:ph sz="quarter" idx="14"/>
          </p:nvPr>
        </p:nvSpPr>
        <p:spPr>
          <a:xfrm>
            <a:off x="683568" y="2780928"/>
            <a:ext cx="8003232" cy="2188840"/>
          </a:xfrm>
        </p:spPr>
        <p:txBody>
          <a:bodyPr>
            <a:normAutofit fontScale="92500"/>
          </a:bodyPr>
          <a:lstStyle/>
          <a:p>
            <a:pPr marL="0" indent="0">
              <a:buNone/>
            </a:pPr>
            <a:r>
              <a:rPr lang="ar-SY" dirty="0"/>
              <a:t>أنماط </a:t>
            </a:r>
            <a:r>
              <a:rPr lang="ar-SY" dirty="0" smtClean="0"/>
              <a:t>الباحث (</a:t>
            </a:r>
            <a:r>
              <a:rPr lang="en-US" dirty="0"/>
              <a:t>Finder Pattern</a:t>
            </a:r>
            <a:r>
              <a:rPr lang="ar-SY" dirty="0" smtClean="0"/>
              <a:t>) </a:t>
            </a:r>
            <a:r>
              <a:rPr lang="ar-SY" dirty="0"/>
              <a:t>هي أنماط خاصة لاكتشاف الموضع تقع في ثلاث زوايا (أعلى </a:t>
            </a:r>
            <a:r>
              <a:rPr lang="ar-SY" dirty="0" smtClean="0"/>
              <a:t>اليسار، أعلى </a:t>
            </a:r>
            <a:r>
              <a:rPr lang="ar-SY" dirty="0"/>
              <a:t>اليمين، وأسفل اليسار) من كل رمز.</a:t>
            </a:r>
            <a:endParaRPr lang="en-US" dirty="0"/>
          </a:p>
          <a:p>
            <a:pPr marL="0" indent="0">
              <a:buNone/>
            </a:pPr>
            <a:r>
              <a:rPr lang="ar-SY" dirty="0"/>
              <a:t>ويتكون من مربع خارجي مظلم عبارة عن 7×7 </a:t>
            </a:r>
            <a:r>
              <a:rPr lang="ar-SY" dirty="0" smtClean="0"/>
              <a:t>وحدات،</a:t>
            </a:r>
            <a:r>
              <a:rPr lang="ar-SY" dirty="0"/>
              <a:t> </a:t>
            </a:r>
            <a:r>
              <a:rPr lang="ar-SY" dirty="0" smtClean="0"/>
              <a:t>مربع </a:t>
            </a:r>
            <a:r>
              <a:rPr lang="ar-SY" dirty="0"/>
              <a:t>ضوئي داخلي مكون من 5 × 5 وحدات </a:t>
            </a:r>
            <a:r>
              <a:rPr lang="ar-SY" dirty="0" smtClean="0"/>
              <a:t>و مربع مظلم بشكل كامل </a:t>
            </a:r>
            <a:r>
              <a:rPr lang="ar-SY" dirty="0"/>
              <a:t>في المنتصف يتكون من 3 × 3 وحدات. </a:t>
            </a:r>
            <a:r>
              <a:rPr lang="ar-SY" dirty="0" smtClean="0"/>
              <a:t>نسبة </a:t>
            </a:r>
            <a:r>
              <a:rPr lang="ar-SY" dirty="0"/>
              <a:t>عرض </a:t>
            </a:r>
            <a:r>
              <a:rPr lang="ar-SY" dirty="0" smtClean="0"/>
              <a:t>الواحدة </a:t>
            </a:r>
            <a:r>
              <a:rPr lang="ar-SY" dirty="0"/>
              <a:t>في </a:t>
            </a:r>
            <a:r>
              <a:rPr lang="ar-SY" dirty="0" smtClean="0"/>
              <a:t>كل نمط </a:t>
            </a:r>
            <a:r>
              <a:rPr lang="ar-SY" dirty="0"/>
              <a:t>كشف </a:t>
            </a:r>
            <a:r>
              <a:rPr lang="ar-SY" dirty="0" smtClean="0"/>
              <a:t>موضع</a:t>
            </a:r>
            <a:r>
              <a:rPr lang="ar-SY" dirty="0"/>
              <a:t> </a:t>
            </a:r>
            <a:r>
              <a:rPr lang="ar-SY" dirty="0" smtClean="0"/>
              <a:t>هو </a:t>
            </a:r>
            <a:r>
              <a:rPr lang="ar-SY" dirty="0"/>
              <a:t>1:1:3:1:1، كما هو موضح في </a:t>
            </a:r>
            <a:r>
              <a:rPr lang="ar-SY" dirty="0" smtClean="0"/>
              <a:t>الشكل</a:t>
            </a:r>
            <a:r>
              <a:rPr lang="ar-SY" dirty="0"/>
              <a:t> </a:t>
            </a:r>
            <a:r>
              <a:rPr lang="ar-SY" dirty="0" smtClean="0"/>
              <a:t>التالي</a:t>
            </a:r>
            <a:endParaRPr lang="en-US" dirty="0"/>
          </a:p>
          <a:p>
            <a:endParaRPr lang="ar-SY" dirty="0"/>
          </a:p>
        </p:txBody>
      </p:sp>
    </p:spTree>
    <p:extLst>
      <p:ext uri="{BB962C8B-B14F-4D97-AF65-F5344CB8AC3E}">
        <p14:creationId xmlns:p14="http://schemas.microsoft.com/office/powerpoint/2010/main" val="3489618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1115616" y="865819"/>
            <a:ext cx="7272808" cy="5693866"/>
          </a:xfrm>
          <a:prstGeom prst="rect">
            <a:avLst/>
          </a:prstGeom>
          <a:noFill/>
        </p:spPr>
        <p:txBody>
          <a:bodyPr wrap="square" rtlCol="1">
            <a:spAutoFit/>
          </a:bodyPr>
          <a:lstStyle/>
          <a:p>
            <a:r>
              <a:rPr lang="ar-SY" sz="2800" dirty="0"/>
              <a:t>تم تصميم </a:t>
            </a:r>
            <a:r>
              <a:rPr lang="en-US" sz="2800" dirty="0" smtClean="0"/>
              <a:t>finder pattern</a:t>
            </a:r>
            <a:r>
              <a:rPr lang="ar-SY" sz="2800" dirty="0" smtClean="0"/>
              <a:t> </a:t>
            </a:r>
            <a:r>
              <a:rPr lang="ar-SY" sz="2800" dirty="0"/>
              <a:t>ليكون </a:t>
            </a:r>
            <a:r>
              <a:rPr lang="ar-SY" sz="2800" dirty="0" smtClean="0"/>
              <a:t>نمط مكانه محدد ثابت  و غير </a:t>
            </a:r>
            <a:r>
              <a:rPr lang="ar-SY" sz="2800" dirty="0"/>
              <a:t>المرجح أن </a:t>
            </a:r>
            <a:r>
              <a:rPr lang="ar-SY" sz="2800" dirty="0" smtClean="0"/>
              <a:t>يظهر </a:t>
            </a:r>
            <a:r>
              <a:rPr lang="ar-SY" sz="2800" dirty="0"/>
              <a:t>ضمن الأقسام الأخرى من </a:t>
            </a:r>
            <a:r>
              <a:rPr lang="ar-SY" sz="2800" dirty="0" smtClean="0"/>
              <a:t>رمز </a:t>
            </a:r>
            <a:r>
              <a:rPr lang="ar-SY" sz="2800" dirty="0"/>
              <a:t>الاستجابة السريعة بحيث يمكن للماسحات الضوئية </a:t>
            </a:r>
            <a:r>
              <a:rPr lang="ar-SY" sz="2800" dirty="0" smtClean="0"/>
              <a:t>البحث عن</a:t>
            </a:r>
            <a:r>
              <a:rPr lang="ar-SY" sz="2800" dirty="0"/>
              <a:t> </a:t>
            </a:r>
            <a:r>
              <a:rPr lang="ar-SY" sz="2800" dirty="0" smtClean="0"/>
              <a:t>هذه </a:t>
            </a:r>
            <a:r>
              <a:rPr lang="ar-SY" sz="2800" dirty="0"/>
              <a:t>النسبة من وحدات الضوء إلى </a:t>
            </a:r>
            <a:r>
              <a:rPr lang="ar-SY" sz="2800" dirty="0" smtClean="0"/>
              <a:t>الظلام (</a:t>
            </a:r>
            <a:r>
              <a:rPr lang="en-US" sz="2800" dirty="0"/>
              <a:t>ratio of light to dark modules</a:t>
            </a:r>
            <a:r>
              <a:rPr lang="ar-SY" sz="2800" dirty="0" smtClean="0"/>
              <a:t>) </a:t>
            </a:r>
            <a:r>
              <a:rPr lang="ar-SY" sz="2800" dirty="0"/>
              <a:t>للكشف عن </a:t>
            </a:r>
            <a:r>
              <a:rPr lang="ar-SY" sz="2800" dirty="0" smtClean="0"/>
              <a:t>نمط الباحث وتوجيه ماسح رمز </a:t>
            </a:r>
            <a:r>
              <a:rPr lang="ar-SY" sz="2800" dirty="0"/>
              <a:t>الاستجابة السريعة بشكل صحيح لفك التشفير</a:t>
            </a:r>
            <a:r>
              <a:rPr lang="ar-SY" sz="2800" dirty="0" smtClean="0"/>
              <a:t>. </a:t>
            </a:r>
          </a:p>
          <a:p>
            <a:endParaRPr lang="ar-SY" sz="2800" dirty="0"/>
          </a:p>
          <a:p>
            <a:r>
              <a:rPr lang="en-US" sz="2800" dirty="0"/>
              <a:t> </a:t>
            </a:r>
            <a:r>
              <a:rPr lang="en-US" sz="2800" b="1" u="sng" dirty="0"/>
              <a:t>Separators</a:t>
            </a:r>
            <a:r>
              <a:rPr lang="ar-SY" sz="2800" b="1" u="sng" dirty="0"/>
              <a:t>الفواصل </a:t>
            </a:r>
            <a:r>
              <a:rPr lang="ar-SY" sz="2800" dirty="0"/>
              <a:t>هي المناطق </a:t>
            </a:r>
            <a:r>
              <a:rPr lang="ar-SY" sz="2800" dirty="0" smtClean="0"/>
              <a:t>الواسعة البيضاء مكونة </a:t>
            </a:r>
            <a:r>
              <a:rPr lang="ar-SY" sz="2800" dirty="0"/>
              <a:t>من وحدة مسافة </a:t>
            </a:r>
            <a:r>
              <a:rPr lang="ar-SY" sz="2800" dirty="0" smtClean="0"/>
              <a:t>واحدة بين </a:t>
            </a:r>
            <a:r>
              <a:rPr lang="ar-SY" sz="2800" dirty="0"/>
              <a:t>كل نمط مكتشف و منطقة ترميز (</a:t>
            </a:r>
            <a:r>
              <a:rPr lang="en-US" sz="2800" dirty="0"/>
              <a:t>between each finder pattern and encoding region</a:t>
            </a:r>
            <a:r>
              <a:rPr lang="ar-SY" sz="2800" dirty="0"/>
              <a:t>)   </a:t>
            </a:r>
          </a:p>
        </p:txBody>
      </p:sp>
    </p:spTree>
    <p:extLst>
      <p:ext uri="{BB962C8B-B14F-4D97-AF65-F5344CB8AC3E}">
        <p14:creationId xmlns:p14="http://schemas.microsoft.com/office/powerpoint/2010/main" val="3302769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sz="quarter" idx="13"/>
          </p:nvPr>
        </p:nvSpPr>
        <p:spPr>
          <a:xfrm>
            <a:off x="395536" y="404664"/>
            <a:ext cx="8424936" cy="5472608"/>
          </a:xfrm>
        </p:spPr>
        <p:txBody>
          <a:bodyPr>
            <a:noAutofit/>
          </a:bodyPr>
          <a:lstStyle/>
          <a:p>
            <a:pPr marL="0" indent="0">
              <a:buNone/>
            </a:pPr>
            <a:r>
              <a:rPr lang="en-US" sz="2800" b="1" u="sng" dirty="0" smtClean="0"/>
              <a:t>Timing </a:t>
            </a:r>
            <a:r>
              <a:rPr lang="en-US" sz="2800" b="1" u="sng" dirty="0"/>
              <a:t>Patterns</a:t>
            </a:r>
            <a:r>
              <a:rPr lang="ar-SY" sz="2800" b="1" u="sng" dirty="0" smtClean="0"/>
              <a:t>  </a:t>
            </a:r>
            <a:r>
              <a:rPr lang="ar-SY" sz="2800" b="1" u="sng" dirty="0"/>
              <a:t> أنماط التوقيت</a:t>
            </a:r>
            <a:r>
              <a:rPr lang="ar-SY" sz="2800" dirty="0"/>
              <a:t>: هناك نمطان للتوقيت</a:t>
            </a:r>
            <a:r>
              <a:rPr lang="ar-SY" sz="2800" dirty="0" smtClean="0"/>
              <a:t>، نمط </a:t>
            </a:r>
            <a:r>
              <a:rPr lang="ar-SY" sz="2800" dirty="0"/>
              <a:t>التوقيت الأفقي ونمط التوقيت </a:t>
            </a:r>
            <a:r>
              <a:rPr lang="ar-SY" sz="2800" dirty="0" smtClean="0"/>
              <a:t>العمودي </a:t>
            </a:r>
          </a:p>
          <a:p>
            <a:pPr marL="0" indent="0">
              <a:buNone/>
            </a:pPr>
            <a:r>
              <a:rPr lang="en-US" sz="2800" dirty="0"/>
              <a:t>horizontal timing pattern and vertical timing </a:t>
            </a:r>
            <a:r>
              <a:rPr lang="en-US" sz="2800" dirty="0" smtClean="0"/>
              <a:t>pattern</a:t>
            </a:r>
            <a:r>
              <a:rPr lang="en-US" sz="2800" dirty="0"/>
              <a:t> </a:t>
            </a:r>
            <a:r>
              <a:rPr lang="ar-SY" sz="2800" dirty="0" smtClean="0"/>
              <a:t> وهي </a:t>
            </a:r>
            <a:r>
              <a:rPr lang="ar-SY" sz="2800" dirty="0"/>
              <a:t>تتكون من وحدات </a:t>
            </a:r>
            <a:r>
              <a:rPr lang="ar-SY" sz="2800" dirty="0" smtClean="0"/>
              <a:t>الظلام </a:t>
            </a:r>
            <a:r>
              <a:rPr lang="ar-SY" sz="2800" dirty="0"/>
              <a:t>والضوء </a:t>
            </a:r>
            <a:r>
              <a:rPr lang="ar-SY" sz="2800" dirty="0" smtClean="0"/>
              <a:t>بالتناوب. </a:t>
            </a:r>
            <a:r>
              <a:rPr lang="ar-SY" sz="2800" dirty="0"/>
              <a:t>يتم وضع نمط التوقيت الأفقي </a:t>
            </a:r>
            <a:r>
              <a:rPr lang="ar-SY" sz="2800" dirty="0" smtClean="0"/>
              <a:t>في</a:t>
            </a:r>
            <a:r>
              <a:rPr lang="ar-SY" sz="2800" dirty="0"/>
              <a:t> </a:t>
            </a:r>
            <a:r>
              <a:rPr lang="ar-SY" sz="2800" dirty="0" smtClean="0"/>
              <a:t>الصف </a:t>
            </a:r>
            <a:r>
              <a:rPr lang="ar-SY" sz="2800" dirty="0"/>
              <a:t>السادس من رمز الاستجابة السريعة بين الفواصل. </a:t>
            </a:r>
            <a:r>
              <a:rPr lang="ar-SY" sz="2800" dirty="0" smtClean="0"/>
              <a:t> يقع </a:t>
            </a:r>
            <a:r>
              <a:rPr lang="ar-SY" sz="2800" dirty="0"/>
              <a:t>نمط التوقيت العمودي في العمود السادس </a:t>
            </a:r>
            <a:r>
              <a:rPr lang="ar-SY" sz="2800" dirty="0" smtClean="0"/>
              <a:t>من</a:t>
            </a:r>
            <a:r>
              <a:rPr lang="ar-SY" sz="2800" dirty="0"/>
              <a:t> </a:t>
            </a:r>
            <a:r>
              <a:rPr lang="ar-SY" sz="2800" dirty="0" smtClean="0"/>
              <a:t>رمز </a:t>
            </a:r>
            <a:r>
              <a:rPr lang="ar-SY" sz="2800" dirty="0"/>
              <a:t>الاستجابة السريعة بين الفواصل. هذه الأنماط </a:t>
            </a:r>
            <a:r>
              <a:rPr lang="ar-SY" sz="2800" dirty="0" smtClean="0"/>
              <a:t>هي</a:t>
            </a:r>
            <a:r>
              <a:rPr lang="ar-SY" sz="2800" dirty="0"/>
              <a:t> </a:t>
            </a:r>
            <a:r>
              <a:rPr lang="ar-SY" sz="2800" dirty="0" smtClean="0"/>
              <a:t>مفيدة </a:t>
            </a:r>
            <a:r>
              <a:rPr lang="ar-SY" sz="2800" dirty="0"/>
              <a:t>في تحديد كثافة الرمز</a:t>
            </a:r>
            <a:r>
              <a:rPr lang="ar-SY" sz="2800" dirty="0" smtClean="0"/>
              <a:t>، إحداثيات </a:t>
            </a:r>
            <a:r>
              <a:rPr lang="ar-SY" sz="2800" dirty="0"/>
              <a:t>الوحدة </a:t>
            </a:r>
            <a:r>
              <a:rPr lang="ar-SY" sz="2800" dirty="0" smtClean="0"/>
              <a:t>النمطية</a:t>
            </a:r>
            <a:r>
              <a:rPr lang="ar-SY" sz="2800" dirty="0"/>
              <a:t> </a:t>
            </a:r>
            <a:r>
              <a:rPr lang="ar-SY" sz="2800" dirty="0" smtClean="0"/>
              <a:t>ومنطقة </a:t>
            </a:r>
            <a:r>
              <a:rPr lang="ar-SY" sz="2800" dirty="0"/>
              <a:t>معلومات الإصدار.</a:t>
            </a:r>
            <a:endParaRPr lang="en-US" sz="2800" dirty="0"/>
          </a:p>
          <a:p>
            <a:pPr marL="0" indent="0">
              <a:buNone/>
            </a:pPr>
            <a:endParaRPr lang="ar-SY" sz="2800" dirty="0"/>
          </a:p>
        </p:txBody>
      </p:sp>
    </p:spTree>
    <p:extLst>
      <p:ext uri="{BB962C8B-B14F-4D97-AF65-F5344CB8AC3E}">
        <p14:creationId xmlns:p14="http://schemas.microsoft.com/office/powerpoint/2010/main" val="219680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sz="quarter" idx="13"/>
          </p:nvPr>
        </p:nvSpPr>
        <p:spPr>
          <a:xfrm>
            <a:off x="611560" y="1772816"/>
            <a:ext cx="7924800" cy="3312368"/>
          </a:xfrm>
        </p:spPr>
        <p:txBody>
          <a:bodyPr>
            <a:normAutofit fontScale="92500" lnSpcReduction="10000"/>
          </a:bodyPr>
          <a:lstStyle/>
          <a:p>
            <a:pPr marL="0" indent="0">
              <a:buNone/>
            </a:pPr>
            <a:r>
              <a:rPr lang="en-US" sz="3600" b="1" dirty="0" smtClean="0"/>
              <a:t> Alignment Patterns</a:t>
            </a:r>
            <a:r>
              <a:rPr lang="ar-SY" sz="3600" b="1" dirty="0" smtClean="0"/>
              <a:t> </a:t>
            </a:r>
            <a:r>
              <a:rPr lang="ar-SY" sz="3600" dirty="0"/>
              <a:t>أنماط المحاذاة: يتم إنشاء نمط </a:t>
            </a:r>
            <a:r>
              <a:rPr lang="ar-SY" sz="3600" dirty="0" smtClean="0"/>
              <a:t>المحاذاة</a:t>
            </a:r>
            <a:r>
              <a:rPr lang="ar-SY" sz="3600" dirty="0"/>
              <a:t> </a:t>
            </a:r>
            <a:r>
              <a:rPr lang="ar-SY" sz="3600" dirty="0" smtClean="0"/>
              <a:t>من </a:t>
            </a:r>
            <a:r>
              <a:rPr lang="ar-SY" sz="3600" dirty="0"/>
              <a:t>5 × 5 </a:t>
            </a:r>
            <a:r>
              <a:rPr lang="ar-SY" sz="3600" dirty="0" smtClean="0"/>
              <a:t>وحدة داكنة مظلمة، و   </a:t>
            </a:r>
            <a:r>
              <a:rPr lang="ar-SY" sz="3600" dirty="0"/>
              <a:t>3 × 3 وحدات ضوئية </a:t>
            </a:r>
            <a:r>
              <a:rPr lang="ar-SY" sz="3600" dirty="0" smtClean="0"/>
              <a:t>و وحدة </a:t>
            </a:r>
            <a:r>
              <a:rPr lang="ar-SY" sz="3600" dirty="0"/>
              <a:t>مظلمة </a:t>
            </a:r>
            <a:r>
              <a:rPr lang="ar-SY" sz="3600" dirty="0" smtClean="0"/>
              <a:t>واحدة في </a:t>
            </a:r>
            <a:r>
              <a:rPr lang="ar-SY" sz="3600" dirty="0"/>
              <a:t>المركز. رموز </a:t>
            </a:r>
            <a:r>
              <a:rPr lang="en-US" sz="3600" dirty="0"/>
              <a:t>QR</a:t>
            </a:r>
            <a:r>
              <a:rPr lang="ar-SY" sz="3600" dirty="0"/>
              <a:t> </a:t>
            </a:r>
            <a:r>
              <a:rPr lang="ar-SY" sz="3600" dirty="0" smtClean="0"/>
              <a:t>ذات الإصدار 2</a:t>
            </a:r>
            <a:r>
              <a:rPr lang="ar-SY" sz="3600" dirty="0"/>
              <a:t> </a:t>
            </a:r>
            <a:r>
              <a:rPr lang="ar-SY" sz="3600" dirty="0" smtClean="0"/>
              <a:t>وأعلى يجب </a:t>
            </a:r>
            <a:r>
              <a:rPr lang="ar-SY" sz="3600" dirty="0"/>
              <a:t>أن يكون لها أنماط المحاذاة </a:t>
            </a:r>
            <a:r>
              <a:rPr lang="ar-SY" sz="3600" dirty="0" smtClean="0"/>
              <a:t>و عدد هذه الأنماط يعتمد على </a:t>
            </a:r>
            <a:r>
              <a:rPr lang="ar-SY" sz="3600" dirty="0"/>
              <a:t>إصدار الرمز</a:t>
            </a:r>
            <a:r>
              <a:rPr lang="ar-SY" sz="3600" dirty="0" smtClean="0"/>
              <a:t>. </a:t>
            </a:r>
          </a:p>
          <a:p>
            <a:pPr marL="0" indent="0">
              <a:buNone/>
            </a:pPr>
            <a:endParaRPr lang="ar-SY" sz="2000" b="1" dirty="0"/>
          </a:p>
        </p:txBody>
      </p:sp>
    </p:spTree>
    <p:extLst>
      <p:ext uri="{BB962C8B-B14F-4D97-AF65-F5344CB8AC3E}">
        <p14:creationId xmlns:p14="http://schemas.microsoft.com/office/powerpoint/2010/main" val="173518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09600" y="274638"/>
            <a:ext cx="7924800" cy="778098"/>
          </a:xfrm>
        </p:spPr>
        <p:txBody>
          <a:bodyPr>
            <a:normAutofit fontScale="90000"/>
          </a:bodyPr>
          <a:lstStyle/>
          <a:p>
            <a:pPr algn="ctr"/>
            <a:r>
              <a:rPr lang="ar-SY" dirty="0" smtClean="0"/>
              <a:t>كيف يتم توليد ال</a:t>
            </a:r>
            <a:r>
              <a:rPr lang="en-US" dirty="0" smtClean="0"/>
              <a:t>QR Code </a:t>
            </a:r>
            <a:endParaRPr lang="ar-SY" dirty="0"/>
          </a:p>
        </p:txBody>
      </p:sp>
      <p:sp>
        <p:nvSpPr>
          <p:cNvPr id="3" name="عنصر نائب للمحتوى 2"/>
          <p:cNvSpPr>
            <a:spLocks noGrp="1"/>
          </p:cNvSpPr>
          <p:nvPr>
            <p:ph sz="quarter" idx="13"/>
          </p:nvPr>
        </p:nvSpPr>
        <p:spPr>
          <a:xfrm>
            <a:off x="1115616" y="1196752"/>
            <a:ext cx="6525344" cy="1545352"/>
          </a:xfrm>
        </p:spPr>
        <p:txBody>
          <a:bodyPr/>
          <a:lstStyle/>
          <a:p>
            <a:r>
              <a:rPr lang="ar-SY" dirty="0" smtClean="0"/>
              <a:t>يتم توليد الكود على عدة مراحل كما هو موضح بالشكل التالي :                    </a:t>
            </a:r>
          </a:p>
          <a:p>
            <a:endParaRPr lang="ar-SY"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060848"/>
            <a:ext cx="6408712" cy="4392488"/>
          </a:xfrm>
          <a:prstGeom prst="rect">
            <a:avLst/>
          </a:prstGeom>
        </p:spPr>
      </p:pic>
    </p:spTree>
    <p:extLst>
      <p:ext uri="{BB962C8B-B14F-4D97-AF65-F5344CB8AC3E}">
        <p14:creationId xmlns:p14="http://schemas.microsoft.com/office/powerpoint/2010/main" val="148281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sz="quarter" idx="13"/>
          </p:nvPr>
        </p:nvSpPr>
        <p:spPr>
          <a:xfrm>
            <a:off x="609600" y="332656"/>
            <a:ext cx="7924800" cy="6336704"/>
          </a:xfrm>
        </p:spPr>
        <p:txBody>
          <a:bodyPr>
            <a:noAutofit/>
          </a:bodyPr>
          <a:lstStyle/>
          <a:p>
            <a:r>
              <a:rPr lang="en-US" sz="1800" dirty="0" smtClean="0"/>
              <a:t>   </a:t>
            </a:r>
            <a:r>
              <a:rPr lang="ar-SY" sz="1800" b="1" dirty="0"/>
              <a:t>1. تحليل البيانات - </a:t>
            </a:r>
            <a:r>
              <a:rPr lang="en-US" sz="1800" b="1" dirty="0"/>
              <a:t>Data Analysis</a:t>
            </a:r>
          </a:p>
          <a:p>
            <a:r>
              <a:rPr lang="ar-SY" sz="1800" dirty="0"/>
              <a:t>في هذه الخطوة يتم تحديد نوع البيانات، سواء كانت رقمية أو نصية، وإذا كانت نصية يجب تحديد نوع اللغة والحروف المستخدمة، وفي هذه الخطوة أيضا يجب تحديد القياس المناسب لحجم البيانات وتحديد درجة تصحيح الخطأ المطلوبة.</a:t>
            </a:r>
          </a:p>
          <a:p>
            <a:r>
              <a:rPr lang="ar-SY" sz="1800" dirty="0"/>
              <a:t>وفي هذه الخطوة يمكن إضافة بعض البيانات الوصفية والتي تسمى بـ </a:t>
            </a:r>
            <a:r>
              <a:rPr lang="en-US" sz="1800" dirty="0"/>
              <a:t>Meta Data، </a:t>
            </a:r>
            <a:r>
              <a:rPr lang="ar-SY" sz="1800" dirty="0"/>
              <a:t>وذلك في حالة </a:t>
            </a:r>
            <a:r>
              <a:rPr lang="ar-SY" sz="1800" dirty="0" err="1"/>
              <a:t>إستخدام</a:t>
            </a:r>
            <a:r>
              <a:rPr lang="ar-SY" sz="1800" dirty="0"/>
              <a:t> رمز الـ </a:t>
            </a:r>
            <a:r>
              <a:rPr lang="en-US" sz="1800" dirty="0"/>
              <a:t>QR Code </a:t>
            </a:r>
            <a:r>
              <a:rPr lang="ar-SY" sz="1800" dirty="0"/>
              <a:t>لتأدية مهمة محددة، مثل عملية </a:t>
            </a:r>
            <a:r>
              <a:rPr lang="ar-SY" sz="1800" dirty="0" err="1"/>
              <a:t>الإتصال</a:t>
            </a:r>
            <a:r>
              <a:rPr lang="ar-SY" sz="1800" dirty="0"/>
              <a:t> بشبكة الـ </a:t>
            </a:r>
            <a:r>
              <a:rPr lang="en-US" sz="1800" dirty="0" err="1"/>
              <a:t>Wifi</a:t>
            </a:r>
            <a:r>
              <a:rPr lang="en-US" sz="1800" dirty="0"/>
              <a:t> </a:t>
            </a:r>
            <a:r>
              <a:rPr lang="ar-SY" sz="1800" dirty="0"/>
              <a:t>أو إنشاء رمز يحتوي على بيانات </a:t>
            </a:r>
            <a:r>
              <a:rPr lang="ar-SY" sz="1800" dirty="0" err="1"/>
              <a:t>الإتصال</a:t>
            </a:r>
            <a:r>
              <a:rPr lang="ar-SY" sz="1800" dirty="0"/>
              <a:t> الخاصة بشخص للهاتف </a:t>
            </a:r>
            <a:r>
              <a:rPr lang="ar-SY" sz="1800" dirty="0" err="1"/>
              <a:t>والمعروفه</a:t>
            </a:r>
            <a:r>
              <a:rPr lang="ar-SY" sz="1800" dirty="0"/>
              <a:t> بـ </a:t>
            </a:r>
            <a:r>
              <a:rPr lang="en-US" sz="1800" dirty="0"/>
              <a:t>Contact Information، </a:t>
            </a:r>
            <a:r>
              <a:rPr lang="ar-SY" sz="1800" dirty="0"/>
              <a:t>وغيرها من </a:t>
            </a:r>
            <a:r>
              <a:rPr lang="ar-SY" sz="1800" dirty="0" err="1"/>
              <a:t>الإستخدامات</a:t>
            </a:r>
            <a:r>
              <a:rPr lang="ar-SY" sz="1800" dirty="0"/>
              <a:t> الخاصة.</a:t>
            </a:r>
          </a:p>
          <a:p>
            <a:pPr marL="0" indent="0">
              <a:buNone/>
            </a:pPr>
            <a:endParaRPr lang="ar-SY" sz="1800" dirty="0"/>
          </a:p>
          <a:p>
            <a:r>
              <a:rPr lang="ar-SY" sz="1800" b="1" dirty="0"/>
              <a:t>2. تشفير البيانات - </a:t>
            </a:r>
            <a:r>
              <a:rPr lang="en-US" sz="1800" b="1" dirty="0"/>
              <a:t>Data Encoding</a:t>
            </a:r>
          </a:p>
          <a:p>
            <a:r>
              <a:rPr lang="ar-SY" sz="1800" dirty="0"/>
              <a:t>في هذه المرحلة يتم تشفير البيانات بإجراء بعض العمليات الحسابية على القيم الممثلة للأحرف، طبقا للمعلومات التي تم تحديدها في الخطوة الأولى يتم تحديد الخوارزميات التي يتم تطبيقها لتشفير البيانات، وبنهاية هذه الخطوة نحصل على نص ثنائي، أو نص يحتوي على الأرقام إما صفر أو واحد</a:t>
            </a:r>
            <a:r>
              <a:rPr lang="ar-SY" sz="1800" dirty="0" smtClean="0"/>
              <a: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ar-SY" sz="1800" dirty="0"/>
          </a:p>
        </p:txBody>
      </p:sp>
    </p:spTree>
    <p:extLst>
      <p:ext uri="{BB962C8B-B14F-4D97-AF65-F5344CB8AC3E}">
        <p14:creationId xmlns:p14="http://schemas.microsoft.com/office/powerpoint/2010/main" val="41464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1"/>
          <p:cNvSpPr>
            <a:spLocks noGrp="1"/>
          </p:cNvSpPr>
          <p:nvPr>
            <p:ph sz="quarter" idx="13"/>
          </p:nvPr>
        </p:nvSpPr>
        <p:spPr>
          <a:xfrm>
            <a:off x="539552" y="333375"/>
            <a:ext cx="7994848" cy="6263977"/>
          </a:xfrm>
        </p:spPr>
        <p:txBody>
          <a:bodyPr>
            <a:noAutofit/>
          </a:bodyPr>
          <a:lstStyle/>
          <a:p>
            <a:r>
              <a:rPr lang="ar-SY" sz="1800" b="1" dirty="0"/>
              <a:t>3. حساب رموز تصحيح الخطأ - </a:t>
            </a:r>
            <a:r>
              <a:rPr lang="en-US" sz="1800" b="1" dirty="0"/>
              <a:t>Error Correction Coding</a:t>
            </a:r>
          </a:p>
          <a:p>
            <a:r>
              <a:rPr lang="ar-SY" sz="1800" dirty="0"/>
              <a:t>في هذه المرحلة يتم تقسيم النص الثنائي الذي تم الحصول عليه من الخطوة الثانية، إلى مجموعات، هذه المجموعات تسمى بـ </a:t>
            </a:r>
            <a:r>
              <a:rPr lang="en-US" sz="1800" dirty="0"/>
              <a:t>Blocks، </a:t>
            </a:r>
            <a:r>
              <a:rPr lang="ar-SY" sz="1800" dirty="0"/>
              <a:t>كل واحدة من هذه المجموعات يتم تحويلها إلى معادلة رياضية خطية، أو </a:t>
            </a:r>
            <a:r>
              <a:rPr lang="en-US" sz="1800" dirty="0"/>
              <a:t>Linear Polynomial، </a:t>
            </a:r>
            <a:r>
              <a:rPr lang="ar-SY" sz="1800" dirty="0"/>
              <a:t>ثم يتم تطبيق خوارزمية </a:t>
            </a:r>
            <a:r>
              <a:rPr lang="en-US" sz="1800" dirty="0"/>
              <a:t>Reed-Solomon </a:t>
            </a:r>
            <a:r>
              <a:rPr lang="ar-SY" sz="1800" dirty="0"/>
              <a:t>على هذه المعادلة لنحصل منها على معادلة رياضية جديدة، وبتحويل هذه المعادلة مرة أخرى إلى نص ثنائي، نكون قد حصلنا على الرمز الخاص بتصحيح الخطأ.</a:t>
            </a:r>
          </a:p>
          <a:p>
            <a:r>
              <a:rPr lang="ar-SY" sz="1800" b="1" dirty="0"/>
              <a:t>4. بناء الرسالة النهائية - </a:t>
            </a:r>
            <a:r>
              <a:rPr lang="en-US" sz="1800" b="1" dirty="0"/>
              <a:t>Structure Final Message</a:t>
            </a:r>
          </a:p>
          <a:p>
            <a:r>
              <a:rPr lang="ar-SY" sz="1800" dirty="0"/>
              <a:t>في هذه المرحلة يتم دمج محتويات الخطوة الثانية مع الخطوة الثالثة بطريقة التبادل، لنحصل منها على النص النهائي الذي سوف يتم وضعه في رمز الـ </a:t>
            </a:r>
            <a:r>
              <a:rPr lang="en-US" sz="1800" dirty="0"/>
              <a:t>QR Code.</a:t>
            </a:r>
          </a:p>
          <a:p>
            <a:r>
              <a:rPr lang="ar-SY" sz="1600" b="1" dirty="0"/>
              <a:t>5. وضع الوحدات في مصفوفة - </a:t>
            </a:r>
            <a:r>
              <a:rPr lang="en-US" sz="1600" b="1" dirty="0"/>
              <a:t>Module Placement in Matrix</a:t>
            </a:r>
          </a:p>
          <a:p>
            <a:r>
              <a:rPr lang="ar-SY" sz="1800" dirty="0"/>
              <a:t>في هذه المرحلة يتم إنشاء مصفوفة ثنائية الأبعاد أو الشكل المربع بالقياسات المناسبة، والتي تم تحديدها في الخطوة الأولى </a:t>
            </a:r>
            <a:r>
              <a:rPr lang="ar-SY" sz="1800" dirty="0" err="1"/>
              <a:t>بإختيار</a:t>
            </a:r>
            <a:r>
              <a:rPr lang="ar-SY" sz="1800" dirty="0"/>
              <a:t> قياس للرمز، ثم يتم وضع أنماط الوظائف أولا بداخل المصفوفة، وبعد ذلك يتم إضافة الرسالة النهائية التي تم الحصول عليها من المرحلة الرابعة.</a:t>
            </a:r>
          </a:p>
          <a:p>
            <a:r>
              <a:rPr lang="ar-SY" sz="1800" dirty="0"/>
              <a:t>ويتم إضافة هذه البيانات للمصفوفة عن طريق إضافة مربع صغير أو </a:t>
            </a:r>
            <a:r>
              <a:rPr lang="en-US" sz="1800" dirty="0"/>
              <a:t>Module </a:t>
            </a:r>
            <a:r>
              <a:rPr lang="ar-SY" sz="1800" dirty="0"/>
              <a:t>لكل حرف في النص، بحيث يكون اللون الفاتح ممثلا للرقم صفر، واللون الداكن ممثلا عن الرقم 1</a:t>
            </a:r>
            <a:r>
              <a:rPr lang="ar-SY" sz="1800" dirty="0" smtClean="0"/>
              <a:t>.</a:t>
            </a:r>
            <a:endParaRPr lang="ar-SY" sz="1800" dirty="0"/>
          </a:p>
        </p:txBody>
      </p:sp>
    </p:spTree>
    <p:extLst>
      <p:ext uri="{BB962C8B-B14F-4D97-AF65-F5344CB8AC3E}">
        <p14:creationId xmlns:p14="http://schemas.microsoft.com/office/powerpoint/2010/main" val="161865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sz="quarter" idx="13"/>
          </p:nvPr>
        </p:nvSpPr>
        <p:spPr>
          <a:xfrm>
            <a:off x="467544" y="731520"/>
            <a:ext cx="8280920" cy="4929728"/>
          </a:xfrm>
        </p:spPr>
        <p:txBody>
          <a:bodyPr>
            <a:normAutofit/>
          </a:bodyPr>
          <a:lstStyle/>
          <a:p>
            <a:r>
              <a:rPr lang="ar-SY" b="1" dirty="0"/>
              <a:t>6. تحديد قناع للبيانات - </a:t>
            </a:r>
            <a:r>
              <a:rPr lang="en-US" b="1" dirty="0"/>
              <a:t>Data Masking</a:t>
            </a:r>
          </a:p>
          <a:p>
            <a:r>
              <a:rPr lang="ar-SY" dirty="0"/>
              <a:t>في هذه المرحلة يتم تطبيق قناع أو </a:t>
            </a:r>
            <a:r>
              <a:rPr lang="en-US" dirty="0"/>
              <a:t>Mask </a:t>
            </a:r>
            <a:r>
              <a:rPr lang="ar-SY" dirty="0"/>
              <a:t>على البيانات، بحيث يتم التأكد من توازن توزيع اللون الفاتح والداكن بداخل الرمز، ويوجد 8 أقنعة متاحة يمكن تطبيقها على أي رمز </a:t>
            </a:r>
            <a:r>
              <a:rPr lang="ar-SY" dirty="0" err="1"/>
              <a:t>إستجابة</a:t>
            </a:r>
            <a:r>
              <a:rPr lang="ar-SY" dirty="0"/>
              <a:t> سريعة.</a:t>
            </a:r>
          </a:p>
          <a:p>
            <a:r>
              <a:rPr lang="ar-SY" dirty="0"/>
              <a:t>طبقا للمواصفة المعيارية فإنه يجب أن يتم إجراء بعض </a:t>
            </a:r>
            <a:r>
              <a:rPr lang="ar-SY" dirty="0" err="1"/>
              <a:t>الإختبارات</a:t>
            </a:r>
            <a:r>
              <a:rPr lang="ar-SY" dirty="0"/>
              <a:t> على كل رمز بعد تطبيق القناع، ثم يتم حساب عقوبات أو </a:t>
            </a:r>
            <a:r>
              <a:rPr lang="en-US" dirty="0"/>
              <a:t>Penalties </a:t>
            </a:r>
            <a:r>
              <a:rPr lang="ar-SY" dirty="0"/>
              <a:t>على كل قناع، ثم يتم </a:t>
            </a:r>
            <a:r>
              <a:rPr lang="ar-SY" dirty="0" err="1"/>
              <a:t>إختيار</a:t>
            </a:r>
            <a:r>
              <a:rPr lang="ar-SY" dirty="0"/>
              <a:t> القناع الذي حصل على أقل رقم من العقوبات، وهذه الخطوة مهمة جدا للحصول على رمز جيد يسهل قراءته بواسطة أي برنامج أو قارئ </a:t>
            </a:r>
            <a:r>
              <a:rPr lang="en-US" dirty="0" smtClean="0"/>
              <a:t>QR</a:t>
            </a:r>
            <a:r>
              <a:rPr lang="ar-SY" dirty="0" smtClean="0"/>
              <a:t> </a:t>
            </a:r>
          </a:p>
          <a:p>
            <a:r>
              <a:rPr lang="ar-SY" b="1" dirty="0"/>
              <a:t>7. إضافة معلومات الرمز - </a:t>
            </a:r>
            <a:r>
              <a:rPr lang="en-US" b="1" dirty="0"/>
              <a:t>Format and Version Information</a:t>
            </a:r>
          </a:p>
          <a:p>
            <a:r>
              <a:rPr lang="ar-SY" dirty="0"/>
              <a:t>في هذه المرحلة يتم إضافة معلومات عن القناع المستخدم، والإصدار الخاص بالرمز في مكانهم المحدد، وهي الخطوة الأخيرة للحصول على رمز </a:t>
            </a:r>
            <a:r>
              <a:rPr lang="ar-SY" dirty="0" err="1"/>
              <a:t>إستجابة</a:t>
            </a:r>
            <a:r>
              <a:rPr lang="ar-SY" dirty="0"/>
              <a:t> سريعة.</a:t>
            </a:r>
          </a:p>
          <a:p>
            <a:endParaRPr lang="ar-SY" dirty="0" smtClean="0"/>
          </a:p>
          <a:p>
            <a:endParaRPr lang="ar-SY" dirty="0"/>
          </a:p>
          <a:p>
            <a:endParaRPr lang="ar-SY" dirty="0" smtClean="0"/>
          </a:p>
          <a:p>
            <a:endParaRPr lang="ar-SY" dirty="0"/>
          </a:p>
          <a:p>
            <a:pPr marL="45720" indent="0">
              <a:buNone/>
            </a:pPr>
            <a:endParaRPr lang="en-US" dirty="0"/>
          </a:p>
          <a:p>
            <a:endParaRPr lang="ar-SY" dirty="0"/>
          </a:p>
        </p:txBody>
      </p:sp>
    </p:spTree>
    <p:extLst>
      <p:ext uri="{BB962C8B-B14F-4D97-AF65-F5344CB8AC3E}">
        <p14:creationId xmlns:p14="http://schemas.microsoft.com/office/powerpoint/2010/main" val="1925474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09600" y="274638"/>
            <a:ext cx="7924800" cy="634082"/>
          </a:xfrm>
        </p:spPr>
        <p:txBody>
          <a:bodyPr>
            <a:normAutofit fontScale="90000"/>
          </a:bodyPr>
          <a:lstStyle/>
          <a:p>
            <a:pPr algn="r"/>
            <a:r>
              <a:rPr lang="ar-SY" dirty="0" smtClean="0"/>
              <a:t>مراحل قراءة وفك تشفير ال</a:t>
            </a:r>
            <a:r>
              <a:rPr lang="en-US" dirty="0" smtClean="0"/>
              <a:t>QR Code</a:t>
            </a:r>
            <a:endParaRPr lang="ar-SY" dirty="0"/>
          </a:p>
        </p:txBody>
      </p:sp>
      <p:pic>
        <p:nvPicPr>
          <p:cNvPr id="4" name="عنصر نائب للمحتوى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75656" y="1700808"/>
            <a:ext cx="6048672" cy="4411141"/>
          </a:xfrm>
        </p:spPr>
      </p:pic>
    </p:spTree>
    <p:extLst>
      <p:ext uri="{BB962C8B-B14F-4D97-AF65-F5344CB8AC3E}">
        <p14:creationId xmlns:p14="http://schemas.microsoft.com/office/powerpoint/2010/main" val="203579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971600" y="5229200"/>
            <a:ext cx="6512511" cy="1143000"/>
          </a:xfrm>
        </p:spPr>
        <p:txBody>
          <a:bodyPr>
            <a:normAutofit fontScale="90000"/>
          </a:bodyPr>
          <a:lstStyle/>
          <a:p>
            <a:pPr algn="ctr"/>
            <a:r>
              <a:rPr lang="ar-SY" dirty="0" smtClean="0"/>
              <a:t>الفرق بين </a:t>
            </a:r>
            <a:r>
              <a:rPr lang="ar-SY" dirty="0" err="1" smtClean="0"/>
              <a:t>الباركود</a:t>
            </a:r>
            <a:r>
              <a:rPr lang="ar-SY" dirty="0" smtClean="0"/>
              <a:t> وال </a:t>
            </a:r>
            <a:r>
              <a:rPr lang="en-US" dirty="0" smtClean="0"/>
              <a:t>QR code</a:t>
            </a:r>
            <a:endParaRPr lang="ar-SY" dirty="0"/>
          </a:p>
        </p:txBody>
      </p:sp>
      <p:sp>
        <p:nvSpPr>
          <p:cNvPr id="3" name="عنصر نائب للمحتوى 2"/>
          <p:cNvSpPr>
            <a:spLocks noGrp="1"/>
          </p:cNvSpPr>
          <p:nvPr>
            <p:ph sz="quarter" idx="13"/>
          </p:nvPr>
        </p:nvSpPr>
        <p:spPr>
          <a:xfrm>
            <a:off x="467544" y="476672"/>
            <a:ext cx="7992888" cy="4464496"/>
          </a:xfrm>
        </p:spPr>
        <p:txBody>
          <a:bodyPr>
            <a:noAutofit/>
          </a:bodyPr>
          <a:lstStyle/>
          <a:p>
            <a:pPr algn="ctr"/>
            <a:r>
              <a:rPr lang="ar-SY" sz="1800" dirty="0"/>
              <a:t>قبل التعرف على </a:t>
            </a:r>
            <a:r>
              <a:rPr lang="ar-SY" sz="1800" b="1" dirty="0"/>
              <a:t>رمز </a:t>
            </a:r>
            <a:r>
              <a:rPr lang="ar-SY" sz="1800" b="1" dirty="0" err="1"/>
              <a:t>الإستجابة</a:t>
            </a:r>
            <a:r>
              <a:rPr lang="ar-SY" sz="1800" b="1" dirty="0"/>
              <a:t> السريعة</a:t>
            </a:r>
            <a:r>
              <a:rPr lang="ar-SY" sz="1800" dirty="0"/>
              <a:t> يجب أن تعرف أن الـ </a:t>
            </a:r>
            <a:r>
              <a:rPr lang="en-US" sz="1800" b="1" dirty="0"/>
              <a:t>QR Code</a:t>
            </a:r>
            <a:r>
              <a:rPr lang="en-US" sz="1800" dirty="0"/>
              <a:t> </a:t>
            </a:r>
            <a:r>
              <a:rPr lang="ar-SY" sz="1800" dirty="0"/>
              <a:t>هو أحد أنواع رموز </a:t>
            </a:r>
            <a:r>
              <a:rPr lang="ar-SY" sz="1800" b="1" dirty="0" err="1"/>
              <a:t>الباركود</a:t>
            </a:r>
            <a:r>
              <a:rPr lang="ar-SY" sz="1800" dirty="0"/>
              <a:t>، </a:t>
            </a:r>
            <a:r>
              <a:rPr lang="ar-SY" sz="1800" dirty="0" err="1"/>
              <a:t>والباركود</a:t>
            </a:r>
            <a:r>
              <a:rPr lang="ar-SY" sz="1800" dirty="0"/>
              <a:t> هو طريقة لتمثيل البيانات بشكل رمز قابل للقراءة الآلية (بواسطة الكاميرا أو أجهزة مخصصة لقراءة </a:t>
            </a:r>
            <a:r>
              <a:rPr lang="ar-SY" sz="1800" dirty="0" err="1"/>
              <a:t>الباركود</a:t>
            </a:r>
            <a:r>
              <a:rPr lang="ar-SY" sz="1800" dirty="0"/>
              <a:t>).</a:t>
            </a:r>
          </a:p>
          <a:p>
            <a:pPr algn="ctr"/>
            <a:r>
              <a:rPr lang="ar-SY" sz="1800" dirty="0"/>
              <a:t>في رمز </a:t>
            </a:r>
            <a:r>
              <a:rPr lang="ar-SY" sz="1800" dirty="0" err="1"/>
              <a:t>الباركود</a:t>
            </a:r>
            <a:r>
              <a:rPr lang="ar-SY" sz="1800" dirty="0"/>
              <a:t> يتم تمثيل البيانات عن طريق التحكم في عرض الخطوط المتوازية وعرض المسافات بين هذه الخطوط، وبالتالي يعتبر هذا النوع من </a:t>
            </a:r>
            <a:r>
              <a:rPr lang="ar-SY" sz="1800" dirty="0" err="1"/>
              <a:t>الباركود</a:t>
            </a:r>
            <a:r>
              <a:rPr lang="ar-SY" sz="1800" dirty="0"/>
              <a:t> خطي أو </a:t>
            </a:r>
            <a:r>
              <a:rPr lang="en-US" sz="1800" b="1" dirty="0"/>
              <a:t>Linear</a:t>
            </a:r>
            <a:r>
              <a:rPr lang="en-US" sz="1800" dirty="0"/>
              <a:t> </a:t>
            </a:r>
            <a:r>
              <a:rPr lang="ar-SY" sz="1800" dirty="0"/>
              <a:t>ويطلق علية أحيانا أحادي الأبعاد أو </a:t>
            </a:r>
            <a:r>
              <a:rPr lang="en-US" sz="1800" dirty="0"/>
              <a:t>one-dimensional.</a:t>
            </a:r>
          </a:p>
          <a:p>
            <a:pPr algn="ctr"/>
            <a:r>
              <a:rPr lang="ar-SY" sz="1800" dirty="0"/>
              <a:t>طريقة تمثيل البيانات في </a:t>
            </a:r>
            <a:r>
              <a:rPr lang="ar-SY" sz="1800" dirty="0" err="1"/>
              <a:t>الباركود</a:t>
            </a:r>
            <a:r>
              <a:rPr lang="ar-SY" sz="1800" dirty="0"/>
              <a:t> فرضت قيود على حجم البيانات التي يمكن تمثيلها في رمز واحد، ما أدى إلى </a:t>
            </a:r>
            <a:r>
              <a:rPr lang="ar-SY" sz="1800" dirty="0" err="1"/>
              <a:t>إبتكار</a:t>
            </a:r>
            <a:r>
              <a:rPr lang="ar-SY" sz="1800" dirty="0"/>
              <a:t> طرق أخرى جديدة لتمثيل البيانات على هيئة مصفوفة ثنائية الأبعاد </a:t>
            </a:r>
            <a:r>
              <a:rPr lang="en-US" sz="1800" dirty="0"/>
              <a:t>two-dimensional، </a:t>
            </a:r>
            <a:r>
              <a:rPr lang="ar-SY" sz="1800" dirty="0"/>
              <a:t>بما يتيح تمثيل حجم أكبر من البيانات في رمز واحد.</a:t>
            </a:r>
          </a:p>
          <a:p>
            <a:pPr algn="ctr"/>
            <a:r>
              <a:rPr lang="ar-SY" sz="1800" dirty="0"/>
              <a:t>يوجد العديد من رموز </a:t>
            </a:r>
            <a:r>
              <a:rPr lang="ar-SY" sz="1800" dirty="0" err="1"/>
              <a:t>الباركود</a:t>
            </a:r>
            <a:r>
              <a:rPr lang="ar-SY" sz="1800" dirty="0"/>
              <a:t> ثنائية الأبعاد المتاحة </a:t>
            </a:r>
            <a:r>
              <a:rPr lang="ar-SY" sz="1800" dirty="0" err="1"/>
              <a:t>للإستخدام</a:t>
            </a:r>
            <a:r>
              <a:rPr lang="ar-SY" sz="1800" dirty="0"/>
              <a:t> في الوقت الحالي، منها على سبيل المثال </a:t>
            </a:r>
            <a:r>
              <a:rPr lang="en-US" sz="1800" dirty="0" err="1"/>
              <a:t>Aztic</a:t>
            </a:r>
            <a:r>
              <a:rPr lang="en-US" sz="1800" dirty="0"/>
              <a:t> Code </a:t>
            </a:r>
            <a:r>
              <a:rPr lang="ar-SY" sz="1800" dirty="0"/>
              <a:t>و </a:t>
            </a:r>
            <a:r>
              <a:rPr lang="en-US" sz="1800" dirty="0"/>
              <a:t>Maxi Code </a:t>
            </a:r>
            <a:r>
              <a:rPr lang="ar-SY" sz="1800" dirty="0"/>
              <a:t>و </a:t>
            </a:r>
            <a:r>
              <a:rPr lang="en-US" sz="1800" dirty="0"/>
              <a:t>PDF417 Code </a:t>
            </a:r>
            <a:r>
              <a:rPr lang="ar-SY" sz="1800" dirty="0"/>
              <a:t>و </a:t>
            </a:r>
            <a:r>
              <a:rPr lang="en-US" sz="1800" dirty="0" err="1"/>
              <a:t>HanXin</a:t>
            </a:r>
            <a:r>
              <a:rPr lang="en-US" sz="1800" dirty="0"/>
              <a:t> Code </a:t>
            </a:r>
            <a:r>
              <a:rPr lang="ar-SY" sz="1800" dirty="0"/>
              <a:t>و </a:t>
            </a:r>
            <a:r>
              <a:rPr lang="en-US" sz="1800" dirty="0"/>
              <a:t>QR Code </a:t>
            </a:r>
            <a:r>
              <a:rPr lang="ar-SY" sz="1800" dirty="0"/>
              <a:t>والعديد من الرموز الأخرى، ولكن يعد رمز </a:t>
            </a:r>
            <a:r>
              <a:rPr lang="ar-SY" sz="1800" dirty="0" err="1"/>
              <a:t>الإستجابة</a:t>
            </a:r>
            <a:r>
              <a:rPr lang="ar-SY" sz="1800" dirty="0"/>
              <a:t> السريعة </a:t>
            </a:r>
            <a:r>
              <a:rPr lang="en-US" sz="1800" dirty="0"/>
              <a:t>QR Code </a:t>
            </a:r>
            <a:r>
              <a:rPr lang="ar-SY" sz="1800" dirty="0"/>
              <a:t>هو الأشهر والأفضل بين هذه الرموز.</a:t>
            </a:r>
          </a:p>
          <a:p>
            <a:pPr marL="36576" indent="0">
              <a:buNone/>
            </a:pPr>
            <a:endParaRPr lang="ar-SY" sz="1000" dirty="0"/>
          </a:p>
        </p:txBody>
      </p:sp>
    </p:spTree>
    <p:extLst>
      <p:ext uri="{BB962C8B-B14F-4D97-AF65-F5344CB8AC3E}">
        <p14:creationId xmlns:p14="http://schemas.microsoft.com/office/powerpoint/2010/main" val="4233434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1"/>
          <p:cNvSpPr>
            <a:spLocks noGrp="1"/>
          </p:cNvSpPr>
          <p:nvPr>
            <p:ph sz="quarter" idx="13"/>
          </p:nvPr>
        </p:nvSpPr>
        <p:spPr>
          <a:xfrm>
            <a:off x="395536" y="333375"/>
            <a:ext cx="8138864" cy="5615905"/>
          </a:xfrm>
        </p:spPr>
        <p:txBody>
          <a:bodyPr>
            <a:normAutofit fontScale="92500"/>
          </a:bodyPr>
          <a:lstStyle/>
          <a:p>
            <a:pPr marL="0" indent="0">
              <a:buNone/>
            </a:pPr>
            <a:r>
              <a:rPr lang="en-US" dirty="0">
                <a:latin typeface="Arial Unicode MS" pitchFamily="34" charset="-128"/>
                <a:ea typeface="Arial Unicode MS" pitchFamily="34" charset="-128"/>
                <a:cs typeface="Arial Unicode MS" pitchFamily="34" charset="-128"/>
              </a:rPr>
              <a:t>Recognizing </a:t>
            </a:r>
            <a:r>
              <a:rPr lang="en-US" dirty="0" smtClean="0">
                <a:latin typeface="Arial Unicode MS" pitchFamily="34" charset="-128"/>
                <a:ea typeface="Arial Unicode MS" pitchFamily="34" charset="-128"/>
                <a:cs typeface="Arial Unicode MS" pitchFamily="34" charset="-128"/>
              </a:rPr>
              <a:t>Modules</a:t>
            </a:r>
            <a:r>
              <a:rPr lang="ar-SY" dirty="0" smtClean="0">
                <a:latin typeface="Arial Unicode MS" pitchFamily="34" charset="-128"/>
                <a:ea typeface="Arial Unicode MS" pitchFamily="34" charset="-128"/>
                <a:cs typeface="Arial Unicode MS" pitchFamily="34" charset="-128"/>
              </a:rPr>
              <a:t> :</a:t>
            </a:r>
            <a:r>
              <a:rPr lang="ar-SY" dirty="0">
                <a:latin typeface="Arial Unicode MS" pitchFamily="34" charset="-128"/>
                <a:ea typeface="Arial Unicode MS" pitchFamily="34" charset="-128"/>
                <a:cs typeface="Arial Unicode MS" pitchFamily="34" charset="-128"/>
              </a:rPr>
              <a:t>التعرف على </a:t>
            </a:r>
            <a:r>
              <a:rPr lang="ar-SY" dirty="0" smtClean="0">
                <a:latin typeface="Arial Unicode MS" pitchFamily="34" charset="-128"/>
                <a:ea typeface="Arial Unicode MS" pitchFamily="34" charset="-128"/>
                <a:cs typeface="Arial Unicode MS" pitchFamily="34" charset="-128"/>
              </a:rPr>
              <a:t>وحدات الظلام والضوء </a:t>
            </a:r>
            <a:r>
              <a:rPr lang="ar-SY" dirty="0">
                <a:latin typeface="Arial Unicode MS" pitchFamily="34" charset="-128"/>
                <a:ea typeface="Arial Unicode MS" pitchFamily="34" charset="-128"/>
                <a:cs typeface="Arial Unicode MS" pitchFamily="34" charset="-128"/>
              </a:rPr>
              <a:t>كمصفوفة من البتات "0" و"1" عن طريق تحديد </a:t>
            </a:r>
            <a:r>
              <a:rPr lang="ar-SY" dirty="0" smtClean="0">
                <a:latin typeface="Arial Unicode MS" pitchFamily="34" charset="-128"/>
                <a:ea typeface="Arial Unicode MS" pitchFamily="34" charset="-128"/>
                <a:cs typeface="Arial Unicode MS" pitchFamily="34" charset="-128"/>
              </a:rPr>
              <a:t>موقعها</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والحصول </a:t>
            </a:r>
            <a:r>
              <a:rPr lang="ar-SY" dirty="0">
                <a:latin typeface="Arial Unicode MS" pitchFamily="34" charset="-128"/>
                <a:ea typeface="Arial Unicode MS" pitchFamily="34" charset="-128"/>
                <a:cs typeface="Arial Unicode MS" pitchFamily="34" charset="-128"/>
              </a:rPr>
              <a:t>على صورة للرمز.</a:t>
            </a:r>
            <a:endParaRPr lang="en-US" dirty="0">
              <a:latin typeface="Arial Unicode MS" pitchFamily="34" charset="-128"/>
              <a:ea typeface="Arial Unicode MS" pitchFamily="34" charset="-128"/>
              <a:cs typeface="Arial Unicode MS" pitchFamily="34" charset="-128"/>
            </a:endParaRPr>
          </a:p>
          <a:p>
            <a:pPr marL="0" indent="0">
              <a:buNone/>
            </a:pPr>
            <a:r>
              <a:rPr lang="en-US" dirty="0">
                <a:latin typeface="Arial Unicode MS" pitchFamily="34" charset="-128"/>
                <a:ea typeface="Arial Unicode MS" pitchFamily="34" charset="-128"/>
                <a:cs typeface="Arial Unicode MS" pitchFamily="34" charset="-128"/>
              </a:rPr>
              <a:t>Extract Format </a:t>
            </a:r>
            <a:r>
              <a:rPr lang="en-US" dirty="0" smtClean="0">
                <a:latin typeface="Arial Unicode MS" pitchFamily="34" charset="-128"/>
                <a:ea typeface="Arial Unicode MS" pitchFamily="34" charset="-128"/>
                <a:cs typeface="Arial Unicode MS" pitchFamily="34" charset="-128"/>
              </a:rPr>
              <a:t>Information</a:t>
            </a:r>
            <a:r>
              <a:rPr lang="ar-SY" dirty="0" smtClean="0">
                <a:latin typeface="Arial Unicode MS" pitchFamily="34" charset="-128"/>
                <a:ea typeface="Arial Unicode MS" pitchFamily="34" charset="-128"/>
                <a:cs typeface="Arial Unicode MS" pitchFamily="34" charset="-128"/>
              </a:rPr>
              <a:t> : </a:t>
            </a:r>
            <a:r>
              <a:rPr lang="ar-SY" dirty="0">
                <a:latin typeface="Arial Unicode MS" pitchFamily="34" charset="-128"/>
                <a:ea typeface="Arial Unicode MS" pitchFamily="34" charset="-128"/>
                <a:cs typeface="Arial Unicode MS" pitchFamily="34" charset="-128"/>
              </a:rPr>
              <a:t>فك تشفير </a:t>
            </a:r>
            <a:r>
              <a:rPr lang="ar-SY" dirty="0" smtClean="0">
                <a:latin typeface="Arial Unicode MS" pitchFamily="34" charset="-128"/>
                <a:ea typeface="Arial Unicode MS" pitchFamily="34" charset="-128"/>
                <a:cs typeface="Arial Unicode MS" pitchFamily="34" charset="-128"/>
              </a:rPr>
              <a:t>تنسيق المعلومات </a:t>
            </a:r>
            <a:r>
              <a:rPr lang="ar-SY" dirty="0">
                <a:latin typeface="Arial Unicode MS" pitchFamily="34" charset="-128"/>
                <a:ea typeface="Arial Unicode MS" pitchFamily="34" charset="-128"/>
                <a:cs typeface="Arial Unicode MS" pitchFamily="34" charset="-128"/>
              </a:rPr>
              <a:t>وتحرير نمط الإخفاء </a:t>
            </a:r>
            <a:r>
              <a:rPr lang="ar-SY" dirty="0" smtClean="0">
                <a:latin typeface="Arial Unicode MS" pitchFamily="34" charset="-128"/>
                <a:ea typeface="Arial Unicode MS" pitchFamily="34" charset="-128"/>
                <a:cs typeface="Arial Unicode MS" pitchFamily="34" charset="-128"/>
              </a:rPr>
              <a:t>و</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تطبيق </a:t>
            </a:r>
            <a:r>
              <a:rPr lang="ar-SY" dirty="0">
                <a:latin typeface="Arial Unicode MS" pitchFamily="34" charset="-128"/>
                <a:ea typeface="Arial Unicode MS" pitchFamily="34" charset="-128"/>
                <a:cs typeface="Arial Unicode MS" pitchFamily="34" charset="-128"/>
              </a:rPr>
              <a:t>تصحيح الأخطاء على معلومات </a:t>
            </a:r>
            <a:r>
              <a:rPr lang="ar-SY" dirty="0" smtClean="0">
                <a:latin typeface="Arial Unicode MS" pitchFamily="34" charset="-128"/>
                <a:ea typeface="Arial Unicode MS" pitchFamily="34" charset="-128"/>
                <a:cs typeface="Arial Unicode MS" pitchFamily="34" charset="-128"/>
              </a:rPr>
              <a:t>التنسيق .</a:t>
            </a:r>
          </a:p>
          <a:p>
            <a:pPr marL="0" indent="0">
              <a:buNone/>
            </a:pPr>
            <a:r>
              <a:rPr lang="en-US" dirty="0">
                <a:latin typeface="Arial Unicode MS" pitchFamily="34" charset="-128"/>
                <a:ea typeface="Arial Unicode MS" pitchFamily="34" charset="-128"/>
                <a:cs typeface="Arial Unicode MS" pitchFamily="34" charset="-128"/>
              </a:rPr>
              <a:t>Determine Version </a:t>
            </a:r>
            <a:r>
              <a:rPr lang="en-US" dirty="0" smtClean="0">
                <a:latin typeface="Arial Unicode MS" pitchFamily="34" charset="-128"/>
                <a:ea typeface="Arial Unicode MS" pitchFamily="34" charset="-128"/>
                <a:cs typeface="Arial Unicode MS" pitchFamily="34" charset="-128"/>
              </a:rPr>
              <a:t>Information</a:t>
            </a:r>
            <a:r>
              <a:rPr lang="ar-SY" dirty="0" smtClean="0">
                <a:latin typeface="Arial Unicode MS" pitchFamily="34" charset="-128"/>
                <a:ea typeface="Arial Unicode MS" pitchFamily="34" charset="-128"/>
                <a:cs typeface="Arial Unicode MS" pitchFamily="34" charset="-128"/>
              </a:rPr>
              <a:t> : </a:t>
            </a:r>
            <a:r>
              <a:rPr lang="ar-SY" dirty="0">
                <a:latin typeface="Arial Unicode MS" pitchFamily="34" charset="-128"/>
                <a:ea typeface="Arial Unicode MS" pitchFamily="34" charset="-128"/>
                <a:cs typeface="Arial Unicode MS" pitchFamily="34" charset="-128"/>
              </a:rPr>
              <a:t>إذا كان </a:t>
            </a:r>
            <a:r>
              <a:rPr lang="ar-SY" dirty="0" smtClean="0">
                <a:latin typeface="Arial Unicode MS" pitchFamily="34" charset="-128"/>
                <a:ea typeface="Arial Unicode MS" pitchFamily="34" charset="-128"/>
                <a:cs typeface="Arial Unicode MS" pitchFamily="34" charset="-128"/>
              </a:rPr>
              <a:t>الإصدار قابل </a:t>
            </a:r>
            <a:r>
              <a:rPr lang="ar-SY" dirty="0">
                <a:latin typeface="Arial Unicode MS" pitchFamily="34" charset="-128"/>
                <a:ea typeface="Arial Unicode MS" pitchFamily="34" charset="-128"/>
                <a:cs typeface="Arial Unicode MS" pitchFamily="34" charset="-128"/>
              </a:rPr>
              <a:t>للتطبيق </a:t>
            </a:r>
            <a:r>
              <a:rPr lang="ar-SY" dirty="0" smtClean="0">
                <a:latin typeface="Arial Unicode MS" pitchFamily="34" charset="-128"/>
                <a:ea typeface="Arial Unicode MS" pitchFamily="34" charset="-128"/>
                <a:cs typeface="Arial Unicode MS" pitchFamily="34" charset="-128"/>
              </a:rPr>
              <a:t>يتم </a:t>
            </a:r>
            <a:r>
              <a:rPr lang="ar-SY" dirty="0">
                <a:latin typeface="Arial Unicode MS" pitchFamily="34" charset="-128"/>
                <a:ea typeface="Arial Unicode MS" pitchFamily="34" charset="-128"/>
                <a:cs typeface="Arial Unicode MS" pitchFamily="34" charset="-128"/>
              </a:rPr>
              <a:t>فك </a:t>
            </a:r>
            <a:r>
              <a:rPr lang="ar-SY" dirty="0" smtClean="0">
                <a:latin typeface="Arial Unicode MS" pitchFamily="34" charset="-128"/>
                <a:ea typeface="Arial Unicode MS" pitchFamily="34" charset="-128"/>
                <a:cs typeface="Arial Unicode MS" pitchFamily="34" charset="-128"/>
              </a:rPr>
              <a:t>تشفيره من</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منطقة </a:t>
            </a:r>
            <a:r>
              <a:rPr lang="ar-SY" dirty="0">
                <a:latin typeface="Arial Unicode MS" pitchFamily="34" charset="-128"/>
                <a:ea typeface="Arial Unicode MS" pitchFamily="34" charset="-128"/>
                <a:cs typeface="Arial Unicode MS" pitchFamily="34" charset="-128"/>
              </a:rPr>
              <a:t>معلومات الإصدار ومن ثم </a:t>
            </a:r>
            <a:r>
              <a:rPr lang="ar-SY" dirty="0" smtClean="0">
                <a:latin typeface="Arial Unicode MS" pitchFamily="34" charset="-128"/>
                <a:ea typeface="Arial Unicode MS" pitchFamily="34" charset="-128"/>
                <a:cs typeface="Arial Unicode MS" pitchFamily="34" charset="-128"/>
              </a:rPr>
              <a:t>تحديد</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نسخة  </a:t>
            </a:r>
            <a:r>
              <a:rPr lang="ar-SY" dirty="0">
                <a:latin typeface="Arial Unicode MS" pitchFamily="34" charset="-128"/>
                <a:ea typeface="Arial Unicode MS" pitchFamily="34" charset="-128"/>
                <a:cs typeface="Arial Unicode MS" pitchFamily="34" charset="-128"/>
              </a:rPr>
              <a:t>رمز </a:t>
            </a:r>
            <a:r>
              <a:rPr lang="en-US" dirty="0">
                <a:latin typeface="Arial Unicode MS" pitchFamily="34" charset="-128"/>
                <a:ea typeface="Arial Unicode MS" pitchFamily="34" charset="-128"/>
                <a:cs typeface="Arial Unicode MS" pitchFamily="34" charset="-128"/>
              </a:rPr>
              <a:t>QR Code</a:t>
            </a:r>
            <a:r>
              <a:rPr lang="ar-SY" dirty="0" smtClean="0">
                <a:latin typeface="Arial Unicode MS" pitchFamily="34" charset="-128"/>
                <a:ea typeface="Arial Unicode MS" pitchFamily="34" charset="-128"/>
                <a:cs typeface="Arial Unicode MS" pitchFamily="34" charset="-128"/>
              </a:rPr>
              <a:t>.</a:t>
            </a:r>
          </a:p>
          <a:p>
            <a:pPr marL="0" indent="0">
              <a:buNone/>
            </a:pPr>
            <a:r>
              <a:rPr lang="en-US" dirty="0">
                <a:latin typeface="Arial Unicode MS" pitchFamily="34" charset="-128"/>
                <a:ea typeface="Arial Unicode MS" pitchFamily="34" charset="-128"/>
                <a:cs typeface="Arial Unicode MS" pitchFamily="34" charset="-128"/>
              </a:rPr>
              <a:t>Release </a:t>
            </a:r>
            <a:r>
              <a:rPr lang="en-US" dirty="0" smtClean="0">
                <a:latin typeface="Arial Unicode MS" pitchFamily="34" charset="-128"/>
                <a:ea typeface="Arial Unicode MS" pitchFamily="34" charset="-128"/>
                <a:cs typeface="Arial Unicode MS" pitchFamily="34" charset="-128"/>
              </a:rPr>
              <a:t>Masking</a:t>
            </a:r>
            <a:r>
              <a:rPr lang="ar-SY" dirty="0" smtClean="0">
                <a:latin typeface="Arial Unicode MS" pitchFamily="34" charset="-128"/>
                <a:ea typeface="Arial Unicode MS" pitchFamily="34" charset="-128"/>
                <a:cs typeface="Arial Unicode MS" pitchFamily="34" charset="-128"/>
              </a:rPr>
              <a:t> : </a:t>
            </a:r>
            <a:r>
              <a:rPr lang="ar-SY" dirty="0">
                <a:latin typeface="Arial Unicode MS" pitchFamily="34" charset="-128"/>
                <a:ea typeface="Arial Unicode MS" pitchFamily="34" charset="-128"/>
                <a:cs typeface="Arial Unicode MS" pitchFamily="34" charset="-128"/>
              </a:rPr>
              <a:t>لتحرير </a:t>
            </a:r>
            <a:r>
              <a:rPr lang="ar-SY" dirty="0" smtClean="0">
                <a:latin typeface="Arial Unicode MS" pitchFamily="34" charset="-128"/>
                <a:ea typeface="Arial Unicode MS" pitchFamily="34" charset="-128"/>
                <a:cs typeface="Arial Unicode MS" pitchFamily="34" charset="-128"/>
              </a:rPr>
              <a:t>الإخفاء، يتم تطبيق </a:t>
            </a:r>
            <a:r>
              <a:rPr lang="en-US" dirty="0" smtClean="0">
                <a:latin typeface="Arial Unicode MS" pitchFamily="34" charset="-128"/>
                <a:ea typeface="Arial Unicode MS" pitchFamily="34" charset="-128"/>
                <a:cs typeface="Arial Unicode MS" pitchFamily="34" charset="-128"/>
              </a:rPr>
              <a:t>XOR</a:t>
            </a:r>
            <a:r>
              <a:rPr lang="ar-SY" dirty="0" smtClean="0">
                <a:latin typeface="Arial Unicode MS" pitchFamily="34" charset="-128"/>
                <a:ea typeface="Arial Unicode MS" pitchFamily="34" charset="-128"/>
                <a:cs typeface="Arial Unicode MS" pitchFamily="34" charset="-128"/>
              </a:rPr>
              <a:t>  بين نمط بتات </a:t>
            </a:r>
            <a:r>
              <a:rPr lang="ar-SY" dirty="0">
                <a:latin typeface="Arial Unicode MS" pitchFamily="34" charset="-128"/>
                <a:ea typeface="Arial Unicode MS" pitchFamily="34" charset="-128"/>
                <a:cs typeface="Arial Unicode MS" pitchFamily="34" charset="-128"/>
              </a:rPr>
              <a:t>منطقة </a:t>
            </a:r>
            <a:r>
              <a:rPr lang="ar-SY" dirty="0" smtClean="0">
                <a:latin typeface="Arial Unicode MS" pitchFamily="34" charset="-128"/>
                <a:ea typeface="Arial Unicode MS" pitchFamily="34" charset="-128"/>
                <a:cs typeface="Arial Unicode MS" pitchFamily="34" charset="-128"/>
              </a:rPr>
              <a:t>التشفير مع نمط القناع </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الذي </a:t>
            </a:r>
            <a:r>
              <a:rPr lang="ar-SY" dirty="0">
                <a:latin typeface="Arial Unicode MS" pitchFamily="34" charset="-128"/>
                <a:ea typeface="Arial Unicode MS" pitchFamily="34" charset="-128"/>
                <a:cs typeface="Arial Unicode MS" pitchFamily="34" charset="-128"/>
              </a:rPr>
              <a:t>تم </a:t>
            </a:r>
            <a:r>
              <a:rPr lang="ar-SY" dirty="0" smtClean="0">
                <a:latin typeface="Arial Unicode MS" pitchFamily="34" charset="-128"/>
                <a:ea typeface="Arial Unicode MS" pitchFamily="34" charset="-128"/>
                <a:cs typeface="Arial Unicode MS" pitchFamily="34" charset="-128"/>
              </a:rPr>
              <a:t>استخراجه من</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معلومات </a:t>
            </a:r>
            <a:r>
              <a:rPr lang="ar-SY" dirty="0">
                <a:latin typeface="Arial Unicode MS" pitchFamily="34" charset="-128"/>
                <a:ea typeface="Arial Unicode MS" pitchFamily="34" charset="-128"/>
                <a:cs typeface="Arial Unicode MS" pitchFamily="34" charset="-128"/>
              </a:rPr>
              <a:t>التنسيق.</a:t>
            </a:r>
            <a:endParaRPr lang="en-US" dirty="0">
              <a:latin typeface="Arial Unicode MS" pitchFamily="34" charset="-128"/>
              <a:ea typeface="Arial Unicode MS" pitchFamily="34" charset="-128"/>
              <a:cs typeface="Arial Unicode MS" pitchFamily="34" charset="-128"/>
            </a:endParaRPr>
          </a:p>
          <a:p>
            <a:pPr marL="0" indent="0">
              <a:buNone/>
            </a:pPr>
            <a:r>
              <a:rPr lang="en-US" dirty="0">
                <a:latin typeface="Arial Unicode MS" pitchFamily="34" charset="-128"/>
                <a:ea typeface="Arial Unicode MS" pitchFamily="34" charset="-128"/>
                <a:cs typeface="Arial Unicode MS" pitchFamily="34" charset="-128"/>
              </a:rPr>
              <a:t>Restore Data and Error Correction </a:t>
            </a:r>
            <a:r>
              <a:rPr lang="en-US" dirty="0" err="1" smtClean="0">
                <a:latin typeface="Arial Unicode MS" pitchFamily="34" charset="-128"/>
                <a:ea typeface="Arial Unicode MS" pitchFamily="34" charset="-128"/>
                <a:cs typeface="Arial Unicode MS" pitchFamily="34" charset="-128"/>
              </a:rPr>
              <a:t>Codeword</a:t>
            </a:r>
            <a:r>
              <a:rPr lang="ar-SY" dirty="0" smtClean="0">
                <a:latin typeface="Arial Unicode MS" pitchFamily="34" charset="-128"/>
                <a:ea typeface="Arial Unicode MS" pitchFamily="34" charset="-128"/>
                <a:cs typeface="Arial Unicode MS" pitchFamily="34" charset="-128"/>
              </a:rPr>
              <a:t> : </a:t>
            </a:r>
            <a:r>
              <a:rPr lang="ar-SY" dirty="0">
                <a:latin typeface="Arial Unicode MS" pitchFamily="34" charset="-128"/>
                <a:ea typeface="Arial Unicode MS" pitchFamily="34" charset="-128"/>
                <a:cs typeface="Arial Unicode MS" pitchFamily="34" charset="-128"/>
              </a:rPr>
              <a:t>استعادة البيانات وكلمات المرور الخاصة بتصحيح </a:t>
            </a:r>
            <a:r>
              <a:rPr lang="ar-SY" dirty="0" smtClean="0">
                <a:latin typeface="Arial Unicode MS" pitchFamily="34" charset="-128"/>
                <a:ea typeface="Arial Unicode MS" pitchFamily="34" charset="-128"/>
                <a:cs typeface="Arial Unicode MS" pitchFamily="34" charset="-128"/>
              </a:rPr>
              <a:t>الأخطاء</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من </a:t>
            </a:r>
            <a:r>
              <a:rPr lang="ar-SY" dirty="0">
                <a:latin typeface="Arial Unicode MS" pitchFamily="34" charset="-128"/>
                <a:ea typeface="Arial Unicode MS" pitchFamily="34" charset="-128"/>
                <a:cs typeface="Arial Unicode MS" pitchFamily="34" charset="-128"/>
              </a:rPr>
              <a:t>خلال </a:t>
            </a:r>
            <a:r>
              <a:rPr lang="ar-SY" dirty="0" smtClean="0">
                <a:latin typeface="Arial Unicode MS" pitchFamily="34" charset="-128"/>
                <a:ea typeface="Arial Unicode MS" pitchFamily="34" charset="-128"/>
                <a:cs typeface="Arial Unicode MS" pitchFamily="34" charset="-128"/>
              </a:rPr>
              <a:t>قراءة ال </a:t>
            </a:r>
            <a:r>
              <a:rPr lang="en-US" dirty="0" err="1" smtClean="0">
                <a:latin typeface="Arial Unicode MS" pitchFamily="34" charset="-128"/>
                <a:ea typeface="Arial Unicode MS" pitchFamily="34" charset="-128"/>
                <a:cs typeface="Arial Unicode MS" pitchFamily="34" charset="-128"/>
              </a:rPr>
              <a:t>Codeword</a:t>
            </a:r>
            <a:r>
              <a:rPr lang="ar-SY" dirty="0" smtClean="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 </a:t>
            </a:r>
          </a:p>
          <a:p>
            <a:pPr marL="0" indent="0">
              <a:buNone/>
            </a:pPr>
            <a:r>
              <a:rPr lang="en-US" dirty="0">
                <a:latin typeface="Arial Unicode MS" pitchFamily="34" charset="-128"/>
                <a:ea typeface="Arial Unicode MS" pitchFamily="34" charset="-128"/>
                <a:cs typeface="Arial Unicode MS" pitchFamily="34" charset="-128"/>
              </a:rPr>
              <a:t>Error Detection and </a:t>
            </a:r>
            <a:r>
              <a:rPr lang="en-US" dirty="0" smtClean="0">
                <a:latin typeface="Arial Unicode MS" pitchFamily="34" charset="-128"/>
                <a:ea typeface="Arial Unicode MS" pitchFamily="34" charset="-128"/>
                <a:cs typeface="Arial Unicode MS" pitchFamily="34" charset="-128"/>
              </a:rPr>
              <a:t>Correction</a:t>
            </a:r>
            <a:r>
              <a:rPr lang="ar-SY" dirty="0" smtClean="0">
                <a:latin typeface="Arial Unicode MS" pitchFamily="34" charset="-128"/>
                <a:ea typeface="Arial Unicode MS" pitchFamily="34" charset="-128"/>
                <a:cs typeface="Arial Unicode MS" pitchFamily="34" charset="-128"/>
              </a:rPr>
              <a:t> : </a:t>
            </a:r>
            <a:r>
              <a:rPr lang="ar-SY" dirty="0">
                <a:latin typeface="Arial Unicode MS" pitchFamily="34" charset="-128"/>
                <a:ea typeface="Arial Unicode MS" pitchFamily="34" charset="-128"/>
                <a:cs typeface="Arial Unicode MS" pitchFamily="34" charset="-128"/>
              </a:rPr>
              <a:t>من خلال الاستفادة </a:t>
            </a:r>
            <a:r>
              <a:rPr lang="ar-SY" dirty="0" smtClean="0">
                <a:latin typeface="Arial Unicode MS" pitchFamily="34" charset="-128"/>
                <a:ea typeface="Arial Unicode MS" pitchFamily="34" charset="-128"/>
                <a:cs typeface="Arial Unicode MS" pitchFamily="34" charset="-128"/>
              </a:rPr>
              <a:t>من</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كلمات </a:t>
            </a:r>
            <a:r>
              <a:rPr lang="ar-SY" dirty="0">
                <a:latin typeface="Arial Unicode MS" pitchFamily="34" charset="-128"/>
                <a:ea typeface="Arial Unicode MS" pitchFamily="34" charset="-128"/>
                <a:cs typeface="Arial Unicode MS" pitchFamily="34" charset="-128"/>
              </a:rPr>
              <a:t>كود تصحيح </a:t>
            </a:r>
            <a:r>
              <a:rPr lang="ar-SY" dirty="0" smtClean="0">
                <a:latin typeface="Arial Unicode MS" pitchFamily="34" charset="-128"/>
                <a:ea typeface="Arial Unicode MS" pitchFamily="34" charset="-128"/>
                <a:cs typeface="Arial Unicode MS" pitchFamily="34" charset="-128"/>
              </a:rPr>
              <a:t>الأخطاء </a:t>
            </a:r>
            <a:r>
              <a:rPr lang="en-US" dirty="0" err="1" smtClean="0">
                <a:latin typeface="Arial Unicode MS" pitchFamily="34" charset="-128"/>
                <a:ea typeface="Arial Unicode MS" pitchFamily="34" charset="-128"/>
                <a:cs typeface="Arial Unicode MS" pitchFamily="34" charset="-128"/>
              </a:rPr>
              <a:t>codeword</a:t>
            </a:r>
            <a:r>
              <a:rPr lang="ar-SY" dirty="0" smtClean="0">
                <a:latin typeface="Arial Unicode MS" pitchFamily="34" charset="-128"/>
                <a:ea typeface="Arial Unicode MS" pitchFamily="34" charset="-128"/>
                <a:cs typeface="Arial Unicode MS" pitchFamily="34" charset="-128"/>
              </a:rPr>
              <a:t> </a:t>
            </a:r>
            <a:r>
              <a:rPr lang="ar-SY" dirty="0">
                <a:latin typeface="Arial Unicode MS" pitchFamily="34" charset="-128"/>
                <a:ea typeface="Arial Unicode MS" pitchFamily="34" charset="-128"/>
                <a:cs typeface="Arial Unicode MS" pitchFamily="34" charset="-128"/>
              </a:rPr>
              <a:t>وتحديد الأخطاء إن </a:t>
            </a:r>
            <a:r>
              <a:rPr lang="ar-SY" dirty="0" smtClean="0">
                <a:latin typeface="Arial Unicode MS" pitchFamily="34" charset="-128"/>
                <a:ea typeface="Arial Unicode MS" pitchFamily="34" charset="-128"/>
                <a:cs typeface="Arial Unicode MS" pitchFamily="34" charset="-128"/>
              </a:rPr>
              <a:t>وجدت</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يتم </a:t>
            </a:r>
            <a:r>
              <a:rPr lang="ar-SY" dirty="0">
                <a:latin typeface="Arial Unicode MS" pitchFamily="34" charset="-128"/>
                <a:ea typeface="Arial Unicode MS" pitchFamily="34" charset="-128"/>
                <a:cs typeface="Arial Unicode MS" pitchFamily="34" charset="-128"/>
              </a:rPr>
              <a:t>اكتشاف </a:t>
            </a:r>
            <a:r>
              <a:rPr lang="ar-SY" dirty="0" smtClean="0">
                <a:latin typeface="Arial Unicode MS" pitchFamily="34" charset="-128"/>
                <a:ea typeface="Arial Unicode MS" pitchFamily="34" charset="-128"/>
                <a:cs typeface="Arial Unicode MS" pitchFamily="34" charset="-128"/>
              </a:rPr>
              <a:t>الخطأ</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و تصحيحه</a:t>
            </a:r>
            <a:r>
              <a:rPr lang="ar-SY" dirty="0">
                <a:latin typeface="Arial Unicode MS" pitchFamily="34" charset="-128"/>
                <a:ea typeface="Arial Unicode MS" pitchFamily="34" charset="-128"/>
                <a:cs typeface="Arial Unicode MS" pitchFamily="34" charset="-128"/>
              </a:rPr>
              <a:t>.</a:t>
            </a:r>
            <a:endParaRPr lang="en-US" dirty="0">
              <a:latin typeface="Arial Unicode MS" pitchFamily="34" charset="-128"/>
              <a:ea typeface="Arial Unicode MS" pitchFamily="34" charset="-128"/>
              <a:cs typeface="Arial Unicode MS" pitchFamily="34" charset="-128"/>
            </a:endParaRPr>
          </a:p>
          <a:p>
            <a:pPr marL="0" indent="0">
              <a:buNone/>
            </a:pPr>
            <a:r>
              <a:rPr lang="en-US" dirty="0">
                <a:latin typeface="Arial Unicode MS" pitchFamily="34" charset="-128"/>
                <a:ea typeface="Arial Unicode MS" pitchFamily="34" charset="-128"/>
                <a:cs typeface="Arial Unicode MS" pitchFamily="34" charset="-128"/>
              </a:rPr>
              <a:t>Decode Data </a:t>
            </a:r>
            <a:r>
              <a:rPr lang="en-US" dirty="0" err="1" smtClean="0">
                <a:latin typeface="Arial Unicode MS" pitchFamily="34" charset="-128"/>
                <a:ea typeface="Arial Unicode MS" pitchFamily="34" charset="-128"/>
                <a:cs typeface="Arial Unicode MS" pitchFamily="34" charset="-128"/>
              </a:rPr>
              <a:t>Codewords</a:t>
            </a:r>
            <a:r>
              <a:rPr lang="ar-SY" dirty="0" smtClean="0">
                <a:latin typeface="Arial Unicode MS" pitchFamily="34" charset="-128"/>
                <a:ea typeface="Arial Unicode MS" pitchFamily="34" charset="-128"/>
                <a:cs typeface="Arial Unicode MS" pitchFamily="34" charset="-128"/>
              </a:rPr>
              <a:t> : تقسيم </a:t>
            </a:r>
            <a:r>
              <a:rPr lang="ar-SY" dirty="0">
                <a:latin typeface="Arial Unicode MS" pitchFamily="34" charset="-128"/>
                <a:ea typeface="Arial Unicode MS" pitchFamily="34" charset="-128"/>
                <a:cs typeface="Arial Unicode MS" pitchFamily="34" charset="-128"/>
              </a:rPr>
              <a:t>كلمات تشفير </a:t>
            </a:r>
            <a:r>
              <a:rPr lang="ar-SY" dirty="0" smtClean="0">
                <a:latin typeface="Arial Unicode MS" pitchFamily="34" charset="-128"/>
                <a:ea typeface="Arial Unicode MS" pitchFamily="34" charset="-128"/>
                <a:cs typeface="Arial Unicode MS" pitchFamily="34" charset="-128"/>
              </a:rPr>
              <a:t>البيانات</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إلى </a:t>
            </a:r>
            <a:r>
              <a:rPr lang="ar-SY" dirty="0">
                <a:latin typeface="Arial Unicode MS" pitchFamily="34" charset="-128"/>
                <a:ea typeface="Arial Unicode MS" pitchFamily="34" charset="-128"/>
                <a:cs typeface="Arial Unicode MS" pitchFamily="34" charset="-128"/>
              </a:rPr>
              <a:t>شرائح وفقًا لمؤشرات الوضع </a:t>
            </a:r>
            <a:r>
              <a:rPr lang="ar-SY" dirty="0" smtClean="0">
                <a:latin typeface="Arial Unicode MS" pitchFamily="34" charset="-128"/>
                <a:ea typeface="Arial Unicode MS" pitchFamily="34" charset="-128"/>
                <a:cs typeface="Arial Unicode MS" pitchFamily="34" charset="-128"/>
              </a:rPr>
              <a:t>و</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مؤشرات </a:t>
            </a:r>
            <a:r>
              <a:rPr lang="ar-SY" dirty="0">
                <a:latin typeface="Arial Unicode MS" pitchFamily="34" charset="-128"/>
                <a:ea typeface="Arial Unicode MS" pitchFamily="34" charset="-128"/>
                <a:cs typeface="Arial Unicode MS" pitchFamily="34" charset="-128"/>
              </a:rPr>
              <a:t>عدد الأحرف. وأخيرًا فك </a:t>
            </a:r>
            <a:r>
              <a:rPr lang="ar-SY" dirty="0" smtClean="0">
                <a:latin typeface="Arial Unicode MS" pitchFamily="34" charset="-128"/>
                <a:ea typeface="Arial Unicode MS" pitchFamily="34" charset="-128"/>
                <a:cs typeface="Arial Unicode MS" pitchFamily="34" charset="-128"/>
              </a:rPr>
              <a:t>التشفير</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أحرف </a:t>
            </a:r>
            <a:r>
              <a:rPr lang="ar-SY" dirty="0">
                <a:latin typeface="Arial Unicode MS" pitchFamily="34" charset="-128"/>
                <a:ea typeface="Arial Unicode MS" pitchFamily="34" charset="-128"/>
                <a:cs typeface="Arial Unicode MS" pitchFamily="34" charset="-128"/>
              </a:rPr>
              <a:t>البيانات وفقًا للوضع (الأوضاع) المستخدمة </a:t>
            </a:r>
            <a:r>
              <a:rPr lang="ar-SY" dirty="0" smtClean="0">
                <a:latin typeface="Arial Unicode MS" pitchFamily="34" charset="-128"/>
                <a:ea typeface="Arial Unicode MS" pitchFamily="34" charset="-128"/>
                <a:cs typeface="Arial Unicode MS" pitchFamily="34" charset="-128"/>
              </a:rPr>
              <a:t>و</a:t>
            </a:r>
            <a:r>
              <a:rPr lang="ar-SY" dirty="0">
                <a:latin typeface="Arial Unicode MS" pitchFamily="34" charset="-128"/>
                <a:ea typeface="Arial Unicode MS" pitchFamily="34" charset="-128"/>
                <a:cs typeface="Arial Unicode MS" pitchFamily="34" charset="-128"/>
              </a:rPr>
              <a:t> </a:t>
            </a:r>
            <a:r>
              <a:rPr lang="ar-SY" dirty="0" smtClean="0">
                <a:latin typeface="Arial Unicode MS" pitchFamily="34" charset="-128"/>
                <a:ea typeface="Arial Unicode MS" pitchFamily="34" charset="-128"/>
                <a:cs typeface="Arial Unicode MS" pitchFamily="34" charset="-128"/>
              </a:rPr>
              <a:t>إخراج </a:t>
            </a:r>
            <a:r>
              <a:rPr lang="ar-SY" dirty="0">
                <a:latin typeface="Arial Unicode MS" pitchFamily="34" charset="-128"/>
                <a:ea typeface="Arial Unicode MS" pitchFamily="34" charset="-128"/>
                <a:cs typeface="Arial Unicode MS" pitchFamily="34" charset="-128"/>
              </a:rPr>
              <a:t>النص الذي تم فك تشفيره كنتيجة. </a:t>
            </a:r>
            <a:endParaRPr lang="ar-SY" dirty="0" smtClean="0">
              <a:latin typeface="Arial Unicode MS" pitchFamily="34" charset="-128"/>
              <a:ea typeface="Arial Unicode MS" pitchFamily="34" charset="-128"/>
              <a:cs typeface="Arial Unicode MS" pitchFamily="34" charset="-128"/>
            </a:endParaRPr>
          </a:p>
          <a:p>
            <a:pPr marL="0" indent="0">
              <a:buNone/>
            </a:pPr>
            <a:endParaRPr lang="en-US" dirty="0">
              <a:latin typeface="Arial Unicode MS" pitchFamily="34" charset="-128"/>
              <a:ea typeface="Arial Unicode MS" pitchFamily="34" charset="-128"/>
              <a:cs typeface="Arial Unicode MS" pitchFamily="34" charset="-128"/>
            </a:endParaRPr>
          </a:p>
          <a:p>
            <a:pPr marL="0" indent="0">
              <a:buNone/>
            </a:pPr>
            <a:endParaRPr lang="en-US" dirty="0">
              <a:latin typeface="Arial Unicode MS" pitchFamily="34" charset="-128"/>
              <a:ea typeface="Arial Unicode MS" pitchFamily="34" charset="-128"/>
              <a:cs typeface="Arial Unicode MS" pitchFamily="34" charset="-128"/>
            </a:endParaRPr>
          </a:p>
          <a:p>
            <a:pPr marL="0" indent="0">
              <a:buNone/>
            </a:pPr>
            <a:endParaRPr lang="ar-SY"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162780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Y" sz="3200" dirty="0"/>
              <a:t>الحد الأقصى للبيانات في رمز </a:t>
            </a:r>
            <a:r>
              <a:rPr lang="ar-SY" sz="3200" dirty="0" err="1"/>
              <a:t>الإستجابة</a:t>
            </a:r>
            <a:r>
              <a:rPr lang="ar-SY" sz="3200" dirty="0"/>
              <a:t> السريعة</a:t>
            </a:r>
          </a:p>
        </p:txBody>
      </p:sp>
      <p:sp>
        <p:nvSpPr>
          <p:cNvPr id="3" name="عنصر نائب للمحتوى 2"/>
          <p:cNvSpPr>
            <a:spLocks noGrp="1"/>
          </p:cNvSpPr>
          <p:nvPr>
            <p:ph sz="quarter" idx="13"/>
          </p:nvPr>
        </p:nvSpPr>
        <p:spPr>
          <a:xfrm>
            <a:off x="827584" y="731520"/>
            <a:ext cx="7560840" cy="3474720"/>
          </a:xfrm>
        </p:spPr>
        <p:txBody>
          <a:bodyPr>
            <a:normAutofit fontScale="70000" lnSpcReduction="20000"/>
          </a:bodyPr>
          <a:lstStyle/>
          <a:p>
            <a:r>
              <a:rPr lang="ar-SY" dirty="0" smtClean="0"/>
              <a:t>يتم </a:t>
            </a:r>
            <a:r>
              <a:rPr lang="ar-SY" dirty="0"/>
              <a:t>تحديد حجم البيانات التي يمكن تشفيرها في رمز </a:t>
            </a:r>
            <a:r>
              <a:rPr lang="en-US" dirty="0"/>
              <a:t>QR Code </a:t>
            </a:r>
            <a:r>
              <a:rPr lang="ar-SY" dirty="0"/>
              <a:t>واحد بناء على القياس المستخدم، ودرجة تصحيح الخطأ، ونوع البيانات.</a:t>
            </a:r>
          </a:p>
          <a:p>
            <a:r>
              <a:rPr lang="ar-SY" dirty="0"/>
              <a:t>كلما زاد القياس الـ </a:t>
            </a:r>
            <a:r>
              <a:rPr lang="en-US" dirty="0"/>
              <a:t>Version </a:t>
            </a:r>
            <a:r>
              <a:rPr lang="ar-SY" dirty="0"/>
              <a:t>كلما زادت المساحة المتاحة لتشفير البيانات، وكلما زادت درجة تصحيح الخطأ كلما قلت المساحة المتاحة للبيانات.</a:t>
            </a:r>
          </a:p>
          <a:p>
            <a:r>
              <a:rPr lang="ar-SY" dirty="0"/>
              <a:t>يوجد مجموعة من خوارزميات التشفير المتاحة لإنشاء رمز الـ </a:t>
            </a:r>
            <a:r>
              <a:rPr lang="en-US" dirty="0"/>
              <a:t>QR Code، </a:t>
            </a:r>
            <a:r>
              <a:rPr lang="ar-SY" dirty="0"/>
              <a:t>حيث </a:t>
            </a:r>
            <a:r>
              <a:rPr lang="ar-SY" dirty="0" err="1"/>
              <a:t>تتييح</a:t>
            </a:r>
            <a:r>
              <a:rPr lang="ar-SY" dirty="0"/>
              <a:t> كل خوارزمية حجم محدد من البيانات التي يمكن إضافتها في كل قياس ودرجة تصحيح خطأ، فعلى سبيل المثال إذا </a:t>
            </a:r>
            <a:r>
              <a:rPr lang="ar-SY" dirty="0" err="1"/>
              <a:t>إستخدمنا</a:t>
            </a:r>
            <a:r>
              <a:rPr lang="ar-SY" dirty="0"/>
              <a:t> القياس 40 (وهو أكبر قياس) مع درجة تصحيح خطأ </a:t>
            </a:r>
            <a:r>
              <a:rPr lang="en-US" dirty="0"/>
              <a:t>L (</a:t>
            </a:r>
            <a:r>
              <a:rPr lang="ar-SY" dirty="0"/>
              <a:t>وهي أقل درجة لتصحيح الخطأ) نحصل على الحجم التالي</a:t>
            </a:r>
          </a:p>
          <a:p>
            <a:r>
              <a:rPr lang="ar-SY" dirty="0"/>
              <a:t>البيانات الرقمية من 0 إلى 9: يمكن تشفير 7089 رقم.</a:t>
            </a:r>
          </a:p>
          <a:p>
            <a:r>
              <a:rPr lang="ar-SY" dirty="0"/>
              <a:t>البيانات بالأحرف الإنجليزية الكبيرة مع الأرقام مع عدد محدد من الرموز الخاصة: يمكن تشفير 4296 حرف.</a:t>
            </a:r>
          </a:p>
          <a:p>
            <a:r>
              <a:rPr lang="ar-SY" dirty="0"/>
              <a:t>البيانات بمجموعة الأحرف الإنجليزية أو تحديدا الـ </a:t>
            </a:r>
            <a:r>
              <a:rPr lang="en-US" dirty="0"/>
              <a:t>ASCCI: </a:t>
            </a:r>
            <a:r>
              <a:rPr lang="ar-SY" dirty="0"/>
              <a:t>يمكن تشفير 2953 حرف.</a:t>
            </a:r>
          </a:p>
          <a:p>
            <a:r>
              <a:rPr lang="ar-SY" dirty="0"/>
              <a:t>البيانات بالأحرف اليابانية: يمكن تشفير 1817 حرف.</a:t>
            </a:r>
          </a:p>
          <a:p>
            <a:r>
              <a:rPr lang="ar-SY" dirty="0"/>
              <a:t>البيانات التي تحتوي على حروف عربية: يمكن تشفير 1476 حرف.</a:t>
            </a:r>
          </a:p>
          <a:p>
            <a:endParaRPr lang="ar-SY" dirty="0"/>
          </a:p>
        </p:txBody>
      </p:sp>
    </p:spTree>
    <p:extLst>
      <p:ext uri="{BB962C8B-B14F-4D97-AF65-F5344CB8AC3E}">
        <p14:creationId xmlns:p14="http://schemas.microsoft.com/office/powerpoint/2010/main" val="3758125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Y" sz="3200" dirty="0"/>
              <a:t>مميزات رمز </a:t>
            </a:r>
            <a:r>
              <a:rPr lang="ar-SY" sz="3200" dirty="0" err="1"/>
              <a:t>الإستجابة</a:t>
            </a:r>
            <a:r>
              <a:rPr lang="ar-SY" sz="3200" dirty="0"/>
              <a:t> السريعة </a:t>
            </a:r>
            <a:r>
              <a:rPr lang="en-US" sz="3200" dirty="0"/>
              <a:t>QR Code</a:t>
            </a:r>
            <a:br>
              <a:rPr lang="en-US" sz="3200" dirty="0"/>
            </a:br>
            <a:endParaRPr lang="ar-SY" sz="3200" dirty="0"/>
          </a:p>
        </p:txBody>
      </p:sp>
      <p:sp>
        <p:nvSpPr>
          <p:cNvPr id="3" name="عنصر نائب للمحتوى 2"/>
          <p:cNvSpPr>
            <a:spLocks noGrp="1"/>
          </p:cNvSpPr>
          <p:nvPr>
            <p:ph sz="quarter" idx="13"/>
          </p:nvPr>
        </p:nvSpPr>
        <p:spPr>
          <a:xfrm>
            <a:off x="1143000" y="731520"/>
            <a:ext cx="7533456" cy="3474720"/>
          </a:xfrm>
        </p:spPr>
        <p:txBody>
          <a:bodyPr>
            <a:noAutofit/>
          </a:bodyPr>
          <a:lstStyle/>
          <a:p>
            <a:r>
              <a:rPr lang="ar-SY" sz="1600" dirty="0" smtClean="0"/>
              <a:t>كما </a:t>
            </a:r>
            <a:r>
              <a:rPr lang="ar-SY" sz="1600" dirty="0"/>
              <a:t>ذكرنا سابقا أنه يوجد العديد من الرموز ثنائية الأبعاد بخلاف رمز الـ </a:t>
            </a:r>
            <a:r>
              <a:rPr lang="en-US" sz="1600" dirty="0"/>
              <a:t>QR Code، </a:t>
            </a:r>
            <a:r>
              <a:rPr lang="ar-SY" sz="1600" dirty="0"/>
              <a:t>وذكرنا أيضا أنه الأكثر شهرة بينهم وأنه الأفضل، والتالي هي أهم مميزات رمز الـ </a:t>
            </a:r>
            <a:r>
              <a:rPr lang="en-US" sz="1600" dirty="0"/>
              <a:t>QR Code</a:t>
            </a:r>
          </a:p>
          <a:p>
            <a:r>
              <a:rPr lang="ar-SY" sz="1600" dirty="0"/>
              <a:t>حجم البيانات التي يمكن تمثيلها في رمز واحد قد تصل إلى 7089 رمز، وهو أكبر من أي نوع آخر.</a:t>
            </a:r>
          </a:p>
          <a:p>
            <a:r>
              <a:rPr lang="ar-SY" sz="1600" dirty="0"/>
              <a:t>إمكانية قراءة الرمز من أي زاوية، فإذا قمت </a:t>
            </a:r>
            <a:r>
              <a:rPr lang="ar-SY" sz="1600" dirty="0" err="1"/>
              <a:t>يقراءة</a:t>
            </a:r>
            <a:r>
              <a:rPr lang="ar-SY" sz="1600" dirty="0"/>
              <a:t> الرمز رأسا على عقب، سوف تحصل على المحتوى الصحيح للبيانات بعد فك تشفيرها.</a:t>
            </a:r>
          </a:p>
          <a:p>
            <a:r>
              <a:rPr lang="ar-SY" sz="1600" dirty="0"/>
              <a:t>المقاومة للتلف، حيث يمكن قراءة رمز </a:t>
            </a:r>
            <a:r>
              <a:rPr lang="en-US" sz="1600" dirty="0"/>
              <a:t>QR Code </a:t>
            </a:r>
            <a:r>
              <a:rPr lang="ar-SY" sz="1600" dirty="0"/>
              <a:t>يحتوي على نسبة قد تصل إلى 30% من المحتويات التالفة، وذلك بفضل </a:t>
            </a:r>
            <a:r>
              <a:rPr lang="ar-SY" sz="1600" dirty="0" err="1"/>
              <a:t>إستخدام</a:t>
            </a:r>
            <a:r>
              <a:rPr lang="ar-SY" sz="1600" dirty="0"/>
              <a:t> خوارزمية تصحيح الخطأ.</a:t>
            </a:r>
          </a:p>
          <a:p>
            <a:r>
              <a:rPr lang="ar-SY" sz="1600" dirty="0"/>
              <a:t>يدعم تشفير العديد من اللغات بطريقة جيدة.</a:t>
            </a:r>
          </a:p>
          <a:p>
            <a:r>
              <a:rPr lang="ar-SY" sz="1600" dirty="0"/>
              <a:t>إمكانية طباعة الرمز بشكل مصغر، مع الحفاظ على إمكانية قراءة الرمز بشكل صحيح، مقارنه </a:t>
            </a:r>
            <a:r>
              <a:rPr lang="ar-SY" sz="1600" dirty="0" err="1"/>
              <a:t>بالباركود</a:t>
            </a:r>
            <a:r>
              <a:rPr lang="ar-SY" sz="1600" dirty="0"/>
              <a:t> العادي.</a:t>
            </a:r>
          </a:p>
          <a:p>
            <a:endParaRPr lang="ar-SY" sz="1600" dirty="0"/>
          </a:p>
        </p:txBody>
      </p:sp>
    </p:spTree>
    <p:extLst>
      <p:ext uri="{BB962C8B-B14F-4D97-AF65-F5344CB8AC3E}">
        <p14:creationId xmlns:p14="http://schemas.microsoft.com/office/powerpoint/2010/main" val="893437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79512" y="5949280"/>
            <a:ext cx="5822032" cy="785024"/>
          </a:xfrm>
        </p:spPr>
        <p:txBody>
          <a:bodyPr/>
          <a:lstStyle/>
          <a:p>
            <a:r>
              <a:rPr lang="ar-SY" sz="2400" dirty="0" err="1"/>
              <a:t>إستخدامات</a:t>
            </a:r>
            <a:r>
              <a:rPr lang="ar-SY" sz="2400" dirty="0"/>
              <a:t> رمز </a:t>
            </a:r>
            <a:r>
              <a:rPr lang="ar-SY" sz="2400" dirty="0" err="1"/>
              <a:t>الإستجابة</a:t>
            </a:r>
            <a:r>
              <a:rPr lang="ar-SY" sz="2400" dirty="0"/>
              <a:t> السريعة</a:t>
            </a:r>
            <a:br>
              <a:rPr lang="ar-SY" sz="2400" dirty="0"/>
            </a:br>
            <a:endParaRPr lang="ar-SY" sz="2400" dirty="0"/>
          </a:p>
        </p:txBody>
      </p:sp>
      <p:sp>
        <p:nvSpPr>
          <p:cNvPr id="3" name="عنصر نائب للمحتوى 2"/>
          <p:cNvSpPr>
            <a:spLocks noGrp="1"/>
          </p:cNvSpPr>
          <p:nvPr>
            <p:ph sz="quarter" idx="13"/>
          </p:nvPr>
        </p:nvSpPr>
        <p:spPr>
          <a:xfrm>
            <a:off x="251520" y="44624"/>
            <a:ext cx="8712968" cy="5904656"/>
          </a:xfrm>
        </p:spPr>
        <p:txBody>
          <a:bodyPr>
            <a:normAutofit fontScale="70000" lnSpcReduction="20000"/>
          </a:bodyPr>
          <a:lstStyle/>
          <a:p>
            <a:r>
              <a:rPr lang="ar-SY" dirty="0" smtClean="0"/>
              <a:t>يستخدم </a:t>
            </a:r>
            <a:r>
              <a:rPr lang="ar-SY" dirty="0"/>
              <a:t>رمز </a:t>
            </a:r>
            <a:r>
              <a:rPr lang="ar-SY" dirty="0" err="1"/>
              <a:t>الإستجابة</a:t>
            </a:r>
            <a:r>
              <a:rPr lang="ar-SY" dirty="0"/>
              <a:t> السريعة </a:t>
            </a:r>
            <a:r>
              <a:rPr lang="en-US" dirty="0"/>
              <a:t>QR Code </a:t>
            </a:r>
            <a:r>
              <a:rPr lang="ar-SY" dirty="0"/>
              <a:t>بشكل أساسي لتحويل أي نص من البيانات إلى رمز </a:t>
            </a:r>
            <a:r>
              <a:rPr lang="en-US" dirty="0"/>
              <a:t>QR Code، </a:t>
            </a:r>
            <a:r>
              <a:rPr lang="ar-SY" dirty="0"/>
              <a:t>وكما أشرنا من قبل أن الخطوة الأولى لإنشاء الرمز يمكن أن يتم إضافة بعض البيانات الوصفية للنص حتى يتمكن قارئ رمز الـ </a:t>
            </a:r>
            <a:r>
              <a:rPr lang="en-US" dirty="0"/>
              <a:t>QR Code </a:t>
            </a:r>
            <a:r>
              <a:rPr lang="ar-SY" dirty="0"/>
              <a:t>من أداء مهام محددة، والتالي بعض هذه </a:t>
            </a:r>
            <a:r>
              <a:rPr lang="ar-SY" dirty="0" err="1"/>
              <a:t>الإستخدامات</a:t>
            </a:r>
            <a:r>
              <a:rPr lang="ar-SY" dirty="0"/>
              <a:t> الخاصة</a:t>
            </a:r>
          </a:p>
          <a:p>
            <a:r>
              <a:rPr lang="ar-SY" b="1" dirty="0"/>
              <a:t>عنوان موقع - </a:t>
            </a:r>
            <a:r>
              <a:rPr lang="en-US" b="1" dirty="0"/>
              <a:t>URL</a:t>
            </a:r>
          </a:p>
          <a:p>
            <a:r>
              <a:rPr lang="ar-SY" dirty="0"/>
              <a:t>حيث يمكن تشفير النص الذي يحتوي على عنوان الموقع إلكتروني، وعند قراءة الرمز يتم تشغيل المتصفح </a:t>
            </a:r>
            <a:r>
              <a:rPr lang="ar-SY" dirty="0" err="1"/>
              <a:t>الإفتراضي</a:t>
            </a:r>
            <a:r>
              <a:rPr lang="ar-SY" dirty="0"/>
              <a:t> للجهاز وفتح عنوان الموقع الإلكتروني بشكل مباشر، ويعد هذا </a:t>
            </a:r>
            <a:r>
              <a:rPr lang="ar-SY" dirty="0" err="1"/>
              <a:t>الإستخدام</a:t>
            </a:r>
            <a:r>
              <a:rPr lang="ar-SY" dirty="0"/>
              <a:t> هو الأشهر والأكثر تطبيقا في العديد من البرامج التي تستخدم رمز </a:t>
            </a:r>
            <a:r>
              <a:rPr lang="ar-SY" dirty="0" err="1"/>
              <a:t>الإستجابة</a:t>
            </a:r>
            <a:r>
              <a:rPr lang="ar-SY" dirty="0"/>
              <a:t> السريعة، حيث يمكن </a:t>
            </a:r>
            <a:r>
              <a:rPr lang="ar-SY" dirty="0" err="1"/>
              <a:t>إستخدام</a:t>
            </a:r>
            <a:r>
              <a:rPr lang="ar-SY" dirty="0"/>
              <a:t> هذه الإمكانية لإنشاء برامج تسجيل الحضور </a:t>
            </a:r>
            <a:r>
              <a:rPr lang="ar-SY" dirty="0" err="1"/>
              <a:t>والإنصراف</a:t>
            </a:r>
            <a:r>
              <a:rPr lang="ar-SY" dirty="0"/>
              <a:t> للطلبة في الجامعات.</a:t>
            </a:r>
          </a:p>
          <a:p>
            <a:r>
              <a:rPr lang="ar-SY" b="1" dirty="0" err="1"/>
              <a:t>الإتصال</a:t>
            </a:r>
            <a:r>
              <a:rPr lang="ar-SY" b="1" dirty="0"/>
              <a:t> بشبكة الـ </a:t>
            </a:r>
            <a:r>
              <a:rPr lang="en-US" b="1" dirty="0" err="1"/>
              <a:t>Wifi</a:t>
            </a:r>
            <a:endParaRPr lang="en-US" b="1" dirty="0"/>
          </a:p>
          <a:p>
            <a:r>
              <a:rPr lang="ar-SY" dirty="0"/>
              <a:t>هذه الإمكانية تتيح للمقاهي بشكل خاص إنشاء رمز </a:t>
            </a:r>
            <a:r>
              <a:rPr lang="en-US" dirty="0"/>
              <a:t>QR Code </a:t>
            </a:r>
            <a:r>
              <a:rPr lang="ar-SY" dirty="0"/>
              <a:t>يحتوي على معلومات شبكة </a:t>
            </a:r>
            <a:r>
              <a:rPr lang="ar-SY" dirty="0" err="1"/>
              <a:t>الوايفاي</a:t>
            </a:r>
            <a:r>
              <a:rPr lang="ar-SY" dirty="0"/>
              <a:t>، وبمجرد قراءة الرمز </a:t>
            </a:r>
            <a:r>
              <a:rPr lang="ar-SY" dirty="0" err="1"/>
              <a:t>بإستخدام</a:t>
            </a:r>
            <a:r>
              <a:rPr lang="ar-SY" dirty="0"/>
              <a:t> الهاتف الجوال يقوم قارئ الرمز </a:t>
            </a:r>
            <a:r>
              <a:rPr lang="ar-SY" dirty="0" err="1"/>
              <a:t>بالإتصال</a:t>
            </a:r>
            <a:r>
              <a:rPr lang="ar-SY" dirty="0"/>
              <a:t> بالشبكة مباشرة دون الحاجة </a:t>
            </a:r>
            <a:r>
              <a:rPr lang="ar-SY" dirty="0" err="1"/>
              <a:t>لإختيار</a:t>
            </a:r>
            <a:r>
              <a:rPr lang="ar-SY" dirty="0"/>
              <a:t> الشبكة وإدخال كلمة المرور.</a:t>
            </a:r>
          </a:p>
          <a:p>
            <a:r>
              <a:rPr lang="ar-SY" b="1" dirty="0"/>
              <a:t>جهات </a:t>
            </a:r>
            <a:r>
              <a:rPr lang="ar-SY" b="1" dirty="0" err="1"/>
              <a:t>الإتصال</a:t>
            </a:r>
            <a:r>
              <a:rPr lang="ar-SY" b="1" dirty="0"/>
              <a:t> </a:t>
            </a:r>
            <a:r>
              <a:rPr lang="en-US" b="1" dirty="0"/>
              <a:t>Contact</a:t>
            </a:r>
          </a:p>
          <a:p>
            <a:r>
              <a:rPr lang="ar-SY" dirty="0"/>
              <a:t>تتيح هذه الإمكانية إضافة بيانات جهات </a:t>
            </a:r>
            <a:r>
              <a:rPr lang="ar-SY" dirty="0" err="1"/>
              <a:t>الإتصال</a:t>
            </a:r>
            <a:r>
              <a:rPr lang="ar-SY" dirty="0"/>
              <a:t> لرمز </a:t>
            </a:r>
            <a:r>
              <a:rPr lang="en-US" dirty="0"/>
              <a:t>QR Code </a:t>
            </a:r>
            <a:r>
              <a:rPr lang="ar-SY" dirty="0"/>
              <a:t>حيث يمكن طباعته على الكروت الشخصية أو نشرة عبر الوسائل الإلكترونية مثل شبكات التواصل </a:t>
            </a:r>
            <a:r>
              <a:rPr lang="ar-SY" dirty="0" err="1"/>
              <a:t>الإجتماعي</a:t>
            </a:r>
            <a:r>
              <a:rPr lang="ar-SY" dirty="0"/>
              <a:t>، وبمجرد قراءة الرمز </a:t>
            </a:r>
            <a:r>
              <a:rPr lang="ar-SY" dirty="0" err="1"/>
              <a:t>بإستخدام</a:t>
            </a:r>
            <a:r>
              <a:rPr lang="ar-SY" dirty="0"/>
              <a:t> الهاتف الجوال يتم إنشاء بيانات </a:t>
            </a:r>
            <a:r>
              <a:rPr lang="ar-SY" dirty="0" err="1"/>
              <a:t>الإتصال</a:t>
            </a:r>
            <a:r>
              <a:rPr lang="ar-SY" dirty="0"/>
              <a:t> والمعروفة بـ </a:t>
            </a:r>
            <a:r>
              <a:rPr lang="en-US" dirty="0"/>
              <a:t>Contact </a:t>
            </a:r>
            <a:r>
              <a:rPr lang="ar-SY" dirty="0"/>
              <a:t>بشكل أوتوماتيكي ويضيف البيانات في الخانات المخصصة لها، على سبيل المثال </a:t>
            </a:r>
            <a:r>
              <a:rPr lang="ar-SY" dirty="0" err="1"/>
              <a:t>الإسم</a:t>
            </a:r>
            <a:r>
              <a:rPr lang="ar-SY" dirty="0"/>
              <a:t> رقم الجوال والبريد الإلكتروني وغيرها من البيانات، مما يوفر الوقت اللازم لإنشاء الـ </a:t>
            </a:r>
            <a:r>
              <a:rPr lang="en-US" dirty="0"/>
              <a:t>Contact، </a:t>
            </a:r>
            <a:r>
              <a:rPr lang="ar-SY" dirty="0"/>
              <a:t>وتعتمد هذه الخاصية على البيانات الوصفية الخاصة بإنشاء </a:t>
            </a:r>
            <a:r>
              <a:rPr lang="en-US" dirty="0"/>
              <a:t>vCard.</a:t>
            </a:r>
          </a:p>
          <a:p>
            <a:r>
              <a:rPr lang="ar-SY" b="1" dirty="0" err="1"/>
              <a:t>إستخدامات</a:t>
            </a:r>
            <a:r>
              <a:rPr lang="ar-SY" b="1" dirty="0"/>
              <a:t> أخرى</a:t>
            </a:r>
          </a:p>
          <a:p>
            <a:r>
              <a:rPr lang="ar-SY" dirty="0"/>
              <a:t>يوجد العديد من البرامج التي تعتمد على رمز </a:t>
            </a:r>
            <a:r>
              <a:rPr lang="ar-SY" dirty="0" err="1"/>
              <a:t>الإستجابة</a:t>
            </a:r>
            <a:r>
              <a:rPr lang="ar-SY" dirty="0"/>
              <a:t> السريعة في إتمام مهامها، كما ذكرنا مثل برامج تسجيل الحضور </a:t>
            </a:r>
            <a:r>
              <a:rPr lang="ar-SY" dirty="0" err="1"/>
              <a:t>والإنصراف</a:t>
            </a:r>
            <a:r>
              <a:rPr lang="ar-SY" dirty="0"/>
              <a:t> وغيرها من البرامج الأخرى، بالإضافة إلى ذلك فإن رمز </a:t>
            </a:r>
            <a:r>
              <a:rPr lang="ar-SY" dirty="0" err="1"/>
              <a:t>الإستجابة</a:t>
            </a:r>
            <a:r>
              <a:rPr lang="ar-SY" dirty="0"/>
              <a:t> السريعة يتم طباعته على العديد من السلع </a:t>
            </a:r>
            <a:r>
              <a:rPr lang="ar-SY" dirty="0" err="1"/>
              <a:t>الإستهلاكية</a:t>
            </a:r>
            <a:r>
              <a:rPr lang="ar-SY" dirty="0"/>
              <a:t>، بحيث يحتوي على معلومات عن مكونات </a:t>
            </a:r>
            <a:r>
              <a:rPr lang="ar-SY" dirty="0" err="1"/>
              <a:t>المتجات</a:t>
            </a:r>
            <a:r>
              <a:rPr lang="ar-SY" dirty="0"/>
              <a:t> أو روابط لشرح كيفية </a:t>
            </a:r>
            <a:r>
              <a:rPr lang="ar-SY" dirty="0" err="1"/>
              <a:t>إستخدام</a:t>
            </a:r>
            <a:r>
              <a:rPr lang="ar-SY" dirty="0"/>
              <a:t> سلعة ما كما في الأجهزة الكهربائية الحديثة.</a:t>
            </a:r>
          </a:p>
          <a:p>
            <a:r>
              <a:rPr lang="ar-SY" dirty="0"/>
              <a:t>حتى أنه أصبح يستخدم في الحكومات بديلا عن السجلات، كما هو الحال في السجلات التجارية بالمملكة العربية السعودية، حيث يتم إنشاء هوية إلكترونية للمتجر عن طريق رمز الـ </a:t>
            </a:r>
            <a:r>
              <a:rPr lang="en-US" dirty="0"/>
              <a:t>QR Code.</a:t>
            </a:r>
          </a:p>
          <a:p>
            <a:endParaRPr lang="ar-SY" dirty="0"/>
          </a:p>
        </p:txBody>
      </p:sp>
    </p:spTree>
    <p:extLst>
      <p:ext uri="{BB962C8B-B14F-4D97-AF65-F5344CB8AC3E}">
        <p14:creationId xmlns:p14="http://schemas.microsoft.com/office/powerpoint/2010/main" val="3346141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971600" y="188640"/>
            <a:ext cx="7448615" cy="504056"/>
          </a:xfrm>
        </p:spPr>
        <p:txBody>
          <a:bodyPr/>
          <a:lstStyle/>
          <a:p>
            <a:r>
              <a:rPr lang="ar-SY" sz="2400" dirty="0" smtClean="0"/>
              <a:t>كود انشاء ماسح </a:t>
            </a:r>
            <a:r>
              <a:rPr lang="en-US" sz="2400" dirty="0" smtClean="0"/>
              <a:t>QR Code</a:t>
            </a:r>
            <a:endParaRPr lang="ar-SY" sz="2400" dirty="0"/>
          </a:p>
        </p:txBody>
      </p:sp>
      <p:pic>
        <p:nvPicPr>
          <p:cNvPr id="5" name="عنصر نائب للمحتوى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07504" y="692696"/>
            <a:ext cx="8928992" cy="6061288"/>
          </a:xfrm>
        </p:spPr>
      </p:pic>
    </p:spTree>
    <p:extLst>
      <p:ext uri="{BB962C8B-B14F-4D97-AF65-F5344CB8AC3E}">
        <p14:creationId xmlns:p14="http://schemas.microsoft.com/office/powerpoint/2010/main" val="1224294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115616" y="0"/>
            <a:ext cx="7448615" cy="764704"/>
          </a:xfrm>
        </p:spPr>
        <p:txBody>
          <a:bodyPr/>
          <a:lstStyle/>
          <a:p>
            <a:r>
              <a:rPr lang="ar-SY" dirty="0" smtClean="0"/>
              <a:t>كود </a:t>
            </a:r>
            <a:r>
              <a:rPr lang="en-US" dirty="0" smtClean="0"/>
              <a:t>QR Code generator</a:t>
            </a:r>
            <a:endParaRPr lang="ar-SY" dirty="0"/>
          </a:p>
        </p:txBody>
      </p:sp>
      <p:pic>
        <p:nvPicPr>
          <p:cNvPr id="4" name="عنصر نائب للمحتوى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79512" y="908720"/>
            <a:ext cx="8784976" cy="5949280"/>
          </a:xfrm>
        </p:spPr>
      </p:pic>
    </p:spTree>
    <p:extLst>
      <p:ext uri="{BB962C8B-B14F-4D97-AF65-F5344CB8AC3E}">
        <p14:creationId xmlns:p14="http://schemas.microsoft.com/office/powerpoint/2010/main" val="218325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sz="quarter" idx="13"/>
          </p:nvPr>
        </p:nvSpPr>
        <p:spPr>
          <a:xfrm>
            <a:off x="457200" y="836712"/>
            <a:ext cx="8229600" cy="5289451"/>
          </a:xfrm>
        </p:spPr>
        <p:txBody>
          <a:bodyPr>
            <a:normAutofit/>
          </a:bodyPr>
          <a:lstStyle/>
          <a:p>
            <a:r>
              <a:rPr lang="ar-SY" b="1" dirty="0">
                <a:latin typeface="Calibri" pitchFamily="34" charset="0"/>
                <a:cs typeface="Calibri" pitchFamily="34" charset="0"/>
              </a:rPr>
              <a:t>ما هو رمز </a:t>
            </a:r>
            <a:r>
              <a:rPr lang="ar-SY" b="1" dirty="0" err="1">
                <a:latin typeface="Calibri" pitchFamily="34" charset="0"/>
                <a:cs typeface="Calibri" pitchFamily="34" charset="0"/>
              </a:rPr>
              <a:t>الإستجابة</a:t>
            </a:r>
            <a:r>
              <a:rPr lang="ar-SY" b="1" dirty="0">
                <a:latin typeface="Calibri" pitchFamily="34" charset="0"/>
                <a:cs typeface="Calibri" pitchFamily="34" charset="0"/>
              </a:rPr>
              <a:t> السريعة - </a:t>
            </a:r>
            <a:r>
              <a:rPr lang="en-US" b="1" dirty="0">
                <a:latin typeface="Calibri" pitchFamily="34" charset="0"/>
                <a:cs typeface="Calibri" pitchFamily="34" charset="0"/>
              </a:rPr>
              <a:t>QR Code؟</a:t>
            </a:r>
          </a:p>
          <a:p>
            <a:r>
              <a:rPr lang="ar-SY" b="1" dirty="0">
                <a:latin typeface="Calibri" pitchFamily="34" charset="0"/>
                <a:cs typeface="Calibri" pitchFamily="34" charset="0"/>
              </a:rPr>
              <a:t>رمز </a:t>
            </a:r>
            <a:r>
              <a:rPr lang="ar-SY" b="1" dirty="0" err="1">
                <a:latin typeface="Calibri" pitchFamily="34" charset="0"/>
                <a:cs typeface="Calibri" pitchFamily="34" charset="0"/>
              </a:rPr>
              <a:t>الإستجابة</a:t>
            </a:r>
            <a:r>
              <a:rPr lang="ar-SY" b="1" dirty="0">
                <a:latin typeface="Calibri" pitchFamily="34" charset="0"/>
                <a:cs typeface="Calibri" pitchFamily="34" charset="0"/>
              </a:rPr>
              <a:t> السريعة</a:t>
            </a:r>
            <a:r>
              <a:rPr lang="ar-SY" dirty="0">
                <a:latin typeface="Calibri" pitchFamily="34" charset="0"/>
                <a:cs typeface="Calibri" pitchFamily="34" charset="0"/>
              </a:rPr>
              <a:t> بالإنجليزية </a:t>
            </a:r>
            <a:r>
              <a:rPr lang="en-US" b="1" dirty="0">
                <a:latin typeface="Calibri" pitchFamily="34" charset="0"/>
                <a:cs typeface="Calibri" pitchFamily="34" charset="0"/>
              </a:rPr>
              <a:t>Quick Response Code</a:t>
            </a:r>
            <a:r>
              <a:rPr lang="en-US" dirty="0">
                <a:latin typeface="Calibri" pitchFamily="34" charset="0"/>
                <a:cs typeface="Calibri" pitchFamily="34" charset="0"/>
              </a:rPr>
              <a:t> </a:t>
            </a:r>
            <a:r>
              <a:rPr lang="ar-SY" dirty="0" err="1">
                <a:latin typeface="Calibri" pitchFamily="34" charset="0"/>
                <a:cs typeface="Calibri" pitchFamily="34" charset="0"/>
              </a:rPr>
              <a:t>وإختصارا</a:t>
            </a:r>
            <a:r>
              <a:rPr lang="ar-SY" dirty="0">
                <a:latin typeface="Calibri" pitchFamily="34" charset="0"/>
                <a:cs typeface="Calibri" pitchFamily="34" charset="0"/>
              </a:rPr>
              <a:t> يسمى </a:t>
            </a:r>
            <a:r>
              <a:rPr lang="en-US" b="1" dirty="0">
                <a:latin typeface="Calibri" pitchFamily="34" charset="0"/>
                <a:cs typeface="Calibri" pitchFamily="34" charset="0"/>
              </a:rPr>
              <a:t>QR Code</a:t>
            </a:r>
            <a:r>
              <a:rPr lang="en-US" dirty="0">
                <a:latin typeface="Calibri" pitchFamily="34" charset="0"/>
                <a:cs typeface="Calibri" pitchFamily="34" charset="0"/>
              </a:rPr>
              <a:t>، </a:t>
            </a:r>
            <a:r>
              <a:rPr lang="ar-SY" dirty="0">
                <a:latin typeface="Calibri" pitchFamily="34" charset="0"/>
                <a:cs typeface="Calibri" pitchFamily="34" charset="0"/>
              </a:rPr>
              <a:t>وهو عبارة عن نوع ثنائي الأبعاد من </a:t>
            </a:r>
            <a:r>
              <a:rPr lang="ar-SY" dirty="0" err="1">
                <a:latin typeface="Calibri" pitchFamily="34" charset="0"/>
                <a:cs typeface="Calibri" pitchFamily="34" charset="0"/>
              </a:rPr>
              <a:t>الباركود</a:t>
            </a:r>
            <a:r>
              <a:rPr lang="ar-SY" dirty="0">
                <a:latin typeface="Calibri" pitchFamily="34" charset="0"/>
                <a:cs typeface="Calibri" pitchFamily="34" charset="0"/>
              </a:rPr>
              <a:t>، تم </a:t>
            </a:r>
            <a:r>
              <a:rPr lang="ar-SY" dirty="0" err="1">
                <a:latin typeface="Calibri" pitchFamily="34" charset="0"/>
                <a:cs typeface="Calibri" pitchFamily="34" charset="0"/>
              </a:rPr>
              <a:t>إبتكاره</a:t>
            </a:r>
            <a:r>
              <a:rPr lang="ar-SY" dirty="0">
                <a:latin typeface="Calibri" pitchFamily="34" charset="0"/>
                <a:cs typeface="Calibri" pitchFamily="34" charset="0"/>
              </a:rPr>
              <a:t> في عام 1994 من قبل الشركة اليابانية </a:t>
            </a:r>
            <a:r>
              <a:rPr lang="ar-SY" dirty="0" err="1">
                <a:latin typeface="Calibri" pitchFamily="34" charset="0"/>
                <a:cs typeface="Calibri" pitchFamily="34" charset="0"/>
              </a:rPr>
              <a:t>دينسو</a:t>
            </a:r>
            <a:r>
              <a:rPr lang="ar-SY" dirty="0">
                <a:latin typeface="Calibri" pitchFamily="34" charset="0"/>
                <a:cs typeface="Calibri" pitchFamily="34" charset="0"/>
              </a:rPr>
              <a:t> ويف </a:t>
            </a:r>
            <a:r>
              <a:rPr lang="en-US" b="1" dirty="0">
                <a:latin typeface="Calibri" pitchFamily="34" charset="0"/>
                <a:cs typeface="Calibri" pitchFamily="34" charset="0"/>
              </a:rPr>
              <a:t>Denso Wave</a:t>
            </a:r>
            <a:r>
              <a:rPr lang="en-US" dirty="0">
                <a:latin typeface="Calibri" pitchFamily="34" charset="0"/>
                <a:cs typeface="Calibri" pitchFamily="34" charset="0"/>
              </a:rPr>
              <a:t> </a:t>
            </a:r>
            <a:r>
              <a:rPr lang="ar-SY" dirty="0">
                <a:latin typeface="Calibri" pitchFamily="34" charset="0"/>
                <a:cs typeface="Calibri" pitchFamily="34" charset="0"/>
              </a:rPr>
              <a:t>التابعة لشركة السيارات تويوتا، ليتم </a:t>
            </a:r>
            <a:r>
              <a:rPr lang="ar-SY" dirty="0" err="1">
                <a:latin typeface="Calibri" pitchFamily="34" charset="0"/>
                <a:cs typeface="Calibri" pitchFamily="34" charset="0"/>
              </a:rPr>
              <a:t>إستخدامه</a:t>
            </a:r>
            <a:r>
              <a:rPr lang="ar-SY" dirty="0">
                <a:latin typeface="Calibri" pitchFamily="34" charset="0"/>
                <a:cs typeface="Calibri" pitchFamily="34" charset="0"/>
              </a:rPr>
              <a:t> في خطوط إنتاج السيارات، حيث يتم طباعة البيانات الخاصة بكل قطعة من مكونات السيارة على القطعة على هيئة رمز </a:t>
            </a:r>
            <a:r>
              <a:rPr lang="en-US" dirty="0">
                <a:latin typeface="Calibri" pitchFamily="34" charset="0"/>
                <a:cs typeface="Calibri" pitchFamily="34" charset="0"/>
              </a:rPr>
              <a:t>QR Code </a:t>
            </a:r>
            <a:r>
              <a:rPr lang="ar-SY" dirty="0">
                <a:latin typeface="Calibri" pitchFamily="34" charset="0"/>
                <a:cs typeface="Calibri" pitchFamily="34" charset="0"/>
              </a:rPr>
              <a:t>حتى تتمكن الآلات </a:t>
            </a:r>
            <a:r>
              <a:rPr lang="ar-SY" dirty="0" err="1">
                <a:latin typeface="Calibri" pitchFamily="34" charset="0"/>
                <a:cs typeface="Calibri" pitchFamily="34" charset="0"/>
              </a:rPr>
              <a:t>الموجوده</a:t>
            </a:r>
            <a:r>
              <a:rPr lang="ar-SY" dirty="0">
                <a:latin typeface="Calibri" pitchFamily="34" charset="0"/>
                <a:cs typeface="Calibri" pitchFamily="34" charset="0"/>
              </a:rPr>
              <a:t> في خطوط الإنتاج من التعرف على القطعة.</a:t>
            </a:r>
          </a:p>
          <a:p>
            <a:r>
              <a:rPr lang="ar-SY" dirty="0">
                <a:latin typeface="Calibri" pitchFamily="34" charset="0"/>
                <a:cs typeface="Calibri" pitchFamily="34" charset="0"/>
              </a:rPr>
              <a:t>قامت الشركة صاحبة براءة </a:t>
            </a:r>
            <a:r>
              <a:rPr lang="ar-SY" dirty="0" err="1">
                <a:latin typeface="Calibri" pitchFamily="34" charset="0"/>
                <a:cs typeface="Calibri" pitchFamily="34" charset="0"/>
              </a:rPr>
              <a:t>الإختراع</a:t>
            </a:r>
            <a:r>
              <a:rPr lang="ar-SY" dirty="0">
                <a:latin typeface="Calibri" pitchFamily="34" charset="0"/>
                <a:cs typeface="Calibri" pitchFamily="34" charset="0"/>
              </a:rPr>
              <a:t> بإتاحة الخوارزميات المستخدمة في إنشاء رمز </a:t>
            </a:r>
            <a:r>
              <a:rPr lang="ar-SY" dirty="0" err="1">
                <a:latin typeface="Calibri" pitchFamily="34" charset="0"/>
                <a:cs typeface="Calibri" pitchFamily="34" charset="0"/>
              </a:rPr>
              <a:t>الإستحابة</a:t>
            </a:r>
            <a:r>
              <a:rPr lang="ar-SY" dirty="0">
                <a:latin typeface="Calibri" pitchFamily="34" charset="0"/>
                <a:cs typeface="Calibri" pitchFamily="34" charset="0"/>
              </a:rPr>
              <a:t> السريعة </a:t>
            </a:r>
            <a:r>
              <a:rPr lang="ar-SY" dirty="0" err="1">
                <a:latin typeface="Calibri" pitchFamily="34" charset="0"/>
                <a:cs typeface="Calibri" pitchFamily="34" charset="0"/>
              </a:rPr>
              <a:t>للإستخدام</a:t>
            </a:r>
            <a:r>
              <a:rPr lang="ar-SY" dirty="0">
                <a:latin typeface="Calibri" pitchFamily="34" charset="0"/>
                <a:cs typeface="Calibri" pitchFamily="34" charset="0"/>
              </a:rPr>
              <a:t> العام دون المطالبة بحقوق الملكية الفكرية، ما أدى إلى الحاجة إلى وضع </a:t>
            </a:r>
            <a:r>
              <a:rPr lang="ar-SY" dirty="0" smtClean="0">
                <a:latin typeface="Calibri" pitchFamily="34" charset="0"/>
                <a:cs typeface="Calibri" pitchFamily="34" charset="0"/>
              </a:rPr>
              <a:t>معايير</a:t>
            </a:r>
            <a:r>
              <a:rPr lang="ar-SY" dirty="0">
                <a:latin typeface="Calibri" pitchFamily="34" charset="0"/>
                <a:cs typeface="Calibri" pitchFamily="34" charset="0"/>
              </a:rPr>
              <a:t> ثابته لكي يتمكن المستخدمين لهذه التقنية من إنشاء وقراءة رمز الـ </a:t>
            </a:r>
            <a:r>
              <a:rPr lang="en-US" dirty="0">
                <a:latin typeface="Calibri" pitchFamily="34" charset="0"/>
                <a:cs typeface="Calibri" pitchFamily="34" charset="0"/>
              </a:rPr>
              <a:t>QR Code </a:t>
            </a:r>
            <a:r>
              <a:rPr lang="ar-SY" dirty="0">
                <a:latin typeface="Calibri" pitchFamily="34" charset="0"/>
                <a:cs typeface="Calibri" pitchFamily="34" charset="0"/>
              </a:rPr>
              <a:t>بشكل موحد، وتمت هذه الخطوة على عدة مراحل.</a:t>
            </a: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326867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27584" y="188640"/>
            <a:ext cx="7467600" cy="2362274"/>
          </a:xfrm>
        </p:spPr>
        <p:txBody>
          <a:bodyPr>
            <a:noAutofit/>
          </a:bodyPr>
          <a:lstStyle/>
          <a:p>
            <a:r>
              <a:rPr lang="ar-SY" sz="2400" dirty="0">
                <a:effectLst/>
              </a:rPr>
              <a:t>مكونات رمز </a:t>
            </a:r>
            <a:r>
              <a:rPr lang="ar-SY" sz="2400" dirty="0" err="1">
                <a:effectLst/>
              </a:rPr>
              <a:t>الإستجابة</a:t>
            </a:r>
            <a:r>
              <a:rPr lang="ar-SY" sz="2400" dirty="0">
                <a:effectLst/>
              </a:rPr>
              <a:t> السريعة - </a:t>
            </a:r>
            <a:r>
              <a:rPr lang="en-US" sz="2400" dirty="0">
                <a:effectLst/>
              </a:rPr>
              <a:t>QR Code</a:t>
            </a:r>
            <a:br>
              <a:rPr lang="en-US" sz="2400" dirty="0">
                <a:effectLst/>
              </a:rPr>
            </a:br>
            <a:r>
              <a:rPr lang="ar-SY" sz="2400" b="0" dirty="0">
                <a:effectLst/>
              </a:rPr>
              <a:t>رمز </a:t>
            </a:r>
            <a:r>
              <a:rPr lang="ar-SY" sz="2400" b="0" dirty="0" err="1">
                <a:effectLst/>
              </a:rPr>
              <a:t>الإستجابة</a:t>
            </a:r>
            <a:r>
              <a:rPr lang="ar-SY" sz="2400" b="0" dirty="0">
                <a:effectLst/>
              </a:rPr>
              <a:t> السريعة عبارة عن شكل مربع، يحتوي على مجموعة من النقاط أو المربعات الصغيرة تسمى بـ </a:t>
            </a:r>
            <a:r>
              <a:rPr lang="en-US" sz="2400" b="0" dirty="0">
                <a:effectLst/>
              </a:rPr>
              <a:t>Modules، </a:t>
            </a:r>
            <a:r>
              <a:rPr lang="ar-SY" sz="2400" b="0" dirty="0">
                <a:effectLst/>
              </a:rPr>
              <a:t>بحيث يتباين لون هذه المربعات بين لون فاتح وآخر داكن، عادة ما يكون اللون الأبيض هو اللون الفاتح والأسمر هو الداكن.</a:t>
            </a:r>
          </a:p>
        </p:txBody>
      </p:sp>
      <p:pic>
        <p:nvPicPr>
          <p:cNvPr id="4" name="عنصر نائب للمحتوى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619672" y="2492896"/>
            <a:ext cx="5611811" cy="3924600"/>
          </a:xfrm>
        </p:spPr>
      </p:pic>
    </p:spTree>
    <p:extLst>
      <p:ext uri="{BB962C8B-B14F-4D97-AF65-F5344CB8AC3E}">
        <p14:creationId xmlns:p14="http://schemas.microsoft.com/office/powerpoint/2010/main" val="232232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2146250"/>
          </a:xfrm>
        </p:spPr>
        <p:txBody>
          <a:bodyPr>
            <a:noAutofit/>
          </a:bodyPr>
          <a:lstStyle/>
          <a:p>
            <a:pPr algn="r"/>
            <a:r>
              <a:rPr lang="ar-SY" sz="2400" dirty="0"/>
              <a:t>يتكون نظام رمز الاستجابة السريعة من برنامج </a:t>
            </a:r>
            <a:r>
              <a:rPr lang="ar-SY" sz="2400" dirty="0" smtClean="0"/>
              <a:t>تشفير</a:t>
            </a:r>
            <a:r>
              <a:rPr lang="en-US" sz="2400" dirty="0" smtClean="0"/>
              <a:t> encoder  </a:t>
            </a:r>
            <a:r>
              <a:rPr lang="ar-SY" sz="2400" dirty="0" smtClean="0"/>
              <a:t>وبرنامج فك التشفير </a:t>
            </a:r>
            <a:r>
              <a:rPr lang="en-US" sz="2400" dirty="0" smtClean="0"/>
              <a:t>decoder</a:t>
            </a:r>
            <a:r>
              <a:rPr lang="ar-SY" sz="2400" dirty="0" smtClean="0"/>
              <a:t>. </a:t>
            </a:r>
            <a:r>
              <a:rPr lang="ar-SY" sz="2400" dirty="0"/>
              <a:t>المشفر هو المسؤول عن تشفير البيانات وإنشاء رمز الاستجابة السريعة، بينما يقوم جهاز فك التشفير بفك تشفير </a:t>
            </a:r>
            <a:r>
              <a:rPr lang="ar-SY" sz="2400" dirty="0" smtClean="0"/>
              <a:t>البيانات من </a:t>
            </a:r>
            <a:r>
              <a:rPr lang="ar-SY" sz="2400" dirty="0"/>
              <a:t>رمز الاستجابة السريعة.</a:t>
            </a:r>
          </a:p>
        </p:txBody>
      </p:sp>
      <p:pic>
        <p:nvPicPr>
          <p:cNvPr id="4" name="عنصر نائب للمحتوى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31640" y="3154784"/>
            <a:ext cx="6400800" cy="2722488"/>
          </a:xfrm>
        </p:spPr>
      </p:pic>
    </p:spTree>
    <p:extLst>
      <p:ext uri="{BB962C8B-B14F-4D97-AF65-F5344CB8AC3E}">
        <p14:creationId xmlns:p14="http://schemas.microsoft.com/office/powerpoint/2010/main" val="388698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1930226"/>
          </a:xfrm>
        </p:spPr>
        <p:txBody>
          <a:bodyPr>
            <a:noAutofit/>
          </a:bodyPr>
          <a:lstStyle/>
          <a:p>
            <a:r>
              <a:rPr lang="ar-SY" sz="2400" b="0" dirty="0">
                <a:effectLst/>
              </a:rPr>
              <a:t>يوجد 40 قياس مختلف لرمز الـ </a:t>
            </a:r>
            <a:r>
              <a:rPr lang="en-US" sz="2400" b="0" dirty="0">
                <a:effectLst/>
              </a:rPr>
              <a:t>QR Code </a:t>
            </a:r>
            <a:r>
              <a:rPr lang="ar-SY" sz="2400" b="0" dirty="0" smtClean="0">
                <a:effectLst/>
              </a:rPr>
              <a:t> يسمى </a:t>
            </a:r>
            <a:r>
              <a:rPr lang="ar-SY" sz="2400" b="0" dirty="0">
                <a:effectLst/>
              </a:rPr>
              <a:t>كل قياس بـ </a:t>
            </a:r>
            <a:r>
              <a:rPr lang="en-US" sz="2400" b="0" dirty="0">
                <a:effectLst/>
              </a:rPr>
              <a:t>Version </a:t>
            </a:r>
            <a:r>
              <a:rPr lang="ar-SY" sz="2400" b="0" dirty="0">
                <a:effectLst/>
              </a:rPr>
              <a:t>حيث يبدأ بالقياس رقم 1 حتى القياس 40، ويتكون القياس رقم 1 من مربع مساحته </a:t>
            </a:r>
            <a:r>
              <a:rPr lang="ar-SY" sz="2400" b="0" dirty="0" smtClean="0">
                <a:effectLst/>
              </a:rPr>
              <a:t>(</a:t>
            </a:r>
            <a:r>
              <a:rPr lang="en-US" sz="2400" b="0" dirty="0" smtClean="0">
                <a:effectLst/>
              </a:rPr>
              <a:t>21x21</a:t>
            </a:r>
            <a:r>
              <a:rPr lang="ar-SY" sz="2400" b="0" dirty="0" smtClean="0">
                <a:effectLst/>
              </a:rPr>
              <a:t>)</a:t>
            </a:r>
            <a:r>
              <a:rPr lang="en-US" sz="2400" b="0" dirty="0" smtClean="0">
                <a:effectLst/>
              </a:rPr>
              <a:t> </a:t>
            </a:r>
            <a:r>
              <a:rPr lang="ar-SY" sz="2400" b="0" dirty="0">
                <a:effectLst/>
              </a:rPr>
              <a:t>مربع صغير أو </a:t>
            </a:r>
            <a:r>
              <a:rPr lang="en-US" sz="2400" b="0" dirty="0">
                <a:effectLst/>
              </a:rPr>
              <a:t>Module </a:t>
            </a:r>
            <a:r>
              <a:rPr lang="ar-SY" sz="2400" b="0" dirty="0">
                <a:effectLst/>
              </a:rPr>
              <a:t>ويزيد القياس </a:t>
            </a:r>
            <a:r>
              <a:rPr lang="ar-SY" sz="2400" b="0" dirty="0" smtClean="0">
                <a:effectLst/>
              </a:rPr>
              <a:t>بأربعة </a:t>
            </a:r>
            <a:r>
              <a:rPr lang="ar-SY" sz="2400" b="0" dirty="0">
                <a:effectLst/>
              </a:rPr>
              <a:t>مربعات في كل مرة حتى يصل إلى </a:t>
            </a:r>
            <a:r>
              <a:rPr lang="en-US" sz="2400" b="0" dirty="0" smtClean="0">
                <a:effectLst/>
              </a:rPr>
              <a:t>  (177x177)Module </a:t>
            </a:r>
            <a:r>
              <a:rPr lang="ar-SY" sz="2400" b="0" dirty="0">
                <a:effectLst/>
              </a:rPr>
              <a:t>للقياس رقم 40، كلما زاد القياس المستخدم كلما تمكنا من تشفير حجم أكبر من البيانات.</a:t>
            </a:r>
            <a:endParaRPr lang="ar-SY" sz="2400" dirty="0"/>
          </a:p>
        </p:txBody>
      </p:sp>
      <p:pic>
        <p:nvPicPr>
          <p:cNvPr id="4" name="عنصر نائب للمحتوى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87624" y="2636912"/>
            <a:ext cx="6400800" cy="3335780"/>
          </a:xfrm>
        </p:spPr>
      </p:pic>
    </p:spTree>
    <p:extLst>
      <p:ext uri="{BB962C8B-B14F-4D97-AF65-F5344CB8AC3E}">
        <p14:creationId xmlns:p14="http://schemas.microsoft.com/office/powerpoint/2010/main" val="374109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8229600" cy="850106"/>
          </a:xfrm>
        </p:spPr>
        <p:txBody>
          <a:bodyPr>
            <a:noAutofit/>
          </a:bodyPr>
          <a:lstStyle/>
          <a:p>
            <a:r>
              <a:rPr lang="en-US" sz="2400" dirty="0"/>
              <a:t>TABLE I. DATA CAPACITY OF QR CODE VERSION 40</a:t>
            </a:r>
            <a:endParaRPr lang="ar-SY" sz="2400" dirty="0"/>
          </a:p>
        </p:txBody>
      </p:sp>
      <p:sp>
        <p:nvSpPr>
          <p:cNvPr id="3" name="عنصر نائب للمحتوى 2"/>
          <p:cNvSpPr>
            <a:spLocks noGrp="1"/>
          </p:cNvSpPr>
          <p:nvPr>
            <p:ph sz="quarter" idx="13"/>
          </p:nvPr>
        </p:nvSpPr>
        <p:spPr>
          <a:xfrm>
            <a:off x="457200" y="3717032"/>
            <a:ext cx="8147248" cy="2409131"/>
          </a:xfrm>
        </p:spPr>
        <p:txBody>
          <a:bodyPr>
            <a:normAutofit fontScale="77500" lnSpcReduction="20000"/>
          </a:bodyPr>
          <a:lstStyle/>
          <a:p>
            <a:r>
              <a:rPr lang="ar-SY" dirty="0"/>
              <a:t>يحتوي كل إصدار من رمز </a:t>
            </a:r>
            <a:r>
              <a:rPr lang="en-US" dirty="0"/>
              <a:t>QR Code </a:t>
            </a:r>
            <a:r>
              <a:rPr lang="ar-SY" dirty="0"/>
              <a:t>على الحد الأقصى من </a:t>
            </a:r>
            <a:r>
              <a:rPr lang="ar-SY" dirty="0" smtClean="0"/>
              <a:t>سعة البيانات، </a:t>
            </a:r>
            <a:r>
              <a:rPr lang="ar-SY" dirty="0"/>
              <a:t>وفقًا لكمية البيانات ونوع الحرف ومستوى تصحيح الخطأ. وبعبارة أخرى، </a:t>
            </a:r>
            <a:r>
              <a:rPr lang="ar-SY" dirty="0" smtClean="0"/>
              <a:t>بازدياد </a:t>
            </a:r>
            <a:r>
              <a:rPr lang="ar-SY" dirty="0"/>
              <a:t>كمية </a:t>
            </a:r>
            <a:r>
              <a:rPr lang="ar-SY" dirty="0" smtClean="0"/>
              <a:t>البيانات ، </a:t>
            </a:r>
            <a:r>
              <a:rPr lang="ar-SY" dirty="0"/>
              <a:t>هناك حاجة إلى المزيد من الوحدات لتشمل رمز </a:t>
            </a:r>
            <a:r>
              <a:rPr lang="ar-SY" dirty="0" smtClean="0"/>
              <a:t>الاستجابة السريعة ، مما </a:t>
            </a:r>
            <a:r>
              <a:rPr lang="ar-SY" dirty="0"/>
              <a:t>يؤدي إلى رموز </a:t>
            </a:r>
            <a:r>
              <a:rPr lang="en-US" dirty="0"/>
              <a:t>QR Code </a:t>
            </a:r>
            <a:r>
              <a:rPr lang="ar-SY" dirty="0" smtClean="0"/>
              <a:t> أكبر</a:t>
            </a:r>
            <a:r>
              <a:rPr lang="ar-SY" dirty="0"/>
              <a:t>. ويبين الجدول 1 سعة </a:t>
            </a:r>
            <a:r>
              <a:rPr lang="ar-SY" dirty="0" smtClean="0"/>
              <a:t>البيانات الإصدار </a:t>
            </a:r>
            <a:r>
              <a:rPr lang="ar-SY" dirty="0"/>
              <a:t>40 لأنواع مختلفة من البيانات</a:t>
            </a:r>
            <a:r>
              <a:rPr lang="ar-SY" dirty="0" smtClean="0"/>
              <a:t>. </a:t>
            </a:r>
          </a:p>
          <a:p>
            <a:pPr marL="45720" indent="0">
              <a:buNone/>
            </a:pPr>
            <a:endParaRPr lang="ar-SY" dirty="0" smtClean="0"/>
          </a:p>
          <a:p>
            <a:r>
              <a:rPr lang="ar-SY" dirty="0"/>
              <a:t>الخوارزميات المستخدمة في إنشاء رمز </a:t>
            </a:r>
            <a:r>
              <a:rPr lang="ar-SY" dirty="0" err="1"/>
              <a:t>الإستجابة</a:t>
            </a:r>
            <a:r>
              <a:rPr lang="ar-SY" dirty="0"/>
              <a:t> السريع تعتمد على خوارزمية </a:t>
            </a:r>
            <a:r>
              <a:rPr lang="en-US" dirty="0"/>
              <a:t>Reed-Solomon </a:t>
            </a:r>
            <a:r>
              <a:rPr lang="ar-SY" dirty="0" err="1"/>
              <a:t>لإكتشاف</a:t>
            </a:r>
            <a:r>
              <a:rPr lang="ar-SY" dirty="0"/>
              <a:t> وتصحيح الأخطاء، وهي خوارزمية شهيرة تستخدم في تصحيح الأخطاء في العديد من المجالات حتى أنها تستخدم في وكالة ناسا لعلوم الفضاء لتصحيح الأخطاء الموجودة في البيانات المرسلة من وإلى المركبات الفضائية.</a:t>
            </a:r>
          </a:p>
        </p:txBody>
      </p:sp>
      <p:pic>
        <p:nvPicPr>
          <p:cNvPr id="5" name="عنصر نائب للمحتوى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67544" y="1052736"/>
            <a:ext cx="8220075" cy="2160240"/>
          </a:xfrm>
        </p:spPr>
      </p:pic>
    </p:spTree>
    <p:extLst>
      <p:ext uri="{BB962C8B-B14F-4D97-AF65-F5344CB8AC3E}">
        <p14:creationId xmlns:p14="http://schemas.microsoft.com/office/powerpoint/2010/main" val="243268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4869160"/>
            <a:ext cx="6120679" cy="1143000"/>
          </a:xfrm>
        </p:spPr>
        <p:txBody>
          <a:bodyPr>
            <a:normAutofit fontScale="90000"/>
          </a:bodyPr>
          <a:lstStyle/>
          <a:p>
            <a:r>
              <a:rPr lang="en-US" dirty="0"/>
              <a:t>STRUCTURE OF A QR CODE</a:t>
            </a:r>
            <a:endParaRPr lang="ar-SY" dirty="0"/>
          </a:p>
        </p:txBody>
      </p:sp>
      <p:sp>
        <p:nvSpPr>
          <p:cNvPr id="3" name="عنصر نائب للمحتوى 2"/>
          <p:cNvSpPr>
            <a:spLocks noGrp="1"/>
          </p:cNvSpPr>
          <p:nvPr>
            <p:ph sz="quarter" idx="13"/>
          </p:nvPr>
        </p:nvSpPr>
        <p:spPr>
          <a:xfrm>
            <a:off x="396240" y="155476"/>
            <a:ext cx="8363272" cy="4713387"/>
          </a:xfrm>
        </p:spPr>
        <p:txBody>
          <a:bodyPr>
            <a:normAutofit/>
          </a:bodyPr>
          <a:lstStyle/>
          <a:p>
            <a:pPr marL="0" indent="0">
              <a:buNone/>
            </a:pPr>
            <a:r>
              <a:rPr lang="ar-SY" dirty="0" smtClean="0"/>
              <a:t>كل </a:t>
            </a:r>
            <a:r>
              <a:rPr lang="ar-SY" dirty="0"/>
              <a:t>رمز </a:t>
            </a:r>
            <a:r>
              <a:rPr lang="en-US" dirty="0" smtClean="0"/>
              <a:t> QR </a:t>
            </a:r>
            <a:r>
              <a:rPr lang="en-US" dirty="0"/>
              <a:t>Code </a:t>
            </a:r>
            <a:r>
              <a:rPr lang="ar-SY" dirty="0" smtClean="0"/>
              <a:t>يتكون من </a:t>
            </a:r>
            <a:r>
              <a:rPr lang="ar-SY" dirty="0"/>
              <a:t>وحدات </a:t>
            </a:r>
            <a:r>
              <a:rPr lang="ar-SY" dirty="0" smtClean="0"/>
              <a:t>مربعة مرتبة </a:t>
            </a:r>
            <a:r>
              <a:rPr lang="ar-SY" dirty="0"/>
              <a:t>في مصفوفة مربعة منتظمة </a:t>
            </a:r>
            <a:r>
              <a:rPr lang="ar-SY" dirty="0" smtClean="0"/>
              <a:t>تتكون </a:t>
            </a:r>
            <a:r>
              <a:rPr lang="ar-SY" dirty="0"/>
              <a:t>من </a:t>
            </a:r>
            <a:r>
              <a:rPr lang="ar-SY" dirty="0" smtClean="0"/>
              <a:t>أنماط وظيفية(</a:t>
            </a:r>
            <a:r>
              <a:rPr lang="en-US" dirty="0" smtClean="0"/>
              <a:t>function patterns</a:t>
            </a:r>
            <a:r>
              <a:rPr lang="ar-SY" dirty="0" smtClean="0"/>
              <a:t>) ومنطقة تشفير(</a:t>
            </a:r>
            <a:r>
              <a:rPr lang="en-US" dirty="0" smtClean="0"/>
              <a:t>encoding region</a:t>
            </a:r>
            <a:r>
              <a:rPr lang="ar-SY" dirty="0" smtClean="0"/>
              <a:t>)</a:t>
            </a:r>
            <a:r>
              <a:rPr lang="ar-SY" dirty="0"/>
              <a:t> </a:t>
            </a:r>
            <a:r>
              <a:rPr lang="ar-SY" dirty="0" smtClean="0"/>
              <a:t>ويكون </a:t>
            </a:r>
            <a:r>
              <a:rPr lang="ar-SY" dirty="0"/>
              <a:t>الرمز </a:t>
            </a:r>
            <a:r>
              <a:rPr lang="ar-SY" dirty="0" smtClean="0"/>
              <a:t>كله محاط </a:t>
            </a:r>
            <a:r>
              <a:rPr lang="ar-SY" dirty="0"/>
              <a:t>من الجهات الأربع بحدود منطقة </a:t>
            </a:r>
            <a:r>
              <a:rPr lang="ar-SY" dirty="0" smtClean="0"/>
              <a:t>هادئة  (</a:t>
            </a:r>
            <a:r>
              <a:rPr lang="en-US" dirty="0" smtClean="0"/>
              <a:t>(quiet </a:t>
            </a:r>
            <a:r>
              <a:rPr lang="en-US" dirty="0"/>
              <a:t>zone border</a:t>
            </a:r>
            <a:r>
              <a:rPr lang="ar-SY" dirty="0" smtClean="0"/>
              <a:t> </a:t>
            </a:r>
          </a:p>
          <a:p>
            <a:r>
              <a:rPr lang="ar-SY" b="1" dirty="0"/>
              <a:t>منطقة أنماط الوظائف - </a:t>
            </a:r>
            <a:r>
              <a:rPr lang="en-US" b="1" dirty="0"/>
              <a:t>Function Patterns</a:t>
            </a:r>
          </a:p>
          <a:p>
            <a:r>
              <a:rPr lang="ar-SY" dirty="0"/>
              <a:t>ويتكون هذا القسم من مجموعة من الأشكال أو الأنماط </a:t>
            </a:r>
            <a:r>
              <a:rPr lang="ar-SY" dirty="0" smtClean="0"/>
              <a:t>الثابتة </a:t>
            </a:r>
            <a:r>
              <a:rPr lang="ar-SY" dirty="0"/>
              <a:t>التي توجد في كل رموز الـ </a:t>
            </a:r>
            <a:r>
              <a:rPr lang="en-US" dirty="0"/>
              <a:t>QR Code، </a:t>
            </a:r>
            <a:r>
              <a:rPr lang="ar-SY" dirty="0"/>
              <a:t>وتتمثل هذه الأنماط في </a:t>
            </a:r>
            <a:r>
              <a:rPr lang="en-US" b="1" dirty="0"/>
              <a:t>Finder Patterns</a:t>
            </a:r>
            <a:r>
              <a:rPr lang="en-US" dirty="0"/>
              <a:t>, </a:t>
            </a:r>
            <a:r>
              <a:rPr lang="en-US" b="1" dirty="0"/>
              <a:t>Separators</a:t>
            </a:r>
            <a:r>
              <a:rPr lang="en-US" dirty="0"/>
              <a:t>, </a:t>
            </a:r>
            <a:r>
              <a:rPr lang="en-US" b="1" dirty="0"/>
              <a:t>Timing Patterns</a:t>
            </a:r>
            <a:r>
              <a:rPr lang="en-US" dirty="0"/>
              <a:t>, </a:t>
            </a:r>
            <a:r>
              <a:rPr lang="en-US" b="1" dirty="0"/>
              <a:t>Alignment Patterns</a:t>
            </a:r>
            <a:r>
              <a:rPr lang="en-US" dirty="0"/>
              <a:t>، </a:t>
            </a:r>
            <a:r>
              <a:rPr lang="ar-SY" dirty="0"/>
              <a:t>وتم توضيح هذه الأنماط في الشكل </a:t>
            </a:r>
            <a:r>
              <a:rPr lang="ar-SY" dirty="0" smtClean="0"/>
              <a:t> </a:t>
            </a:r>
            <a:r>
              <a:rPr lang="ar-SY" dirty="0"/>
              <a:t>بمجموعة من الألوان المختلفة مع توضيح </a:t>
            </a:r>
            <a:r>
              <a:rPr lang="ar-SY" dirty="0" err="1"/>
              <a:t>الإسم</a:t>
            </a:r>
            <a:r>
              <a:rPr lang="ar-SY" dirty="0"/>
              <a:t> الخاص بكل نمط بنفس اللون الموضح به، ولكن بطبيعة الحال فإن هذه الأنماط تكون ملونه بنفس ألوان رمز الـ </a:t>
            </a:r>
            <a:r>
              <a:rPr lang="en-US" dirty="0"/>
              <a:t>QR Code، </a:t>
            </a:r>
            <a:r>
              <a:rPr lang="ar-SY" dirty="0"/>
              <a:t>ولكن تم تغيير الألوان في الشكل للتوضيح </a:t>
            </a:r>
            <a:r>
              <a:rPr lang="ar-SY" dirty="0" smtClean="0"/>
              <a:t>فقط</a:t>
            </a:r>
            <a:endParaRPr lang="ar-SY" dirty="0"/>
          </a:p>
        </p:txBody>
      </p:sp>
    </p:spTree>
    <p:extLst>
      <p:ext uri="{BB962C8B-B14F-4D97-AF65-F5344CB8AC3E}">
        <p14:creationId xmlns:p14="http://schemas.microsoft.com/office/powerpoint/2010/main" val="75079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sz="quarter" idx="13"/>
          </p:nvPr>
        </p:nvSpPr>
        <p:spPr>
          <a:xfrm>
            <a:off x="899592" y="476672"/>
            <a:ext cx="7488832" cy="5433784"/>
          </a:xfrm>
        </p:spPr>
        <p:txBody>
          <a:bodyPr>
            <a:normAutofit lnSpcReduction="10000"/>
          </a:bodyPr>
          <a:lstStyle/>
          <a:p>
            <a:r>
              <a:rPr lang="ar-SY" b="1" dirty="0"/>
              <a:t>منطقة البيانات المشفرة - </a:t>
            </a:r>
            <a:r>
              <a:rPr lang="en-US" b="1" dirty="0"/>
              <a:t>Encoding Region</a:t>
            </a:r>
          </a:p>
          <a:p>
            <a:r>
              <a:rPr lang="ar-SY" dirty="0"/>
              <a:t>وهو جزء من الشكل المربع، يتم وضع البيانات بعد تشفيرها في هذا </a:t>
            </a:r>
            <a:r>
              <a:rPr lang="ar-SY" dirty="0" smtClean="0"/>
              <a:t>القسم، </a:t>
            </a:r>
            <a:r>
              <a:rPr lang="ar-SY" dirty="0"/>
              <a:t>وهذا القسم بطبيعة الحال ينقسم إلى عدة أقسام فرعية، حيث يتم وضع البيانات في جزء منه، وجزء آخر يحتوي على البيانات الخاصة بتصحيح الأخطاء، وجزء يحتوي على معلومات خاصة بالرمز مثل الإصدار أو الـ </a:t>
            </a:r>
            <a:r>
              <a:rPr lang="en-US" dirty="0"/>
              <a:t>Version </a:t>
            </a:r>
            <a:r>
              <a:rPr lang="ar-SY" dirty="0"/>
              <a:t>المستخدم، وكل هذه البيانات يتم وضعها في رمز </a:t>
            </a:r>
            <a:r>
              <a:rPr lang="ar-SY" dirty="0" err="1"/>
              <a:t>الإستجابة</a:t>
            </a:r>
            <a:r>
              <a:rPr lang="ar-SY" dirty="0"/>
              <a:t> السريعة طبقا لخطوات محددة في المعيار.</a:t>
            </a:r>
          </a:p>
          <a:p>
            <a:r>
              <a:rPr lang="ar-SY" b="1" dirty="0"/>
              <a:t>المنطقة المحيطة - </a:t>
            </a:r>
            <a:r>
              <a:rPr lang="en-US" b="1" dirty="0"/>
              <a:t>Quite Zone</a:t>
            </a:r>
          </a:p>
          <a:p>
            <a:r>
              <a:rPr lang="ar-SY" dirty="0"/>
              <a:t>وتتمثل هذه المنطقة في المربع المحيط بالشكل، حيث يجب أن يحتوي رمز الـ </a:t>
            </a:r>
            <a:r>
              <a:rPr lang="en-US" dirty="0"/>
              <a:t>QR Code </a:t>
            </a:r>
            <a:r>
              <a:rPr lang="ar-SY" dirty="0"/>
              <a:t>على منطقة محيطة بالرمز من الأربع </a:t>
            </a:r>
            <a:r>
              <a:rPr lang="ar-SY" dirty="0" err="1"/>
              <a:t>إتجاهات</a:t>
            </a:r>
            <a:r>
              <a:rPr lang="ar-SY" dirty="0"/>
              <a:t>، يكون عرض هذه المنطقة مساوي لعرض أربع مربعات صغيرة </a:t>
            </a:r>
            <a:r>
              <a:rPr lang="en-US" dirty="0"/>
              <a:t>Modules </a:t>
            </a:r>
            <a:r>
              <a:rPr lang="ar-SY" dirty="0"/>
              <a:t>على الأقل، ويكون لون هذه المربعات مساوي للون الفاتح المستخدم في الرمز، وهي المنطقة </a:t>
            </a:r>
            <a:r>
              <a:rPr lang="ar-SY" dirty="0" err="1"/>
              <a:t>الملونه</a:t>
            </a:r>
            <a:r>
              <a:rPr lang="ar-SY" dirty="0"/>
              <a:t> باللون الأبيض في الشكل السابق.</a:t>
            </a:r>
          </a:p>
          <a:p>
            <a:endParaRPr lang="ar-SY" dirty="0"/>
          </a:p>
        </p:txBody>
      </p:sp>
    </p:spTree>
    <p:extLst>
      <p:ext uri="{BB962C8B-B14F-4D97-AF65-F5344CB8AC3E}">
        <p14:creationId xmlns:p14="http://schemas.microsoft.com/office/powerpoint/2010/main" val="3259696174"/>
      </p:ext>
    </p:extLst>
  </p:cSld>
  <p:clrMapOvr>
    <a:masterClrMapping/>
  </p:clrMapOvr>
</p:sld>
</file>

<file path=ppt/theme/theme1.xml><?xml version="1.0" encoding="utf-8"?>
<a:theme xmlns:a="http://schemas.openxmlformats.org/drawingml/2006/main" name="دفق الهواء">
  <a:themeElements>
    <a:clrScheme name="دفق الهواء">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دفق الهواء">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دفق الهواء">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1489</TotalTime>
  <Words>2120</Words>
  <Application>Microsoft Office PowerPoint</Application>
  <PresentationFormat>عرض على الشاشة (3:4)‏</PresentationFormat>
  <Paragraphs>98</Paragraphs>
  <Slides>25</Slides>
  <Notes>0</Notes>
  <HiddenSlides>0</HiddenSlides>
  <MMClips>0</MMClips>
  <ScaleCrop>false</ScaleCrop>
  <HeadingPairs>
    <vt:vector size="4" baseType="variant">
      <vt:variant>
        <vt:lpstr>نسق</vt:lpstr>
      </vt:variant>
      <vt:variant>
        <vt:i4>1</vt:i4>
      </vt:variant>
      <vt:variant>
        <vt:lpstr>عناوين الشرائح</vt:lpstr>
      </vt:variant>
      <vt:variant>
        <vt:i4>25</vt:i4>
      </vt:variant>
    </vt:vector>
  </HeadingPairs>
  <TitlesOfParts>
    <vt:vector size="26" baseType="lpstr">
      <vt:lpstr>دفق الهواء</vt:lpstr>
      <vt:lpstr>QR CODE</vt:lpstr>
      <vt:lpstr>الفرق بين الباركود وال QR code</vt:lpstr>
      <vt:lpstr>عرض تقديمي في PowerPoint</vt:lpstr>
      <vt:lpstr>مكونات رمز الإستجابة السريعة - QR Code رمز الإستجابة السريعة عبارة عن شكل مربع، يحتوي على مجموعة من النقاط أو المربعات الصغيرة تسمى بـ Modules، بحيث يتباين لون هذه المربعات بين لون فاتح وآخر داكن، عادة ما يكون اللون الأبيض هو اللون الفاتح والأسمر هو الداكن.</vt:lpstr>
      <vt:lpstr>يتكون نظام رمز الاستجابة السريعة من برنامج تشفير encoder  وبرنامج فك التشفير decoder. المشفر هو المسؤول عن تشفير البيانات وإنشاء رمز الاستجابة السريعة، بينما يقوم جهاز فك التشفير بفك تشفير البيانات من رمز الاستجابة السريعة.</vt:lpstr>
      <vt:lpstr>يوجد 40 قياس مختلف لرمز الـ QR Code  يسمى كل قياس بـ Version حيث يبدأ بالقياس رقم 1 حتى القياس 40، ويتكون القياس رقم 1 من مربع مساحته (21x21) مربع صغير أو Module ويزيد القياس بأربعة مربعات في كل مرة حتى يصل إلى   (177x177)Module للقياس رقم 40، كلما زاد القياس المستخدم كلما تمكنا من تشفير حجم أكبر من البيانات.</vt:lpstr>
      <vt:lpstr>TABLE I. DATA CAPACITY OF QR CODE VERSION 40</vt:lpstr>
      <vt:lpstr>STRUCTURE OF A QR CODE</vt:lpstr>
      <vt:lpstr>عرض تقديمي في PowerPoint</vt:lpstr>
      <vt:lpstr>عرض تقديمي في PowerPoint</vt:lpstr>
      <vt:lpstr>Function Pattern أنواع</vt:lpstr>
      <vt:lpstr>عرض تقديمي في PowerPoint</vt:lpstr>
      <vt:lpstr>عرض تقديمي في PowerPoint</vt:lpstr>
      <vt:lpstr>عرض تقديمي في PowerPoint</vt:lpstr>
      <vt:lpstr>كيف يتم توليد الQR Code </vt:lpstr>
      <vt:lpstr>عرض تقديمي في PowerPoint</vt:lpstr>
      <vt:lpstr>عرض تقديمي في PowerPoint</vt:lpstr>
      <vt:lpstr>عرض تقديمي في PowerPoint</vt:lpstr>
      <vt:lpstr>مراحل قراءة وفك تشفير الQR Code</vt:lpstr>
      <vt:lpstr>عرض تقديمي في PowerPoint</vt:lpstr>
      <vt:lpstr>الحد الأقصى للبيانات في رمز الإستجابة السريعة</vt:lpstr>
      <vt:lpstr>مميزات رمز الإستجابة السريعة QR Code </vt:lpstr>
      <vt:lpstr>إستخدامات رمز الإستجابة السريعة </vt:lpstr>
      <vt:lpstr>كود انشاء ماسح QR Code</vt:lpstr>
      <vt:lpstr>كود QR Code generator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 CODE</dc:title>
  <dc:creator>Mohanad</dc:creator>
  <cp:lastModifiedBy>mohanaf</cp:lastModifiedBy>
  <cp:revision>41</cp:revision>
  <dcterms:created xsi:type="dcterms:W3CDTF">2023-11-10T05:11:38Z</dcterms:created>
  <dcterms:modified xsi:type="dcterms:W3CDTF">2023-11-12T13:11:25Z</dcterms:modified>
</cp:coreProperties>
</file>