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F307EB89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C52500-A2D1-E40F-52F1-568940F98FAC}" name="Nweye, Kingsley" initials="NK" userId="S::kingsley.nweye@austin.utexas.edu::77889544-31cd-42ef-8923-e77c00e587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5723"/>
    <a:srgbClr val="654431"/>
    <a:srgbClr val="6C6C6C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89"/>
  </p:normalViewPr>
  <p:slideViewPr>
    <p:cSldViewPr snapToGrid="0" snapToObjects="1">
      <p:cViewPr>
        <p:scale>
          <a:sx n="160" d="100"/>
          <a:sy n="160" d="100"/>
        </p:scale>
        <p:origin x="-90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5_F307EB8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E7B1CA8-C494-084D-AA22-48973D618789}" authorId="{39C52500-A2D1-E40F-52F1-568940F98FAC}" created="2022-07-21T20:54:20.58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77382537" sldId="261"/>
      <ac:spMk id="20" creationId="{8D1ED17A-A81F-66BF-78DE-8AE117C796AF}"/>
      <ac:txMk cp="84" len="60">
        <ac:context len="145" hash="3687932062"/>
      </ac:txMk>
    </ac:txMkLst>
    <p188:txBody>
      <a:bodyPr/>
      <a:lstStyle/>
      <a:p>
        <a:r>
          <a:rPr lang="en-US"/>
          <a:t>deployment case study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66F3-CD3B-808C-F355-287C1CE02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BA9F8-FBFB-8B6A-3F6B-F230A6DE7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6D98-C36F-CFF1-F444-B13898F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2666F-8FE4-ADB4-38BE-A7D998E6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0CA04-A1A5-6276-6E0D-67FC7DEA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4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0AB2-989B-4491-4B2B-980245A5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9D1ED-5AA7-8058-D8D7-57AB19E8F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C1F7-08E6-A5F6-8F3B-27DD6FD9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B2B6-DB97-2D20-9D28-593B7A33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686D-BED5-0472-3DBE-298B94D7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BBE2A-D689-50C3-4B39-9EA582960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3810D-1DF1-66D8-4806-A739E2ADD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595D8-A2B6-EB90-C76F-2723C039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D5CC-7EA3-3A8F-FD43-FB234BA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A2C75-DD56-1055-9F08-A5A8BA68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ED39-340F-C665-BF9E-EF43EA3E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F7A7-BEFC-FCAF-FD3B-BE45AE57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503D-6665-6337-0607-FC04271C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A01D-266B-1178-EC75-11C73A8B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7E50-B173-0888-662F-736A4372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E257-ADCD-2DFA-40EB-FB93B367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F7C13-FB6B-214B-4C30-3229EF089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CAF5D-645E-A3E1-C9C8-BA2A6436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CAADC-0929-126F-9B49-1723B2D1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74A61-4F8F-F922-D1BC-851BEC2B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29C1-3020-5152-2A52-95D2D05B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6235-DEBA-F1E7-1D32-F6902CDFA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ADB85-068E-9A49-8A7E-E647460D9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3AEFC-2DA2-33FF-5201-85E974A1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6BB89-1BA5-E2EE-A21A-0F0C4D6E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BF042-7AAB-3ECA-3A3E-1B37B403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6E3C-4DD9-4B68-1E8F-6BC1A9C7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E2AEE-A1D5-072E-0270-ADA3224C7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B9F05-A5BC-E402-56BB-0C8100045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6A6E6-6ACD-463E-1E76-392684CC1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8ADB5-FE32-65B9-8739-F90AEC62E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5EFE9-A375-E169-55C8-858B4774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03E49-0E06-6BF0-7B6F-DE35B246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BC1A8-58D3-6DA7-A665-8534AD21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8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0A43-2C56-69FD-F900-2EE2DC8E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89969-6E46-B1B3-6466-1DA10006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A916F-554D-2E2D-5703-03ED9308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309F8-E3FE-239B-B3E2-37A46725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F4812-EBC1-AC8A-FF58-5923078D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48B52-664E-3616-D96E-A574585C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89554-9858-AABE-95FC-9F0C9EF5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AEB0-0047-8BA6-E79E-82893CBD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B577-5FDC-2D4E-75C1-0050807E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355A5-21F6-BF23-B63D-4E2FE6D71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54E3D-89F5-AB9F-CC37-690C25CB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03E19-6B1E-A04A-58C0-420E1ED6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5B7DE-80D4-0F33-C4DD-91F1429F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3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7D02-CC4F-5829-200B-3F8475C0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4F045-290D-8D9B-3828-9C165D6A0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5DF93-704E-D785-7BF4-E28F082F5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C5BE0-C60A-C902-F83D-2D018793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C24AC-F581-84C9-CF29-C6637AA2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E1F0B-35D5-931F-256D-634E1671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7E34C-DE3A-E3A3-7A81-A765ED9C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BD2DB-8E20-7980-EDF1-038B959D1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D3341-49C8-4B16-85A9-D38D6BEB3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1CFB6-8B8E-BC45-B63B-4CA094D0414B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0B22-1754-5A79-8862-7AFA6ADBF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88FC-6957-C86B-0522-61319EE2C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2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5_F307EB8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33AA30B3-695D-60BC-AEA8-61E6EC2F5419}"/>
              </a:ext>
            </a:extLst>
          </p:cNvPr>
          <p:cNvSpPr txBox="1"/>
          <p:nvPr/>
        </p:nvSpPr>
        <p:spPr>
          <a:xfrm>
            <a:off x="1182799" y="5842337"/>
            <a:ext cx="90731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 each experiment, extract decision tree and compare to RL policy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Comparing RL solution to 3 ` baselines` - no-storage, RBC, and decision tree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Decision trees are comparable to SOO in buildings that can be easily deployed in BAS or HEMS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We have taken smart meter data -&gt; virtual model -&gt; discover optimal control using RL -&gt; extract simplified control model -&gt; </a:t>
            </a:r>
            <a:r>
              <a:rPr lang="en-US" sz="1200" dirty="0" err="1"/>
              <a:t>deply</a:t>
            </a:r>
            <a:r>
              <a:rPr lang="en-US" sz="1200" dirty="0"/>
              <a:t> in HEMS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590087F-F406-36BE-BE19-4AF266A7F6ED}"/>
              </a:ext>
            </a:extLst>
          </p:cNvPr>
          <p:cNvSpPr/>
          <p:nvPr/>
        </p:nvSpPr>
        <p:spPr>
          <a:xfrm>
            <a:off x="7947602" y="647914"/>
            <a:ext cx="1240066" cy="5420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 Simulations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5D8CA7B-E9EF-A260-CE5C-36C2DA399411}"/>
              </a:ext>
            </a:extLst>
          </p:cNvPr>
          <p:cNvGrpSpPr/>
          <p:nvPr/>
        </p:nvGrpSpPr>
        <p:grpSpPr>
          <a:xfrm>
            <a:off x="3283692" y="648527"/>
            <a:ext cx="1986436" cy="1340323"/>
            <a:chOff x="4305926" y="1182493"/>
            <a:chExt cx="1986436" cy="134032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450E21A-8E71-23CE-FE2D-65C3DDA951D5}"/>
                </a:ext>
              </a:extLst>
            </p:cNvPr>
            <p:cNvSpPr/>
            <p:nvPr/>
          </p:nvSpPr>
          <p:spPr>
            <a:xfrm>
              <a:off x="5558250" y="1507152"/>
              <a:ext cx="734112" cy="101566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4F35FA-BCD1-9AE4-A431-FE3B014BC825}"/>
                </a:ext>
              </a:extLst>
            </p:cNvPr>
            <p:cNvSpPr txBox="1"/>
            <p:nvPr/>
          </p:nvSpPr>
          <p:spPr>
            <a:xfrm>
              <a:off x="4305926" y="1182493"/>
              <a:ext cx="107638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/>
                <a:t>Environment</a:t>
              </a: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AA02CB0-28FC-13B7-0EB8-4C00C315F9F1}"/>
              </a:ext>
            </a:extLst>
          </p:cNvPr>
          <p:cNvSpPr/>
          <p:nvPr/>
        </p:nvSpPr>
        <p:spPr>
          <a:xfrm>
            <a:off x="7947601" y="1565707"/>
            <a:ext cx="1240065" cy="5420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Evaluation KPIs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8FD4394-A962-855A-E771-274F3A7E8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21" t="42642" r="65128" b="13370"/>
          <a:stretch/>
        </p:blipFill>
        <p:spPr>
          <a:xfrm>
            <a:off x="119722" y="944876"/>
            <a:ext cx="1247527" cy="105843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2DB0C43-1FE1-2A3D-1F52-F541CCBD1FDC}"/>
              </a:ext>
            </a:extLst>
          </p:cNvPr>
          <p:cNvSpPr txBox="1"/>
          <p:nvPr/>
        </p:nvSpPr>
        <p:spPr>
          <a:xfrm>
            <a:off x="9235869" y="5582747"/>
            <a:ext cx="1225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Wingdings" pitchFamily="2" charset="2"/>
              <a:buChar char="§"/>
            </a:pPr>
            <a:r>
              <a:rPr lang="en-US" sz="1200" dirty="0"/>
              <a:t>Building </a:t>
            </a:r>
          </a:p>
          <a:p>
            <a:pPr marL="114300" indent="-114300">
              <a:buFont typeface="Wingdings" pitchFamily="2" charset="2"/>
              <a:buChar char="§"/>
            </a:pPr>
            <a:r>
              <a:rPr lang="en-US" sz="1200" dirty="0"/>
              <a:t>Systems</a:t>
            </a:r>
          </a:p>
          <a:p>
            <a:pPr marL="114300" indent="-114300">
              <a:buFont typeface="Wingdings" pitchFamily="2" charset="2"/>
              <a:buChar char="§"/>
            </a:pPr>
            <a:r>
              <a:rPr lang="en-US" sz="1200" dirty="0"/>
              <a:t>Baseline Agent</a:t>
            </a:r>
          </a:p>
          <a:p>
            <a:pPr marL="114300" indent="-114300">
              <a:buFont typeface="Wingdings" pitchFamily="2" charset="2"/>
              <a:buChar char="§"/>
            </a:pPr>
            <a:r>
              <a:rPr lang="en-US" sz="1200" dirty="0"/>
              <a:t>RL Agent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C4FC790-9BB4-5997-5EBC-D8C507F8DD61}"/>
              </a:ext>
            </a:extLst>
          </p:cNvPr>
          <p:cNvGrpSpPr/>
          <p:nvPr/>
        </p:nvGrpSpPr>
        <p:grpSpPr>
          <a:xfrm>
            <a:off x="5649445" y="644096"/>
            <a:ext cx="1910191" cy="1376515"/>
            <a:chOff x="6001154" y="1192478"/>
            <a:chExt cx="1910191" cy="137651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2FB3A6E-894F-EFD0-BC30-EDD4B6A4509C}"/>
                </a:ext>
              </a:extLst>
            </p:cNvPr>
            <p:cNvGrpSpPr/>
            <p:nvPr/>
          </p:nvGrpSpPr>
          <p:grpSpPr>
            <a:xfrm>
              <a:off x="6001154" y="1192478"/>
              <a:ext cx="1825889" cy="1376515"/>
              <a:chOff x="5489197" y="1218050"/>
              <a:chExt cx="1825889" cy="1376515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F66A2489-1BB6-64B6-CBA0-409B2785DDBC}"/>
                  </a:ext>
                </a:extLst>
              </p:cNvPr>
              <p:cNvSpPr/>
              <p:nvPr/>
            </p:nvSpPr>
            <p:spPr>
              <a:xfrm>
                <a:off x="5489197" y="1528678"/>
                <a:ext cx="1825889" cy="1065887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5BBC98-44E8-7F2B-3A20-834CAFA1E5E8}"/>
                  </a:ext>
                </a:extLst>
              </p:cNvPr>
              <p:cNvSpPr txBox="1"/>
              <p:nvPr/>
            </p:nvSpPr>
            <p:spPr>
              <a:xfrm>
                <a:off x="5874329" y="1218050"/>
                <a:ext cx="1222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Preprocessing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88AD4E-743A-597C-3375-0838C9F131BC}"/>
                </a:ext>
              </a:extLst>
            </p:cNvPr>
            <p:cNvSpPr txBox="1"/>
            <p:nvPr/>
          </p:nvSpPr>
          <p:spPr>
            <a:xfrm>
              <a:off x="6060856" y="1547580"/>
              <a:ext cx="1850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indent="-114300">
                <a:buFont typeface="Wingdings" pitchFamily="2" charset="2"/>
                <a:buChar char="§"/>
              </a:pPr>
              <a:r>
                <a:rPr lang="en-US" sz="1200" dirty="0"/>
                <a:t>Baseline Calibration </a:t>
              </a:r>
            </a:p>
            <a:p>
              <a:pPr marL="114300" indent="-114300">
                <a:buFont typeface="Wingdings" pitchFamily="2" charset="2"/>
                <a:buChar char="§"/>
              </a:pPr>
              <a:r>
                <a:rPr lang="en-US" sz="1200" dirty="0"/>
                <a:t>State space design</a:t>
              </a:r>
            </a:p>
            <a:p>
              <a:pPr marL="114300" indent="-114300">
                <a:buFont typeface="Wingdings" pitchFamily="2" charset="2"/>
                <a:buChar char="§"/>
              </a:pPr>
              <a:r>
                <a:rPr lang="en-US" sz="1200" dirty="0"/>
                <a:t>Action space design</a:t>
              </a:r>
            </a:p>
            <a:p>
              <a:pPr marL="114300" indent="-114300">
                <a:buFont typeface="Wingdings" pitchFamily="2" charset="2"/>
                <a:buChar char="§"/>
              </a:pPr>
              <a:r>
                <a:rPr lang="en-US" sz="1200" dirty="0"/>
                <a:t>Reward design</a:t>
              </a:r>
            </a:p>
            <a:p>
              <a:pPr marL="114300" indent="-114300">
                <a:buFont typeface="Wingdings" pitchFamily="2" charset="2"/>
                <a:buChar char="§"/>
              </a:pPr>
              <a:r>
                <a:rPr lang="en-US" sz="1200" dirty="0"/>
                <a:t>Hyperparameter tuning</a:t>
              </a:r>
            </a:p>
          </p:txBody>
        </p:sp>
      </p:grp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AD9E1B3-6A50-9AFF-35C0-AE2A00B47C55}"/>
              </a:ext>
            </a:extLst>
          </p:cNvPr>
          <p:cNvSpPr/>
          <p:nvPr/>
        </p:nvSpPr>
        <p:spPr>
          <a:xfrm>
            <a:off x="9386101" y="778550"/>
            <a:ext cx="909139" cy="11391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Select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Optimal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Policies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ECFABA10-59C4-E9E8-FB2C-36FB22D10F53}"/>
              </a:ext>
            </a:extLst>
          </p:cNvPr>
          <p:cNvSpPr/>
          <p:nvPr/>
        </p:nvSpPr>
        <p:spPr>
          <a:xfrm>
            <a:off x="5438661" y="716575"/>
            <a:ext cx="197390" cy="130403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E48876-77FF-3ACC-3A07-7DA23B8EFE10}"/>
              </a:ext>
            </a:extLst>
          </p:cNvPr>
          <p:cNvSpPr txBox="1"/>
          <p:nvPr/>
        </p:nvSpPr>
        <p:spPr>
          <a:xfrm>
            <a:off x="-46546" y="118143"/>
            <a:ext cx="1568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Real-World</a:t>
            </a:r>
            <a:br>
              <a:rPr lang="en-US" sz="1600" b="1" dirty="0"/>
            </a:br>
            <a:r>
              <a:rPr lang="en-US" sz="1600" b="1" dirty="0"/>
              <a:t>Grid-Interactive </a:t>
            </a:r>
          </a:p>
          <a:p>
            <a:pPr algn="ctr"/>
            <a:r>
              <a:rPr lang="en-US" sz="1600" b="1" dirty="0"/>
              <a:t>Community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D04B774-8CD3-3202-FFFF-11B240B95957}"/>
              </a:ext>
            </a:extLst>
          </p:cNvPr>
          <p:cNvSpPr/>
          <p:nvPr/>
        </p:nvSpPr>
        <p:spPr>
          <a:xfrm>
            <a:off x="3256151" y="648527"/>
            <a:ext cx="4303483" cy="150085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89ED11-E996-3C5D-5752-E1DE7E8CFC9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560211" y="918921"/>
            <a:ext cx="387391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BCA729E-C491-8467-264D-00DC603726BC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flipH="1">
            <a:off x="8567634" y="1189928"/>
            <a:ext cx="1" cy="375779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1A3F802-53CE-BEA2-E8F3-721C2E7B9CF8}"/>
              </a:ext>
            </a:extLst>
          </p:cNvPr>
          <p:cNvSpPr txBox="1"/>
          <p:nvPr/>
        </p:nvSpPr>
        <p:spPr>
          <a:xfrm>
            <a:off x="3077408" y="107977"/>
            <a:ext cx="1800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Virtual Community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E91F6B2-AB5C-CA33-CAA4-08FDEBBB7075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367249" y="1474096"/>
            <a:ext cx="290688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121D564-84DA-27C7-AA0F-B748CEBB7AC1}"/>
              </a:ext>
            </a:extLst>
          </p:cNvPr>
          <p:cNvCxnSpPr>
            <a:cxnSpLocks/>
          </p:cNvCxnSpPr>
          <p:nvPr/>
        </p:nvCxnSpPr>
        <p:spPr>
          <a:xfrm>
            <a:off x="9832938" y="1920757"/>
            <a:ext cx="0" cy="522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1651632-F6E7-548C-0F9C-AA14B1E389DB}"/>
              </a:ext>
            </a:extLst>
          </p:cNvPr>
          <p:cNvCxnSpPr>
            <a:cxnSpLocks/>
          </p:cNvCxnSpPr>
          <p:nvPr/>
        </p:nvCxnSpPr>
        <p:spPr>
          <a:xfrm flipH="1">
            <a:off x="743485" y="2440406"/>
            <a:ext cx="908945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CF13F06-57D3-010D-45AB-D8A3E6E4A426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743486" y="2003315"/>
            <a:ext cx="0" cy="437091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48C2CB-7A86-0C9D-CB42-EE01977375F0}"/>
              </a:ext>
            </a:extLst>
          </p:cNvPr>
          <p:cNvCxnSpPr>
            <a:cxnSpLocks/>
          </p:cNvCxnSpPr>
          <p:nvPr/>
        </p:nvCxnSpPr>
        <p:spPr>
          <a:xfrm flipV="1">
            <a:off x="2826299" y="1495851"/>
            <a:ext cx="303614" cy="1912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D3752F4-01EA-A20E-3150-8010F298FE00}"/>
              </a:ext>
            </a:extLst>
          </p:cNvPr>
          <p:cNvGrpSpPr/>
          <p:nvPr/>
        </p:nvGrpSpPr>
        <p:grpSpPr>
          <a:xfrm>
            <a:off x="1662381" y="107481"/>
            <a:ext cx="1202357" cy="2061895"/>
            <a:chOff x="2475913" y="641447"/>
            <a:chExt cx="1202357" cy="206189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842AA43-6053-9621-EBE8-7A0A8D4E81C2}"/>
                </a:ext>
              </a:extLst>
            </p:cNvPr>
            <p:cNvGrpSpPr/>
            <p:nvPr/>
          </p:nvGrpSpPr>
          <p:grpSpPr>
            <a:xfrm>
              <a:off x="2480313" y="641447"/>
              <a:ext cx="1197957" cy="1996751"/>
              <a:chOff x="2653886" y="621363"/>
              <a:chExt cx="1197957" cy="199675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319CC4-AAFF-BF68-5750-EB9B3FF278E4}"/>
                  </a:ext>
                </a:extLst>
              </p:cNvPr>
              <p:cNvSpPr txBox="1"/>
              <p:nvPr/>
            </p:nvSpPr>
            <p:spPr>
              <a:xfrm>
                <a:off x="2653886" y="1602451"/>
                <a:ext cx="119795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14300" indent="-114300">
                  <a:buFont typeface="Wingdings" pitchFamily="2" charset="2"/>
                  <a:buChar char="§"/>
                </a:pPr>
                <a:r>
                  <a:rPr lang="en-US" sz="1200" dirty="0"/>
                  <a:t>Building loads</a:t>
                </a:r>
              </a:p>
              <a:p>
                <a:pPr marL="114300" indent="-114300">
                  <a:buFont typeface="Wingdings" pitchFamily="2" charset="2"/>
                  <a:buChar char="§"/>
                </a:pPr>
                <a:r>
                  <a:rPr lang="en-US" sz="1200" dirty="0"/>
                  <a:t>System specs.</a:t>
                </a:r>
              </a:p>
              <a:p>
                <a:pPr marL="114300" indent="-114300">
                  <a:buFont typeface="Wingdings" pitchFamily="2" charset="2"/>
                  <a:buChar char="§"/>
                </a:pPr>
                <a:r>
                  <a:rPr lang="en-US" sz="1200" dirty="0"/>
                  <a:t>Weather</a:t>
                </a:r>
              </a:p>
              <a:p>
                <a:pPr marL="114300" indent="-114300">
                  <a:buFont typeface="Wingdings" pitchFamily="2" charset="2"/>
                  <a:buChar char="§"/>
                </a:pPr>
                <a:r>
                  <a:rPr lang="en-US" sz="1200" dirty="0"/>
                  <a:t>Emission rate</a:t>
                </a:r>
              </a:p>
              <a:p>
                <a:pPr marL="114300" indent="-114300">
                  <a:buFont typeface="Wingdings" pitchFamily="2" charset="2"/>
                  <a:buChar char="§"/>
                </a:pPr>
                <a:r>
                  <a:rPr lang="en-US" sz="1200" dirty="0"/>
                  <a:t>Electricity rate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57A278-D5AE-0431-0C83-667D22F34AD3}"/>
                  </a:ext>
                </a:extLst>
              </p:cNvPr>
              <p:cNvSpPr txBox="1"/>
              <p:nvPr/>
            </p:nvSpPr>
            <p:spPr>
              <a:xfrm>
                <a:off x="2744415" y="621363"/>
                <a:ext cx="979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Database</a:t>
                </a:r>
              </a:p>
            </p:txBody>
          </p:sp>
        </p:grpSp>
        <p:sp>
          <p:nvSpPr>
            <p:cNvPr id="117" name="Can 116">
              <a:extLst>
                <a:ext uri="{FF2B5EF4-FFF2-40B4-BE49-F238E27FC236}">
                  <a16:creationId xmlns:a16="http://schemas.microsoft.com/office/drawing/2014/main" id="{33CDF660-7FA1-CF95-E9A1-D5BCC7AF9B13}"/>
                </a:ext>
              </a:extLst>
            </p:cNvPr>
            <p:cNvSpPr/>
            <p:nvPr/>
          </p:nvSpPr>
          <p:spPr>
            <a:xfrm>
              <a:off x="2475913" y="1312515"/>
              <a:ext cx="1168910" cy="139082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126" descr="Diagram&#10;&#10;Description automatically generated">
            <a:extLst>
              <a:ext uri="{FF2B5EF4-FFF2-40B4-BE49-F238E27FC236}">
                <a16:creationId xmlns:a16="http://schemas.microsoft.com/office/drawing/2014/main" id="{F78F760A-CF04-240B-66B8-115E3C098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548" y="5362309"/>
            <a:ext cx="1788452" cy="1495691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7AAB11D3-D299-DA33-835B-C311F91322A3}"/>
              </a:ext>
            </a:extLst>
          </p:cNvPr>
          <p:cNvSpPr/>
          <p:nvPr/>
        </p:nvSpPr>
        <p:spPr>
          <a:xfrm>
            <a:off x="7833332" y="3360656"/>
            <a:ext cx="574068" cy="139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647BAD0-ADB7-BDA0-6419-C12D364BDE9E}"/>
              </a:ext>
            </a:extLst>
          </p:cNvPr>
          <p:cNvSpPr/>
          <p:nvPr/>
        </p:nvSpPr>
        <p:spPr>
          <a:xfrm>
            <a:off x="8233632" y="4219320"/>
            <a:ext cx="472218" cy="1434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98654CBF-8A81-4099-2E6C-2133C5FA19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776"/>
          <a:stretch/>
        </p:blipFill>
        <p:spPr>
          <a:xfrm>
            <a:off x="3414080" y="894851"/>
            <a:ext cx="1014829" cy="1158488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77F3EF06-F91E-847B-8002-5A1500FBE3A6}"/>
              </a:ext>
            </a:extLst>
          </p:cNvPr>
          <p:cNvSpPr txBox="1"/>
          <p:nvPr/>
        </p:nvSpPr>
        <p:spPr>
          <a:xfrm>
            <a:off x="4601442" y="1137806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Wingdings" pitchFamily="2" charset="2"/>
              <a:buChar char="§"/>
            </a:pPr>
            <a:r>
              <a:rPr lang="en-US" sz="1200" dirty="0"/>
              <a:t>RL </a:t>
            </a:r>
          </a:p>
          <a:p>
            <a:pPr marL="114300" indent="-114300">
              <a:buFont typeface="Wingdings" pitchFamily="2" charset="2"/>
              <a:buChar char="§"/>
            </a:pPr>
            <a:r>
              <a:rPr lang="en-US" sz="1200" dirty="0"/>
              <a:t>MPC</a:t>
            </a:r>
          </a:p>
          <a:p>
            <a:pPr marL="114300" indent="-114300">
              <a:buFont typeface="Wingdings" pitchFamily="2" charset="2"/>
              <a:buChar char="§"/>
            </a:pPr>
            <a:r>
              <a:rPr lang="en-US" sz="1200" dirty="0"/>
              <a:t>RBC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B620F18-28DA-50A7-BC71-B891D5EFE1DE}"/>
              </a:ext>
            </a:extLst>
          </p:cNvPr>
          <p:cNvSpPr txBox="1"/>
          <p:nvPr/>
        </p:nvSpPr>
        <p:spPr>
          <a:xfrm>
            <a:off x="4306528" y="648527"/>
            <a:ext cx="11427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/>
              <a:t>Control Agent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6AD7EC6A-597F-C7C2-4ABE-66597B9F93F1}"/>
              </a:ext>
            </a:extLst>
          </p:cNvPr>
          <p:cNvSpPr/>
          <p:nvPr/>
        </p:nvSpPr>
        <p:spPr>
          <a:xfrm>
            <a:off x="3129913" y="538233"/>
            <a:ext cx="7273634" cy="171963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ight Brace 165">
            <a:extLst>
              <a:ext uri="{FF2B5EF4-FFF2-40B4-BE49-F238E27FC236}">
                <a16:creationId xmlns:a16="http://schemas.microsoft.com/office/drawing/2014/main" id="{00239AD4-7838-2E0F-0D0E-5547B93F79B1}"/>
              </a:ext>
            </a:extLst>
          </p:cNvPr>
          <p:cNvSpPr/>
          <p:nvPr/>
        </p:nvSpPr>
        <p:spPr>
          <a:xfrm>
            <a:off x="9180499" y="887486"/>
            <a:ext cx="205602" cy="94922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25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>
            <a:extLst>
              <a:ext uri="{FF2B5EF4-FFF2-40B4-BE49-F238E27FC236}">
                <a16:creationId xmlns:a16="http://schemas.microsoft.com/office/drawing/2014/main" id="{70AACED2-E25C-6531-19EF-197B0E165C1D}"/>
              </a:ext>
            </a:extLst>
          </p:cNvPr>
          <p:cNvSpPr txBox="1"/>
          <p:nvPr/>
        </p:nvSpPr>
        <p:spPr>
          <a:xfrm>
            <a:off x="7415561" y="-624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28953A-BD52-364C-49B3-301A9D64E990}"/>
              </a:ext>
            </a:extLst>
          </p:cNvPr>
          <p:cNvSpPr/>
          <p:nvPr/>
        </p:nvSpPr>
        <p:spPr>
          <a:xfrm>
            <a:off x="3870618" y="2713699"/>
            <a:ext cx="754579" cy="263047"/>
          </a:xfrm>
          <a:prstGeom prst="ellipse">
            <a:avLst/>
          </a:prstGeom>
          <a:noFill/>
          <a:ln w="28575">
            <a:solidFill>
              <a:srgbClr val="B3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B35723"/>
                </a:solidFill>
              </a:rPr>
              <a:t>Policy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2E7430-F013-857C-C544-0066F4A14BE2}"/>
              </a:ext>
            </a:extLst>
          </p:cNvPr>
          <p:cNvGrpSpPr/>
          <p:nvPr/>
        </p:nvGrpSpPr>
        <p:grpSpPr>
          <a:xfrm>
            <a:off x="1501588" y="1129014"/>
            <a:ext cx="995854" cy="995854"/>
            <a:chOff x="2343294" y="-341796"/>
            <a:chExt cx="995854" cy="99585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1BE9E4E-B803-B220-8007-FB133AE64CA7}"/>
                </a:ext>
              </a:extLst>
            </p:cNvPr>
            <p:cNvSpPr/>
            <p:nvPr/>
          </p:nvSpPr>
          <p:spPr>
            <a:xfrm>
              <a:off x="2908597" y="336511"/>
              <a:ext cx="155575" cy="1402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1655A60-AEC3-B55A-B3F5-A6145CAA5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2343294" y="-341796"/>
              <a:ext cx="995854" cy="995854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BF0019C-9384-721A-7583-27EFFF4B1C27}"/>
              </a:ext>
            </a:extLst>
          </p:cNvPr>
          <p:cNvGrpSpPr/>
          <p:nvPr/>
        </p:nvGrpSpPr>
        <p:grpSpPr>
          <a:xfrm>
            <a:off x="2530399" y="1120510"/>
            <a:ext cx="995854" cy="995854"/>
            <a:chOff x="4076118" y="-75195"/>
            <a:chExt cx="995854" cy="995854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AC33A11-3544-3794-A457-ACBFF7EB54AA}"/>
                </a:ext>
              </a:extLst>
            </p:cNvPr>
            <p:cNvSpPr/>
            <p:nvPr/>
          </p:nvSpPr>
          <p:spPr>
            <a:xfrm>
              <a:off x="4633937" y="580735"/>
              <a:ext cx="235103" cy="164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7288B0-81A8-AEBA-50E0-F7D6995DC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076118" y="-75195"/>
              <a:ext cx="995854" cy="995854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352D74-CAB3-C54E-EDF2-C547DB4C8AC7}"/>
              </a:ext>
            </a:extLst>
          </p:cNvPr>
          <p:cNvGrpSpPr/>
          <p:nvPr/>
        </p:nvGrpSpPr>
        <p:grpSpPr>
          <a:xfrm>
            <a:off x="472777" y="1135499"/>
            <a:ext cx="995854" cy="995854"/>
            <a:chOff x="748160" y="299398"/>
            <a:chExt cx="995854" cy="995854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B49EC6A-FC9D-7A43-9853-4445E519B5CE}"/>
                </a:ext>
              </a:extLst>
            </p:cNvPr>
            <p:cNvSpPr/>
            <p:nvPr/>
          </p:nvSpPr>
          <p:spPr>
            <a:xfrm>
              <a:off x="1301749" y="968123"/>
              <a:ext cx="73025" cy="1402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3FA3FAB-9DC1-AB08-E5D4-BFFEB08E1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748160" y="299398"/>
              <a:ext cx="995854" cy="995854"/>
            </a:xfrm>
            <a:prstGeom prst="rect">
              <a:avLst/>
            </a:prstGeom>
          </p:spPr>
        </p:pic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505FBA2-DECB-39C0-AFFF-BD0B7C0CC50A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945795" y="2837187"/>
            <a:ext cx="2924823" cy="8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A49776-2782-494E-9B8A-AA07047E5F2D}"/>
              </a:ext>
            </a:extLst>
          </p:cNvPr>
          <p:cNvGrpSpPr/>
          <p:nvPr/>
        </p:nvGrpSpPr>
        <p:grpSpPr>
          <a:xfrm>
            <a:off x="3866464" y="2053299"/>
            <a:ext cx="754578" cy="464671"/>
            <a:chOff x="5696127" y="1278834"/>
            <a:chExt cx="754578" cy="46467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7620A3-C910-515D-15CC-48D848665896}"/>
                </a:ext>
              </a:extLst>
            </p:cNvPr>
            <p:cNvSpPr/>
            <p:nvPr/>
          </p:nvSpPr>
          <p:spPr>
            <a:xfrm>
              <a:off x="5696127" y="1480458"/>
              <a:ext cx="754578" cy="263047"/>
            </a:xfrm>
            <a:prstGeom prst="ellipse">
              <a:avLst/>
            </a:prstGeom>
            <a:noFill/>
            <a:ln w="28575">
              <a:solidFill>
                <a:srgbClr val="B3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B35723"/>
                  </a:solidFill>
                </a:rPr>
                <a:t>Agent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63CF069-2925-29E5-7F43-EDBE1DEBA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7572" y="1278834"/>
              <a:ext cx="0" cy="183419"/>
            </a:xfrm>
            <a:prstGeom prst="straightConnector1">
              <a:avLst/>
            </a:prstGeom>
            <a:ln w="19050">
              <a:solidFill>
                <a:srgbClr val="B35723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2" name="Picture 81" descr="Shape&#10;&#10;Description automatically generated with low confidence">
            <a:extLst>
              <a:ext uri="{FF2B5EF4-FFF2-40B4-BE49-F238E27FC236}">
                <a16:creationId xmlns:a16="http://schemas.microsoft.com/office/drawing/2014/main" id="{127D265E-7A0E-4364-A23F-BC9DB3D103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55557" y="1116257"/>
            <a:ext cx="995854" cy="995854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FFF337-8534-AB20-B2F3-46337F64DF0D}"/>
              </a:ext>
            </a:extLst>
          </p:cNvPr>
          <p:cNvCxnSpPr>
            <a:cxnSpLocks/>
          </p:cNvCxnSpPr>
          <p:nvPr/>
        </p:nvCxnSpPr>
        <p:spPr>
          <a:xfrm>
            <a:off x="4243753" y="2527618"/>
            <a:ext cx="0" cy="183419"/>
          </a:xfrm>
          <a:prstGeom prst="straightConnector1">
            <a:avLst/>
          </a:prstGeom>
          <a:ln w="19050">
            <a:solidFill>
              <a:srgbClr val="B35723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2B662A0-ABC8-9A68-E500-AD35F171238A}"/>
              </a:ext>
            </a:extLst>
          </p:cNvPr>
          <p:cNvGrpSpPr/>
          <p:nvPr/>
        </p:nvGrpSpPr>
        <p:grpSpPr>
          <a:xfrm>
            <a:off x="2629382" y="2053299"/>
            <a:ext cx="754578" cy="464671"/>
            <a:chOff x="5319140" y="1278834"/>
            <a:chExt cx="754578" cy="464671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1E8D64C-4E41-8ED9-BA94-D57DBBD039B1}"/>
                </a:ext>
              </a:extLst>
            </p:cNvPr>
            <p:cNvSpPr/>
            <p:nvPr/>
          </p:nvSpPr>
          <p:spPr>
            <a:xfrm>
              <a:off x="5319140" y="1480458"/>
              <a:ext cx="754578" cy="2630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Agent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8E4D11-4C42-8951-F853-28916F241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585" y="1278834"/>
              <a:ext cx="0" cy="1834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48FF394-6FE6-4F75-9F28-BC2AC35D2CEA}"/>
              </a:ext>
            </a:extLst>
          </p:cNvPr>
          <p:cNvGrpSpPr/>
          <p:nvPr/>
        </p:nvGrpSpPr>
        <p:grpSpPr>
          <a:xfrm>
            <a:off x="1600847" y="2068488"/>
            <a:ext cx="754578" cy="464671"/>
            <a:chOff x="5319140" y="1278834"/>
            <a:chExt cx="754578" cy="46467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06F15B4-BE8D-B497-95BC-7AA5EAD2F6EF}"/>
                </a:ext>
              </a:extLst>
            </p:cNvPr>
            <p:cNvSpPr/>
            <p:nvPr/>
          </p:nvSpPr>
          <p:spPr>
            <a:xfrm>
              <a:off x="5319140" y="1480458"/>
              <a:ext cx="754578" cy="2630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Agent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0F9D1B4-39B9-1BA6-2D1A-29A95C7DE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585" y="1278834"/>
              <a:ext cx="0" cy="1834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B33F55-8E2B-7E4C-C722-60FB93ECCCCE}"/>
              </a:ext>
            </a:extLst>
          </p:cNvPr>
          <p:cNvGrpSpPr/>
          <p:nvPr/>
        </p:nvGrpSpPr>
        <p:grpSpPr>
          <a:xfrm>
            <a:off x="568506" y="2072456"/>
            <a:ext cx="754578" cy="464671"/>
            <a:chOff x="5319140" y="1278834"/>
            <a:chExt cx="754578" cy="46467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DE5A74A-B273-B370-045D-70CFD7B6858C}"/>
                </a:ext>
              </a:extLst>
            </p:cNvPr>
            <p:cNvSpPr/>
            <p:nvPr/>
          </p:nvSpPr>
          <p:spPr>
            <a:xfrm>
              <a:off x="5319140" y="1480458"/>
              <a:ext cx="754578" cy="2630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Agent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2B5E22B-858F-B86A-52F2-60B9845D5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585" y="1278834"/>
              <a:ext cx="0" cy="1834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5C2DCB-D0DD-40F1-4837-49EECA14B3A4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967247" y="953338"/>
            <a:ext cx="2497608" cy="7564"/>
          </a:xfrm>
          <a:prstGeom prst="line">
            <a:avLst/>
          </a:prstGeom>
          <a:ln w="19050">
            <a:solidFill>
              <a:srgbClr val="B3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920CFEC-DCB1-2C4E-AA3F-8125517D34D0}"/>
              </a:ext>
            </a:extLst>
          </p:cNvPr>
          <p:cNvCxnSpPr>
            <a:cxnSpLocks/>
          </p:cNvCxnSpPr>
          <p:nvPr/>
        </p:nvCxnSpPr>
        <p:spPr>
          <a:xfrm flipV="1">
            <a:off x="3010827" y="2525565"/>
            <a:ext cx="0" cy="311622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6FAF7BA-C8F5-DC13-8A67-EA3CF482743C}"/>
              </a:ext>
            </a:extLst>
          </p:cNvPr>
          <p:cNvCxnSpPr>
            <a:cxnSpLocks/>
          </p:cNvCxnSpPr>
          <p:nvPr/>
        </p:nvCxnSpPr>
        <p:spPr>
          <a:xfrm flipV="1">
            <a:off x="1973749" y="2533159"/>
            <a:ext cx="0" cy="311622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0A44D1-38E9-E244-A062-0B8B19CE7FB1}"/>
              </a:ext>
            </a:extLst>
          </p:cNvPr>
          <p:cNvCxnSpPr>
            <a:cxnSpLocks/>
          </p:cNvCxnSpPr>
          <p:nvPr/>
        </p:nvCxnSpPr>
        <p:spPr>
          <a:xfrm flipV="1">
            <a:off x="949951" y="2533159"/>
            <a:ext cx="0" cy="311622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6586AB1-3D67-0BBB-E2E4-3E2D867D326A}"/>
              </a:ext>
            </a:extLst>
          </p:cNvPr>
          <p:cNvCxnSpPr>
            <a:cxnSpLocks/>
          </p:cNvCxnSpPr>
          <p:nvPr/>
        </p:nvCxnSpPr>
        <p:spPr>
          <a:xfrm>
            <a:off x="4239366" y="952080"/>
            <a:ext cx="0" cy="183419"/>
          </a:xfrm>
          <a:prstGeom prst="straightConnector1">
            <a:avLst/>
          </a:prstGeom>
          <a:ln w="19050">
            <a:solidFill>
              <a:srgbClr val="B35723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0FA49B-638D-B553-0C33-462A1F7604C1}"/>
              </a:ext>
            </a:extLst>
          </p:cNvPr>
          <p:cNvCxnSpPr>
            <a:cxnSpLocks/>
          </p:cNvCxnSpPr>
          <p:nvPr/>
        </p:nvCxnSpPr>
        <p:spPr>
          <a:xfrm>
            <a:off x="3002888" y="952080"/>
            <a:ext cx="0" cy="183419"/>
          </a:xfrm>
          <a:prstGeom prst="straightConnector1">
            <a:avLst/>
          </a:prstGeom>
          <a:ln w="19050">
            <a:solidFill>
              <a:srgbClr val="B357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074C296-9E3B-331D-A49E-557C92F22EF5}"/>
              </a:ext>
            </a:extLst>
          </p:cNvPr>
          <p:cNvCxnSpPr>
            <a:cxnSpLocks/>
          </p:cNvCxnSpPr>
          <p:nvPr/>
        </p:nvCxnSpPr>
        <p:spPr>
          <a:xfrm>
            <a:off x="1972652" y="952080"/>
            <a:ext cx="0" cy="183419"/>
          </a:xfrm>
          <a:prstGeom prst="straightConnector1">
            <a:avLst/>
          </a:prstGeom>
          <a:ln w="19050">
            <a:solidFill>
              <a:srgbClr val="B357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9831F22-7805-4375-79D4-299DEA3ECAB7}"/>
              </a:ext>
            </a:extLst>
          </p:cNvPr>
          <p:cNvCxnSpPr>
            <a:cxnSpLocks/>
          </p:cNvCxnSpPr>
          <p:nvPr/>
        </p:nvCxnSpPr>
        <p:spPr>
          <a:xfrm>
            <a:off x="960482" y="945595"/>
            <a:ext cx="0" cy="183419"/>
          </a:xfrm>
          <a:prstGeom prst="straightConnector1">
            <a:avLst/>
          </a:prstGeom>
          <a:ln w="19050">
            <a:solidFill>
              <a:srgbClr val="B357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D080FC1-84C2-EF9C-0B5B-42B51196D3AB}"/>
              </a:ext>
            </a:extLst>
          </p:cNvPr>
          <p:cNvSpPr txBox="1"/>
          <p:nvPr/>
        </p:nvSpPr>
        <p:spPr>
          <a:xfrm>
            <a:off x="394058" y="1142145"/>
            <a:ext cx="5084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Bldg. 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27401B-4DEC-1959-1ED2-CCA4E5232163}"/>
              </a:ext>
            </a:extLst>
          </p:cNvPr>
          <p:cNvSpPr txBox="1"/>
          <p:nvPr/>
        </p:nvSpPr>
        <p:spPr>
          <a:xfrm>
            <a:off x="1415176" y="1142145"/>
            <a:ext cx="5084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Bldg. 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2B705EF-E6E9-8E65-91E2-F91248E4F1E3}"/>
              </a:ext>
            </a:extLst>
          </p:cNvPr>
          <p:cNvSpPr txBox="1"/>
          <p:nvPr/>
        </p:nvSpPr>
        <p:spPr>
          <a:xfrm>
            <a:off x="2459451" y="1137694"/>
            <a:ext cx="5084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Bldg. 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D8A07EA-8996-6F92-8CF7-705F58D12FA1}"/>
              </a:ext>
            </a:extLst>
          </p:cNvPr>
          <p:cNvSpPr txBox="1"/>
          <p:nvPr/>
        </p:nvSpPr>
        <p:spPr>
          <a:xfrm>
            <a:off x="3687112" y="1135499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rgbClr val="B35723"/>
                </a:solidFill>
              </a:rPr>
              <a:t>Bldg. N</a:t>
            </a:r>
          </a:p>
        </p:txBody>
      </p:sp>
      <p:pic>
        <p:nvPicPr>
          <p:cNvPr id="119" name="Picture 118" descr="A picture containing text, clipart, coil spring&#10;&#10;Description automatically generated">
            <a:extLst>
              <a:ext uri="{FF2B5EF4-FFF2-40B4-BE49-F238E27FC236}">
                <a16:creationId xmlns:a16="http://schemas.microsoft.com/office/drawing/2014/main" id="{F48174FF-3752-BF03-8089-4BACBA923A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42" r="4763"/>
          <a:stretch/>
        </p:blipFill>
        <p:spPr>
          <a:xfrm>
            <a:off x="3464855" y="786546"/>
            <a:ext cx="304754" cy="348711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24A397C-8B0A-C6CE-FD58-D814E86587FD}"/>
              </a:ext>
            </a:extLst>
          </p:cNvPr>
          <p:cNvCxnSpPr>
            <a:cxnSpLocks/>
          </p:cNvCxnSpPr>
          <p:nvPr/>
        </p:nvCxnSpPr>
        <p:spPr>
          <a:xfrm flipV="1">
            <a:off x="3748345" y="960035"/>
            <a:ext cx="499564" cy="867"/>
          </a:xfrm>
          <a:prstGeom prst="line">
            <a:avLst/>
          </a:prstGeom>
          <a:ln w="19050">
            <a:solidFill>
              <a:srgbClr val="B3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F5840C0-F2DF-0B19-89E2-71E8AE6F2DBA}"/>
              </a:ext>
            </a:extLst>
          </p:cNvPr>
          <p:cNvSpPr txBox="1"/>
          <p:nvPr/>
        </p:nvSpPr>
        <p:spPr>
          <a:xfrm>
            <a:off x="394058" y="702252"/>
            <a:ext cx="271709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200" b="1" dirty="0"/>
              <a:t>Real-World Grid-Interactive Community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A23EC59-3BA7-F885-2296-8A2B34D24A29}"/>
              </a:ext>
            </a:extLst>
          </p:cNvPr>
          <p:cNvSpPr txBox="1"/>
          <p:nvPr/>
        </p:nvSpPr>
        <p:spPr>
          <a:xfrm>
            <a:off x="3998127" y="700638"/>
            <a:ext cx="78579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B35723"/>
                </a:solidFill>
              </a:rPr>
              <a:t>CityLearn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57EF2C79-A0D9-C612-EF51-9B4770A44B8D}"/>
              </a:ext>
            </a:extLst>
          </p:cNvPr>
          <p:cNvSpPr/>
          <p:nvPr/>
        </p:nvSpPr>
        <p:spPr>
          <a:xfrm>
            <a:off x="8536024" y="2773031"/>
            <a:ext cx="754579" cy="263047"/>
          </a:xfrm>
          <a:prstGeom prst="ellipse">
            <a:avLst/>
          </a:prstGeom>
          <a:noFill/>
          <a:ln w="28575">
            <a:solidFill>
              <a:srgbClr val="B3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B35723"/>
                </a:solidFill>
              </a:rPr>
              <a:t>Policy</a:t>
            </a:r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9451E076-C77B-D5EE-2ABD-9B31BE8F012C}"/>
              </a:ext>
            </a:extLst>
          </p:cNvPr>
          <p:cNvGrpSpPr/>
          <p:nvPr/>
        </p:nvGrpSpPr>
        <p:grpSpPr>
          <a:xfrm>
            <a:off x="6166994" y="1188346"/>
            <a:ext cx="995854" cy="995854"/>
            <a:chOff x="2343294" y="-341796"/>
            <a:chExt cx="995854" cy="995854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E5BBD4BB-49BC-FC9E-1A20-48BF9040EC4E}"/>
                </a:ext>
              </a:extLst>
            </p:cNvPr>
            <p:cNvSpPr/>
            <p:nvPr/>
          </p:nvSpPr>
          <p:spPr>
            <a:xfrm>
              <a:off x="2908597" y="336511"/>
              <a:ext cx="155575" cy="1402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5" name="Picture 27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FF14C19-827E-A6DF-D1EA-08522C00A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2343294" y="-341796"/>
              <a:ext cx="995854" cy="995854"/>
            </a:xfrm>
            <a:prstGeom prst="rect">
              <a:avLst/>
            </a:prstGeom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8CA47A86-525C-0940-CD30-301C6014B863}"/>
              </a:ext>
            </a:extLst>
          </p:cNvPr>
          <p:cNvGrpSpPr/>
          <p:nvPr/>
        </p:nvGrpSpPr>
        <p:grpSpPr>
          <a:xfrm>
            <a:off x="7195805" y="1179842"/>
            <a:ext cx="995854" cy="995854"/>
            <a:chOff x="4076118" y="-75195"/>
            <a:chExt cx="995854" cy="995854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833753AF-BFFA-F6E5-DD08-7D7041C5423C}"/>
                </a:ext>
              </a:extLst>
            </p:cNvPr>
            <p:cNvSpPr/>
            <p:nvPr/>
          </p:nvSpPr>
          <p:spPr>
            <a:xfrm>
              <a:off x="4633937" y="580735"/>
              <a:ext cx="235103" cy="164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8" name="Picture 27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7B0DA74-755C-885A-B1C8-21C767472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076118" y="-75195"/>
              <a:ext cx="995854" cy="995854"/>
            </a:xfrm>
            <a:prstGeom prst="rect">
              <a:avLst/>
            </a:prstGeom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CFAF01D3-4E7F-D4E6-0ED9-FF346FE4CFB0}"/>
              </a:ext>
            </a:extLst>
          </p:cNvPr>
          <p:cNvGrpSpPr/>
          <p:nvPr/>
        </p:nvGrpSpPr>
        <p:grpSpPr>
          <a:xfrm>
            <a:off x="5138183" y="1194831"/>
            <a:ext cx="995854" cy="995854"/>
            <a:chOff x="748160" y="299398"/>
            <a:chExt cx="995854" cy="995854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7547236F-47C8-0DE8-92BC-FDA9C42FDC9C}"/>
                </a:ext>
              </a:extLst>
            </p:cNvPr>
            <p:cNvSpPr/>
            <p:nvPr/>
          </p:nvSpPr>
          <p:spPr>
            <a:xfrm>
              <a:off x="1301749" y="968123"/>
              <a:ext cx="73025" cy="1402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1" name="Picture 28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7010805-76E9-2C01-3518-FDA721A01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748160" y="299398"/>
              <a:ext cx="995854" cy="995854"/>
            </a:xfrm>
            <a:prstGeom prst="rect">
              <a:avLst/>
            </a:prstGeom>
          </p:spPr>
        </p:pic>
      </p:grp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A898887D-4AE9-3003-48FD-0EC65680A6B8}"/>
              </a:ext>
            </a:extLst>
          </p:cNvPr>
          <p:cNvCxnSpPr>
            <a:cxnSpLocks/>
          </p:cNvCxnSpPr>
          <p:nvPr/>
        </p:nvCxnSpPr>
        <p:spPr>
          <a:xfrm>
            <a:off x="7676233" y="2904334"/>
            <a:ext cx="859791" cy="8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6713398B-EF97-81EA-09BA-981FD8A8831D}"/>
              </a:ext>
            </a:extLst>
          </p:cNvPr>
          <p:cNvGrpSpPr/>
          <p:nvPr/>
        </p:nvGrpSpPr>
        <p:grpSpPr>
          <a:xfrm>
            <a:off x="8531870" y="2112631"/>
            <a:ext cx="754578" cy="464671"/>
            <a:chOff x="5696127" y="1278834"/>
            <a:chExt cx="754578" cy="464671"/>
          </a:xfrm>
        </p:grpSpPr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25B55A3B-DDBC-7538-8D35-C550B2AC9B67}"/>
                </a:ext>
              </a:extLst>
            </p:cNvPr>
            <p:cNvSpPr/>
            <p:nvPr/>
          </p:nvSpPr>
          <p:spPr>
            <a:xfrm>
              <a:off x="5696127" y="1480458"/>
              <a:ext cx="754578" cy="263047"/>
            </a:xfrm>
            <a:prstGeom prst="ellipse">
              <a:avLst/>
            </a:prstGeom>
            <a:noFill/>
            <a:ln w="28575">
              <a:solidFill>
                <a:srgbClr val="B3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B35723"/>
                  </a:solidFill>
                </a:rPr>
                <a:t>Agent</a:t>
              </a:r>
            </a:p>
          </p:txBody>
        </p: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32C73308-D3E0-325E-11A2-EC2D47BCB9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7572" y="1278834"/>
              <a:ext cx="0" cy="183419"/>
            </a:xfrm>
            <a:prstGeom prst="straightConnector1">
              <a:avLst/>
            </a:prstGeom>
            <a:ln w="19050">
              <a:solidFill>
                <a:srgbClr val="B35723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6" name="Picture 285" descr="Shape&#10;&#10;Description automatically generated with low confidence">
            <a:extLst>
              <a:ext uri="{FF2B5EF4-FFF2-40B4-BE49-F238E27FC236}">
                <a16:creationId xmlns:a16="http://schemas.microsoft.com/office/drawing/2014/main" id="{3C51D0D4-C939-8AA8-B345-736F3B5EC3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20963" y="1175589"/>
            <a:ext cx="995854" cy="995854"/>
          </a:xfrm>
          <a:prstGeom prst="rect">
            <a:avLst/>
          </a:prstGeom>
        </p:spPr>
      </p:pic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37E19626-F0A6-D493-84B7-1FD66268AAB9}"/>
              </a:ext>
            </a:extLst>
          </p:cNvPr>
          <p:cNvCxnSpPr>
            <a:cxnSpLocks/>
          </p:cNvCxnSpPr>
          <p:nvPr/>
        </p:nvCxnSpPr>
        <p:spPr>
          <a:xfrm>
            <a:off x="8909159" y="2586950"/>
            <a:ext cx="0" cy="183419"/>
          </a:xfrm>
          <a:prstGeom prst="straightConnector1">
            <a:avLst/>
          </a:prstGeom>
          <a:ln w="19050">
            <a:solidFill>
              <a:srgbClr val="B35723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A7A3F85D-FC87-B953-CD3C-B123ECB56982}"/>
              </a:ext>
            </a:extLst>
          </p:cNvPr>
          <p:cNvGrpSpPr/>
          <p:nvPr/>
        </p:nvGrpSpPr>
        <p:grpSpPr>
          <a:xfrm>
            <a:off x="7294788" y="2112631"/>
            <a:ext cx="754578" cy="464671"/>
            <a:chOff x="5319140" y="1278834"/>
            <a:chExt cx="754578" cy="464671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8641F2BC-E450-D278-89DA-F049D5924B54}"/>
                </a:ext>
              </a:extLst>
            </p:cNvPr>
            <p:cNvSpPr/>
            <p:nvPr/>
          </p:nvSpPr>
          <p:spPr>
            <a:xfrm>
              <a:off x="5319140" y="1480458"/>
              <a:ext cx="754578" cy="2630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Agent</a:t>
              </a:r>
            </a:p>
          </p:txBody>
        </p: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9AD596B4-0C7A-957D-C587-4CDB6CD0B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585" y="1278834"/>
              <a:ext cx="0" cy="1834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2D1EE22E-4D85-B0FA-64CF-B3B1FDF1FD11}"/>
              </a:ext>
            </a:extLst>
          </p:cNvPr>
          <p:cNvGrpSpPr/>
          <p:nvPr/>
        </p:nvGrpSpPr>
        <p:grpSpPr>
          <a:xfrm>
            <a:off x="6266253" y="2127820"/>
            <a:ext cx="754578" cy="464671"/>
            <a:chOff x="5319140" y="1278834"/>
            <a:chExt cx="754578" cy="464671"/>
          </a:xfrm>
        </p:grpSpPr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77471C7-3542-9382-5E65-40D4A6FBDA56}"/>
                </a:ext>
              </a:extLst>
            </p:cNvPr>
            <p:cNvSpPr/>
            <p:nvPr/>
          </p:nvSpPr>
          <p:spPr>
            <a:xfrm>
              <a:off x="5319140" y="1480458"/>
              <a:ext cx="754578" cy="2630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Agent</a:t>
              </a:r>
            </a:p>
          </p:txBody>
        </p: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FA4F2274-1968-247F-1EA2-5C269CD4F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585" y="1278834"/>
              <a:ext cx="0" cy="1834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00BBDB9F-DF8A-7D3E-DCA9-06159791EFA4}"/>
              </a:ext>
            </a:extLst>
          </p:cNvPr>
          <p:cNvGrpSpPr/>
          <p:nvPr/>
        </p:nvGrpSpPr>
        <p:grpSpPr>
          <a:xfrm>
            <a:off x="5233912" y="2131788"/>
            <a:ext cx="754578" cy="464671"/>
            <a:chOff x="5319140" y="1278834"/>
            <a:chExt cx="754578" cy="464671"/>
          </a:xfrm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932568A2-2CEA-DA92-1908-3F183A943978}"/>
                </a:ext>
              </a:extLst>
            </p:cNvPr>
            <p:cNvSpPr/>
            <p:nvPr/>
          </p:nvSpPr>
          <p:spPr>
            <a:xfrm>
              <a:off x="5319140" y="1480458"/>
              <a:ext cx="754578" cy="2630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Agent</a:t>
              </a:r>
            </a:p>
          </p:txBody>
        </p: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2B8F7CCC-7FE0-8C1F-FE6B-881D4366F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585" y="1278834"/>
              <a:ext cx="0" cy="1834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C8482F5-1780-FB96-B1C3-FBFFBF937837}"/>
              </a:ext>
            </a:extLst>
          </p:cNvPr>
          <p:cNvCxnSpPr>
            <a:cxnSpLocks/>
            <a:endCxn id="309" idx="1"/>
          </p:cNvCxnSpPr>
          <p:nvPr/>
        </p:nvCxnSpPr>
        <p:spPr>
          <a:xfrm>
            <a:off x="7668294" y="1020234"/>
            <a:ext cx="461967" cy="0"/>
          </a:xfrm>
          <a:prstGeom prst="line">
            <a:avLst/>
          </a:prstGeom>
          <a:ln w="19050">
            <a:solidFill>
              <a:srgbClr val="B3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B1B92C27-99DB-9780-72E2-D212FE648377}"/>
              </a:ext>
            </a:extLst>
          </p:cNvPr>
          <p:cNvCxnSpPr>
            <a:cxnSpLocks/>
          </p:cNvCxnSpPr>
          <p:nvPr/>
        </p:nvCxnSpPr>
        <p:spPr>
          <a:xfrm flipV="1">
            <a:off x="7676233" y="2584897"/>
            <a:ext cx="0" cy="311622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1EB0C4ED-4E37-2B6B-EBC4-4406D972737B}"/>
              </a:ext>
            </a:extLst>
          </p:cNvPr>
          <p:cNvCxnSpPr>
            <a:cxnSpLocks/>
          </p:cNvCxnSpPr>
          <p:nvPr/>
        </p:nvCxnSpPr>
        <p:spPr>
          <a:xfrm flipV="1">
            <a:off x="6639155" y="2592491"/>
            <a:ext cx="0" cy="31162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8BDA94EA-290B-388E-A2EC-B0B595F549DA}"/>
              </a:ext>
            </a:extLst>
          </p:cNvPr>
          <p:cNvCxnSpPr>
            <a:cxnSpLocks/>
          </p:cNvCxnSpPr>
          <p:nvPr/>
        </p:nvCxnSpPr>
        <p:spPr>
          <a:xfrm flipV="1">
            <a:off x="5615357" y="2592491"/>
            <a:ext cx="0" cy="31162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416DA367-2C2E-CD92-F587-CE9DA1304653}"/>
              </a:ext>
            </a:extLst>
          </p:cNvPr>
          <p:cNvCxnSpPr>
            <a:cxnSpLocks/>
          </p:cNvCxnSpPr>
          <p:nvPr/>
        </p:nvCxnSpPr>
        <p:spPr>
          <a:xfrm>
            <a:off x="8904772" y="1011412"/>
            <a:ext cx="0" cy="183419"/>
          </a:xfrm>
          <a:prstGeom prst="straightConnector1">
            <a:avLst/>
          </a:prstGeom>
          <a:ln w="19050">
            <a:solidFill>
              <a:srgbClr val="B35723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E0006520-3F51-4DA1-94C3-54E724D25C14}"/>
              </a:ext>
            </a:extLst>
          </p:cNvPr>
          <p:cNvCxnSpPr>
            <a:cxnSpLocks/>
          </p:cNvCxnSpPr>
          <p:nvPr/>
        </p:nvCxnSpPr>
        <p:spPr>
          <a:xfrm>
            <a:off x="7668294" y="1011412"/>
            <a:ext cx="0" cy="183419"/>
          </a:xfrm>
          <a:prstGeom prst="straightConnector1">
            <a:avLst/>
          </a:prstGeom>
          <a:ln w="19050">
            <a:solidFill>
              <a:srgbClr val="B357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7E538C2A-3E40-0526-8145-23673F0F30FE}"/>
              </a:ext>
            </a:extLst>
          </p:cNvPr>
          <p:cNvSpPr txBox="1"/>
          <p:nvPr/>
        </p:nvSpPr>
        <p:spPr>
          <a:xfrm>
            <a:off x="5059464" y="12014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Target</a:t>
            </a:r>
            <a:br>
              <a:rPr lang="en-US" sz="900" b="1" dirty="0"/>
            </a:br>
            <a:r>
              <a:rPr lang="en-US" sz="900" b="1" dirty="0"/>
              <a:t>Bldg. 1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62324B3-0244-C1CD-D32B-5E0B3CC46521}"/>
              </a:ext>
            </a:extLst>
          </p:cNvPr>
          <p:cNvSpPr txBox="1"/>
          <p:nvPr/>
        </p:nvSpPr>
        <p:spPr>
          <a:xfrm>
            <a:off x="6080582" y="12014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Target</a:t>
            </a:r>
            <a:br>
              <a:rPr lang="en-US" sz="900" b="1" dirty="0"/>
            </a:br>
            <a:r>
              <a:rPr lang="en-US" sz="900" b="1" dirty="0"/>
              <a:t>Bldg. 2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D3DDBA66-352E-E33E-C9AE-C1A23D6D4FE6}"/>
              </a:ext>
            </a:extLst>
          </p:cNvPr>
          <p:cNvSpPr txBox="1"/>
          <p:nvPr/>
        </p:nvSpPr>
        <p:spPr>
          <a:xfrm>
            <a:off x="7117645" y="1197026"/>
            <a:ext cx="5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Target</a:t>
            </a:r>
            <a:br>
              <a:rPr lang="en-US" sz="900" b="1" dirty="0"/>
            </a:br>
            <a:r>
              <a:rPr lang="en-US" sz="900" b="1" dirty="0"/>
              <a:t>Bldg. 3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2CA7C1D3-CF93-CC99-E41F-BC2493C64506}"/>
              </a:ext>
            </a:extLst>
          </p:cNvPr>
          <p:cNvSpPr txBox="1"/>
          <p:nvPr/>
        </p:nvSpPr>
        <p:spPr>
          <a:xfrm>
            <a:off x="8361334" y="11948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rgbClr val="B35723"/>
                </a:solidFill>
              </a:rPr>
              <a:t>Source</a:t>
            </a:r>
            <a:br>
              <a:rPr lang="en-US" sz="900" b="1" dirty="0">
                <a:solidFill>
                  <a:srgbClr val="B35723"/>
                </a:solidFill>
              </a:rPr>
            </a:br>
            <a:r>
              <a:rPr lang="en-US" sz="900" b="1" dirty="0">
                <a:solidFill>
                  <a:srgbClr val="B35723"/>
                </a:solidFill>
              </a:rPr>
              <a:t>Bldg. 3</a:t>
            </a:r>
          </a:p>
        </p:txBody>
      </p:sp>
      <p:pic>
        <p:nvPicPr>
          <p:cNvPr id="309" name="Picture 308" descr="A picture containing text, clipart, coil spring&#10;&#10;Description automatically generated">
            <a:extLst>
              <a:ext uri="{FF2B5EF4-FFF2-40B4-BE49-F238E27FC236}">
                <a16:creationId xmlns:a16="http://schemas.microsoft.com/office/drawing/2014/main" id="{76F1370F-4C10-6E22-D7D2-7B2FA6DA7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42" r="4763"/>
          <a:stretch/>
        </p:blipFill>
        <p:spPr>
          <a:xfrm>
            <a:off x="8130261" y="845878"/>
            <a:ext cx="304754" cy="348711"/>
          </a:xfrm>
          <a:prstGeom prst="rect">
            <a:avLst/>
          </a:prstGeom>
        </p:spPr>
      </p:pic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CDA126C4-9E6A-0AAA-0482-556367C630AA}"/>
              </a:ext>
            </a:extLst>
          </p:cNvPr>
          <p:cNvCxnSpPr>
            <a:cxnSpLocks/>
          </p:cNvCxnSpPr>
          <p:nvPr/>
        </p:nvCxnSpPr>
        <p:spPr>
          <a:xfrm flipV="1">
            <a:off x="8413751" y="1019367"/>
            <a:ext cx="499564" cy="867"/>
          </a:xfrm>
          <a:prstGeom prst="line">
            <a:avLst/>
          </a:prstGeom>
          <a:ln w="19050">
            <a:solidFill>
              <a:srgbClr val="B3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92BAEAAD-FFA1-7D95-E8FB-BADD61B20E99}"/>
              </a:ext>
            </a:extLst>
          </p:cNvPr>
          <p:cNvSpPr txBox="1"/>
          <p:nvPr/>
        </p:nvSpPr>
        <p:spPr>
          <a:xfrm>
            <a:off x="5059464" y="761584"/>
            <a:ext cx="271709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200" b="1" dirty="0"/>
              <a:t>Real-World Grid-Interactive Community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BEF4F22B-BFE1-D4D7-AC4B-A2514FEEAD86}"/>
              </a:ext>
            </a:extLst>
          </p:cNvPr>
          <p:cNvSpPr txBox="1"/>
          <p:nvPr/>
        </p:nvSpPr>
        <p:spPr>
          <a:xfrm>
            <a:off x="8663533" y="759970"/>
            <a:ext cx="78579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B35723"/>
                </a:solidFill>
              </a:rPr>
              <a:t>CityLearn</a:t>
            </a:r>
          </a:p>
        </p:txBody>
      </p: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8B24D119-9623-DED0-1D26-7F397E1BA03F}"/>
              </a:ext>
            </a:extLst>
          </p:cNvPr>
          <p:cNvCxnSpPr>
            <a:cxnSpLocks/>
          </p:cNvCxnSpPr>
          <p:nvPr/>
        </p:nvCxnSpPr>
        <p:spPr>
          <a:xfrm>
            <a:off x="5602078" y="2896739"/>
            <a:ext cx="2083436" cy="1161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FF68D43-E9BB-142D-A575-3D6F0DAEE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609" y="3982180"/>
            <a:ext cx="4394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9FD2DCA2-FE57-DA3B-B32F-A0666D6B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455" y="257474"/>
            <a:ext cx="7772400" cy="2811696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70AACED2-E25C-6531-19EF-197B0E165C1D}"/>
              </a:ext>
            </a:extLst>
          </p:cNvPr>
          <p:cNvSpPr txBox="1"/>
          <p:nvPr/>
        </p:nvSpPr>
        <p:spPr>
          <a:xfrm>
            <a:off x="7415561" y="-624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2" name="Picture 81" descr="Shape&#10;&#10;Description automatically generated with low confidence">
            <a:extLst>
              <a:ext uri="{FF2B5EF4-FFF2-40B4-BE49-F238E27FC236}">
                <a16:creationId xmlns:a16="http://schemas.microsoft.com/office/drawing/2014/main" id="{127D265E-7A0E-4364-A23F-BC9DB3D103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3704" y="199441"/>
            <a:ext cx="438035" cy="43803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2D3400E-33B6-10D0-9CE6-4DFA59B34E61}"/>
              </a:ext>
            </a:extLst>
          </p:cNvPr>
          <p:cNvGrpSpPr>
            <a:grpSpLocks noChangeAspect="1"/>
          </p:cNvGrpSpPr>
          <p:nvPr/>
        </p:nvGrpSpPr>
        <p:grpSpPr>
          <a:xfrm>
            <a:off x="2197360" y="1679224"/>
            <a:ext cx="438035" cy="438035"/>
            <a:chOff x="4076118" y="-75195"/>
            <a:chExt cx="995854" cy="9958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10FFB6-6A74-D847-7489-10EB4E7E2D0A}"/>
                </a:ext>
              </a:extLst>
            </p:cNvPr>
            <p:cNvSpPr/>
            <p:nvPr/>
          </p:nvSpPr>
          <p:spPr>
            <a:xfrm>
              <a:off x="4633937" y="580735"/>
              <a:ext cx="235103" cy="164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BAEFA50-8DF5-42E3-BADE-B41315284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076118" y="-75195"/>
              <a:ext cx="995854" cy="99585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FE3F9CF-EAD1-F1D2-7D8D-D8B855EE1E40}"/>
              </a:ext>
            </a:extLst>
          </p:cNvPr>
          <p:cNvGrpSpPr>
            <a:grpSpLocks noChangeAspect="1"/>
          </p:cNvGrpSpPr>
          <p:nvPr/>
        </p:nvGrpSpPr>
        <p:grpSpPr>
          <a:xfrm>
            <a:off x="2205074" y="1185963"/>
            <a:ext cx="438035" cy="438035"/>
            <a:chOff x="4076118" y="-75195"/>
            <a:chExt cx="995854" cy="9958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61634B-C337-AE3B-249F-54E013E81699}"/>
                </a:ext>
              </a:extLst>
            </p:cNvPr>
            <p:cNvSpPr/>
            <p:nvPr/>
          </p:nvSpPr>
          <p:spPr>
            <a:xfrm>
              <a:off x="4633937" y="580735"/>
              <a:ext cx="235103" cy="164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50F1C10-56A4-D733-38B8-BF42D5D9D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076118" y="-75195"/>
              <a:ext cx="995854" cy="99585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44AB81-3C15-B8BA-E5F6-E03702C67C13}"/>
              </a:ext>
            </a:extLst>
          </p:cNvPr>
          <p:cNvGrpSpPr>
            <a:grpSpLocks noChangeAspect="1"/>
          </p:cNvGrpSpPr>
          <p:nvPr/>
        </p:nvGrpSpPr>
        <p:grpSpPr>
          <a:xfrm>
            <a:off x="2211284" y="692702"/>
            <a:ext cx="438035" cy="438035"/>
            <a:chOff x="4076118" y="-75195"/>
            <a:chExt cx="995854" cy="9958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2633EB-4B33-8F8D-7727-54731A07AA08}"/>
                </a:ext>
              </a:extLst>
            </p:cNvPr>
            <p:cNvSpPr/>
            <p:nvPr/>
          </p:nvSpPr>
          <p:spPr>
            <a:xfrm>
              <a:off x="4633937" y="580735"/>
              <a:ext cx="235103" cy="164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C2573E5-D086-DF88-3BE5-852E516ED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076118" y="-75195"/>
              <a:ext cx="995854" cy="995854"/>
            </a:xfrm>
            <a:prstGeom prst="rect">
              <a:avLst/>
            </a:prstGeom>
          </p:spPr>
        </p:pic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971527-84E6-EA24-2AEF-9D91DE49D5D6}"/>
              </a:ext>
            </a:extLst>
          </p:cNvPr>
          <p:cNvCxnSpPr>
            <a:cxnSpLocks/>
          </p:cNvCxnSpPr>
          <p:nvPr/>
        </p:nvCxnSpPr>
        <p:spPr>
          <a:xfrm>
            <a:off x="2098623" y="527788"/>
            <a:ext cx="0" cy="15021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156929-EE93-A5AA-3FE9-1F9A2C974002}"/>
              </a:ext>
            </a:extLst>
          </p:cNvPr>
          <p:cNvCxnSpPr>
            <a:cxnSpLocks/>
          </p:cNvCxnSpPr>
          <p:nvPr/>
        </p:nvCxnSpPr>
        <p:spPr>
          <a:xfrm flipH="1">
            <a:off x="2635395" y="527788"/>
            <a:ext cx="248708" cy="0"/>
          </a:xfrm>
          <a:prstGeom prst="line">
            <a:avLst/>
          </a:prstGeom>
          <a:ln w="19050">
            <a:solidFill>
              <a:srgbClr val="B35723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68C049-F4F2-5DAA-FF33-DBD02ECCFEF1}"/>
              </a:ext>
            </a:extLst>
          </p:cNvPr>
          <p:cNvCxnSpPr>
            <a:cxnSpLocks/>
          </p:cNvCxnSpPr>
          <p:nvPr/>
        </p:nvCxnSpPr>
        <p:spPr>
          <a:xfrm flipH="1">
            <a:off x="2098623" y="527788"/>
            <a:ext cx="140071" cy="0"/>
          </a:xfrm>
          <a:prstGeom prst="line">
            <a:avLst/>
          </a:prstGeom>
          <a:ln w="19050">
            <a:solidFill>
              <a:srgbClr val="B35723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38A45C-E5E0-5E9E-0E12-4559834424D3}"/>
              </a:ext>
            </a:extLst>
          </p:cNvPr>
          <p:cNvCxnSpPr>
            <a:cxnSpLocks/>
          </p:cNvCxnSpPr>
          <p:nvPr/>
        </p:nvCxnSpPr>
        <p:spPr>
          <a:xfrm flipH="1">
            <a:off x="2098623" y="1017354"/>
            <a:ext cx="140071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0CFA2B-4F2B-4DF9-A8BB-778AE7AA4C1F}"/>
              </a:ext>
            </a:extLst>
          </p:cNvPr>
          <p:cNvCxnSpPr>
            <a:cxnSpLocks/>
          </p:cNvCxnSpPr>
          <p:nvPr/>
        </p:nvCxnSpPr>
        <p:spPr>
          <a:xfrm flipH="1">
            <a:off x="2098623" y="1521655"/>
            <a:ext cx="140071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7DCFB9-40A6-0F81-5E0D-41A316897FC1}"/>
              </a:ext>
            </a:extLst>
          </p:cNvPr>
          <p:cNvCxnSpPr>
            <a:cxnSpLocks/>
          </p:cNvCxnSpPr>
          <p:nvPr/>
        </p:nvCxnSpPr>
        <p:spPr>
          <a:xfrm flipH="1">
            <a:off x="2098623" y="2029906"/>
            <a:ext cx="140071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B8BC91-1E89-327E-46D6-1CF8971307DE}"/>
              </a:ext>
            </a:extLst>
          </p:cNvPr>
          <p:cNvSpPr txBox="1"/>
          <p:nvPr/>
        </p:nvSpPr>
        <p:spPr>
          <a:xfrm>
            <a:off x="2535997" y="1515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rgbClr val="B35723"/>
                </a:solidFill>
              </a:rPr>
              <a:t>Source</a:t>
            </a:r>
            <a:br>
              <a:rPr lang="en-US" sz="900" b="1" dirty="0">
                <a:solidFill>
                  <a:srgbClr val="B35723"/>
                </a:solidFill>
              </a:rPr>
            </a:br>
            <a:r>
              <a:rPr lang="en-US" sz="900" b="1" dirty="0">
                <a:solidFill>
                  <a:srgbClr val="B35723"/>
                </a:solidFill>
              </a:rPr>
              <a:t>Bldg.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ED2281E5-D6E2-7273-95BE-581623A44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455" y="3670062"/>
            <a:ext cx="7772400" cy="26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0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>
            <a:extLst>
              <a:ext uri="{FF2B5EF4-FFF2-40B4-BE49-F238E27FC236}">
                <a16:creationId xmlns:a16="http://schemas.microsoft.com/office/drawing/2014/main" id="{70AACED2-E25C-6531-19EF-197B0E165C1D}"/>
              </a:ext>
            </a:extLst>
          </p:cNvPr>
          <p:cNvSpPr txBox="1"/>
          <p:nvPr/>
        </p:nvSpPr>
        <p:spPr>
          <a:xfrm>
            <a:off x="7415561" y="-624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2" name="Picture 81" descr="Shape&#10;&#10;Description automatically generated with low confidence">
            <a:extLst>
              <a:ext uri="{FF2B5EF4-FFF2-40B4-BE49-F238E27FC236}">
                <a16:creationId xmlns:a16="http://schemas.microsoft.com/office/drawing/2014/main" id="{127D265E-7A0E-4364-A23F-BC9DB3D103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3704" y="538628"/>
            <a:ext cx="438035" cy="43803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544AB81-3C15-B8BA-E5F6-E03702C67C13}"/>
              </a:ext>
            </a:extLst>
          </p:cNvPr>
          <p:cNvGrpSpPr>
            <a:grpSpLocks noChangeAspect="1"/>
          </p:cNvGrpSpPr>
          <p:nvPr/>
        </p:nvGrpSpPr>
        <p:grpSpPr>
          <a:xfrm>
            <a:off x="2229686" y="59037"/>
            <a:ext cx="438035" cy="438035"/>
            <a:chOff x="4076118" y="-75195"/>
            <a:chExt cx="995854" cy="9958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2633EB-4B33-8F8D-7727-54731A07AA08}"/>
                </a:ext>
              </a:extLst>
            </p:cNvPr>
            <p:cNvSpPr/>
            <p:nvPr/>
          </p:nvSpPr>
          <p:spPr>
            <a:xfrm>
              <a:off x="4633937" y="580735"/>
              <a:ext cx="235103" cy="164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C2573E5-D086-DF88-3BE5-852E516ED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076118" y="-75195"/>
              <a:ext cx="995854" cy="995854"/>
            </a:xfrm>
            <a:prstGeom prst="rect">
              <a:avLst/>
            </a:prstGeom>
          </p:spPr>
        </p:pic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971527-84E6-EA24-2AEF-9D91DE49D5D6}"/>
              </a:ext>
            </a:extLst>
          </p:cNvPr>
          <p:cNvCxnSpPr>
            <a:cxnSpLocks/>
          </p:cNvCxnSpPr>
          <p:nvPr/>
        </p:nvCxnSpPr>
        <p:spPr>
          <a:xfrm>
            <a:off x="2098623" y="376719"/>
            <a:ext cx="0" cy="1502118"/>
          </a:xfrm>
          <a:prstGeom prst="line">
            <a:avLst/>
          </a:prstGeom>
          <a:ln w="19050">
            <a:solidFill>
              <a:srgbClr val="B3572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156929-EE93-A5AA-3FE9-1F9A2C974002}"/>
              </a:ext>
            </a:extLst>
          </p:cNvPr>
          <p:cNvCxnSpPr>
            <a:cxnSpLocks/>
          </p:cNvCxnSpPr>
          <p:nvPr/>
        </p:nvCxnSpPr>
        <p:spPr>
          <a:xfrm flipH="1">
            <a:off x="2635395" y="376719"/>
            <a:ext cx="2487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68C049-F4F2-5DAA-FF33-DBD02ECCFEF1}"/>
              </a:ext>
            </a:extLst>
          </p:cNvPr>
          <p:cNvCxnSpPr>
            <a:cxnSpLocks/>
          </p:cNvCxnSpPr>
          <p:nvPr/>
        </p:nvCxnSpPr>
        <p:spPr>
          <a:xfrm flipH="1">
            <a:off x="2098623" y="376719"/>
            <a:ext cx="140071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38A45C-E5E0-5E9E-0E12-4559834424D3}"/>
              </a:ext>
            </a:extLst>
          </p:cNvPr>
          <p:cNvCxnSpPr>
            <a:cxnSpLocks/>
          </p:cNvCxnSpPr>
          <p:nvPr/>
        </p:nvCxnSpPr>
        <p:spPr>
          <a:xfrm flipH="1">
            <a:off x="2098623" y="866285"/>
            <a:ext cx="140071" cy="0"/>
          </a:xfrm>
          <a:prstGeom prst="line">
            <a:avLst/>
          </a:prstGeom>
          <a:ln w="19050">
            <a:solidFill>
              <a:srgbClr val="B35723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0CFA2B-4F2B-4DF9-A8BB-778AE7AA4C1F}"/>
              </a:ext>
            </a:extLst>
          </p:cNvPr>
          <p:cNvCxnSpPr>
            <a:cxnSpLocks/>
          </p:cNvCxnSpPr>
          <p:nvPr/>
        </p:nvCxnSpPr>
        <p:spPr>
          <a:xfrm flipH="1">
            <a:off x="2098623" y="1370586"/>
            <a:ext cx="140071" cy="0"/>
          </a:xfrm>
          <a:prstGeom prst="line">
            <a:avLst/>
          </a:prstGeom>
          <a:ln w="19050">
            <a:solidFill>
              <a:srgbClr val="B35723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7DCFB9-40A6-0F81-5E0D-41A316897FC1}"/>
              </a:ext>
            </a:extLst>
          </p:cNvPr>
          <p:cNvCxnSpPr>
            <a:cxnSpLocks/>
          </p:cNvCxnSpPr>
          <p:nvPr/>
        </p:nvCxnSpPr>
        <p:spPr>
          <a:xfrm flipH="1">
            <a:off x="2098623" y="1878837"/>
            <a:ext cx="140071" cy="0"/>
          </a:xfrm>
          <a:prstGeom prst="line">
            <a:avLst/>
          </a:prstGeom>
          <a:ln w="19050">
            <a:solidFill>
              <a:srgbClr val="B35723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B8BC91-1E89-327E-46D6-1CF8971307DE}"/>
              </a:ext>
            </a:extLst>
          </p:cNvPr>
          <p:cNvSpPr txBox="1"/>
          <p:nvPr/>
        </p:nvSpPr>
        <p:spPr>
          <a:xfrm>
            <a:off x="2543210" y="46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Target</a:t>
            </a:r>
            <a:br>
              <a:rPr lang="en-US" sz="900" b="1" dirty="0"/>
            </a:br>
            <a:r>
              <a:rPr lang="en-US" sz="900" b="1" dirty="0"/>
              <a:t>Bldg.</a:t>
            </a: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524F525-A292-5EEA-776F-965E9ECFCB2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40365" y="1028193"/>
            <a:ext cx="438035" cy="438035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6419243A-D2C6-2983-DC34-88A74D5F5F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30727" y="1545492"/>
            <a:ext cx="438035" cy="4380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9983D9D-251F-1AB4-98B1-96D261D51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737" y="51086"/>
            <a:ext cx="7772400" cy="27432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EACC54-1811-9463-77E6-31AA13E1F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658" y="3602206"/>
            <a:ext cx="7772400" cy="25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7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855D49-E5B1-D1C9-FFF6-A1962D11E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21" t="42642" r="65128" b="13370"/>
          <a:stretch/>
        </p:blipFill>
        <p:spPr>
          <a:xfrm>
            <a:off x="973309" y="651075"/>
            <a:ext cx="2198355" cy="2037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A6995F-C358-A9AE-281A-8C9E219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27" t="52083" r="22004" b="11207"/>
          <a:stretch/>
        </p:blipFill>
        <p:spPr>
          <a:xfrm>
            <a:off x="3294926" y="651075"/>
            <a:ext cx="4162094" cy="20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1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26637</TotalTime>
  <Words>177</Words>
  <Application>Microsoft Macintosh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Nweye, Kingsley</dc:creator>
  <cp:lastModifiedBy>Nweye, Kingsley</cp:lastModifiedBy>
  <cp:revision>9</cp:revision>
  <dcterms:created xsi:type="dcterms:W3CDTF">2022-07-06T14:08:34Z</dcterms:created>
  <dcterms:modified xsi:type="dcterms:W3CDTF">2022-12-25T10:45:04Z</dcterms:modified>
</cp:coreProperties>
</file>