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56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4431"/>
    <a:srgbClr val="6C6C6C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8"/>
  </p:normalViewPr>
  <p:slideViewPr>
    <p:cSldViewPr snapToGrid="0" snapToObjects="1">
      <p:cViewPr varScale="1">
        <p:scale>
          <a:sx n="115" d="100"/>
          <a:sy n="115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66F3-CD3B-808C-F355-287C1CE02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BA9F8-FBFB-8B6A-3F6B-F230A6DE7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56D98-C36F-CFF1-F444-B13898F2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2666F-8FE4-ADB4-38BE-A7D998E6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0CA04-A1A5-6276-6E0D-67FC7DEA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4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0AB2-989B-4491-4B2B-980245A5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9D1ED-5AA7-8058-D8D7-57AB19E8F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2C1F7-08E6-A5F6-8F3B-27DD6FD9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4B2B6-DB97-2D20-9D28-593B7A33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0686D-BED5-0472-3DBE-298B94D71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BBE2A-D689-50C3-4B39-9EA582960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3810D-1DF1-66D8-4806-A739E2ADD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595D8-A2B6-EB90-C76F-2723C039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5D5CC-7EA3-3A8F-FD43-FB234BAB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A2C75-DD56-1055-9F08-A5A8BA68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ED39-340F-C665-BF9E-EF43EA3E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CF7A7-BEFC-FCAF-FD3B-BE45AE57D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6503D-6665-6337-0607-FC04271C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9A01D-266B-1178-EC75-11C73A8B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F7E50-B173-0888-662F-736A4372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6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E257-ADCD-2DFA-40EB-FB93B3675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F7C13-FB6B-214B-4C30-3229EF089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CAF5D-645E-A3E1-C9C8-BA2A6436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CAADC-0929-126F-9B49-1723B2D1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74A61-4F8F-F922-D1BC-851BEC2B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9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29C1-3020-5152-2A52-95D2D05B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6235-DEBA-F1E7-1D32-F6902CDFA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ADB85-068E-9A49-8A7E-E647460D9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3AEFC-2DA2-33FF-5201-85E974A1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6BB89-1BA5-E2EE-A21A-0F0C4D6E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BF042-7AAB-3ECA-3A3E-1B37B403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6E3C-4DD9-4B68-1E8F-6BC1A9C78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E2AEE-A1D5-072E-0270-ADA3224C7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B9F05-A5BC-E402-56BB-0C8100045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6A6E6-6ACD-463E-1E76-392684CC1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8ADB5-FE32-65B9-8739-F90AEC62E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5EFE9-A375-E169-55C8-858B4774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7/19/22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903E49-0E06-6BF0-7B6F-DE35B246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BC1A8-58D3-6DA7-A665-8534AD21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8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0A43-2C56-69FD-F900-2EE2DC8E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89969-6E46-B1B3-6466-1DA10006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7/19/22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A916F-554D-2E2D-5703-03ED9308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309F8-E3FE-239B-B3E2-37A46725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AF4812-EBC1-AC8A-FF58-5923078D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7/19/22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48B52-664E-3616-D96E-A574585C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89554-9858-AABE-95FC-9F0C9EF5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4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AEB0-0047-8BA6-E79E-82893CBD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1B577-5FDC-2D4E-75C1-0050807EA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355A5-21F6-BF23-B63D-4E2FE6D71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54E3D-89F5-AB9F-CC37-690C25CB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03E19-6B1E-A04A-58C0-420E1ED6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5B7DE-80D4-0F33-C4DD-91F1429F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39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7D02-CC4F-5829-200B-3F8475C0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4F045-290D-8D9B-3828-9C165D6A0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5DF93-704E-D785-7BF4-E28F082F5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C5BE0-C60A-C902-F83D-2D018793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CFB6-8B8E-BC45-B63B-4CA094D0414B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C24AC-F581-84C9-CF29-C6637AA2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E1F0B-35D5-931F-256D-634E1671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7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7E34C-DE3A-E3A3-7A81-A765ED9C5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BD2DB-8E20-7980-EDF1-038B959D1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D3341-49C8-4B16-85A9-D38D6BEB3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1CFB6-8B8E-BC45-B63B-4CA094D0414B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40B22-1754-5A79-8862-7AFA6ADBF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F88FC-6957-C86B-0522-61319EE2C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CE894-D73F-4045-B824-0E63AF6B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2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59F87C8-7731-2F9B-A106-8ED03DC087AC}"/>
              </a:ext>
            </a:extLst>
          </p:cNvPr>
          <p:cNvCxnSpPr>
            <a:cxnSpLocks/>
          </p:cNvCxnSpPr>
          <p:nvPr/>
        </p:nvCxnSpPr>
        <p:spPr>
          <a:xfrm flipV="1">
            <a:off x="7630285" y="1582969"/>
            <a:ext cx="1377329" cy="7533"/>
          </a:xfrm>
          <a:prstGeom prst="straightConnector1">
            <a:avLst/>
          </a:prstGeom>
          <a:ln w="19050" cmpd="dbl"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9715168-6B8C-CB0E-04D0-81C0895FD501}"/>
              </a:ext>
            </a:extLst>
          </p:cNvPr>
          <p:cNvSpPr/>
          <p:nvPr/>
        </p:nvSpPr>
        <p:spPr>
          <a:xfrm>
            <a:off x="8565101" y="666974"/>
            <a:ext cx="2043598" cy="2370851"/>
          </a:xfrm>
          <a:prstGeom prst="rect">
            <a:avLst/>
          </a:prstGeom>
          <a:noFill/>
          <a:ln w="19050">
            <a:solidFill>
              <a:srgbClr val="6544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D92DAF7-CF7B-3508-0E41-9A1F912A0EFA}"/>
              </a:ext>
            </a:extLst>
          </p:cNvPr>
          <p:cNvSpPr txBox="1"/>
          <p:nvPr/>
        </p:nvSpPr>
        <p:spPr>
          <a:xfrm>
            <a:off x="9120867" y="64710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654431"/>
                </a:solidFill>
              </a:rPr>
              <a:t>CityLearn</a:t>
            </a:r>
            <a:endParaRPr lang="en-US" b="1" dirty="0">
              <a:solidFill>
                <a:srgbClr val="65443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861C98C-B933-CE7B-A082-0ED550546509}"/>
              </a:ext>
            </a:extLst>
          </p:cNvPr>
          <p:cNvSpPr/>
          <p:nvPr/>
        </p:nvSpPr>
        <p:spPr>
          <a:xfrm>
            <a:off x="1962910" y="666975"/>
            <a:ext cx="5854815" cy="2370852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2C84E89-3557-C16D-7FD9-51C63659EC0D}"/>
              </a:ext>
            </a:extLst>
          </p:cNvPr>
          <p:cNvSpPr txBox="1"/>
          <p:nvPr/>
        </p:nvSpPr>
        <p:spPr>
          <a:xfrm>
            <a:off x="4247374" y="64154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Neighborhood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1648883-6B6B-C03F-F2A6-29632B30D5F9}"/>
              </a:ext>
            </a:extLst>
          </p:cNvPr>
          <p:cNvSpPr txBox="1"/>
          <p:nvPr/>
        </p:nvSpPr>
        <p:spPr>
          <a:xfrm>
            <a:off x="7833686" y="1013587"/>
            <a:ext cx="7136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</a:rPr>
              <a:t>Smart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</a:rPr>
              <a:t>Meter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</a:rPr>
              <a:t>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92F16EA-0ABC-DF52-7C2F-A7B8A1218355}"/>
              </a:ext>
            </a:extLst>
          </p:cNvPr>
          <p:cNvGrpSpPr/>
          <p:nvPr/>
        </p:nvGrpSpPr>
        <p:grpSpPr>
          <a:xfrm>
            <a:off x="8603530" y="1396269"/>
            <a:ext cx="2005169" cy="1532544"/>
            <a:chOff x="7243766" y="1490177"/>
            <a:chExt cx="2005169" cy="1532544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F7351C4-EFAA-B9B8-0814-8E30F47792A4}"/>
                </a:ext>
              </a:extLst>
            </p:cNvPr>
            <p:cNvGrpSpPr/>
            <p:nvPr/>
          </p:nvGrpSpPr>
          <p:grpSpPr>
            <a:xfrm>
              <a:off x="7243766" y="1490177"/>
              <a:ext cx="2005169" cy="1532544"/>
              <a:chOff x="563566" y="1572353"/>
              <a:chExt cx="2005169" cy="1532544"/>
            </a:xfrm>
          </p:grpSpPr>
          <p:pic>
            <p:nvPicPr>
              <p:cNvPr id="11" name="Picture 10" descr="A house with solar panels&#10;&#10;Description automatically generated with medium confidence">
                <a:extLst>
                  <a:ext uri="{FF2B5EF4-FFF2-40B4-BE49-F238E27FC236}">
                    <a16:creationId xmlns:a16="http://schemas.microsoft.com/office/drawing/2014/main" id="{278B13DF-089A-45AF-2011-F1399F1EB4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rcRect l="18250" t="21773" r="26894" b="27940"/>
              <a:stretch/>
            </p:blipFill>
            <p:spPr>
              <a:xfrm>
                <a:off x="923681" y="1572353"/>
                <a:ext cx="1228752" cy="633851"/>
              </a:xfrm>
              <a:prstGeom prst="rect">
                <a:avLst/>
              </a:prstGeom>
            </p:spPr>
          </p:pic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81666C9-EB55-5A66-738C-2560AB9BE664}"/>
                  </a:ext>
                </a:extLst>
              </p:cNvPr>
              <p:cNvSpPr/>
              <p:nvPr/>
            </p:nvSpPr>
            <p:spPr>
              <a:xfrm>
                <a:off x="979775" y="2347549"/>
                <a:ext cx="1168130" cy="263047"/>
              </a:xfrm>
              <a:prstGeom prst="ellipse">
                <a:avLst/>
              </a:prstGeom>
              <a:solidFill>
                <a:srgbClr val="654431"/>
              </a:solidFill>
              <a:ln>
                <a:solidFill>
                  <a:srgbClr val="6544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Agent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137D5E3-C132-468C-FE0B-9BCD05B327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60394" y="2128942"/>
                <a:ext cx="3446" cy="310047"/>
              </a:xfrm>
              <a:prstGeom prst="straightConnector1">
                <a:avLst/>
              </a:prstGeom>
              <a:ln w="19050">
                <a:solidFill>
                  <a:srgbClr val="654431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urved Left Arrow 32">
                <a:extLst>
                  <a:ext uri="{FF2B5EF4-FFF2-40B4-BE49-F238E27FC236}">
                    <a16:creationId xmlns:a16="http://schemas.microsoft.com/office/drawing/2014/main" id="{A9AF37F7-29EB-FF5B-CEBD-64B2C799EA94}"/>
                  </a:ext>
                </a:extLst>
              </p:cNvPr>
              <p:cNvSpPr/>
              <p:nvPr/>
            </p:nvSpPr>
            <p:spPr>
              <a:xfrm>
                <a:off x="2147905" y="1857606"/>
                <a:ext cx="364643" cy="659733"/>
              </a:xfrm>
              <a:prstGeom prst="curvedLeftArrow">
                <a:avLst>
                  <a:gd name="adj1" fmla="val 0"/>
                  <a:gd name="adj2" fmla="val 38586"/>
                  <a:gd name="adj3" fmla="val 25000"/>
                </a:avLst>
              </a:prstGeom>
              <a:solidFill>
                <a:srgbClr val="654431"/>
              </a:solidFill>
              <a:ln>
                <a:solidFill>
                  <a:srgbClr val="6544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654431"/>
                  </a:solidFill>
                </a:endParaRPr>
              </a:p>
            </p:txBody>
          </p:sp>
          <p:sp>
            <p:nvSpPr>
              <p:cNvPr id="34" name="Curved Left Arrow 33">
                <a:extLst>
                  <a:ext uri="{FF2B5EF4-FFF2-40B4-BE49-F238E27FC236}">
                    <a16:creationId xmlns:a16="http://schemas.microsoft.com/office/drawing/2014/main" id="{C7036541-37B6-F6BD-FFA3-323CF1D038B3}"/>
                  </a:ext>
                </a:extLst>
              </p:cNvPr>
              <p:cNvSpPr/>
              <p:nvPr/>
            </p:nvSpPr>
            <p:spPr>
              <a:xfrm flipH="1">
                <a:off x="615132" y="1874204"/>
                <a:ext cx="364643" cy="659733"/>
              </a:xfrm>
              <a:prstGeom prst="curvedLeftArrow">
                <a:avLst>
                  <a:gd name="adj1" fmla="val 0"/>
                  <a:gd name="adj2" fmla="val 38586"/>
                  <a:gd name="adj3" fmla="val 25000"/>
                </a:avLst>
              </a:prstGeom>
              <a:solidFill>
                <a:srgbClr val="654431"/>
              </a:solidFill>
              <a:ln>
                <a:solidFill>
                  <a:srgbClr val="6544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65443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F2E2E0-D19C-4569-B589-4C44781718D5}"/>
                  </a:ext>
                </a:extLst>
              </p:cNvPr>
              <p:cNvSpPr txBox="1"/>
              <p:nvPr/>
            </p:nvSpPr>
            <p:spPr>
              <a:xfrm>
                <a:off x="2177281" y="1985823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654431"/>
                    </a:solidFill>
                  </a:rPr>
                  <a:t>s</a:t>
                </a:r>
                <a:r>
                  <a:rPr lang="en-US" sz="1200" baseline="-25000" dirty="0">
                    <a:solidFill>
                      <a:srgbClr val="654431"/>
                    </a:solidFill>
                  </a:rPr>
                  <a:t>t+1</a:t>
                </a:r>
                <a:endParaRPr lang="en-US" sz="1200" dirty="0">
                  <a:solidFill>
                    <a:srgbClr val="65443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BB42D14-33EB-1886-2274-48647C7CD1F9}"/>
                  </a:ext>
                </a:extLst>
              </p:cNvPr>
              <p:cNvSpPr txBox="1"/>
              <p:nvPr/>
            </p:nvSpPr>
            <p:spPr>
              <a:xfrm>
                <a:off x="584875" y="2009880"/>
                <a:ext cx="3738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654431"/>
                    </a:solidFill>
                  </a:rPr>
                  <a:t>r</a:t>
                </a:r>
                <a:r>
                  <a:rPr lang="en-US" sz="1200" baseline="-25000" dirty="0">
                    <a:solidFill>
                      <a:srgbClr val="654431"/>
                    </a:solidFill>
                  </a:rPr>
                  <a:t>t+1</a:t>
                </a:r>
                <a:endParaRPr lang="en-US" sz="1200" dirty="0">
                  <a:solidFill>
                    <a:srgbClr val="65443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81A1B8-7C3A-35B7-8C95-6ADC0EF6F92E}"/>
                  </a:ext>
                </a:extLst>
              </p:cNvPr>
              <p:cNvSpPr txBox="1"/>
              <p:nvPr/>
            </p:nvSpPr>
            <p:spPr>
              <a:xfrm>
                <a:off x="1332222" y="2097437"/>
                <a:ext cx="2906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654431"/>
                    </a:solidFill>
                  </a:rPr>
                  <a:t>a</a:t>
                </a:r>
                <a:r>
                  <a:rPr lang="en-US" sz="1200" baseline="-25000" dirty="0">
                    <a:solidFill>
                      <a:srgbClr val="654431"/>
                    </a:solidFill>
                  </a:rPr>
                  <a:t>t</a:t>
                </a:r>
                <a:endParaRPr lang="en-US" sz="1200" dirty="0">
                  <a:solidFill>
                    <a:srgbClr val="654431"/>
                  </a:solidFill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04E5E4E-4C1B-A0DA-F4C3-2933472081AA}"/>
                  </a:ext>
                </a:extLst>
              </p:cNvPr>
              <p:cNvSpPr/>
              <p:nvPr/>
            </p:nvSpPr>
            <p:spPr>
              <a:xfrm>
                <a:off x="958695" y="2841850"/>
                <a:ext cx="1168130" cy="263047"/>
              </a:xfrm>
              <a:prstGeom prst="ellipse">
                <a:avLst/>
              </a:prstGeom>
              <a:solidFill>
                <a:srgbClr val="6544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Policy</a:t>
                </a:r>
              </a:p>
            </p:txBody>
          </p:sp>
          <p:sp>
            <p:nvSpPr>
              <p:cNvPr id="53" name="Left Brace 52">
                <a:extLst>
                  <a:ext uri="{FF2B5EF4-FFF2-40B4-BE49-F238E27FC236}">
                    <a16:creationId xmlns:a16="http://schemas.microsoft.com/office/drawing/2014/main" id="{A9D10C10-4F2E-EE59-8AFE-01239A72F67A}"/>
                  </a:ext>
                </a:extLst>
              </p:cNvPr>
              <p:cNvSpPr/>
              <p:nvPr/>
            </p:nvSpPr>
            <p:spPr>
              <a:xfrm rot="16200000">
                <a:off x="1464485" y="1725794"/>
                <a:ext cx="147144" cy="1948982"/>
              </a:xfrm>
              <a:prstGeom prst="leftBrace">
                <a:avLst/>
              </a:prstGeom>
              <a:ln w="19050">
                <a:solidFill>
                  <a:srgbClr val="6544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95A0AA24-A7CE-3C4E-075D-02FD85133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3207" y="1659697"/>
              <a:ext cx="434069" cy="434069"/>
            </a:xfrm>
            <a:prstGeom prst="rect">
              <a:avLst/>
            </a:prstGeom>
          </p:spPr>
        </p:pic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C75A7880-8975-9B7D-56DB-414426D339EC}"/>
              </a:ext>
            </a:extLst>
          </p:cNvPr>
          <p:cNvSpPr txBox="1"/>
          <p:nvPr/>
        </p:nvSpPr>
        <p:spPr>
          <a:xfrm>
            <a:off x="7046291" y="1175625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Building 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B32A1F9-50DA-0229-CA1F-5837F109D72C}"/>
              </a:ext>
            </a:extLst>
          </p:cNvPr>
          <p:cNvGrpSpPr/>
          <p:nvPr/>
        </p:nvGrpSpPr>
        <p:grpSpPr>
          <a:xfrm>
            <a:off x="3042979" y="2524201"/>
            <a:ext cx="5955680" cy="273089"/>
            <a:chOff x="2505141" y="4371290"/>
            <a:chExt cx="5955680" cy="273089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004D1D9-992B-AA43-97AD-04E906AF4AE7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 flipH="1">
              <a:off x="2505141" y="4644379"/>
              <a:ext cx="5955680" cy="0"/>
            </a:xfrm>
            <a:prstGeom prst="line">
              <a:avLst/>
            </a:prstGeom>
            <a:ln w="19050">
              <a:solidFill>
                <a:srgbClr val="6544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F8A263B1-94C2-81E5-D1DE-4A9B6642AD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5142" y="4385540"/>
              <a:ext cx="0" cy="258838"/>
            </a:xfrm>
            <a:prstGeom prst="straightConnector1">
              <a:avLst/>
            </a:prstGeom>
            <a:ln w="19050">
              <a:solidFill>
                <a:srgbClr val="65443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2C73245E-818E-ED35-2B06-0727BE981D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1619" y="4371290"/>
              <a:ext cx="0" cy="273088"/>
            </a:xfrm>
            <a:prstGeom prst="straightConnector1">
              <a:avLst/>
            </a:prstGeom>
            <a:ln w="19050">
              <a:solidFill>
                <a:srgbClr val="65443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157F952-1CB6-F00B-541B-94719FFCB5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23055" y="4386466"/>
              <a:ext cx="1143" cy="257912"/>
            </a:xfrm>
            <a:prstGeom prst="straightConnector1">
              <a:avLst/>
            </a:prstGeom>
            <a:ln w="19050">
              <a:solidFill>
                <a:srgbClr val="65443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CC14947-9D00-378D-74AA-320B71DD0B15}"/>
              </a:ext>
            </a:extLst>
          </p:cNvPr>
          <p:cNvGrpSpPr/>
          <p:nvPr/>
        </p:nvGrpSpPr>
        <p:grpSpPr>
          <a:xfrm>
            <a:off x="2106592" y="1364197"/>
            <a:ext cx="1897416" cy="1085390"/>
            <a:chOff x="2106592" y="1364197"/>
            <a:chExt cx="1897416" cy="108539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DD2F438-F7FA-AB22-E539-E9CF8F2E7A1B}"/>
                </a:ext>
              </a:extLst>
            </p:cNvPr>
            <p:cNvGrpSpPr/>
            <p:nvPr/>
          </p:nvGrpSpPr>
          <p:grpSpPr>
            <a:xfrm>
              <a:off x="2106592" y="1364197"/>
              <a:ext cx="1897416" cy="1085390"/>
              <a:chOff x="2106592" y="1364197"/>
              <a:chExt cx="1897416" cy="1085390"/>
            </a:xfrm>
          </p:grpSpPr>
          <p:pic>
            <p:nvPicPr>
              <p:cNvPr id="7" name="Picture 6" descr="A house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5ED550D4-2613-E550-68F4-7F7A4911B2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9413" t="6161" r="24622" b="27606"/>
              <a:stretch/>
            </p:blipFill>
            <p:spPr>
              <a:xfrm>
                <a:off x="2534209" y="1364197"/>
                <a:ext cx="1066914" cy="710551"/>
              </a:xfrm>
              <a:prstGeom prst="rect">
                <a:avLst/>
              </a:prstGeom>
            </p:spPr>
          </p:pic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615B3EEA-A6A2-F71B-2F61-12D8B8F65A67}"/>
                  </a:ext>
                </a:extLst>
              </p:cNvPr>
              <p:cNvGrpSpPr/>
              <p:nvPr/>
            </p:nvGrpSpPr>
            <p:grpSpPr>
              <a:xfrm>
                <a:off x="2106592" y="1696597"/>
                <a:ext cx="1897416" cy="752990"/>
                <a:chOff x="615132" y="1857606"/>
                <a:chExt cx="1897416" cy="752990"/>
              </a:xfrm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BE16A6BC-4CC0-92B9-C46B-1BE0246DE153}"/>
                    </a:ext>
                  </a:extLst>
                </p:cNvPr>
                <p:cNvSpPr/>
                <p:nvPr/>
              </p:nvSpPr>
              <p:spPr>
                <a:xfrm>
                  <a:off x="979775" y="2347549"/>
                  <a:ext cx="1168130" cy="263047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Agent</a:t>
                  </a:r>
                </a:p>
              </p:txBody>
            </p:sp>
            <p:cxnSp>
              <p:nvCxnSpPr>
                <p:cNvPr id="149" name="Straight Arrow Connector 148">
                  <a:extLst>
                    <a:ext uri="{FF2B5EF4-FFF2-40B4-BE49-F238E27FC236}">
                      <a16:creationId xmlns:a16="http://schemas.microsoft.com/office/drawing/2014/main" id="{15D9C912-713B-98F7-571B-E59ED438F4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60394" y="2128942"/>
                  <a:ext cx="3446" cy="310047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headEnd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Curved Left Arrow 149">
                  <a:extLst>
                    <a:ext uri="{FF2B5EF4-FFF2-40B4-BE49-F238E27FC236}">
                      <a16:creationId xmlns:a16="http://schemas.microsoft.com/office/drawing/2014/main" id="{32CF4A15-2C77-CAA9-EA9C-EDB3A59E73B8}"/>
                    </a:ext>
                  </a:extLst>
                </p:cNvPr>
                <p:cNvSpPr/>
                <p:nvPr/>
              </p:nvSpPr>
              <p:spPr>
                <a:xfrm>
                  <a:off x="2147905" y="1857606"/>
                  <a:ext cx="364643" cy="659733"/>
                </a:xfrm>
                <a:prstGeom prst="curvedLeftArrow">
                  <a:avLst>
                    <a:gd name="adj1" fmla="val 0"/>
                    <a:gd name="adj2" fmla="val 38586"/>
                    <a:gd name="adj3" fmla="val 2500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654431"/>
                    </a:solidFill>
                  </a:endParaRPr>
                </a:p>
              </p:txBody>
            </p:sp>
            <p:sp>
              <p:nvSpPr>
                <p:cNvPr id="151" name="Curved Left Arrow 150">
                  <a:extLst>
                    <a:ext uri="{FF2B5EF4-FFF2-40B4-BE49-F238E27FC236}">
                      <a16:creationId xmlns:a16="http://schemas.microsoft.com/office/drawing/2014/main" id="{3F27D34D-4F09-C415-ED3A-E1C547AF8FB9}"/>
                    </a:ext>
                  </a:extLst>
                </p:cNvPr>
                <p:cNvSpPr/>
                <p:nvPr/>
              </p:nvSpPr>
              <p:spPr>
                <a:xfrm flipH="1">
                  <a:off x="615132" y="1874204"/>
                  <a:ext cx="364643" cy="659733"/>
                </a:xfrm>
                <a:prstGeom prst="curvedLeftArrow">
                  <a:avLst>
                    <a:gd name="adj1" fmla="val 0"/>
                    <a:gd name="adj2" fmla="val 38586"/>
                    <a:gd name="adj3" fmla="val 2500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654431"/>
                    </a:solidFill>
                  </a:endParaRPr>
                </a:p>
              </p:txBody>
            </p:sp>
          </p:grpSp>
        </p:grpSp>
        <p:pic>
          <p:nvPicPr>
            <p:cNvPr id="38" name="Picture 37" descr="Icon&#10;&#10;Description automatically generated">
              <a:extLst>
                <a:ext uri="{FF2B5EF4-FFF2-40B4-BE49-F238E27FC236}">
                  <a16:creationId xmlns:a16="http://schemas.microsoft.com/office/drawing/2014/main" id="{CC1F09C5-D752-E253-61BC-96B394759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35122" y="1578559"/>
              <a:ext cx="438912" cy="438912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77BE279-5990-E062-260D-F3F09D900D76}"/>
              </a:ext>
            </a:extLst>
          </p:cNvPr>
          <p:cNvGrpSpPr/>
          <p:nvPr/>
        </p:nvGrpSpPr>
        <p:grpSpPr>
          <a:xfrm>
            <a:off x="4114323" y="1389296"/>
            <a:ext cx="1897416" cy="1060291"/>
            <a:chOff x="4114323" y="1389296"/>
            <a:chExt cx="1897416" cy="106029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97CDFCF-8D52-F5FD-2D77-30CB3253B382}"/>
                </a:ext>
              </a:extLst>
            </p:cNvPr>
            <p:cNvGrpSpPr/>
            <p:nvPr/>
          </p:nvGrpSpPr>
          <p:grpSpPr>
            <a:xfrm>
              <a:off x="4114323" y="1389296"/>
              <a:ext cx="1897416" cy="1060291"/>
              <a:chOff x="3870186" y="1377756"/>
              <a:chExt cx="1897416" cy="1060291"/>
            </a:xfrm>
          </p:grpSpPr>
          <p:pic>
            <p:nvPicPr>
              <p:cNvPr id="10" name="Picture 9" descr="A picture containing engineering drawing&#10;&#10;Description automatically generated">
                <a:extLst>
                  <a:ext uri="{FF2B5EF4-FFF2-40B4-BE49-F238E27FC236}">
                    <a16:creationId xmlns:a16="http://schemas.microsoft.com/office/drawing/2014/main" id="{B7ADDF6A-28DE-5257-4B3A-9D44441A43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3528" t="19203" r="19767" b="30188"/>
              <a:stretch/>
            </p:blipFill>
            <p:spPr>
              <a:xfrm>
                <a:off x="4178863" y="1377756"/>
                <a:ext cx="1230530" cy="618009"/>
              </a:xfrm>
              <a:prstGeom prst="rect">
                <a:avLst/>
              </a:prstGeom>
            </p:spPr>
          </p:pic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08FEB4DD-94F4-7B03-8381-4F9B9CBD0D4E}"/>
                  </a:ext>
                </a:extLst>
              </p:cNvPr>
              <p:cNvGrpSpPr/>
              <p:nvPr/>
            </p:nvGrpSpPr>
            <p:grpSpPr>
              <a:xfrm>
                <a:off x="3870186" y="1685057"/>
                <a:ext cx="1897416" cy="752990"/>
                <a:chOff x="615132" y="1857606"/>
                <a:chExt cx="1897416" cy="752990"/>
              </a:xfrm>
            </p:grpSpPr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D0A5274E-3FA2-6D97-D97F-8EC432E8253D}"/>
                    </a:ext>
                  </a:extLst>
                </p:cNvPr>
                <p:cNvSpPr/>
                <p:nvPr/>
              </p:nvSpPr>
              <p:spPr>
                <a:xfrm>
                  <a:off x="979775" y="2347549"/>
                  <a:ext cx="1168130" cy="263047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Agent</a:t>
                  </a:r>
                </a:p>
              </p:txBody>
            </p: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97C706F2-D424-F640-BA39-D3A95F362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60394" y="2128942"/>
                  <a:ext cx="3446" cy="310047"/>
                </a:xfrm>
                <a:prstGeom prst="straightConnector1">
                  <a:avLst/>
                </a:prstGeom>
                <a:ln w="19050">
                  <a:solidFill>
                    <a:srgbClr val="0070C0"/>
                  </a:solidFill>
                  <a:headEnd w="lg" len="me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Curved Left Arrow 121">
                  <a:extLst>
                    <a:ext uri="{FF2B5EF4-FFF2-40B4-BE49-F238E27FC236}">
                      <a16:creationId xmlns:a16="http://schemas.microsoft.com/office/drawing/2014/main" id="{B2AFFAA5-C922-E9A7-50C9-AC249686ADFE}"/>
                    </a:ext>
                  </a:extLst>
                </p:cNvPr>
                <p:cNvSpPr/>
                <p:nvPr/>
              </p:nvSpPr>
              <p:spPr>
                <a:xfrm>
                  <a:off x="2147905" y="1857606"/>
                  <a:ext cx="364643" cy="659733"/>
                </a:xfrm>
                <a:prstGeom prst="curvedLeftArrow">
                  <a:avLst>
                    <a:gd name="adj1" fmla="val 0"/>
                    <a:gd name="adj2" fmla="val 38586"/>
                    <a:gd name="adj3" fmla="val 2500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654431"/>
                    </a:solidFill>
                  </a:endParaRPr>
                </a:p>
              </p:txBody>
            </p:sp>
            <p:sp>
              <p:nvSpPr>
                <p:cNvPr id="123" name="Curved Left Arrow 122">
                  <a:extLst>
                    <a:ext uri="{FF2B5EF4-FFF2-40B4-BE49-F238E27FC236}">
                      <a16:creationId xmlns:a16="http://schemas.microsoft.com/office/drawing/2014/main" id="{636716EE-0574-A140-F5E6-B88FDF8189DF}"/>
                    </a:ext>
                  </a:extLst>
                </p:cNvPr>
                <p:cNvSpPr/>
                <p:nvPr/>
              </p:nvSpPr>
              <p:spPr>
                <a:xfrm flipH="1">
                  <a:off x="615132" y="1874204"/>
                  <a:ext cx="364643" cy="659733"/>
                </a:xfrm>
                <a:prstGeom prst="curvedLeftArrow">
                  <a:avLst>
                    <a:gd name="adj1" fmla="val 0"/>
                    <a:gd name="adj2" fmla="val 38586"/>
                    <a:gd name="adj3" fmla="val 2500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654431"/>
                    </a:solidFill>
                  </a:endParaRPr>
                </a:p>
              </p:txBody>
            </p:sp>
          </p:grpSp>
        </p:grpSp>
        <p:pic>
          <p:nvPicPr>
            <p:cNvPr id="43" name="Picture 42" descr="Icon&#10;&#10;Description automatically generated">
              <a:extLst>
                <a:ext uri="{FF2B5EF4-FFF2-40B4-BE49-F238E27FC236}">
                  <a16:creationId xmlns:a16="http://schemas.microsoft.com/office/drawing/2014/main" id="{2AAECB8B-3D9E-CAEA-E614-26107C081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36781" y="1576021"/>
              <a:ext cx="438912" cy="438912"/>
            </a:xfrm>
            <a:prstGeom prst="rect">
              <a:avLst/>
            </a:prstGeom>
          </p:spPr>
        </p:pic>
      </p:grpSp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D4067CCD-C20E-17F7-6F09-099453DB6C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2910" y="901126"/>
            <a:ext cx="635000" cy="635000"/>
          </a:xfrm>
          <a:prstGeom prst="rect">
            <a:avLst/>
          </a:prstGeom>
        </p:spPr>
      </p:pic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2FF6F331-55AB-A7A2-6426-71C88E88ED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55927" y="885975"/>
            <a:ext cx="635000" cy="635000"/>
          </a:xfrm>
          <a:prstGeom prst="rect">
            <a:avLst/>
          </a:prstGeom>
        </p:spPr>
      </p:pic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85AD670-DD52-C327-AB99-CE4A71A89604}"/>
              </a:ext>
            </a:extLst>
          </p:cNvPr>
          <p:cNvCxnSpPr>
            <a:cxnSpLocks/>
          </p:cNvCxnSpPr>
          <p:nvPr/>
        </p:nvCxnSpPr>
        <p:spPr>
          <a:xfrm flipH="1">
            <a:off x="2534209" y="1203475"/>
            <a:ext cx="453309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4D85D79-E7F5-BE6E-51C4-3C094EED978B}"/>
              </a:ext>
            </a:extLst>
          </p:cNvPr>
          <p:cNvCxnSpPr>
            <a:cxnSpLocks/>
          </p:cNvCxnSpPr>
          <p:nvPr/>
        </p:nvCxnSpPr>
        <p:spPr>
          <a:xfrm>
            <a:off x="3051854" y="1203475"/>
            <a:ext cx="0" cy="258838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8C1E30C-6306-E8D8-7F58-EF2EC722583E}"/>
              </a:ext>
            </a:extLst>
          </p:cNvPr>
          <p:cNvCxnSpPr>
            <a:cxnSpLocks/>
          </p:cNvCxnSpPr>
          <p:nvPr/>
        </p:nvCxnSpPr>
        <p:spPr>
          <a:xfrm>
            <a:off x="5063031" y="1203475"/>
            <a:ext cx="0" cy="258838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824D8DF-4657-B370-80D9-DD4E73A5D9E9}"/>
              </a:ext>
            </a:extLst>
          </p:cNvPr>
          <p:cNvCxnSpPr>
            <a:cxnSpLocks/>
          </p:cNvCxnSpPr>
          <p:nvPr/>
        </p:nvCxnSpPr>
        <p:spPr>
          <a:xfrm>
            <a:off x="7060893" y="1203475"/>
            <a:ext cx="0" cy="258838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C0AFF5D-EB61-E101-5628-163C89C8702B}"/>
              </a:ext>
            </a:extLst>
          </p:cNvPr>
          <p:cNvSpPr txBox="1"/>
          <p:nvPr/>
        </p:nvSpPr>
        <p:spPr>
          <a:xfrm>
            <a:off x="5028998" y="1188098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Building 2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D6DA6E6-4F22-9562-6398-B5C8380037E9}"/>
              </a:ext>
            </a:extLst>
          </p:cNvPr>
          <p:cNvSpPr txBox="1"/>
          <p:nvPr/>
        </p:nvSpPr>
        <p:spPr>
          <a:xfrm>
            <a:off x="3040034" y="1180949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Building 1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6BBF721-1957-7E0F-03BF-868F933E2F40}"/>
              </a:ext>
            </a:extLst>
          </p:cNvPr>
          <p:cNvCxnSpPr>
            <a:cxnSpLocks/>
          </p:cNvCxnSpPr>
          <p:nvPr/>
        </p:nvCxnSpPr>
        <p:spPr>
          <a:xfrm flipH="1" flipV="1">
            <a:off x="9151966" y="1187542"/>
            <a:ext cx="426055" cy="7335"/>
          </a:xfrm>
          <a:prstGeom prst="line">
            <a:avLst/>
          </a:prstGeom>
          <a:ln w="19050">
            <a:solidFill>
              <a:srgbClr val="6544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096E8A1-6852-9012-277F-6FC0D3B00031}"/>
              </a:ext>
            </a:extLst>
          </p:cNvPr>
          <p:cNvCxnSpPr>
            <a:cxnSpLocks/>
          </p:cNvCxnSpPr>
          <p:nvPr/>
        </p:nvCxnSpPr>
        <p:spPr>
          <a:xfrm>
            <a:off x="9578021" y="1187542"/>
            <a:ext cx="0" cy="258838"/>
          </a:xfrm>
          <a:prstGeom prst="straightConnector1">
            <a:avLst/>
          </a:prstGeom>
          <a:ln w="19050">
            <a:solidFill>
              <a:srgbClr val="65443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6A96D59-C00D-01A5-1FAF-0D221C58D542}"/>
              </a:ext>
            </a:extLst>
          </p:cNvPr>
          <p:cNvSpPr txBox="1"/>
          <p:nvPr/>
        </p:nvSpPr>
        <p:spPr>
          <a:xfrm>
            <a:off x="9576432" y="1167215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654431"/>
                </a:solidFill>
              </a:rPr>
              <a:t>Building 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86DB1ED-AC79-D9F4-0F57-34A9DF1033DE}"/>
              </a:ext>
            </a:extLst>
          </p:cNvPr>
          <p:cNvSpPr txBox="1"/>
          <p:nvPr/>
        </p:nvSpPr>
        <p:spPr>
          <a:xfrm>
            <a:off x="7723068" y="2537065"/>
            <a:ext cx="945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654431"/>
                </a:solidFill>
              </a:rPr>
              <a:t>Deployment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AAE260-42ED-26A4-0F82-23E46DABDBDD}"/>
              </a:ext>
            </a:extLst>
          </p:cNvPr>
          <p:cNvSpPr txBox="1"/>
          <p:nvPr/>
        </p:nvSpPr>
        <p:spPr>
          <a:xfrm>
            <a:off x="7833686" y="1571582"/>
            <a:ext cx="815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</a:rPr>
              <a:t>Systems</a:t>
            </a:r>
            <a:br>
              <a:rPr lang="en-US" sz="1100" b="1" dirty="0">
                <a:solidFill>
                  <a:srgbClr val="0070C0"/>
                </a:solidFill>
              </a:rPr>
            </a:br>
            <a:r>
              <a:rPr lang="en-US" sz="1100" b="1" dirty="0">
                <a:solidFill>
                  <a:srgbClr val="0070C0"/>
                </a:solidFill>
              </a:rPr>
              <a:t>Metadata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389C82D-2869-4704-06AB-758A6C6BB40A}"/>
              </a:ext>
            </a:extLst>
          </p:cNvPr>
          <p:cNvGrpSpPr/>
          <p:nvPr/>
        </p:nvGrpSpPr>
        <p:grpSpPr>
          <a:xfrm>
            <a:off x="6369188" y="1348248"/>
            <a:ext cx="1405418" cy="1088303"/>
            <a:chOff x="6369188" y="1348248"/>
            <a:chExt cx="1405418" cy="1088303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9EEF9FF-2A2C-A812-76E2-1217DB38B009}"/>
                </a:ext>
              </a:extLst>
            </p:cNvPr>
            <p:cNvGrpSpPr/>
            <p:nvPr/>
          </p:nvGrpSpPr>
          <p:grpSpPr>
            <a:xfrm>
              <a:off x="6446770" y="1348248"/>
              <a:ext cx="1327836" cy="1088303"/>
              <a:chOff x="5568126" y="1345916"/>
              <a:chExt cx="1327836" cy="1088303"/>
            </a:xfrm>
          </p:grpSpPr>
          <p:pic>
            <p:nvPicPr>
              <p:cNvPr id="135" name="Picture 134" descr="A house with solar panels&#10;&#10;Description automatically generated with medium confidence">
                <a:extLst>
                  <a:ext uri="{FF2B5EF4-FFF2-40B4-BE49-F238E27FC236}">
                    <a16:creationId xmlns:a16="http://schemas.microsoft.com/office/drawing/2014/main" id="{5C6B651E-3B55-EDFD-0B20-99A1E96B17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8990" t="18577" r="26075" b="29083"/>
              <a:stretch/>
            </p:blipFill>
            <p:spPr>
              <a:xfrm>
                <a:off x="5568126" y="1345916"/>
                <a:ext cx="1230533" cy="659733"/>
              </a:xfrm>
              <a:prstGeom prst="rect">
                <a:avLst/>
              </a:prstGeom>
            </p:spPr>
          </p:pic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2F89D9C1-894A-2908-32BD-20CCE4174AA3}"/>
                  </a:ext>
                </a:extLst>
              </p:cNvPr>
              <p:cNvGrpSpPr/>
              <p:nvPr/>
            </p:nvGrpSpPr>
            <p:grpSpPr>
              <a:xfrm>
                <a:off x="5604591" y="1565496"/>
                <a:ext cx="1291371" cy="868723"/>
                <a:chOff x="7659975" y="1659697"/>
                <a:chExt cx="1291371" cy="868723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18478CE4-433D-8ECF-9F17-15876BE4AB42}"/>
                    </a:ext>
                  </a:extLst>
                </p:cNvPr>
                <p:cNvGrpSpPr/>
                <p:nvPr/>
              </p:nvGrpSpPr>
              <p:grpSpPr>
                <a:xfrm>
                  <a:off x="7659975" y="1775430"/>
                  <a:ext cx="1291371" cy="752990"/>
                  <a:chOff x="979775" y="1857606"/>
                  <a:chExt cx="1291371" cy="752990"/>
                </a:xfrm>
              </p:grpSpPr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57013CDC-281A-6E3A-C693-D277BF88E0B5}"/>
                      </a:ext>
                    </a:extLst>
                  </p:cNvPr>
                  <p:cNvSpPr/>
                  <p:nvPr/>
                </p:nvSpPr>
                <p:spPr>
                  <a:xfrm>
                    <a:off x="979775" y="2347549"/>
                    <a:ext cx="1168130" cy="263047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/>
                      <a:t>Agent</a:t>
                    </a:r>
                  </a:p>
                </p:txBody>
              </p:sp>
              <p:cxnSp>
                <p:nvCxnSpPr>
                  <p:cNvPr id="140" name="Straight Arrow Connector 139">
                    <a:extLst>
                      <a:ext uri="{FF2B5EF4-FFF2-40B4-BE49-F238E27FC236}">
                        <a16:creationId xmlns:a16="http://schemas.microsoft.com/office/drawing/2014/main" id="{B12FA9DF-2574-EF12-CAFA-BB6DBEE509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560394" y="2128942"/>
                    <a:ext cx="3446" cy="310047"/>
                  </a:xfrm>
                  <a:prstGeom prst="straightConnector1">
                    <a:avLst/>
                  </a:prstGeom>
                  <a:ln w="19050">
                    <a:solidFill>
                      <a:srgbClr val="0070C0"/>
                    </a:solidFill>
                    <a:headEnd w="lg" len="med"/>
                    <a:tailEnd type="triangle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Curved Left Arrow 140">
                    <a:extLst>
                      <a:ext uri="{FF2B5EF4-FFF2-40B4-BE49-F238E27FC236}">
                        <a16:creationId xmlns:a16="http://schemas.microsoft.com/office/drawing/2014/main" id="{26D80692-4C35-CFAA-2D0A-028598223195}"/>
                      </a:ext>
                    </a:extLst>
                  </p:cNvPr>
                  <p:cNvSpPr/>
                  <p:nvPr/>
                </p:nvSpPr>
                <p:spPr>
                  <a:xfrm>
                    <a:off x="2147905" y="1857606"/>
                    <a:ext cx="123241" cy="658368"/>
                  </a:xfrm>
                  <a:prstGeom prst="curvedLeftArrow">
                    <a:avLst>
                      <a:gd name="adj1" fmla="val 0"/>
                      <a:gd name="adj2" fmla="val 63516"/>
                      <a:gd name="adj3" fmla="val 25000"/>
                    </a:avLst>
                  </a:prstGeom>
                  <a:solidFill>
                    <a:srgbClr val="0070C0"/>
                  </a:solidFill>
                  <a:ln w="12700">
                    <a:solidFill>
                      <a:srgbClr val="0070C0"/>
                    </a:solidFill>
                    <a:miter lim="800000"/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654431"/>
                      </a:solidFill>
                    </a:endParaRPr>
                  </a:p>
                </p:txBody>
              </p:sp>
            </p:grpSp>
            <p:pic>
              <p:nvPicPr>
                <p:cNvPr id="138" name="Picture 137" descr="Icon&#10;&#10;Description automatically generated">
                  <a:extLst>
                    <a:ext uri="{FF2B5EF4-FFF2-40B4-BE49-F238E27FC236}">
                      <a16:creationId xmlns:a16="http://schemas.microsoft.com/office/drawing/2014/main" id="{5E43AB75-6630-93B1-1ADC-4F3F39A06D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23207" y="1659697"/>
                  <a:ext cx="434069" cy="434069"/>
                </a:xfrm>
                <a:prstGeom prst="rect">
                  <a:avLst/>
                </a:prstGeom>
              </p:spPr>
            </p:pic>
          </p:grpSp>
        </p:grpSp>
        <p:sp>
          <p:nvSpPr>
            <p:cNvPr id="75" name="Curved Left Arrow 74">
              <a:extLst>
                <a:ext uri="{FF2B5EF4-FFF2-40B4-BE49-F238E27FC236}">
                  <a16:creationId xmlns:a16="http://schemas.microsoft.com/office/drawing/2014/main" id="{0A59ABEB-14A3-3B3D-9A2B-4487CE321319}"/>
                </a:ext>
              </a:extLst>
            </p:cNvPr>
            <p:cNvSpPr/>
            <p:nvPr/>
          </p:nvSpPr>
          <p:spPr>
            <a:xfrm flipH="1">
              <a:off x="6369188" y="1677795"/>
              <a:ext cx="123241" cy="658368"/>
            </a:xfrm>
            <a:prstGeom prst="curvedLeftArrow">
              <a:avLst>
                <a:gd name="adj1" fmla="val 0"/>
                <a:gd name="adj2" fmla="val 63516"/>
                <a:gd name="adj3" fmla="val 25000"/>
              </a:avLst>
            </a:prstGeom>
            <a:solidFill>
              <a:srgbClr val="0070C0"/>
            </a:solidFill>
            <a:ln w="12700">
              <a:solidFill>
                <a:srgbClr val="0070C0"/>
              </a:solidFill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5443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313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AAF259-02B6-2E88-049B-03E58E520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50" y="2197100"/>
            <a:ext cx="86741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2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8B997921-3BE1-CAE2-D163-85AE9CFDE854}"/>
              </a:ext>
            </a:extLst>
          </p:cNvPr>
          <p:cNvGrpSpPr/>
          <p:nvPr/>
        </p:nvGrpSpPr>
        <p:grpSpPr>
          <a:xfrm>
            <a:off x="5509516" y="1410392"/>
            <a:ext cx="1230533" cy="763271"/>
            <a:chOff x="4896669" y="2356813"/>
            <a:chExt cx="1230533" cy="763271"/>
          </a:xfrm>
        </p:grpSpPr>
        <p:pic>
          <p:nvPicPr>
            <p:cNvPr id="5" name="Picture 4" descr="A house with solar panels&#10;&#10;Description automatically generated with medium confidence">
              <a:extLst>
                <a:ext uri="{FF2B5EF4-FFF2-40B4-BE49-F238E27FC236}">
                  <a16:creationId xmlns:a16="http://schemas.microsoft.com/office/drawing/2014/main" id="{4D7183EF-8CA0-5F9B-EB66-9D985C9ABC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990" t="18577" r="26075" b="29083"/>
            <a:stretch/>
          </p:blipFill>
          <p:spPr>
            <a:xfrm>
              <a:off x="4896669" y="2356813"/>
              <a:ext cx="1230533" cy="659733"/>
            </a:xfrm>
            <a:prstGeom prst="rect">
              <a:avLst/>
            </a:prstGeom>
          </p:spPr>
        </p:pic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A5583D20-897D-6D83-BF6A-19D7BE59C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965" y="2755441"/>
              <a:ext cx="364643" cy="364643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F7351C4-EFAA-B9B8-0814-8E30F47792A4}"/>
              </a:ext>
            </a:extLst>
          </p:cNvPr>
          <p:cNvGrpSpPr/>
          <p:nvPr/>
        </p:nvGrpSpPr>
        <p:grpSpPr>
          <a:xfrm>
            <a:off x="7243766" y="1408296"/>
            <a:ext cx="2005169" cy="1614425"/>
            <a:chOff x="563566" y="1490472"/>
            <a:chExt cx="2005169" cy="1614425"/>
          </a:xfrm>
        </p:grpSpPr>
        <p:pic>
          <p:nvPicPr>
            <p:cNvPr id="11" name="Picture 10" descr="A house with solar panels&#10;&#10;Description automatically generated with medium confidence">
              <a:extLst>
                <a:ext uri="{FF2B5EF4-FFF2-40B4-BE49-F238E27FC236}">
                  <a16:creationId xmlns:a16="http://schemas.microsoft.com/office/drawing/2014/main" id="{278B13DF-089A-45AF-2011-F1399F1EB4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18250" t="21773" r="26894" b="27940"/>
            <a:stretch/>
          </p:blipFill>
          <p:spPr>
            <a:xfrm>
              <a:off x="923543" y="1490472"/>
              <a:ext cx="1228752" cy="633851"/>
            </a:xfrm>
            <a:prstGeom prst="rect">
              <a:avLst/>
            </a:prstGeom>
          </p:spPr>
        </p:pic>
        <p:pic>
          <p:nvPicPr>
            <p:cNvPr id="12" name="Picture 11" descr="A picture containing text, first-aid kit&#10;&#10;Description automatically generated">
              <a:extLst>
                <a:ext uri="{FF2B5EF4-FFF2-40B4-BE49-F238E27FC236}">
                  <a16:creationId xmlns:a16="http://schemas.microsoft.com/office/drawing/2014/main" id="{363EE763-F5ED-9829-01ED-3C823936F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8409" y="1840193"/>
              <a:ext cx="364643" cy="364643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81666C9-EB55-5A66-738C-2560AB9BE664}"/>
                </a:ext>
              </a:extLst>
            </p:cNvPr>
            <p:cNvSpPr/>
            <p:nvPr/>
          </p:nvSpPr>
          <p:spPr>
            <a:xfrm>
              <a:off x="979775" y="2347549"/>
              <a:ext cx="1168130" cy="263047"/>
            </a:xfrm>
            <a:prstGeom prst="ellipse">
              <a:avLst/>
            </a:prstGeom>
            <a:solidFill>
              <a:srgbClr val="6544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Agent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137D5E3-C132-468C-FE0B-9BCD05B327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0394" y="2128942"/>
              <a:ext cx="3446" cy="310047"/>
            </a:xfrm>
            <a:prstGeom prst="straightConnector1">
              <a:avLst/>
            </a:prstGeom>
            <a:ln w="19050">
              <a:solidFill>
                <a:srgbClr val="65443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rved Left Arrow 32">
              <a:extLst>
                <a:ext uri="{FF2B5EF4-FFF2-40B4-BE49-F238E27FC236}">
                  <a16:creationId xmlns:a16="http://schemas.microsoft.com/office/drawing/2014/main" id="{A9AF37F7-29EB-FF5B-CEBD-64B2C799EA94}"/>
                </a:ext>
              </a:extLst>
            </p:cNvPr>
            <p:cNvSpPr/>
            <p:nvPr/>
          </p:nvSpPr>
          <p:spPr>
            <a:xfrm>
              <a:off x="2147905" y="1857606"/>
              <a:ext cx="364643" cy="659733"/>
            </a:xfrm>
            <a:prstGeom prst="curvedLeftArrow">
              <a:avLst>
                <a:gd name="adj1" fmla="val 0"/>
                <a:gd name="adj2" fmla="val 38586"/>
                <a:gd name="adj3" fmla="val 25000"/>
              </a:avLst>
            </a:prstGeom>
            <a:solidFill>
              <a:srgbClr val="654431"/>
            </a:solidFill>
            <a:ln>
              <a:solidFill>
                <a:srgbClr val="6544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54431"/>
                </a:solidFill>
              </a:endParaRPr>
            </a:p>
          </p:txBody>
        </p:sp>
        <p:sp>
          <p:nvSpPr>
            <p:cNvPr id="34" name="Curved Left Arrow 33">
              <a:extLst>
                <a:ext uri="{FF2B5EF4-FFF2-40B4-BE49-F238E27FC236}">
                  <a16:creationId xmlns:a16="http://schemas.microsoft.com/office/drawing/2014/main" id="{C7036541-37B6-F6BD-FFA3-323CF1D038B3}"/>
                </a:ext>
              </a:extLst>
            </p:cNvPr>
            <p:cNvSpPr/>
            <p:nvPr/>
          </p:nvSpPr>
          <p:spPr>
            <a:xfrm flipH="1">
              <a:off x="615132" y="1874204"/>
              <a:ext cx="364643" cy="659733"/>
            </a:xfrm>
            <a:prstGeom prst="curvedLeftArrow">
              <a:avLst>
                <a:gd name="adj1" fmla="val 0"/>
                <a:gd name="adj2" fmla="val 38586"/>
                <a:gd name="adj3" fmla="val 25000"/>
              </a:avLst>
            </a:prstGeom>
            <a:solidFill>
              <a:srgbClr val="654431"/>
            </a:solidFill>
            <a:ln>
              <a:solidFill>
                <a:srgbClr val="6544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5443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CF2E2E0-D19C-4569-B589-4C44781718D5}"/>
                </a:ext>
              </a:extLst>
            </p:cNvPr>
            <p:cNvSpPr txBox="1"/>
            <p:nvPr/>
          </p:nvSpPr>
          <p:spPr>
            <a:xfrm>
              <a:off x="2177281" y="1985823"/>
              <a:ext cx="391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654431"/>
                  </a:solidFill>
                </a:rPr>
                <a:t>s</a:t>
              </a:r>
              <a:r>
                <a:rPr lang="en-US" sz="1200" baseline="-25000" dirty="0">
                  <a:solidFill>
                    <a:srgbClr val="654431"/>
                  </a:solidFill>
                </a:rPr>
                <a:t>t+1</a:t>
              </a:r>
              <a:endParaRPr lang="en-US" sz="1200" dirty="0">
                <a:solidFill>
                  <a:srgbClr val="65443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B42D14-33EB-1886-2274-48647C7CD1F9}"/>
                </a:ext>
              </a:extLst>
            </p:cNvPr>
            <p:cNvSpPr txBox="1"/>
            <p:nvPr/>
          </p:nvSpPr>
          <p:spPr>
            <a:xfrm>
              <a:off x="584875" y="2009880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654431"/>
                  </a:solidFill>
                </a:rPr>
                <a:t>r</a:t>
              </a:r>
              <a:r>
                <a:rPr lang="en-US" sz="1200" baseline="-25000" dirty="0">
                  <a:solidFill>
                    <a:srgbClr val="654431"/>
                  </a:solidFill>
                </a:rPr>
                <a:t>t+1</a:t>
              </a:r>
              <a:endParaRPr lang="en-US" sz="1200" dirty="0">
                <a:solidFill>
                  <a:srgbClr val="65443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81A1B8-7C3A-35B7-8C95-6ADC0EF6F92E}"/>
                </a:ext>
              </a:extLst>
            </p:cNvPr>
            <p:cNvSpPr txBox="1"/>
            <p:nvPr/>
          </p:nvSpPr>
          <p:spPr>
            <a:xfrm>
              <a:off x="1332222" y="2097437"/>
              <a:ext cx="2906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654431"/>
                  </a:solidFill>
                </a:rPr>
                <a:t>a</a:t>
              </a:r>
              <a:r>
                <a:rPr lang="en-US" sz="1200" baseline="-25000" dirty="0">
                  <a:solidFill>
                    <a:srgbClr val="654431"/>
                  </a:solidFill>
                </a:rPr>
                <a:t>t</a:t>
              </a:r>
              <a:endParaRPr lang="en-US" sz="1200" dirty="0">
                <a:solidFill>
                  <a:srgbClr val="65443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04E5E4E-4C1B-A0DA-F4C3-2933472081AA}"/>
                </a:ext>
              </a:extLst>
            </p:cNvPr>
            <p:cNvSpPr/>
            <p:nvPr/>
          </p:nvSpPr>
          <p:spPr>
            <a:xfrm>
              <a:off x="958695" y="2841850"/>
              <a:ext cx="1168130" cy="263047"/>
            </a:xfrm>
            <a:prstGeom prst="ellipse">
              <a:avLst/>
            </a:prstGeom>
            <a:solidFill>
              <a:srgbClr val="6544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Policy</a:t>
              </a:r>
            </a:p>
          </p:txBody>
        </p:sp>
        <p:sp>
          <p:nvSpPr>
            <p:cNvPr id="53" name="Left Brace 52">
              <a:extLst>
                <a:ext uri="{FF2B5EF4-FFF2-40B4-BE49-F238E27FC236}">
                  <a16:creationId xmlns:a16="http://schemas.microsoft.com/office/drawing/2014/main" id="{A9D10C10-4F2E-EE59-8AFE-01239A72F67A}"/>
                </a:ext>
              </a:extLst>
            </p:cNvPr>
            <p:cNvSpPr/>
            <p:nvPr/>
          </p:nvSpPr>
          <p:spPr>
            <a:xfrm rot="16200000">
              <a:off x="1464485" y="1725794"/>
              <a:ext cx="147144" cy="1948982"/>
            </a:xfrm>
            <a:prstGeom prst="leftBrace">
              <a:avLst/>
            </a:prstGeom>
            <a:ln w="19050">
              <a:solidFill>
                <a:srgbClr val="6544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EB8D1C4-15C8-9D6A-7C5B-49261FDCB7D7}"/>
              </a:ext>
            </a:extLst>
          </p:cNvPr>
          <p:cNvGrpSpPr/>
          <p:nvPr/>
        </p:nvGrpSpPr>
        <p:grpSpPr>
          <a:xfrm>
            <a:off x="7300494" y="3359107"/>
            <a:ext cx="2005169" cy="1614425"/>
            <a:chOff x="563566" y="1490472"/>
            <a:chExt cx="2005169" cy="1614425"/>
          </a:xfrm>
        </p:grpSpPr>
        <p:pic>
          <p:nvPicPr>
            <p:cNvPr id="67" name="Picture 66" descr="A house with solar panels&#10;&#10;Description automatically generated with medium confidence">
              <a:extLst>
                <a:ext uri="{FF2B5EF4-FFF2-40B4-BE49-F238E27FC236}">
                  <a16:creationId xmlns:a16="http://schemas.microsoft.com/office/drawing/2014/main" id="{258DB9E1-B697-C5C9-BE47-3253248E41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18250" t="21773" r="26894" b="27940"/>
            <a:stretch/>
          </p:blipFill>
          <p:spPr>
            <a:xfrm>
              <a:off x="923543" y="1490472"/>
              <a:ext cx="1228752" cy="633851"/>
            </a:xfrm>
            <a:prstGeom prst="rect">
              <a:avLst/>
            </a:prstGeom>
          </p:spPr>
        </p:pic>
        <p:pic>
          <p:nvPicPr>
            <p:cNvPr id="68" name="Picture 67" descr="A picture containing text, first-aid kit&#10;&#10;Description automatically generated">
              <a:extLst>
                <a:ext uri="{FF2B5EF4-FFF2-40B4-BE49-F238E27FC236}">
                  <a16:creationId xmlns:a16="http://schemas.microsoft.com/office/drawing/2014/main" id="{9DE15122-3A60-5B7E-35F0-9F44AF71B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8409" y="1840193"/>
              <a:ext cx="364643" cy="364643"/>
            </a:xfrm>
            <a:prstGeom prst="rect">
              <a:avLst/>
            </a:prstGeom>
          </p:spPr>
        </p:pic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AC34FFD-582A-FD33-AA25-5C2EFC674C3C}"/>
                </a:ext>
              </a:extLst>
            </p:cNvPr>
            <p:cNvSpPr/>
            <p:nvPr/>
          </p:nvSpPr>
          <p:spPr>
            <a:xfrm>
              <a:off x="979775" y="2347549"/>
              <a:ext cx="1168130" cy="263047"/>
            </a:xfrm>
            <a:prstGeom prst="ellipse">
              <a:avLst/>
            </a:prstGeom>
            <a:solidFill>
              <a:srgbClr val="6544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Agent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158AD56-DEBC-ACD9-60E9-4D3A6EEB78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0394" y="2128942"/>
              <a:ext cx="3446" cy="310047"/>
            </a:xfrm>
            <a:prstGeom prst="straightConnector1">
              <a:avLst/>
            </a:prstGeom>
            <a:ln w="19050">
              <a:solidFill>
                <a:srgbClr val="654431"/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urved Left Arrow 70">
              <a:extLst>
                <a:ext uri="{FF2B5EF4-FFF2-40B4-BE49-F238E27FC236}">
                  <a16:creationId xmlns:a16="http://schemas.microsoft.com/office/drawing/2014/main" id="{AC88B0C8-1CF9-B0F6-CC31-644A24727EE3}"/>
                </a:ext>
              </a:extLst>
            </p:cNvPr>
            <p:cNvSpPr/>
            <p:nvPr/>
          </p:nvSpPr>
          <p:spPr>
            <a:xfrm>
              <a:off x="2147905" y="1857606"/>
              <a:ext cx="364643" cy="659733"/>
            </a:xfrm>
            <a:prstGeom prst="curvedLeftArrow">
              <a:avLst>
                <a:gd name="adj1" fmla="val 0"/>
                <a:gd name="adj2" fmla="val 38586"/>
                <a:gd name="adj3" fmla="val 25000"/>
              </a:avLst>
            </a:prstGeom>
            <a:solidFill>
              <a:srgbClr val="654431"/>
            </a:solidFill>
            <a:ln>
              <a:solidFill>
                <a:srgbClr val="6544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54431"/>
                </a:solidFill>
              </a:endParaRPr>
            </a:p>
          </p:txBody>
        </p:sp>
        <p:sp>
          <p:nvSpPr>
            <p:cNvPr id="72" name="Curved Left Arrow 71">
              <a:extLst>
                <a:ext uri="{FF2B5EF4-FFF2-40B4-BE49-F238E27FC236}">
                  <a16:creationId xmlns:a16="http://schemas.microsoft.com/office/drawing/2014/main" id="{49CF4BCB-1344-D1D2-4D3E-6902C594039B}"/>
                </a:ext>
              </a:extLst>
            </p:cNvPr>
            <p:cNvSpPr/>
            <p:nvPr/>
          </p:nvSpPr>
          <p:spPr>
            <a:xfrm flipH="1">
              <a:off x="615132" y="1874204"/>
              <a:ext cx="364643" cy="659733"/>
            </a:xfrm>
            <a:prstGeom prst="curvedLeftArrow">
              <a:avLst>
                <a:gd name="adj1" fmla="val 0"/>
                <a:gd name="adj2" fmla="val 38586"/>
                <a:gd name="adj3" fmla="val 25000"/>
              </a:avLst>
            </a:prstGeom>
            <a:solidFill>
              <a:srgbClr val="654431"/>
            </a:solidFill>
            <a:ln>
              <a:solidFill>
                <a:srgbClr val="6544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5443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28C40AD-60EE-5BEB-A84C-2F84638C5EFB}"/>
                </a:ext>
              </a:extLst>
            </p:cNvPr>
            <p:cNvSpPr txBox="1"/>
            <p:nvPr/>
          </p:nvSpPr>
          <p:spPr>
            <a:xfrm>
              <a:off x="2177281" y="1985823"/>
              <a:ext cx="391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654431"/>
                  </a:solidFill>
                </a:rPr>
                <a:t>s</a:t>
              </a:r>
              <a:r>
                <a:rPr lang="en-US" sz="1200" baseline="-25000" dirty="0">
                  <a:solidFill>
                    <a:srgbClr val="654431"/>
                  </a:solidFill>
                </a:rPr>
                <a:t>t+1</a:t>
              </a:r>
              <a:endParaRPr lang="en-US" sz="1200" dirty="0">
                <a:solidFill>
                  <a:srgbClr val="65443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0875433-4599-B291-89ED-E336276ACCCD}"/>
                </a:ext>
              </a:extLst>
            </p:cNvPr>
            <p:cNvSpPr txBox="1"/>
            <p:nvPr/>
          </p:nvSpPr>
          <p:spPr>
            <a:xfrm>
              <a:off x="584875" y="2009880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654431"/>
                  </a:solidFill>
                </a:rPr>
                <a:t>r</a:t>
              </a:r>
              <a:r>
                <a:rPr lang="en-US" sz="1200" baseline="-25000" dirty="0">
                  <a:solidFill>
                    <a:srgbClr val="654431"/>
                  </a:solidFill>
                </a:rPr>
                <a:t>t+1</a:t>
              </a:r>
              <a:endParaRPr lang="en-US" sz="1200" dirty="0">
                <a:solidFill>
                  <a:srgbClr val="65443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2124ACB-B2BB-1A8A-766C-6B91DACD0C59}"/>
                </a:ext>
              </a:extLst>
            </p:cNvPr>
            <p:cNvSpPr txBox="1"/>
            <p:nvPr/>
          </p:nvSpPr>
          <p:spPr>
            <a:xfrm>
              <a:off x="1332222" y="2097437"/>
              <a:ext cx="2906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654431"/>
                  </a:solidFill>
                </a:rPr>
                <a:t>a</a:t>
              </a:r>
              <a:r>
                <a:rPr lang="en-US" sz="1200" baseline="-25000" dirty="0">
                  <a:solidFill>
                    <a:srgbClr val="654431"/>
                  </a:solidFill>
                </a:rPr>
                <a:t>t</a:t>
              </a:r>
              <a:endParaRPr lang="en-US" sz="1200" dirty="0">
                <a:solidFill>
                  <a:srgbClr val="654431"/>
                </a:solidFill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B21CBED-3E3E-21F3-8220-41F74BC2C65C}"/>
                </a:ext>
              </a:extLst>
            </p:cNvPr>
            <p:cNvSpPr/>
            <p:nvPr/>
          </p:nvSpPr>
          <p:spPr>
            <a:xfrm>
              <a:off x="958695" y="2841850"/>
              <a:ext cx="1168130" cy="263047"/>
            </a:xfrm>
            <a:prstGeom prst="ellipse">
              <a:avLst/>
            </a:prstGeom>
            <a:solidFill>
              <a:srgbClr val="6544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Policy</a:t>
              </a:r>
            </a:p>
          </p:txBody>
        </p:sp>
        <p:sp>
          <p:nvSpPr>
            <p:cNvPr id="77" name="Left Brace 76">
              <a:extLst>
                <a:ext uri="{FF2B5EF4-FFF2-40B4-BE49-F238E27FC236}">
                  <a16:creationId xmlns:a16="http://schemas.microsoft.com/office/drawing/2014/main" id="{F21BD767-CD0F-88FA-4734-01EA10473B05}"/>
                </a:ext>
              </a:extLst>
            </p:cNvPr>
            <p:cNvSpPr/>
            <p:nvPr/>
          </p:nvSpPr>
          <p:spPr>
            <a:xfrm rot="16200000">
              <a:off x="1464485" y="1725794"/>
              <a:ext cx="147144" cy="1948982"/>
            </a:xfrm>
            <a:prstGeom prst="leftBrace">
              <a:avLst/>
            </a:prstGeom>
            <a:ln w="19050">
              <a:solidFill>
                <a:srgbClr val="6544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73AC8E6-0221-79AA-20EA-52E165C56ACB}"/>
              </a:ext>
            </a:extLst>
          </p:cNvPr>
          <p:cNvGrpSpPr/>
          <p:nvPr/>
        </p:nvGrpSpPr>
        <p:grpSpPr>
          <a:xfrm>
            <a:off x="4015629" y="1438518"/>
            <a:ext cx="1230533" cy="763271"/>
            <a:chOff x="4896669" y="2356813"/>
            <a:chExt cx="1230533" cy="763271"/>
          </a:xfrm>
        </p:grpSpPr>
        <p:pic>
          <p:nvPicPr>
            <p:cNvPr id="80" name="Picture 79" descr="A house with solar panels&#10;&#10;Description automatically generated with medium confidence">
              <a:extLst>
                <a:ext uri="{FF2B5EF4-FFF2-40B4-BE49-F238E27FC236}">
                  <a16:creationId xmlns:a16="http://schemas.microsoft.com/office/drawing/2014/main" id="{1D38E436-5C7B-9351-9F5A-5114DB6F0D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990" t="18577" r="26075" b="29083"/>
            <a:stretch/>
          </p:blipFill>
          <p:spPr>
            <a:xfrm>
              <a:off x="4896669" y="2356813"/>
              <a:ext cx="1230533" cy="659733"/>
            </a:xfrm>
            <a:prstGeom prst="rect">
              <a:avLst/>
            </a:prstGeom>
          </p:spPr>
        </p:pic>
        <p:pic>
          <p:nvPicPr>
            <p:cNvPr id="81" name="Picture 80" descr="Icon&#10;&#10;Description automatically generated">
              <a:extLst>
                <a:ext uri="{FF2B5EF4-FFF2-40B4-BE49-F238E27FC236}">
                  <a16:creationId xmlns:a16="http://schemas.microsoft.com/office/drawing/2014/main" id="{D5C8DFDB-C1C3-ABE3-2A09-800827EAD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965" y="2755441"/>
              <a:ext cx="364643" cy="364643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FECDA5A-D0A2-185A-32D6-A8C83C7F08A8}"/>
              </a:ext>
            </a:extLst>
          </p:cNvPr>
          <p:cNvGrpSpPr/>
          <p:nvPr/>
        </p:nvGrpSpPr>
        <p:grpSpPr>
          <a:xfrm>
            <a:off x="5507205" y="3359107"/>
            <a:ext cx="1230533" cy="763271"/>
            <a:chOff x="4896669" y="2356813"/>
            <a:chExt cx="1230533" cy="763271"/>
          </a:xfrm>
        </p:grpSpPr>
        <p:pic>
          <p:nvPicPr>
            <p:cNvPr id="83" name="Picture 82" descr="A house with solar panels&#10;&#10;Description automatically generated with medium confidence">
              <a:extLst>
                <a:ext uri="{FF2B5EF4-FFF2-40B4-BE49-F238E27FC236}">
                  <a16:creationId xmlns:a16="http://schemas.microsoft.com/office/drawing/2014/main" id="{196D6E15-A42C-303B-2600-05A23BE25A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990" t="18577" r="26075" b="29083"/>
            <a:stretch/>
          </p:blipFill>
          <p:spPr>
            <a:xfrm>
              <a:off x="4896669" y="2356813"/>
              <a:ext cx="1230533" cy="659733"/>
            </a:xfrm>
            <a:prstGeom prst="rect">
              <a:avLst/>
            </a:prstGeom>
          </p:spPr>
        </p:pic>
        <p:pic>
          <p:nvPicPr>
            <p:cNvPr id="84" name="Picture 83" descr="Icon&#10;&#10;Description automatically generated">
              <a:extLst>
                <a:ext uri="{FF2B5EF4-FFF2-40B4-BE49-F238E27FC236}">
                  <a16:creationId xmlns:a16="http://schemas.microsoft.com/office/drawing/2014/main" id="{0933AC34-3A60-5334-8DC8-44C617229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965" y="2755441"/>
              <a:ext cx="364643" cy="364643"/>
            </a:xfrm>
            <a:prstGeom prst="rect">
              <a:avLst/>
            </a:prstGeom>
          </p:spPr>
        </p:pic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59F87C8-7731-2F9B-A106-8ED03DC087AC}"/>
              </a:ext>
            </a:extLst>
          </p:cNvPr>
          <p:cNvCxnSpPr>
            <a:cxnSpLocks/>
          </p:cNvCxnSpPr>
          <p:nvPr/>
        </p:nvCxnSpPr>
        <p:spPr>
          <a:xfrm flipV="1">
            <a:off x="6683321" y="1597947"/>
            <a:ext cx="976654" cy="1"/>
          </a:xfrm>
          <a:prstGeom prst="straightConnector1">
            <a:avLst/>
          </a:prstGeom>
          <a:ln w="19050"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8F9A7E9-AD36-A589-9762-7FACF82C4688}"/>
              </a:ext>
            </a:extLst>
          </p:cNvPr>
          <p:cNvCxnSpPr>
            <a:cxnSpLocks/>
          </p:cNvCxnSpPr>
          <p:nvPr/>
        </p:nvCxnSpPr>
        <p:spPr>
          <a:xfrm flipV="1">
            <a:off x="6683321" y="3550973"/>
            <a:ext cx="976654" cy="1"/>
          </a:xfrm>
          <a:prstGeom prst="straightConnector1">
            <a:avLst/>
          </a:prstGeom>
          <a:ln w="19050"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C8F6B40-B8FE-E620-A9B8-6F2EB6B1F705}"/>
              </a:ext>
            </a:extLst>
          </p:cNvPr>
          <p:cNvGrpSpPr/>
          <p:nvPr/>
        </p:nvGrpSpPr>
        <p:grpSpPr>
          <a:xfrm>
            <a:off x="3997478" y="3368186"/>
            <a:ext cx="1230533" cy="763271"/>
            <a:chOff x="4896669" y="2356813"/>
            <a:chExt cx="1230533" cy="763271"/>
          </a:xfrm>
        </p:grpSpPr>
        <p:pic>
          <p:nvPicPr>
            <p:cNvPr id="89" name="Picture 88" descr="A house with solar panels&#10;&#10;Description automatically generated with medium confidence">
              <a:extLst>
                <a:ext uri="{FF2B5EF4-FFF2-40B4-BE49-F238E27FC236}">
                  <a16:creationId xmlns:a16="http://schemas.microsoft.com/office/drawing/2014/main" id="{BD83D411-83B1-4C88-CC35-312D654F54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990" t="18577" r="26075" b="29083"/>
            <a:stretch/>
          </p:blipFill>
          <p:spPr>
            <a:xfrm>
              <a:off x="4896669" y="2356813"/>
              <a:ext cx="1230533" cy="659733"/>
            </a:xfrm>
            <a:prstGeom prst="rect">
              <a:avLst/>
            </a:prstGeom>
          </p:spPr>
        </p:pic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9A25276B-637F-73FB-79F8-77668C1E7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965" y="2755441"/>
              <a:ext cx="364643" cy="364643"/>
            </a:xfrm>
            <a:prstGeom prst="rect">
              <a:avLst/>
            </a:prstGeom>
          </p:spPr>
        </p:pic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19715168-6B8C-CB0E-04D0-81C0895FD501}"/>
              </a:ext>
            </a:extLst>
          </p:cNvPr>
          <p:cNvSpPr/>
          <p:nvPr/>
        </p:nvSpPr>
        <p:spPr>
          <a:xfrm>
            <a:off x="7159793" y="1196053"/>
            <a:ext cx="2194939" cy="4064000"/>
          </a:xfrm>
          <a:prstGeom prst="rect">
            <a:avLst/>
          </a:prstGeom>
          <a:noFill/>
          <a:ln w="19050">
            <a:solidFill>
              <a:srgbClr val="6544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69E3954-F131-2D33-76C1-5F38C6AEEEAA}"/>
              </a:ext>
            </a:extLst>
          </p:cNvPr>
          <p:cNvGrpSpPr/>
          <p:nvPr/>
        </p:nvGrpSpPr>
        <p:grpSpPr>
          <a:xfrm>
            <a:off x="2580779" y="1438518"/>
            <a:ext cx="1230533" cy="763271"/>
            <a:chOff x="4896669" y="2356813"/>
            <a:chExt cx="1230533" cy="763271"/>
          </a:xfrm>
        </p:grpSpPr>
        <p:pic>
          <p:nvPicPr>
            <p:cNvPr id="93" name="Picture 92" descr="A house with solar panels&#10;&#10;Description automatically generated with medium confidence">
              <a:extLst>
                <a:ext uri="{FF2B5EF4-FFF2-40B4-BE49-F238E27FC236}">
                  <a16:creationId xmlns:a16="http://schemas.microsoft.com/office/drawing/2014/main" id="{939F7B91-074E-68E3-D63B-92CDC0D74A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990" t="18577" r="26075" b="29083"/>
            <a:stretch/>
          </p:blipFill>
          <p:spPr>
            <a:xfrm>
              <a:off x="4896669" y="2356813"/>
              <a:ext cx="1230533" cy="659733"/>
            </a:xfrm>
            <a:prstGeom prst="rect">
              <a:avLst/>
            </a:prstGeom>
          </p:spPr>
        </p:pic>
        <p:pic>
          <p:nvPicPr>
            <p:cNvPr id="94" name="Picture 93" descr="Icon&#10;&#10;Description automatically generated">
              <a:extLst>
                <a:ext uri="{FF2B5EF4-FFF2-40B4-BE49-F238E27FC236}">
                  <a16:creationId xmlns:a16="http://schemas.microsoft.com/office/drawing/2014/main" id="{966A87E2-BBD0-C597-1BB3-09D79E2A4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965" y="2755441"/>
              <a:ext cx="364643" cy="364643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5D4AB00-2A55-D4AF-8CEC-2DFC7DD8D0C0}"/>
              </a:ext>
            </a:extLst>
          </p:cNvPr>
          <p:cNvGrpSpPr/>
          <p:nvPr/>
        </p:nvGrpSpPr>
        <p:grpSpPr>
          <a:xfrm>
            <a:off x="2546145" y="3368186"/>
            <a:ext cx="1230533" cy="763271"/>
            <a:chOff x="4896669" y="2356813"/>
            <a:chExt cx="1230533" cy="763271"/>
          </a:xfrm>
        </p:grpSpPr>
        <p:pic>
          <p:nvPicPr>
            <p:cNvPr id="96" name="Picture 95" descr="A house with solar panels&#10;&#10;Description automatically generated with medium confidence">
              <a:extLst>
                <a:ext uri="{FF2B5EF4-FFF2-40B4-BE49-F238E27FC236}">
                  <a16:creationId xmlns:a16="http://schemas.microsoft.com/office/drawing/2014/main" id="{F42B0C01-3882-CE72-4596-37F7F90B7B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990" t="18577" r="26075" b="29083"/>
            <a:stretch/>
          </p:blipFill>
          <p:spPr>
            <a:xfrm>
              <a:off x="4896669" y="2356813"/>
              <a:ext cx="1230533" cy="659733"/>
            </a:xfrm>
            <a:prstGeom prst="rect">
              <a:avLst/>
            </a:prstGeom>
          </p:spPr>
        </p:pic>
        <p:pic>
          <p:nvPicPr>
            <p:cNvPr id="97" name="Picture 96" descr="Icon&#10;&#10;Description automatically generated">
              <a:extLst>
                <a:ext uri="{FF2B5EF4-FFF2-40B4-BE49-F238E27FC236}">
                  <a16:creationId xmlns:a16="http://schemas.microsoft.com/office/drawing/2014/main" id="{D856E957-33E2-C5B9-0C87-5C5C2BD50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965" y="2755441"/>
              <a:ext cx="364643" cy="364643"/>
            </a:xfrm>
            <a:prstGeom prst="rect">
              <a:avLst/>
            </a:prstGeom>
          </p:spPr>
        </p:pic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1FC6A68-592E-D48E-7DAA-7A9BF98AE3A5}"/>
              </a:ext>
            </a:extLst>
          </p:cNvPr>
          <p:cNvCxnSpPr>
            <a:stCxn id="76" idx="2"/>
          </p:cNvCxnSpPr>
          <p:nvPr/>
        </p:nvCxnSpPr>
        <p:spPr>
          <a:xfrm flipH="1" flipV="1">
            <a:off x="3240762" y="4842008"/>
            <a:ext cx="4454861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340DA66-9D4B-0D13-7078-EFF0D65B6993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3240762" y="4131457"/>
            <a:ext cx="1" cy="7105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124CBBC-C4F0-9FEB-852C-4FB1A2D724E3}"/>
              </a:ext>
            </a:extLst>
          </p:cNvPr>
          <p:cNvCxnSpPr>
            <a:cxnSpLocks/>
          </p:cNvCxnSpPr>
          <p:nvPr/>
        </p:nvCxnSpPr>
        <p:spPr>
          <a:xfrm flipV="1">
            <a:off x="4692094" y="4131457"/>
            <a:ext cx="1" cy="7105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F561675-A43C-7176-91B9-76FEEF6EFB5E}"/>
              </a:ext>
            </a:extLst>
          </p:cNvPr>
          <p:cNvCxnSpPr>
            <a:cxnSpLocks/>
          </p:cNvCxnSpPr>
          <p:nvPr/>
        </p:nvCxnSpPr>
        <p:spPr>
          <a:xfrm flipV="1">
            <a:off x="6204372" y="4131457"/>
            <a:ext cx="1" cy="7105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004D1D9-992B-AA43-97AD-04E906AF4AE7}"/>
              </a:ext>
            </a:extLst>
          </p:cNvPr>
          <p:cNvCxnSpPr/>
          <p:nvPr/>
        </p:nvCxnSpPr>
        <p:spPr>
          <a:xfrm flipH="1" flipV="1">
            <a:off x="3201668" y="2891325"/>
            <a:ext cx="4454861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8A263B1-94C2-81E5-D1DE-4A9B6642AD24}"/>
              </a:ext>
            </a:extLst>
          </p:cNvPr>
          <p:cNvCxnSpPr>
            <a:cxnSpLocks/>
          </p:cNvCxnSpPr>
          <p:nvPr/>
        </p:nvCxnSpPr>
        <p:spPr>
          <a:xfrm flipV="1">
            <a:off x="3201668" y="2180774"/>
            <a:ext cx="1" cy="7105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C73245E-818E-ED35-2B06-0727BE981D68}"/>
              </a:ext>
            </a:extLst>
          </p:cNvPr>
          <p:cNvCxnSpPr>
            <a:cxnSpLocks/>
          </p:cNvCxnSpPr>
          <p:nvPr/>
        </p:nvCxnSpPr>
        <p:spPr>
          <a:xfrm flipV="1">
            <a:off x="4653000" y="2180774"/>
            <a:ext cx="1" cy="7105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157F952-1CB6-F00B-541B-94719FFCB523}"/>
              </a:ext>
            </a:extLst>
          </p:cNvPr>
          <p:cNvCxnSpPr>
            <a:cxnSpLocks/>
          </p:cNvCxnSpPr>
          <p:nvPr/>
        </p:nvCxnSpPr>
        <p:spPr>
          <a:xfrm flipV="1">
            <a:off x="6165278" y="2180774"/>
            <a:ext cx="1" cy="7105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ED92DAF7-CF7B-3508-0E41-9A1F912A0EFA}"/>
              </a:ext>
            </a:extLst>
          </p:cNvPr>
          <p:cNvSpPr txBox="1"/>
          <p:nvPr/>
        </p:nvSpPr>
        <p:spPr>
          <a:xfrm>
            <a:off x="7680984" y="831105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654431"/>
                </a:solidFill>
              </a:rPr>
              <a:t>CityLearn</a:t>
            </a:r>
            <a:endParaRPr lang="en-US" b="1" dirty="0">
              <a:solidFill>
                <a:srgbClr val="65443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861C98C-B933-CE7B-A082-0ED550546509}"/>
              </a:ext>
            </a:extLst>
          </p:cNvPr>
          <p:cNvSpPr/>
          <p:nvPr/>
        </p:nvSpPr>
        <p:spPr>
          <a:xfrm>
            <a:off x="2428326" y="1196053"/>
            <a:ext cx="4365703" cy="4064000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2C84E89-3557-C16D-7FD9-51C63659EC0D}"/>
              </a:ext>
            </a:extLst>
          </p:cNvPr>
          <p:cNvSpPr txBox="1"/>
          <p:nvPr/>
        </p:nvSpPr>
        <p:spPr>
          <a:xfrm>
            <a:off x="3967798" y="84427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Neighborhood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356EDC1-F1EE-CB70-68CC-27F0EB5834DC}"/>
              </a:ext>
            </a:extLst>
          </p:cNvPr>
          <p:cNvSpPr txBox="1"/>
          <p:nvPr/>
        </p:nvSpPr>
        <p:spPr>
          <a:xfrm>
            <a:off x="3161411" y="240445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Charge</a:t>
            </a:r>
          </a:p>
          <a:p>
            <a:r>
              <a:rPr lang="en-US" sz="900" dirty="0">
                <a:solidFill>
                  <a:srgbClr val="0070C0"/>
                </a:solidFill>
              </a:rPr>
              <a:t>/Discharge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6C9B9E6-BB04-1268-0164-D9ECC0F08A2A}"/>
              </a:ext>
            </a:extLst>
          </p:cNvPr>
          <p:cNvSpPr txBox="1"/>
          <p:nvPr/>
        </p:nvSpPr>
        <p:spPr>
          <a:xfrm>
            <a:off x="4630895" y="238720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Charge</a:t>
            </a:r>
          </a:p>
          <a:p>
            <a:r>
              <a:rPr lang="en-US" sz="900" dirty="0">
                <a:solidFill>
                  <a:srgbClr val="0070C0"/>
                </a:solidFill>
              </a:rPr>
              <a:t>/Discharge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27EEF9E-2069-94F1-A3F7-88EEFDDFC435}"/>
              </a:ext>
            </a:extLst>
          </p:cNvPr>
          <p:cNvSpPr txBox="1"/>
          <p:nvPr/>
        </p:nvSpPr>
        <p:spPr>
          <a:xfrm>
            <a:off x="6127110" y="239689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Charge</a:t>
            </a:r>
          </a:p>
          <a:p>
            <a:r>
              <a:rPr lang="en-US" sz="900" dirty="0">
                <a:solidFill>
                  <a:srgbClr val="0070C0"/>
                </a:solidFill>
              </a:rPr>
              <a:t>/Discharge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16C6049-EA8E-8996-DADA-EF07DFA5068F}"/>
              </a:ext>
            </a:extLst>
          </p:cNvPr>
          <p:cNvSpPr txBox="1"/>
          <p:nvPr/>
        </p:nvSpPr>
        <p:spPr>
          <a:xfrm>
            <a:off x="3211929" y="438597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Charge</a:t>
            </a:r>
          </a:p>
          <a:p>
            <a:r>
              <a:rPr lang="en-US" sz="900" dirty="0">
                <a:solidFill>
                  <a:srgbClr val="0070C0"/>
                </a:solidFill>
              </a:rPr>
              <a:t>/Discharge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09450D6-E77A-708C-39B9-E74619161374}"/>
              </a:ext>
            </a:extLst>
          </p:cNvPr>
          <p:cNvSpPr txBox="1"/>
          <p:nvPr/>
        </p:nvSpPr>
        <p:spPr>
          <a:xfrm>
            <a:off x="4681413" y="436872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Charge</a:t>
            </a:r>
          </a:p>
          <a:p>
            <a:r>
              <a:rPr lang="en-US" sz="900" dirty="0">
                <a:solidFill>
                  <a:srgbClr val="0070C0"/>
                </a:solidFill>
              </a:rPr>
              <a:t>/Discharge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EB2EDCF-B684-A20D-FFA0-2260386D4179}"/>
              </a:ext>
            </a:extLst>
          </p:cNvPr>
          <p:cNvSpPr txBox="1"/>
          <p:nvPr/>
        </p:nvSpPr>
        <p:spPr>
          <a:xfrm>
            <a:off x="6177628" y="437842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Charge</a:t>
            </a:r>
          </a:p>
          <a:p>
            <a:r>
              <a:rPr lang="en-US" sz="900" dirty="0">
                <a:solidFill>
                  <a:srgbClr val="0070C0"/>
                </a:solidFill>
              </a:rPr>
              <a:t>/Discharge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1648883-6B6B-C03F-F2A6-29632B30D5F9}"/>
              </a:ext>
            </a:extLst>
          </p:cNvPr>
          <p:cNvSpPr txBox="1"/>
          <p:nvPr/>
        </p:nvSpPr>
        <p:spPr>
          <a:xfrm>
            <a:off x="6725899" y="1123298"/>
            <a:ext cx="50366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Smart</a:t>
            </a:r>
          </a:p>
          <a:p>
            <a:r>
              <a:rPr lang="en-US" sz="900" dirty="0">
                <a:solidFill>
                  <a:srgbClr val="0070C0"/>
                </a:solidFill>
              </a:rPr>
              <a:t> Meter</a:t>
            </a:r>
          </a:p>
          <a:p>
            <a:r>
              <a:rPr lang="en-US" sz="900" dirty="0">
                <a:solidFill>
                  <a:srgbClr val="0070C0"/>
                </a:solidFill>
              </a:rPr>
              <a:t> Data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21781F2-D526-1FA2-84D9-42B7108D07E9}"/>
              </a:ext>
            </a:extLst>
          </p:cNvPr>
          <p:cNvSpPr txBox="1"/>
          <p:nvPr/>
        </p:nvSpPr>
        <p:spPr>
          <a:xfrm>
            <a:off x="6727367" y="3080039"/>
            <a:ext cx="50366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Smart</a:t>
            </a:r>
          </a:p>
          <a:p>
            <a:r>
              <a:rPr lang="en-US" sz="900" dirty="0">
                <a:solidFill>
                  <a:srgbClr val="0070C0"/>
                </a:solidFill>
              </a:rPr>
              <a:t> Meter</a:t>
            </a:r>
          </a:p>
          <a:p>
            <a:r>
              <a:rPr lang="en-US" sz="900" dirty="0">
                <a:solidFill>
                  <a:srgbClr val="0070C0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02341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855D49-E5B1-D1C9-FFF6-A1962D11E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21" t="42642" r="65128" b="13370"/>
          <a:stretch/>
        </p:blipFill>
        <p:spPr>
          <a:xfrm>
            <a:off x="973309" y="651075"/>
            <a:ext cx="2198355" cy="20371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A6995F-C358-A9AE-281A-8C9E21930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27" t="52083" r="22004" b="11207"/>
          <a:stretch/>
        </p:blipFill>
        <p:spPr>
          <a:xfrm>
            <a:off x="3294926" y="651075"/>
            <a:ext cx="4162094" cy="203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1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11645</TotalTime>
  <Words>77</Words>
  <Application>Microsoft Macintosh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Nweye, Kingsley</dc:creator>
  <cp:lastModifiedBy>Nweye, Kingsley</cp:lastModifiedBy>
  <cp:revision>4</cp:revision>
  <dcterms:created xsi:type="dcterms:W3CDTF">2022-07-06T14:08:34Z</dcterms:created>
  <dcterms:modified xsi:type="dcterms:W3CDTF">2022-07-21T14:37:49Z</dcterms:modified>
</cp:coreProperties>
</file>