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olors1.xml" ContentType="application/vnd.ms-office.chartcolorstyle+xml"/>
  <Override PartName="/ppt/charts/colors2.xml" ContentType="application/vnd.ms-office.chartcolorstyle+xml"/>
  <Override PartName="/ppt/charts/style1.xml" ContentType="application/vnd.ms-office.chartstyle+xml"/>
  <Override PartName="/ppt/charts/style2.xml" ContentType="application/vnd.ms-office.chartstyle+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media/image10.svg" ContentType="image/svg+xml"/>
  <Override PartName="/ppt/media/image11.svg" ContentType="image/svg+xml"/>
  <Override PartName="/ppt/media/image17.svg" ContentType="image/svg+xml"/>
  <Override PartName="/ppt/media/image19.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8" r:id="rId12"/>
    <p:sldId id="265" r:id="rId13"/>
    <p:sldId id="266" r:id="rId14"/>
  </p:sldIdLst>
  <p:sldSz cx="18288000" cy="10287000"/>
  <p:notesSz cx="6858000" cy="9144000"/>
  <p:embeddedFontLst>
    <p:embeddedFont>
      <p:font typeface="Calibri" panose="020F050202020403020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16" userDrawn="1">
          <p15:clr>
            <a:srgbClr val="A4A3A4"/>
          </p15:clr>
        </p15:guide>
        <p15:guide id="2" pos="1008" userDrawn="1">
          <p15:clr>
            <a:srgbClr val="A4A3A4"/>
          </p15:clr>
        </p15:guide>
        <p15:guide id="3" pos="2880" userDrawn="1">
          <p15:clr>
            <a:srgbClr val="A4A3A4"/>
          </p15:clr>
        </p15:guide>
        <p15:guide id="4"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3636"/>
    <a:srgbClr val="883C84"/>
    <a:srgbClr val="2E44D8"/>
    <a:srgbClr val="A100FF"/>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54" autoAdjust="0"/>
    <p:restoredTop sz="90798" autoAdjust="0"/>
  </p:normalViewPr>
  <p:slideViewPr>
    <p:cSldViewPr showGuides="1">
      <p:cViewPr varScale="1">
        <p:scale>
          <a:sx n="51" d="100"/>
          <a:sy n="51" d="100"/>
        </p:scale>
        <p:origin x="1068" y="84"/>
      </p:cViewPr>
      <p:guideLst>
        <p:guide orient="horz" pos="1416"/>
        <p:guide pos="1008"/>
        <p:guide pos="2880"/>
        <p:guide pos="3024"/>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F:\IDrive\iTAS%20Training%20Files\Forage%20Details\Accenture\Task%2002\Data%20Set\Reactions.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F:\IDrive\iTAS%20Training%20Files\Forage%20Details\Accenture\Task%2002\Data%20Set\Reactio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8315931019186"/>
          <c:y val="0.0727021085610454"/>
          <c:w val="0.739933459021848"/>
          <c:h val="0.792477330463239"/>
        </c:manualLayout>
      </c:layout>
      <c:barChart>
        <c:barDir val="bar"/>
        <c:grouping val="clustered"/>
        <c:varyColors val="0"/>
        <c:ser>
          <c:idx val="0"/>
          <c:order val="0"/>
          <c:tx>
            <c:strRef>
              <c:f>'Top 5 Categories'!$B$1</c:f>
              <c:strCache>
                <c:ptCount val="1"/>
                <c:pt idx="0">
                  <c:v>Score</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Lbls>
            <c:numFmt formatCode="#,##0,\K" sourceLinked="0"/>
            <c:spPr>
              <a:noFill/>
              <a:ln>
                <a:noFill/>
              </a:ln>
              <a:effectLst/>
            </c:spPr>
            <c:txPr>
              <a:bodyPr rot="0" spcFirstLastPara="1" vertOverflow="ellipsis" vert="horz" wrap="square" lIns="38100" tIns="19050" rIns="38100" bIns="19050" anchor="ctr" anchorCtr="1"/>
              <a:lstStyle/>
              <a:p>
                <a:pPr>
                  <a:defRPr lang="en-US"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ser>
        <c:dLbls>
          <c:showLegendKey val="0"/>
          <c:showVal val="1"/>
          <c:showCatName val="0"/>
          <c:showSerName val="0"/>
          <c:showPercent val="0"/>
          <c:showBubbleSize val="0"/>
        </c:dLbls>
        <c:gapWidth val="115"/>
        <c:overlap val="-20"/>
        <c:axId val="860446271"/>
        <c:axId val="693779824"/>
      </c:barChart>
      <c:catAx>
        <c:axId val="860446271"/>
        <c:scaling>
          <c:orientation val="maxMin"/>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lang="en-US"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p>
        </c:txPr>
        <c:crossAx val="693779824"/>
        <c:crossesAt val="62000"/>
        <c:auto val="1"/>
        <c:lblAlgn val="ctr"/>
        <c:lblOffset val="100"/>
        <c:noMultiLvlLbl val="0"/>
      </c:catAx>
      <c:valAx>
        <c:axId val="693779824"/>
        <c:scaling>
          <c:orientation val="minMax"/>
        </c:scaling>
        <c:delete val="0"/>
        <c:axPos val="t"/>
        <c:majorGridlines>
          <c:spPr>
            <a:ln w="9525" cap="flat" cmpd="sng" algn="ctr">
              <a:solidFill>
                <a:schemeClr val="lt1">
                  <a:lumMod val="95000"/>
                  <a:alpha val="10000"/>
                </a:schemeClr>
              </a:solidFill>
              <a:round/>
            </a:ln>
            <a:effectLst/>
          </c:spPr>
        </c:majorGridlines>
        <c:numFmt formatCode="#,##0" sourceLinked="0"/>
        <c:majorTickMark val="out"/>
        <c:minorTickMark val="none"/>
        <c:tickLblPos val="high"/>
        <c:spPr>
          <a:noFill/>
          <a:ln>
            <a:noFill/>
          </a:ln>
          <a:effectLst/>
        </c:spPr>
        <c:txPr>
          <a:bodyPr rot="-60000000" spcFirstLastPara="1" vertOverflow="ellipsis" vert="horz" wrap="square" anchor="ctr" anchorCtr="1"/>
          <a:lstStyle/>
          <a:p>
            <a:pPr>
              <a:defRPr lang="en-US" sz="18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p>
        </c:txPr>
        <c:crossAx val="860446271"/>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sz="1800" b="1">
          <a:latin typeface="Arial" panose="020B0604020202020204" pitchFamily="34" charset="0"/>
          <a:cs typeface="Arial" panose="020B060402020202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'Top 5 Categories'!$B$1</c:f>
              <c:strCache>
                <c:ptCount val="1"/>
                <c:pt idx="0">
                  <c:v>Score</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dPt>
          <c:dLbls>
            <c:spPr>
              <a:noFill/>
              <a:ln>
                <a:noFill/>
              </a:ln>
              <a:effectLst/>
            </c:spPr>
            <c:txPr>
              <a:bodyPr rot="0" spcFirstLastPara="1" vertOverflow="ellipsis" vert="horz" wrap="square" lIns="38100" tIns="19050" rIns="38100" bIns="19050" anchor="ctr" anchorCtr="1">
                <a:spAutoFit/>
              </a:bodyPr>
              <a:lstStyle/>
              <a:p>
                <a:pPr>
                  <a:defRPr lang="en-US" sz="1400" b="1"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p>
            </c:txPr>
            <c:dLblPos val="outEnd"/>
            <c:showLegendKey val="0"/>
            <c:showVal val="1"/>
            <c:showCatName val="0"/>
            <c:showSerName val="0"/>
            <c:showPercent val="1"/>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'Top 5 Categories'!$A$2:$A$6</c:f>
              <c:strCache>
                <c:ptCount val="5"/>
                <c:pt idx="0">
                  <c:v>Animals</c:v>
                </c:pt>
                <c:pt idx="1">
                  <c:v>Science</c:v>
                </c:pt>
                <c:pt idx="2">
                  <c:v>Healthy Eating</c:v>
                </c:pt>
                <c:pt idx="3">
                  <c:v>Technology</c:v>
                </c:pt>
                <c:pt idx="4">
                  <c:v>Food</c:v>
                </c:pt>
              </c:strCache>
            </c:strRef>
          </c:cat>
          <c:val>
            <c:numRef>
              <c:f>'Top 5 Categories'!$B$2:$B$6</c:f>
              <c:numCache>
                <c:formatCode>#,##0</c:formatCode>
                <c:ptCount val="5"/>
                <c:pt idx="0">
                  <c:v>74965</c:v>
                </c:pt>
                <c:pt idx="1">
                  <c:v>71168</c:v>
                </c:pt>
                <c:pt idx="2">
                  <c:v>69339</c:v>
                </c:pt>
                <c:pt idx="3">
                  <c:v>68738</c:v>
                </c:pt>
                <c:pt idx="4">
                  <c:v>66676</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lang="en-US" sz="1200" b="0" i="0" u="none" strike="noStrike" kern="1200" baseline="0">
              <a:solidFill>
                <a:schemeClr val="lt1">
                  <a:lumMod val="85000"/>
                </a:schemeClr>
              </a:solidFill>
              <a:latin typeface="Arial" panose="020B0604020202020204" pitchFamily="34" charset="0"/>
              <a:ea typeface="+mn-ea"/>
              <a:cs typeface="Arial" panose="020B0604020202020204" pitchFamily="34" charset="0"/>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lang="en-US" sz="1200">
          <a:latin typeface="Arial" panose="020B0604020202020204" pitchFamily="34" charset="0"/>
          <a:cs typeface="Arial" panose="020B0604020202020204" pitchFamily="34" charset="0"/>
        </a:defRPr>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fld>
            <a:endParaRPr lang="cs-CZ"/>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transition spd="slow" advClick="0" advTm="0">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advClick="0" advTm="0">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 Id="rId3" Type="http://schemas.openxmlformats.org/officeDocument/2006/relationships/image" Target="../media/image18.jpeg"/><Relationship Id="rId2" Type="http://schemas.openxmlformats.org/officeDocument/2006/relationships/image" Target="../media/image17.sv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7.xml"/><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19.sv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s>
</file>

<file path=ppt/slides/_rels/slide3.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7.xml"/><Relationship Id="rId4" Type="http://schemas.openxmlformats.org/officeDocument/2006/relationships/image" Target="../media/image10.svg"/><Relationship Id="rId3" Type="http://schemas.openxmlformats.org/officeDocument/2006/relationships/image" Target="../media/image9.png"/><Relationship Id="rId2" Type="http://schemas.openxmlformats.org/officeDocument/2006/relationships/image" Target="../media/image2.sv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7.xml"/><Relationship Id="rId7" Type="http://schemas.openxmlformats.org/officeDocument/2006/relationships/image" Target="../media/image12.jpeg"/><Relationship Id="rId6" Type="http://schemas.openxmlformats.org/officeDocument/2006/relationships/image" Target="../media/image11.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jpeg"/><Relationship Id="rId2" Type="http://schemas.openxmlformats.org/officeDocument/2006/relationships/image" Target="../media/image8.sv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7.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7.xml"/><Relationship Id="rId4" Type="http://schemas.openxmlformats.org/officeDocument/2006/relationships/image" Target="../media/image8.svg"/><Relationship Id="rId3" Type="http://schemas.openxmlformats.org/officeDocument/2006/relationships/image" Target="../media/image7.png"/><Relationship Id="rId2" Type="http://schemas.openxmlformats.org/officeDocument/2006/relationships/image" Target="../media/image17.svg"/><Relationship Id="rId1" Type="http://schemas.openxmlformats.org/officeDocument/2006/relationships/image" Target="../media/image16.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chart" Target="../charts/chart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grpSp>
        <p:nvGrpSpPr>
          <p:cNvPr id="3" name="Group 3"/>
          <p:cNvGrpSpPr/>
          <p:nvPr/>
        </p:nvGrpSpPr>
        <p:grpSpPr>
          <a:xfrm>
            <a:off x="6545735" y="406153"/>
            <a:ext cx="10042534" cy="9474693"/>
            <a:chOff x="0" y="0"/>
            <a:chExt cx="13390046" cy="12632924"/>
          </a:xfrm>
        </p:grpSpPr>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latin typeface="Arial" panose="020B0604020202020204" pitchFamily="34" charset="0"/>
                  <a:cs typeface="Arial" panose="020B0604020202020204" pitchFamily="34" charset="0"/>
                </a:endParaRPr>
              </a:p>
            </p:txBody>
          </p:sp>
        </p:grpSp>
        <p:pic>
          <p:nvPicPr>
            <p:cNvPr id="23" name="Picture 23"/>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1600200" y="3238500"/>
            <a:ext cx="6781800" cy="2846933"/>
          </a:xfrm>
          <a:prstGeom prst="rect">
            <a:avLst/>
          </a:prstGeom>
        </p:spPr>
        <p:txBody>
          <a:bodyPr wrap="square" lIns="0" tIns="0" rIns="0" bIns="0" rtlCol="0" anchor="t">
            <a:spAutoFit/>
          </a:bodyPr>
          <a:lstStyle/>
          <a:p>
            <a:pPr algn="ctr">
              <a:lnSpc>
                <a:spcPts val="11060"/>
              </a:lnSpc>
            </a:pPr>
            <a:r>
              <a:rPr lang="en-US" sz="10535" b="1" spc="-105" dirty="0">
                <a:solidFill>
                  <a:srgbClr val="FFFFFF"/>
                </a:solidFill>
                <a:latin typeface="Arial" panose="020B0604020202020204" pitchFamily="34" charset="0"/>
                <a:cs typeface="Arial" panose="020B0604020202020204" pitchFamily="34" charset="0"/>
              </a:rPr>
              <a:t>Data Analytics</a:t>
            </a:r>
            <a:endParaRPr lang="en-US" sz="10535" b="1" spc="-105" dirty="0">
              <a:solidFill>
                <a:srgbClr val="FFFFFF"/>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1" cstate="print">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3"/>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Summary</a:t>
            </a:r>
            <a:endParaRPr lang="en-US" sz="8000" b="1" spc="-80" dirty="0">
              <a:solidFill>
                <a:srgbClr val="000000"/>
              </a:solidFill>
              <a:latin typeface="Arial" panose="020B0604020202020204" pitchFamily="34" charset="0"/>
              <a:cs typeface="Arial" panose="020B0604020202020204" pitchFamily="34" charset="0"/>
            </a:endParaRP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4">
              <a:alphaModFix amt="80000"/>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0" y="0"/>
              <a:ext cx="2891870" cy="2689439"/>
            </a:xfrm>
            <a:prstGeom prst="rect">
              <a:avLst/>
            </a:prstGeom>
          </p:spPr>
        </p:pic>
      </p:grpSp>
      <p:grpSp>
        <p:nvGrpSpPr>
          <p:cNvPr id="28" name="Group 27"/>
          <p:cNvGrpSpPr/>
          <p:nvPr/>
        </p:nvGrpSpPr>
        <p:grpSpPr>
          <a:xfrm>
            <a:off x="10972800" y="1181100"/>
            <a:ext cx="7010400" cy="2388830"/>
            <a:chOff x="10972800" y="952500"/>
            <a:chExt cx="7010400" cy="2388830"/>
          </a:xfrm>
        </p:grpSpPr>
        <p:sp>
          <p:nvSpPr>
            <p:cNvPr id="17" name="Rectangle: Rounded Corners 16"/>
            <p:cNvSpPr/>
            <p:nvPr/>
          </p:nvSpPr>
          <p:spPr>
            <a:xfrm>
              <a:off x="10972800" y="95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ANALYSIS</a:t>
              </a:r>
              <a:endParaRPr lang="en-US" sz="2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19" name="TextBox 18"/>
            <p:cNvSpPr txBox="1"/>
            <p:nvPr/>
          </p:nvSpPr>
          <p:spPr>
            <a:xfrm>
              <a:off x="10972800" y="1638300"/>
              <a:ext cx="7010400" cy="1703030"/>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Animals and science are two of the most popular content categories, this shows that people enjoy “real-life” and “factual” content the most. So I would recommend that you keep creating more contents relating to these two categories.</a:t>
              </a:r>
              <a:endParaRPr lang="en-IN" sz="1800" dirty="0">
                <a:latin typeface="Arial" panose="020B0604020202020204" pitchFamily="34" charset="0"/>
                <a:cs typeface="Arial" panose="020B0604020202020204" pitchFamily="34" charset="0"/>
              </a:endParaRPr>
            </a:p>
          </p:txBody>
        </p:sp>
      </p:grpSp>
      <p:grpSp>
        <p:nvGrpSpPr>
          <p:cNvPr id="29" name="Group 28"/>
          <p:cNvGrpSpPr/>
          <p:nvPr/>
        </p:nvGrpSpPr>
        <p:grpSpPr>
          <a:xfrm>
            <a:off x="10972800" y="3767921"/>
            <a:ext cx="7010400" cy="2804329"/>
            <a:chOff x="10972800" y="4762500"/>
            <a:chExt cx="7010400" cy="2804329"/>
          </a:xfrm>
        </p:grpSpPr>
        <p:sp>
          <p:nvSpPr>
            <p:cNvPr id="26" name="Rectangle: Rounded Corners 25"/>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INSIGHT</a:t>
              </a:r>
              <a:endParaRPr lang="en-US" sz="2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27" name="TextBox 26"/>
            <p:cNvSpPr txBox="1"/>
            <p:nvPr/>
          </p:nvSpPr>
          <p:spPr>
            <a:xfrm>
              <a:off x="10972800" y="5448300"/>
              <a:ext cx="7010400" cy="2118529"/>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Food is a common theme with the top 5 categories with “Healthy Eating” ranking as one of the highest. This may give an indication to the audience within your user base. You could use this insight to create a campaign and work with healthy eating brands to boost user engagement.</a:t>
              </a:r>
              <a:endParaRPr lang="en-US" sz="1800" b="0" i="0" dirty="0">
                <a:effectLst/>
                <a:latin typeface="Arial" panose="020B0604020202020204" pitchFamily="34" charset="0"/>
                <a:cs typeface="Arial" panose="020B0604020202020204" pitchFamily="34" charset="0"/>
              </a:endParaRPr>
            </a:p>
          </p:txBody>
        </p:sp>
      </p:grpSp>
      <p:grpSp>
        <p:nvGrpSpPr>
          <p:cNvPr id="30" name="Group 29"/>
          <p:cNvGrpSpPr/>
          <p:nvPr/>
        </p:nvGrpSpPr>
        <p:grpSpPr>
          <a:xfrm>
            <a:off x="10972800" y="6667500"/>
            <a:ext cx="7010400" cy="3219827"/>
            <a:chOff x="10972800" y="4762500"/>
            <a:chExt cx="7010400" cy="3219827"/>
          </a:xfrm>
        </p:grpSpPr>
        <p:sp>
          <p:nvSpPr>
            <p:cNvPr id="31" name="Rectangle: Rounded Corners 30"/>
            <p:cNvSpPr/>
            <p:nvPr/>
          </p:nvSpPr>
          <p:spPr>
            <a:xfrm>
              <a:off x="10972800" y="4762500"/>
              <a:ext cx="2819400" cy="6096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2200" b="1" dirty="0">
                  <a:solidFill>
                    <a:schemeClr val="tx1">
                      <a:lumMod val="95000"/>
                      <a:lumOff val="5000"/>
                    </a:schemeClr>
                  </a:solidFill>
                  <a:latin typeface="Arial" panose="020B0604020202020204" pitchFamily="34" charset="0"/>
                  <a:cs typeface="Arial" panose="020B0604020202020204" pitchFamily="34" charset="0"/>
                </a:rPr>
                <a:t>NEXT STEPS</a:t>
              </a:r>
              <a:endParaRPr lang="en-US" sz="22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32" name="TextBox 31"/>
            <p:cNvSpPr txBox="1"/>
            <p:nvPr/>
          </p:nvSpPr>
          <p:spPr>
            <a:xfrm>
              <a:off x="10972800" y="5448300"/>
              <a:ext cx="7010400" cy="2534027"/>
            </a:xfrm>
            <a:prstGeom prst="rect">
              <a:avLst/>
            </a:prstGeom>
            <a:noFill/>
          </p:spPr>
          <p:txBody>
            <a:bodyPr wrap="square">
              <a:spAutoFit/>
            </a:bodyPr>
            <a:lstStyle/>
            <a:p>
              <a:pPr>
                <a:lnSpc>
                  <a:spcPct val="150000"/>
                </a:lnSpc>
              </a:pPr>
              <a:r>
                <a:rPr lang="en-US" sz="1800" b="0" i="0" dirty="0">
                  <a:effectLst/>
                  <a:latin typeface="Arial" panose="020B0604020202020204" pitchFamily="34" charset="0"/>
                  <a:cs typeface="Arial" panose="020B0604020202020204" pitchFamily="34" charset="0"/>
                </a:rPr>
                <a:t>It should come as no surprise that technological content is among the top categories given the advancement of technology. It indicates that users like your technological material. Working with some of the biggest digital companies in the world is something I would suggest doing because it would undoubtedly increase user engagement.</a:t>
              </a:r>
              <a:endParaRPr lang="en-US" sz="1800" b="0" i="0" dirty="0">
                <a:effectLst/>
                <a:latin typeface="Arial" panose="020B0604020202020204" pitchFamily="34" charset="0"/>
                <a:cs typeface="Arial" panose="020B0604020202020204" pitchFamily="34" charset="0"/>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4669076" y="5552246"/>
            <a:ext cx="5385738" cy="434221"/>
          </a:xfrm>
          <a:prstGeom prst="rect">
            <a:avLst/>
          </a:prstGeom>
        </p:spPr>
        <p:txBody>
          <a:bodyPr lIns="0" tIns="0" rIns="0" bIns="0" rtlCol="0" anchor="t">
            <a:spAutoFit/>
          </a:bodyPr>
          <a:lstStyle/>
          <a:p>
            <a:pPr>
              <a:lnSpc>
                <a:spcPts val="3640"/>
              </a:lnSpc>
            </a:pPr>
            <a:r>
              <a:rPr lang="en-US" sz="2600" spc="-26" dirty="0">
                <a:solidFill>
                  <a:srgbClr val="FFFFFF"/>
                </a:solidFill>
                <a:latin typeface="Arial" panose="020B0604020202020204" pitchFamily="34" charset="0"/>
                <a:cs typeface="Arial" panose="020B0604020202020204" pitchFamily="34" charset="0"/>
              </a:rPr>
              <a:t>ANY QUESTIONS?</a:t>
            </a:r>
            <a:endParaRPr lang="en-US" sz="2600" spc="-26" dirty="0">
              <a:solidFill>
                <a:srgbClr val="FFFFFF"/>
              </a:solidFill>
              <a:latin typeface="Arial" panose="020B0604020202020204" pitchFamily="34" charset="0"/>
              <a:cs typeface="Arial" panose="020B0604020202020204" pitchFamily="34" charset="0"/>
            </a:endParaRPr>
          </a:p>
        </p:txBody>
      </p:sp>
      <p:grpSp>
        <p:nvGrpSpPr>
          <p:cNvPr id="3" name="Group 3"/>
          <p:cNvGrpSpPr/>
          <p:nvPr/>
        </p:nvGrpSpPr>
        <p:grpSpPr>
          <a:xfrm>
            <a:off x="728428" y="3599225"/>
            <a:ext cx="3546595" cy="3371248"/>
            <a:chOff x="0" y="0"/>
            <a:chExt cx="4728794" cy="4494997"/>
          </a:xfrm>
        </p:grpSpPr>
        <p:grpSp>
          <p:nvGrpSpPr>
            <p:cNvPr id="4" name="Group 4"/>
            <p:cNvGrpSpPr>
              <a:grpSpLocks noChangeAspect="1"/>
            </p:cNvGrpSpPr>
            <p:nvPr/>
          </p:nvGrpSpPr>
          <p:grpSpPr>
            <a:xfrm>
              <a:off x="782946" y="549149"/>
              <a:ext cx="3945848" cy="3945848"/>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txBody>
              <a:bodyPr/>
              <a:lstStyle/>
              <a:p>
                <a:endParaRPr lang="en-US">
                  <a:latin typeface="Arial" panose="020B0604020202020204" pitchFamily="34" charset="0"/>
                  <a:cs typeface="Arial" panose="020B0604020202020204" pitchFamily="34" charset="0"/>
                </a:endParaRPr>
              </a:p>
            </p:txBody>
          </p:sp>
        </p:grpSp>
        <p:pic>
          <p:nvPicPr>
            <p:cNvPr id="6" name="Picture 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rot="-5115457">
              <a:off x="160550" y="152500"/>
              <a:ext cx="3945848" cy="3954260"/>
            </a:xfrm>
            <a:prstGeom prst="rect">
              <a:avLst/>
            </a:prstGeom>
          </p:spPr>
        </p:pic>
      </p:grpSp>
      <p:sp>
        <p:nvSpPr>
          <p:cNvPr id="7" name="TextBox 7"/>
          <p:cNvSpPr txBox="1"/>
          <p:nvPr/>
        </p:nvSpPr>
        <p:spPr>
          <a:xfrm>
            <a:off x="4669076" y="4178375"/>
            <a:ext cx="572982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Arial" panose="020B0604020202020204" pitchFamily="34" charset="0"/>
                <a:cs typeface="Arial" panose="020B0604020202020204" pitchFamily="34" charset="0"/>
              </a:rPr>
              <a:t>Thank You!</a:t>
            </a:r>
            <a:endParaRPr lang="en-US" sz="8000" spc="-80" dirty="0">
              <a:solidFill>
                <a:srgbClr val="FFFFFF"/>
              </a:solidFill>
              <a:latin typeface="Arial" panose="020B0604020202020204" pitchFamily="34" charset="0"/>
              <a:cs typeface="Arial" panose="020B0604020202020204" pitchFamily="34" charset="0"/>
            </a:endParaRP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8" name="Picture 8"/>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sp>
        <p:nvSpPr>
          <p:cNvPr id="23" name="TextBox 22"/>
          <p:cNvSpPr txBox="1"/>
          <p:nvPr/>
        </p:nvSpPr>
        <p:spPr>
          <a:xfrm>
            <a:off x="1828800" y="647700"/>
            <a:ext cx="9896474" cy="1323439"/>
          </a:xfrm>
          <a:prstGeom prst="rect">
            <a:avLst/>
          </a:prstGeom>
          <a:noFill/>
        </p:spPr>
        <p:txBody>
          <a:bodyPr wrap="square">
            <a:spAutoFit/>
          </a:bodyPr>
          <a:lstStyle/>
          <a:p>
            <a:pPr>
              <a:lnSpc>
                <a:spcPts val="9600"/>
              </a:lnSpc>
            </a:pPr>
            <a:r>
              <a:rPr lang="en-US" sz="8000" spc="-80" dirty="0">
                <a:solidFill>
                  <a:srgbClr val="000000"/>
                </a:solidFill>
                <a:latin typeface="Arial" panose="020B0604020202020204" pitchFamily="34" charset="0"/>
                <a:cs typeface="Arial" panose="020B0604020202020204" pitchFamily="34" charset="0"/>
              </a:rPr>
              <a:t>Today’s Agenda</a:t>
            </a:r>
            <a:endParaRPr lang="en-US" sz="8000" spc="-80" dirty="0">
              <a:solidFill>
                <a:srgbClr val="000000"/>
              </a:solidFill>
              <a:latin typeface="Arial" panose="020B0604020202020204" pitchFamily="34" charset="0"/>
              <a:cs typeface="Arial" panose="020B0604020202020204" pitchFamily="34" charset="0"/>
            </a:endParaRPr>
          </a:p>
        </p:txBody>
      </p:sp>
      <p:sp>
        <p:nvSpPr>
          <p:cNvPr id="26" name="Rectangle: Top Corners Rounded 25"/>
          <p:cNvSpPr/>
          <p:nvPr/>
        </p:nvSpPr>
        <p:spPr>
          <a:xfrm rot="16200000">
            <a:off x="2448910" y="139919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Project Recap</a:t>
            </a:r>
            <a:endParaRPr lang="en-US" sz="2800" b="1" dirty="0">
              <a:solidFill>
                <a:schemeClr val="bg1"/>
              </a:solidFill>
              <a:latin typeface="Arial" panose="020B0604020202020204" pitchFamily="34" charset="0"/>
              <a:cs typeface="Arial" panose="020B0604020202020204" pitchFamily="34" charset="0"/>
            </a:endParaRPr>
          </a:p>
        </p:txBody>
      </p:sp>
      <p:sp>
        <p:nvSpPr>
          <p:cNvPr id="27" name="Rectangle: Top Corners Rounded 26"/>
          <p:cNvSpPr/>
          <p:nvPr/>
        </p:nvSpPr>
        <p:spPr>
          <a:xfrm rot="16200000">
            <a:off x="2448910" y="292844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r>
              <a:rPr lang="en-US" sz="2800" b="1" spc="-19" dirty="0">
                <a:solidFill>
                  <a:schemeClr val="bg1"/>
                </a:solidFill>
                <a:latin typeface="Arial" panose="020B0604020202020204" pitchFamily="34" charset="0"/>
                <a:cs typeface="Arial" panose="020B0604020202020204" pitchFamily="34" charset="0"/>
              </a:rPr>
              <a:t>Problem</a:t>
            </a:r>
            <a:endParaRPr lang="en-US" sz="2800" b="1" spc="-19" dirty="0">
              <a:solidFill>
                <a:schemeClr val="bg1"/>
              </a:solidFill>
              <a:latin typeface="Arial" panose="020B0604020202020204" pitchFamily="34" charset="0"/>
              <a:cs typeface="Arial" panose="020B0604020202020204" pitchFamily="34" charset="0"/>
            </a:endParaRPr>
          </a:p>
        </p:txBody>
      </p:sp>
      <p:sp>
        <p:nvSpPr>
          <p:cNvPr id="28" name="Rectangle: Top Corners Rounded 27"/>
          <p:cNvSpPr/>
          <p:nvPr/>
        </p:nvSpPr>
        <p:spPr>
          <a:xfrm rot="16200000">
            <a:off x="2448910" y="445770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The Analytics Team</a:t>
            </a:r>
            <a:endParaRPr lang="en-US" sz="2800" b="1" spc="-19" dirty="0">
              <a:solidFill>
                <a:schemeClr val="bg1"/>
              </a:solidFill>
              <a:latin typeface="Arial" panose="020B0604020202020204" pitchFamily="34" charset="0"/>
              <a:cs typeface="Arial" panose="020B0604020202020204" pitchFamily="34" charset="0"/>
            </a:endParaRPr>
          </a:p>
        </p:txBody>
      </p:sp>
      <p:sp>
        <p:nvSpPr>
          <p:cNvPr id="29" name="Rectangle: Top Corners Rounded 28"/>
          <p:cNvSpPr/>
          <p:nvPr/>
        </p:nvSpPr>
        <p:spPr>
          <a:xfrm rot="16200000">
            <a:off x="2448910" y="5986955"/>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Process</a:t>
            </a:r>
            <a:endParaRPr lang="en-US" sz="2800" b="1" spc="-19" dirty="0">
              <a:solidFill>
                <a:schemeClr val="bg1"/>
              </a:solidFill>
              <a:latin typeface="Arial" panose="020B0604020202020204" pitchFamily="34" charset="0"/>
              <a:cs typeface="Arial" panose="020B0604020202020204" pitchFamily="34" charset="0"/>
            </a:endParaRPr>
          </a:p>
        </p:txBody>
      </p:sp>
      <p:sp>
        <p:nvSpPr>
          <p:cNvPr id="30" name="Rectangle: Top Corners Rounded 29"/>
          <p:cNvSpPr/>
          <p:nvPr/>
        </p:nvSpPr>
        <p:spPr>
          <a:xfrm rot="16200000">
            <a:off x="2448910" y="7516210"/>
            <a:ext cx="1274379" cy="2971800"/>
          </a:xfrm>
          <a:prstGeom prst="round2SameRect">
            <a:avLst/>
          </a:prstGeom>
          <a:solidFill>
            <a:srgbClr val="A100FF"/>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nchorCtr="1"/>
          <a:lstStyle/>
          <a:p>
            <a:pPr algn="ctr"/>
            <a:r>
              <a:rPr lang="en-US" sz="2800" b="1" spc="-19" dirty="0">
                <a:solidFill>
                  <a:schemeClr val="bg1"/>
                </a:solidFill>
                <a:latin typeface="Arial" panose="020B0604020202020204" pitchFamily="34" charset="0"/>
                <a:cs typeface="Arial" panose="020B0604020202020204" pitchFamily="34" charset="0"/>
              </a:rPr>
              <a:t>Insights &amp; Summary</a:t>
            </a:r>
            <a:endParaRPr lang="en-US" sz="2800" b="1" spc="-19" dirty="0">
              <a:solidFill>
                <a:schemeClr val="bg1"/>
              </a:solidFill>
              <a:latin typeface="Arial" panose="020B0604020202020204" pitchFamily="34" charset="0"/>
              <a:cs typeface="Arial" panose="020B0604020202020204" pitchFamily="34" charset="0"/>
            </a:endParaRPr>
          </a:p>
        </p:txBody>
      </p:sp>
      <p:sp>
        <p:nvSpPr>
          <p:cNvPr id="33" name="Rectangle: Top Corners Rounded 32"/>
          <p:cNvSpPr/>
          <p:nvPr/>
        </p:nvSpPr>
        <p:spPr>
          <a:xfrm rot="5400000" flipH="1">
            <a:off x="7592410" y="-772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4" name="Rectangle: Top Corners Rounded 33"/>
          <p:cNvSpPr/>
          <p:nvPr/>
        </p:nvSpPr>
        <p:spPr>
          <a:xfrm rot="5400000" flipH="1">
            <a:off x="7592410" y="75674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5" name="Rectangle: Top Corners Rounded 34"/>
          <p:cNvSpPr/>
          <p:nvPr/>
        </p:nvSpPr>
        <p:spPr>
          <a:xfrm rot="5400000" flipH="1">
            <a:off x="7592410" y="228600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6" name="Rectangle: Top Corners Rounded 35"/>
          <p:cNvSpPr/>
          <p:nvPr/>
        </p:nvSpPr>
        <p:spPr>
          <a:xfrm rot="5400000" flipH="1">
            <a:off x="7592410" y="3815255"/>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37" name="Rectangle: Top Corners Rounded 36"/>
          <p:cNvSpPr/>
          <p:nvPr/>
        </p:nvSpPr>
        <p:spPr>
          <a:xfrm rot="5400000" flipH="1">
            <a:off x="7592410" y="5344510"/>
            <a:ext cx="1274379" cy="7315200"/>
          </a:xfrm>
          <a:prstGeom prst="round2SameRect">
            <a:avLst/>
          </a:prstGeom>
          <a:solidFill>
            <a:schemeClr val="bg1"/>
          </a:solidFill>
          <a:ln>
            <a:solidFill>
              <a:srgbClr val="A1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rial" panose="020B0604020202020204" pitchFamily="34" charset="0"/>
              <a:cs typeface="Arial" panose="020B0604020202020204" pitchFamily="34" charset="0"/>
            </a:endParaRPr>
          </a:p>
        </p:txBody>
      </p:sp>
      <p:sp>
        <p:nvSpPr>
          <p:cNvPr id="25" name="TextBox 24"/>
          <p:cNvSpPr txBox="1"/>
          <p:nvPr/>
        </p:nvSpPr>
        <p:spPr>
          <a:xfrm>
            <a:off x="4800600" y="2423425"/>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To provide a high-level overview of the business problem we're tackling and the precise requirements, we will provide a summary of the entire project.</a:t>
            </a:r>
            <a:endParaRPr lang="en-US" dirty="0">
              <a:latin typeface="Arial" panose="020B0604020202020204" pitchFamily="34" charset="0"/>
              <a:cs typeface="Arial" panose="020B0604020202020204" pitchFamily="34" charset="0"/>
            </a:endParaRPr>
          </a:p>
        </p:txBody>
      </p:sp>
      <p:sp>
        <p:nvSpPr>
          <p:cNvPr id="38" name="TextBox 37"/>
          <p:cNvSpPr txBox="1"/>
          <p:nvPr/>
        </p:nvSpPr>
        <p:spPr>
          <a:xfrm>
            <a:off x="4800600" y="395268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will get into the particular issue that the Data Analytics team has been concentrating on and provide some context for why this is such a significant issue.</a:t>
            </a:r>
            <a:endParaRPr lang="en-US" dirty="0">
              <a:latin typeface="Arial" panose="020B0604020202020204" pitchFamily="34" charset="0"/>
              <a:cs typeface="Arial" panose="020B0604020202020204" pitchFamily="34" charset="0"/>
            </a:endParaRPr>
          </a:p>
        </p:txBody>
      </p:sp>
      <p:sp>
        <p:nvSpPr>
          <p:cNvPr id="39" name="TextBox 38"/>
          <p:cNvSpPr txBox="1"/>
          <p:nvPr/>
        </p:nvSpPr>
        <p:spPr>
          <a:xfrm>
            <a:off x="4800600" y="562043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I'll start by outlining the issue and then discuss the team that is in charge of handling this assignment on our end.</a:t>
            </a:r>
            <a:endParaRPr lang="en-US" dirty="0">
              <a:latin typeface="Arial" panose="020B0604020202020204" pitchFamily="34" charset="0"/>
              <a:cs typeface="Arial" panose="020B0604020202020204" pitchFamily="34" charset="0"/>
            </a:endParaRPr>
          </a:p>
        </p:txBody>
      </p:sp>
      <p:sp>
        <p:nvSpPr>
          <p:cNvPr id="40" name="TextBox 39"/>
          <p:cNvSpPr txBox="1"/>
          <p:nvPr/>
        </p:nvSpPr>
        <p:spPr>
          <a:xfrm>
            <a:off x="4800600" y="7011190"/>
            <a:ext cx="6934200" cy="923330"/>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After that, I'll go into the general steps we took to do this assignment so you can fully understand how we approach tasks of this nature.</a:t>
            </a:r>
            <a:endParaRPr lang="en-US" dirty="0">
              <a:latin typeface="Arial" panose="020B0604020202020204" pitchFamily="34" charset="0"/>
              <a:cs typeface="Arial" panose="020B0604020202020204" pitchFamily="34" charset="0"/>
            </a:endParaRPr>
          </a:p>
        </p:txBody>
      </p:sp>
      <p:sp>
        <p:nvSpPr>
          <p:cNvPr id="41" name="TextBox 40"/>
          <p:cNvSpPr txBox="1"/>
          <p:nvPr/>
        </p:nvSpPr>
        <p:spPr>
          <a:xfrm>
            <a:off x="4800600" y="8678945"/>
            <a:ext cx="6934200" cy="646331"/>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Lastly, I will review all significant findings and offer them as a collection of understandings and illustrations from our</a:t>
            </a:r>
            <a:endParaRPr lang="en-US"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584601"/>
            <a:ext cx="17253775" cy="9117799"/>
            <a:chOff x="0" y="0"/>
            <a:chExt cx="23005033" cy="12157065"/>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txBody>
          <a:bodyPr/>
          <a:lstStyle/>
          <a:p>
            <a:endParaRPr lang="en-US">
              <a:latin typeface="Arial" panose="020B0604020202020204" pitchFamily="34" charset="0"/>
              <a:cs typeface="Arial" panose="020B0604020202020204" pitchFamily="34" charset="0"/>
            </a:endParaRPr>
          </a:p>
        </p:txBody>
      </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b="1" spc="-80" dirty="0">
                <a:solidFill>
                  <a:srgbClr val="FFFFFF"/>
                </a:solidFill>
                <a:latin typeface="Arial" panose="020B0604020202020204" pitchFamily="34" charset="0"/>
                <a:cs typeface="Arial" panose="020B0604020202020204" pitchFamily="34" charset="0"/>
              </a:rPr>
              <a:t>Project Recap</a:t>
            </a:r>
            <a:endParaRPr lang="en-US" sz="8000" b="1" spc="-80" dirty="0">
              <a:solidFill>
                <a:srgbClr val="FFFFFF"/>
              </a:solidFill>
              <a:latin typeface="Arial" panose="020B0604020202020204" pitchFamily="34" charset="0"/>
              <a:cs typeface="Arial" panose="020B0604020202020204" pitchFamily="34" charset="0"/>
            </a:endParaRPr>
          </a:p>
        </p:txBody>
      </p:sp>
      <p:sp>
        <p:nvSpPr>
          <p:cNvPr id="34" name="TextBox 33"/>
          <p:cNvSpPr txBox="1"/>
          <p:nvPr/>
        </p:nvSpPr>
        <p:spPr>
          <a:xfrm>
            <a:off x="8686800" y="2628900"/>
            <a:ext cx="7391400" cy="4600042"/>
          </a:xfrm>
          <a:prstGeom prst="rect">
            <a:avLst/>
          </a:prstGeom>
          <a:noFill/>
        </p:spPr>
        <p:txBody>
          <a:bodyPr wrap="square" rtlCol="0">
            <a:spAutoFit/>
          </a:bodyPr>
          <a:lstStyle/>
          <a:p>
            <a:pPr>
              <a:lnSpc>
                <a:spcPct val="150000"/>
              </a:lnSpc>
            </a:pPr>
            <a:r>
              <a:rPr lang="en-US" sz="2200" dirty="0">
                <a:latin typeface="Arial" panose="020B0604020202020204" pitchFamily="34" charset="0"/>
                <a:cs typeface="Arial" panose="020B0604020202020204" pitchFamily="34" charset="0"/>
              </a:rPr>
              <a:t>"</a:t>
            </a:r>
            <a:r>
              <a:rPr lang="en-US" sz="2200" b="1" dirty="0">
                <a:latin typeface="Arial" panose="020B0604020202020204" pitchFamily="34" charset="0"/>
                <a:cs typeface="Arial" panose="020B0604020202020204" pitchFamily="34" charset="0"/>
              </a:rPr>
              <a:t>Social Buzz</a:t>
            </a:r>
            <a:r>
              <a:rPr lang="en-US" sz="2200" dirty="0">
                <a:latin typeface="Arial" panose="020B0604020202020204" pitchFamily="34" charset="0"/>
                <a:cs typeface="Arial" panose="020B0604020202020204" pitchFamily="34" charset="0"/>
              </a:rPr>
              <a:t>" is a rapidly expanding unicorn in the technology space that needs to quickly adjust to its global reach. </a:t>
            </a:r>
            <a:endParaRPr lang="en-US" sz="2200" dirty="0">
              <a:latin typeface="Arial" panose="020B0604020202020204" pitchFamily="34" charset="0"/>
              <a:cs typeface="Arial" panose="020B0604020202020204" pitchFamily="34" charset="0"/>
            </a:endParaRPr>
          </a:p>
          <a:p>
            <a:pPr>
              <a:lnSpc>
                <a:spcPct val="150000"/>
              </a:lnSpc>
            </a:pPr>
            <a:r>
              <a:rPr lang="en-US" sz="2200" dirty="0">
                <a:latin typeface="Arial" panose="020B0604020202020204" pitchFamily="34" charset="0"/>
                <a:cs typeface="Arial" panose="020B0604020202020204" pitchFamily="34" charset="0"/>
              </a:rPr>
              <a:t>Accenture has started working on the following activities during a three-month POC :</a:t>
            </a:r>
            <a:endParaRPr lang="en-US" sz="2200" dirty="0">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of Social Buzz's use of big data</a:t>
            </a:r>
            <a:endParaRPr lang="en-US" sz="2200" dirty="0">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Strategies for a prosperous initial public offering (IPO)</a:t>
            </a:r>
            <a:endParaRPr lang="en-US" sz="2200" dirty="0">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200" dirty="0">
                <a:latin typeface="Arial" panose="020B0604020202020204" pitchFamily="34" charset="0"/>
                <a:cs typeface="Arial" panose="020B0604020202020204" pitchFamily="34" charset="0"/>
              </a:rPr>
              <a:t>An examination to determine the top 5 content categories on Social Buzz</a:t>
            </a:r>
            <a:endParaRPr lang="en-US" sz="2200"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5" name="Picture 5"/>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sp>
        <p:nvSpPr>
          <p:cNvPr id="6" name="AutoShape 6"/>
          <p:cNvSpPr/>
          <p:nvPr/>
        </p:nvSpPr>
        <p:spPr>
          <a:xfrm>
            <a:off x="0" y="0"/>
            <a:ext cx="9964482" cy="10287000"/>
          </a:xfrm>
          <a:prstGeom prst="rect">
            <a:avLst/>
          </a:prstGeom>
          <a:solidFill>
            <a:srgbClr val="A100FF"/>
          </a:solidFill>
          <a:ln>
            <a:solidFill>
              <a:srgbClr val="A100FF"/>
            </a:solidFill>
          </a:ln>
        </p:spPr>
        <p:txBody>
          <a:bodyPr/>
          <a:lstStyle/>
          <a:p>
            <a:endParaRPr lang="en-AU" dirty="0">
              <a:latin typeface="Arial" panose="020B0604020202020204" pitchFamily="34" charset="0"/>
              <a:cs typeface="Arial" panose="020B0604020202020204" pitchFamily="34" charset="0"/>
            </a:endParaRPr>
          </a:p>
        </p:txBody>
      </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Arial" panose="020B0604020202020204" pitchFamily="34" charset="0"/>
                  <a:cs typeface="Arial" panose="020B0604020202020204" pitchFamily="34" charset="0"/>
                </a:endParaRPr>
              </a:p>
            </p:txBody>
          </p:sp>
        </p:grpSp>
        <p:pic>
          <p:nvPicPr>
            <p:cNvPr id="15" name="Picture 15"/>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9" name="Picture 19"/>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7"/>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b="1" spc="-80" dirty="0">
                <a:solidFill>
                  <a:srgbClr val="FFFFFF"/>
                </a:solidFill>
                <a:latin typeface="Arial" panose="020B0604020202020204" pitchFamily="34" charset="0"/>
                <a:cs typeface="Arial" panose="020B0604020202020204" pitchFamily="34" charset="0"/>
              </a:rPr>
              <a:t>Problem</a:t>
            </a:r>
            <a:endParaRPr lang="en-US" sz="8000" b="1" spc="-80" dirty="0">
              <a:solidFill>
                <a:srgbClr val="FFFFFF"/>
              </a:solidFill>
              <a:latin typeface="Arial" panose="020B0604020202020204" pitchFamily="34" charset="0"/>
              <a:cs typeface="Arial" panose="020B0604020202020204" pitchFamily="34" charset="0"/>
            </a:endParaRPr>
          </a:p>
        </p:txBody>
      </p:sp>
      <p:sp>
        <p:nvSpPr>
          <p:cNvPr id="22" name="TextBox 21"/>
          <p:cNvSpPr txBox="1"/>
          <p:nvPr/>
        </p:nvSpPr>
        <p:spPr>
          <a:xfrm>
            <a:off x="2286000" y="4914900"/>
            <a:ext cx="7543800" cy="4651979"/>
          </a:xfrm>
          <a:prstGeom prst="rect">
            <a:avLst/>
          </a:prstGeom>
          <a:noFill/>
        </p:spPr>
        <p:txBody>
          <a:bodyPr wrap="square" rtlCol="0">
            <a:spAutoFit/>
          </a:bodyPr>
          <a:lstStyle/>
          <a:p>
            <a:pPr marL="342900" indent="-342900">
              <a:lnSpc>
                <a:spcPct val="150000"/>
              </a:lnSpc>
              <a:buFont typeface="Courier New" panose="02070309020205020404" pitchFamily="49" charset="0"/>
              <a:buChar char="o"/>
            </a:pPr>
            <a:r>
              <a:rPr lang="en-US" sz="2000" b="0" i="0" dirty="0">
                <a:solidFill>
                  <a:schemeClr val="bg1"/>
                </a:solidFill>
                <a:effectLst/>
                <a:latin typeface="Arial" panose="020B0604020202020204" pitchFamily="34" charset="0"/>
                <a:cs typeface="Arial" panose="020B0604020202020204" pitchFamily="34" charset="0"/>
              </a:rPr>
              <a:t>In recent years, the customer has grown to an enormous extent, and they lack the internal resources to manage it.</a:t>
            </a:r>
            <a:endParaRPr lang="en-US" sz="2000" b="0" i="0" dirty="0">
              <a:solidFill>
                <a:schemeClr val="bg1"/>
              </a:solidFill>
              <a:effectLst/>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Every day, Social Buzz receives over 100,000 posts, totaling 36,500,000 posts annually. Since all of the content is unstructured, it might be challenging to make sense of it all.</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Determine the specifications that must be fulfilled for this project.</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Combining tables from the sample data set</a:t>
            </a:r>
            <a:endParaRPr lang="en-US" sz="2000" dirty="0">
              <a:solidFill>
                <a:schemeClr val="bg1"/>
              </a:solidFill>
              <a:latin typeface="Arial" panose="020B0604020202020204" pitchFamily="34" charset="0"/>
              <a:cs typeface="Arial" panose="020B0604020202020204" pitchFamily="34" charset="0"/>
            </a:endParaRPr>
          </a:p>
          <a:p>
            <a:pPr marL="342900" indent="-342900">
              <a:lnSpc>
                <a:spcPct val="150000"/>
              </a:lnSpc>
              <a:buFont typeface="Courier New" panose="02070309020205020404" pitchFamily="49" charset="0"/>
              <a:buChar char="o"/>
            </a:pPr>
            <a:r>
              <a:rPr lang="en-US" sz="2000" dirty="0">
                <a:solidFill>
                  <a:schemeClr val="bg1"/>
                </a:solidFill>
                <a:latin typeface="Arial" panose="020B0604020202020204" pitchFamily="34" charset="0"/>
                <a:cs typeface="Arial" panose="020B0604020202020204" pitchFamily="34" charset="0"/>
              </a:rPr>
              <a:t>An analysis of their content categories that identifies the top five with the highest total popularity</a:t>
            </a:r>
            <a:endParaRPr lang="en-IN" sz="20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txBody>
          <a:bodyPr/>
          <a:lstStyle/>
          <a:p>
            <a:endParaRPr lang="en-US">
              <a:latin typeface="Arial" panose="020B0604020202020204" pitchFamily="34" charset="0"/>
              <a:cs typeface="Arial" panose="020B0604020202020204" pitchFamily="34" charset="0"/>
            </a:endParaRPr>
          </a:p>
        </p:txBody>
      </p:sp>
      <p:sp>
        <p:nvSpPr>
          <p:cNvPr id="20" name="Freeform 20"/>
          <p:cNvSpPr/>
          <p:nvPr/>
        </p:nvSpPr>
        <p:spPr>
          <a:xfrm>
            <a:off x="11443639" y="1050857"/>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25" name="Freeform 25"/>
          <p:cNvSpPr/>
          <p:nvPr/>
        </p:nvSpPr>
        <p:spPr>
          <a:xfrm>
            <a:off x="11443639" y="4002073"/>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Arial" panose="020B0604020202020204" pitchFamily="34" charset="0"/>
                <a:cs typeface="Arial" panose="020B0604020202020204" pitchFamily="34" charset="0"/>
              </a:endParaRPr>
            </a:p>
          </p:txBody>
        </p:sp>
      </p:grpSp>
      <p:sp>
        <p:nvSpPr>
          <p:cNvPr id="30" name="Freeform 30"/>
          <p:cNvSpPr/>
          <p:nvPr/>
        </p:nvSpPr>
        <p:spPr>
          <a:xfrm>
            <a:off x="11443639" y="6953289"/>
            <a:ext cx="2123087" cy="2123082"/>
          </a:xfrm>
          <a:custGeom>
            <a:avLst/>
            <a:gdLst/>
            <a:ahLst/>
            <a:cxnLst/>
            <a:rect l="l" t="t" r="r" b="b"/>
            <a:pathLst>
              <a:path w="6350000" h="6349987">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2E44D8"/>
          </a:solidFill>
        </p:spPr>
        <p:txBody>
          <a:bodyPr/>
          <a:lstStyle/>
          <a:p>
            <a:endParaRPr lang="en-US">
              <a:latin typeface="Arial" panose="020B0604020202020204" pitchFamily="34" charset="0"/>
              <a:cs typeface="Arial" panose="020B0604020202020204" pitchFamily="34" charset="0"/>
            </a:endParaRPr>
          </a:p>
        </p:txBody>
      </p:sp>
      <p:sp>
        <p:nvSpPr>
          <p:cNvPr id="31" name="TextBox 31"/>
          <p:cNvSpPr txBox="1"/>
          <p:nvPr/>
        </p:nvSpPr>
        <p:spPr>
          <a:xfrm>
            <a:off x="1971444" y="3912393"/>
            <a:ext cx="7010400" cy="2462213"/>
          </a:xfrm>
          <a:prstGeom prst="rect">
            <a:avLst/>
          </a:prstGeom>
        </p:spPr>
        <p:txBody>
          <a:bodyPr wrap="square" lIns="0" tIns="0" rIns="0" bIns="0" rtlCol="0" anchor="t">
            <a:spAutoFit/>
          </a:bodyPr>
          <a:lstStyle/>
          <a:p>
            <a:pPr algn="ctr">
              <a:lnSpc>
                <a:spcPts val="9600"/>
              </a:lnSpc>
            </a:pPr>
            <a:r>
              <a:rPr lang="en-US" sz="8000" b="1" spc="-80" dirty="0">
                <a:solidFill>
                  <a:srgbClr val="000000"/>
                </a:solidFill>
                <a:latin typeface="Arial" panose="020B0604020202020204" pitchFamily="34" charset="0"/>
                <a:cs typeface="Arial" panose="020B0604020202020204" pitchFamily="34" charset="0"/>
              </a:rPr>
              <a:t>The Analytics Team</a:t>
            </a:r>
            <a:endParaRPr lang="en-US" sz="8000" b="1" spc="-80" dirty="0">
              <a:solidFill>
                <a:srgbClr val="000000"/>
              </a:solidFill>
              <a:latin typeface="Arial" panose="020B0604020202020204" pitchFamily="34" charset="0"/>
              <a:cs typeface="Arial" panose="020B0604020202020204" pitchFamily="34" charset="0"/>
            </a:endParaRPr>
          </a:p>
        </p:txBody>
      </p:sp>
      <p:sp>
        <p:nvSpPr>
          <p:cNvPr id="45" name="TextBox 44"/>
          <p:cNvSpPr txBox="1"/>
          <p:nvPr/>
        </p:nvSpPr>
        <p:spPr>
          <a:xfrm>
            <a:off x="13988142" y="1928579"/>
            <a:ext cx="4038600" cy="768350"/>
          </a:xfrm>
          <a:prstGeom prst="rect">
            <a:avLst/>
          </a:prstGeom>
          <a:noFill/>
        </p:spPr>
        <p:txBody>
          <a:bodyPr wrap="square" rtlCol="0">
            <a:spAutoFit/>
          </a:bodyPr>
          <a:lstStyle/>
          <a:p>
            <a:r>
              <a:rPr lang="en-US" altLang="en-IN" sz="2400" b="1" dirty="0">
                <a:latin typeface="Arial" panose="020B0604020202020204" pitchFamily="34" charset="0"/>
                <a:cs typeface="Arial" panose="020B0604020202020204" pitchFamily="34" charset="0"/>
              </a:rPr>
              <a:t>Mohan Prasath</a:t>
            </a:r>
            <a:endParaRPr lang="en-US" altLang="en-IN" sz="24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Sr. Data Analyst</a:t>
            </a:r>
            <a:endParaRPr lang="en-IN" sz="2000" b="1" dirty="0">
              <a:latin typeface="Arial" panose="020B0604020202020204" pitchFamily="34" charset="0"/>
              <a:cs typeface="Arial" panose="020B0604020202020204" pitchFamily="34" charset="0"/>
            </a:endParaRPr>
          </a:p>
        </p:txBody>
      </p:sp>
      <p:sp>
        <p:nvSpPr>
          <p:cNvPr id="47" name="TextBox 46"/>
          <p:cNvSpPr txBox="1"/>
          <p:nvPr/>
        </p:nvSpPr>
        <p:spPr>
          <a:xfrm>
            <a:off x="13988142" y="4879795"/>
            <a:ext cx="4038600" cy="768350"/>
          </a:xfrm>
          <a:prstGeom prst="rect">
            <a:avLst/>
          </a:prstGeom>
          <a:noFill/>
        </p:spPr>
        <p:txBody>
          <a:bodyPr wrap="square" rtlCol="0">
            <a:spAutoFit/>
          </a:bodyPr>
          <a:lstStyle/>
          <a:p>
            <a:r>
              <a:rPr lang="en-US" altLang="en-IN" sz="2400" b="1" dirty="0">
                <a:latin typeface="Arial" panose="020B0604020202020204" pitchFamily="34" charset="0"/>
                <a:cs typeface="Arial" panose="020B0604020202020204" pitchFamily="34" charset="0"/>
              </a:rPr>
              <a:t>Narendran</a:t>
            </a:r>
            <a:endParaRPr lang="en-US" altLang="en-IN" sz="2400" b="1" dirty="0">
              <a:latin typeface="Arial" panose="020B0604020202020204" pitchFamily="34" charset="0"/>
              <a:cs typeface="Arial" panose="020B0604020202020204" pitchFamily="34" charset="0"/>
            </a:endParaRPr>
          </a:p>
          <a:p>
            <a:r>
              <a:rPr lang="en-US" altLang="en-IN" sz="2000" dirty="0">
                <a:latin typeface="Arial" panose="020B0604020202020204" pitchFamily="34" charset="0"/>
                <a:cs typeface="Arial" panose="020B0604020202020204" pitchFamily="34" charset="0"/>
                <a:sym typeface="+mn-ea"/>
              </a:rPr>
              <a:t>Jr.</a:t>
            </a:r>
            <a:r>
              <a:rPr lang="en-IN" sz="2000" dirty="0">
                <a:latin typeface="Arial" panose="020B0604020202020204" pitchFamily="34" charset="0"/>
                <a:cs typeface="Arial" panose="020B0604020202020204" pitchFamily="34" charset="0"/>
              </a:rPr>
              <a:t>Data Analyst</a:t>
            </a:r>
            <a:endParaRPr lang="en-IN" sz="2000" b="1" dirty="0">
              <a:latin typeface="Arial" panose="020B0604020202020204" pitchFamily="34" charset="0"/>
              <a:cs typeface="Arial" panose="020B0604020202020204" pitchFamily="34" charset="0"/>
            </a:endParaRPr>
          </a:p>
        </p:txBody>
      </p:sp>
      <p:sp>
        <p:nvSpPr>
          <p:cNvPr id="48" name="TextBox 47"/>
          <p:cNvSpPr txBox="1"/>
          <p:nvPr/>
        </p:nvSpPr>
        <p:spPr>
          <a:xfrm>
            <a:off x="13988142" y="7831011"/>
            <a:ext cx="4038600" cy="706755"/>
          </a:xfrm>
          <a:prstGeom prst="rect">
            <a:avLst/>
          </a:prstGeom>
          <a:noFill/>
        </p:spPr>
        <p:txBody>
          <a:bodyPr wrap="square" rtlCol="0">
            <a:spAutoFit/>
          </a:bodyPr>
          <a:lstStyle/>
          <a:p>
            <a:r>
              <a:rPr lang="en-US" altLang="en-IN" sz="2000" b="1" dirty="0">
                <a:latin typeface="Arial" panose="020B0604020202020204" pitchFamily="34" charset="0"/>
                <a:cs typeface="Arial" panose="020B0604020202020204" pitchFamily="34" charset="0"/>
              </a:rPr>
              <a:t>Kamalesh</a:t>
            </a:r>
            <a:endParaRPr lang="en-IN" sz="2000" b="1"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Jr. Data Analyst</a:t>
            </a:r>
            <a:endParaRPr lang="en-IN" sz="2000" b="1" dirty="0">
              <a:latin typeface="Arial" panose="020B0604020202020204" pitchFamily="34" charset="0"/>
              <a:cs typeface="Arial" panose="020B0604020202020204" pitchFamily="34" charset="0"/>
            </a:endParaRPr>
          </a:p>
        </p:txBody>
      </p:sp>
      <p:pic>
        <p:nvPicPr>
          <p:cNvPr id="18" name="Picture 17" descr="passport"/>
          <p:cNvPicPr>
            <a:picLocks noChangeAspect="1"/>
          </p:cNvPicPr>
          <p:nvPr/>
        </p:nvPicPr>
        <p:blipFill>
          <a:blip r:embed="rId3"/>
          <a:stretch>
            <a:fillRect/>
          </a:stretch>
        </p:blipFill>
        <p:spPr>
          <a:xfrm>
            <a:off x="12039600" y="1485900"/>
            <a:ext cx="1687195" cy="1704340"/>
          </a:xfrm>
          <a:prstGeom prst="ellipse">
            <a:avLst/>
          </a:prstGeom>
        </p:spPr>
      </p:pic>
      <p:pic>
        <p:nvPicPr>
          <p:cNvPr id="19" name="Picture 18"/>
          <p:cNvPicPr>
            <a:picLocks noChangeAspect="1"/>
          </p:cNvPicPr>
          <p:nvPr/>
        </p:nvPicPr>
        <p:blipFill>
          <a:blip r:embed="rId4"/>
          <a:srcRect l="6730" t="7682" r="-6730" b="-7682"/>
          <a:stretch>
            <a:fillRect/>
          </a:stretch>
        </p:blipFill>
        <p:spPr>
          <a:xfrm>
            <a:off x="11963400" y="4408170"/>
            <a:ext cx="1938655" cy="1713230"/>
          </a:xfrm>
          <a:prstGeom prst="ellipse">
            <a:avLst/>
          </a:prstGeom>
        </p:spPr>
      </p:pic>
      <p:pic>
        <p:nvPicPr>
          <p:cNvPr id="23" name="Picture 22"/>
          <p:cNvPicPr>
            <a:picLocks noChangeAspect="1"/>
          </p:cNvPicPr>
          <p:nvPr/>
        </p:nvPicPr>
        <p:blipFill>
          <a:blip r:embed="rId5"/>
          <a:stretch>
            <a:fillRect/>
          </a:stretch>
        </p:blipFill>
        <p:spPr>
          <a:xfrm>
            <a:off x="12137390" y="7285990"/>
            <a:ext cx="1624965" cy="1914525"/>
          </a:xfrm>
          <a:prstGeom prst="ellipse">
            <a:avLst/>
          </a:prstGeom>
        </p:spPr>
      </p:pic>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1">
              <a:alphaModFix amt="80000"/>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16" name="Picture 16"/>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0" name="Picture 20"/>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4" name="Picture 24"/>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28" name="Picture 28"/>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US">
                  <a:latin typeface="Arial" panose="020B0604020202020204" pitchFamily="34" charset="0"/>
                  <a:cs typeface="Arial" panose="020B0604020202020204" pitchFamily="34" charset="0"/>
                </a:endParaRPr>
              </a:p>
            </p:txBody>
          </p:sp>
        </p:grpSp>
        <p:pic>
          <p:nvPicPr>
            <p:cNvPr id="32" name="Picture 32"/>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b="1" spc="-80" dirty="0">
                <a:solidFill>
                  <a:srgbClr val="FFFFFF"/>
                </a:solidFill>
                <a:latin typeface="Arial" panose="020B0604020202020204" pitchFamily="34" charset="0"/>
                <a:cs typeface="Arial" panose="020B0604020202020204" pitchFamily="34" charset="0"/>
              </a:rPr>
              <a:t>Process</a:t>
            </a:r>
            <a:endParaRPr lang="en-US" sz="8000" b="1" spc="-80" dirty="0">
              <a:solidFill>
                <a:srgbClr val="FFFFFF"/>
              </a:solidFill>
              <a:latin typeface="Arial" panose="020B0604020202020204" pitchFamily="34" charset="0"/>
              <a:cs typeface="Arial" panose="020B0604020202020204" pitchFamily="34" charset="0"/>
            </a:endParaRP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0"/>
              </a:lnSpc>
            </a:pPr>
            <a:r>
              <a:rPr lang="en-US" sz="7190" b="1" spc="-640" dirty="0">
                <a:solidFill>
                  <a:srgbClr val="FFFFFF"/>
                </a:solidFill>
                <a:latin typeface="Arial" panose="020B0604020202020204" pitchFamily="34" charset="0"/>
                <a:cs typeface="Arial" panose="020B0604020202020204" pitchFamily="34" charset="0"/>
              </a:rPr>
              <a:t>1</a:t>
            </a:r>
            <a:endParaRPr lang="en-US" sz="7190" b="1" spc="-640" dirty="0">
              <a:solidFill>
                <a:srgbClr val="FFFFFF"/>
              </a:solidFill>
              <a:latin typeface="Arial" panose="020B0604020202020204" pitchFamily="34" charset="0"/>
              <a:cs typeface="Arial" panose="020B0604020202020204" pitchFamily="34" charset="0"/>
            </a:endParaRP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0"/>
              </a:lnSpc>
            </a:pPr>
            <a:r>
              <a:rPr lang="en-US" sz="7190" b="1" spc="-640" dirty="0">
                <a:solidFill>
                  <a:srgbClr val="FFFFFF"/>
                </a:solidFill>
                <a:latin typeface="Arial" panose="020B0604020202020204" pitchFamily="34" charset="0"/>
                <a:cs typeface="Arial" panose="020B0604020202020204" pitchFamily="34" charset="0"/>
              </a:rPr>
              <a:t>2</a:t>
            </a:r>
            <a:endParaRPr lang="en-US" sz="7190" b="1" spc="-640" dirty="0">
              <a:solidFill>
                <a:srgbClr val="FFFFFF"/>
              </a:solidFill>
              <a:latin typeface="Arial" panose="020B0604020202020204" pitchFamily="34" charset="0"/>
              <a:cs typeface="Arial" panose="020B0604020202020204" pitchFamily="34" charset="0"/>
            </a:endParaRP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0"/>
              </a:lnSpc>
            </a:pPr>
            <a:r>
              <a:rPr lang="en-US" sz="7190" b="1" spc="-640">
                <a:solidFill>
                  <a:srgbClr val="FFFFFF"/>
                </a:solidFill>
                <a:latin typeface="Arial" panose="020B0604020202020204" pitchFamily="34" charset="0"/>
                <a:cs typeface="Arial" panose="020B0604020202020204" pitchFamily="34" charset="0"/>
              </a:rPr>
              <a:t>5</a:t>
            </a:r>
            <a:endParaRPr lang="en-US" sz="7190" b="1" spc="-640">
              <a:solidFill>
                <a:srgbClr val="FFFFFF"/>
              </a:solidFill>
              <a:latin typeface="Arial" panose="020B0604020202020204" pitchFamily="34" charset="0"/>
              <a:cs typeface="Arial" panose="020B0604020202020204" pitchFamily="34" charset="0"/>
            </a:endParaRP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0"/>
              </a:lnSpc>
            </a:pPr>
            <a:r>
              <a:rPr lang="en-US" sz="7190" b="1" spc="-640" dirty="0">
                <a:solidFill>
                  <a:srgbClr val="FFFFFF"/>
                </a:solidFill>
                <a:latin typeface="Arial" panose="020B0604020202020204" pitchFamily="34" charset="0"/>
                <a:cs typeface="Arial" panose="020B0604020202020204" pitchFamily="34" charset="0"/>
              </a:rPr>
              <a:t>4</a:t>
            </a:r>
            <a:endParaRPr lang="en-US" sz="7190" b="1" spc="-640" dirty="0">
              <a:solidFill>
                <a:srgbClr val="FFFFFF"/>
              </a:solidFill>
              <a:latin typeface="Arial" panose="020B0604020202020204" pitchFamily="34" charset="0"/>
              <a:cs typeface="Arial" panose="020B0604020202020204" pitchFamily="34" charset="0"/>
            </a:endParaRP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0"/>
              </a:lnSpc>
            </a:pPr>
            <a:r>
              <a:rPr lang="en-US" sz="7190" b="1" spc="-640" dirty="0">
                <a:solidFill>
                  <a:srgbClr val="FFFFFF"/>
                </a:solidFill>
                <a:latin typeface="Arial" panose="020B0604020202020204" pitchFamily="34" charset="0"/>
                <a:cs typeface="Arial" panose="020B0604020202020204" pitchFamily="34" charset="0"/>
              </a:rPr>
              <a:t>3</a:t>
            </a:r>
            <a:endParaRPr lang="en-US" sz="7190" b="1" spc="-640" dirty="0">
              <a:solidFill>
                <a:srgbClr val="FFFFFF"/>
              </a:solidFill>
              <a:latin typeface="Arial" panose="020B0604020202020204" pitchFamily="34" charset="0"/>
              <a:cs typeface="Arial" panose="020B0604020202020204" pitchFamily="34" charset="0"/>
            </a:endParaRPr>
          </a:p>
        </p:txBody>
      </p:sp>
      <p:sp>
        <p:nvSpPr>
          <p:cNvPr id="46" name="Rectangle: Rounded Corners 45"/>
          <p:cNvSpPr/>
          <p:nvPr/>
        </p:nvSpPr>
        <p:spPr>
          <a:xfrm>
            <a:off x="11506200" y="7757268"/>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Uncover Insights</a:t>
            </a:r>
            <a:endParaRPr lang="en-US" sz="3000" b="1">
              <a:solidFill>
                <a:schemeClr val="tx1">
                  <a:lumMod val="95000"/>
                  <a:lumOff val="5000"/>
                </a:schemeClr>
              </a:solidFill>
              <a:latin typeface="Arial" panose="020B0604020202020204" pitchFamily="34" charset="0"/>
              <a:cs typeface="Arial" panose="020B0604020202020204" pitchFamily="34" charset="0"/>
            </a:endParaRPr>
          </a:p>
        </p:txBody>
      </p:sp>
      <p:sp>
        <p:nvSpPr>
          <p:cNvPr id="47" name="Rectangle: Rounded Corners 46"/>
          <p:cNvSpPr/>
          <p:nvPr/>
        </p:nvSpPr>
        <p:spPr>
          <a:xfrm>
            <a:off x="9677400" y="6075126"/>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Analysis</a:t>
            </a:r>
            <a:endParaRPr lang="en-US" sz="3000" b="1">
              <a:solidFill>
                <a:schemeClr val="tx1">
                  <a:lumMod val="95000"/>
                  <a:lumOff val="5000"/>
                </a:schemeClr>
              </a:solidFill>
              <a:latin typeface="Arial" panose="020B0604020202020204" pitchFamily="34" charset="0"/>
              <a:cs typeface="Arial" panose="020B0604020202020204" pitchFamily="34" charset="0"/>
            </a:endParaRPr>
          </a:p>
        </p:txBody>
      </p:sp>
      <p:sp>
        <p:nvSpPr>
          <p:cNvPr id="48" name="Rectangle: Rounded Corners 47"/>
          <p:cNvSpPr/>
          <p:nvPr/>
        </p:nvSpPr>
        <p:spPr>
          <a:xfrm>
            <a:off x="7848600" y="4392984"/>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a:solidFill>
                  <a:schemeClr val="tx1">
                    <a:lumMod val="95000"/>
                    <a:lumOff val="5000"/>
                  </a:schemeClr>
                </a:solidFill>
                <a:latin typeface="Arial" panose="020B0604020202020204" pitchFamily="34" charset="0"/>
                <a:cs typeface="Arial" panose="020B0604020202020204" pitchFamily="34" charset="0"/>
              </a:rPr>
              <a:t>Data Modelling</a:t>
            </a:r>
            <a:endParaRPr lang="en-US" sz="3000" b="1">
              <a:solidFill>
                <a:schemeClr val="tx1">
                  <a:lumMod val="95000"/>
                  <a:lumOff val="5000"/>
                </a:schemeClr>
              </a:solidFill>
              <a:latin typeface="Arial" panose="020B0604020202020204" pitchFamily="34" charset="0"/>
              <a:cs typeface="Arial" panose="020B0604020202020204" pitchFamily="34" charset="0"/>
            </a:endParaRPr>
          </a:p>
        </p:txBody>
      </p:sp>
      <p:sp>
        <p:nvSpPr>
          <p:cNvPr id="49" name="Rectangle: Rounded Corners 48"/>
          <p:cNvSpPr/>
          <p:nvPr/>
        </p:nvSpPr>
        <p:spPr>
          <a:xfrm>
            <a:off x="6019800" y="2710842"/>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Data Cleaning</a:t>
            </a:r>
            <a:endParaRPr lang="en-US" sz="3000" b="1" dirty="0">
              <a:solidFill>
                <a:schemeClr val="tx1">
                  <a:lumMod val="95000"/>
                  <a:lumOff val="5000"/>
                </a:schemeClr>
              </a:solidFill>
              <a:latin typeface="Arial" panose="020B0604020202020204" pitchFamily="34" charset="0"/>
              <a:cs typeface="Arial" panose="020B0604020202020204" pitchFamily="34" charset="0"/>
            </a:endParaRPr>
          </a:p>
        </p:txBody>
      </p:sp>
      <p:sp>
        <p:nvSpPr>
          <p:cNvPr id="50" name="Rectangle: Rounded Corners 49"/>
          <p:cNvSpPr/>
          <p:nvPr/>
        </p:nvSpPr>
        <p:spPr>
          <a:xfrm>
            <a:off x="4191000" y="1028700"/>
            <a:ext cx="6400800" cy="12192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88900"/>
            <a:r>
              <a:rPr lang="en-US" sz="3000" b="1" dirty="0">
                <a:solidFill>
                  <a:schemeClr val="tx1">
                    <a:lumMod val="95000"/>
                    <a:lumOff val="5000"/>
                  </a:schemeClr>
                </a:solidFill>
                <a:latin typeface="Arial" panose="020B0604020202020204" pitchFamily="34" charset="0"/>
                <a:cs typeface="Arial" panose="020B0604020202020204" pitchFamily="34" charset="0"/>
              </a:rPr>
              <a:t>Understanding Data</a:t>
            </a:r>
            <a:endParaRPr lang="en-US" sz="3000" b="1" dirty="0">
              <a:solidFill>
                <a:schemeClr val="tx1">
                  <a:lumMod val="95000"/>
                  <a:lumOff val="5000"/>
                </a:schemeClr>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b="1" spc="-80" dirty="0">
                <a:solidFill>
                  <a:srgbClr val="000000"/>
                </a:solidFill>
                <a:latin typeface="Arial" panose="020B0604020202020204" pitchFamily="34" charset="0"/>
                <a:cs typeface="Arial" panose="020B0604020202020204" pitchFamily="34" charset="0"/>
              </a:rPr>
              <a:t>Insights</a:t>
            </a:r>
            <a:endParaRPr lang="en-US" sz="8000" b="1" spc="-80" dirty="0">
              <a:solidFill>
                <a:srgbClr val="000000"/>
              </a:solidFill>
              <a:latin typeface="Arial" panose="020B0604020202020204" pitchFamily="34" charset="0"/>
              <a:cs typeface="Arial" panose="020B0604020202020204" pitchFamily="34" charset="0"/>
            </a:endParaRPr>
          </a:p>
        </p:txBody>
      </p:sp>
      <p:grpSp>
        <p:nvGrpSpPr>
          <p:cNvPr id="4" name="Group 4"/>
          <p:cNvGrpSpPr/>
          <p:nvPr/>
        </p:nvGrpSpPr>
        <p:grpSpPr>
          <a:xfrm>
            <a:off x="517112" y="7810500"/>
            <a:ext cx="17253775" cy="2017079"/>
            <a:chOff x="0" y="0"/>
            <a:chExt cx="23005033" cy="2689439"/>
          </a:xfrm>
        </p:grpSpPr>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p:blipFill>
        <p:spPr>
          <a:xfrm>
            <a:off x="12670342" y="6480309"/>
            <a:ext cx="2972219" cy="881758"/>
          </a:xfrm>
          <a:prstGeom prst="rect">
            <a:avLst/>
          </a:prstGeom>
        </p:spPr>
      </p:pic>
      <p:sp>
        <p:nvSpPr>
          <p:cNvPr id="14" name="Rectangle: Rounded Corners 13"/>
          <p:cNvSpPr/>
          <p:nvPr/>
        </p:nvSpPr>
        <p:spPr>
          <a:xfrm>
            <a:off x="2371708"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a:solidFill>
                  <a:srgbClr val="883C84"/>
                </a:solidFill>
                <a:latin typeface="Arial" panose="020B0604020202020204" pitchFamily="34" charset="0"/>
                <a:cs typeface="Arial" panose="020B0604020202020204" pitchFamily="34" charset="0"/>
              </a:rPr>
              <a:t>16</a:t>
            </a:r>
            <a:endParaRPr lang="en-US" sz="8800" b="1">
              <a:solidFill>
                <a:srgbClr val="883C84"/>
              </a:solidFill>
              <a:latin typeface="Arial" panose="020B0604020202020204" pitchFamily="34" charset="0"/>
              <a:cs typeface="Arial" panose="020B0604020202020204" pitchFamily="34" charset="0"/>
            </a:endParaRPr>
          </a:p>
        </p:txBody>
      </p:sp>
      <p:sp>
        <p:nvSpPr>
          <p:cNvPr id="15" name="Rectangle: Rounded Corners 14"/>
          <p:cNvSpPr/>
          <p:nvPr/>
        </p:nvSpPr>
        <p:spPr>
          <a:xfrm>
            <a:off x="75438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800" b="1" dirty="0">
                <a:solidFill>
                  <a:srgbClr val="883C84"/>
                </a:solidFill>
                <a:latin typeface="Arial" panose="020B0604020202020204" pitchFamily="34" charset="0"/>
                <a:cs typeface="Arial" panose="020B0604020202020204" pitchFamily="34" charset="0"/>
              </a:rPr>
              <a:t>75K</a:t>
            </a:r>
            <a:endParaRPr lang="en-US" sz="8800" b="1" dirty="0">
              <a:solidFill>
                <a:srgbClr val="883C84"/>
              </a:solidFill>
              <a:latin typeface="Arial" panose="020B0604020202020204" pitchFamily="34" charset="0"/>
              <a:cs typeface="Arial" panose="020B0604020202020204" pitchFamily="34" charset="0"/>
            </a:endParaRPr>
          </a:p>
        </p:txBody>
      </p:sp>
      <p:sp>
        <p:nvSpPr>
          <p:cNvPr id="16" name="Rectangle: Rounded Corners 15"/>
          <p:cNvSpPr/>
          <p:nvPr/>
        </p:nvSpPr>
        <p:spPr>
          <a:xfrm>
            <a:off x="12954000" y="4762500"/>
            <a:ext cx="2514600" cy="1447800"/>
          </a:xfrm>
          <a:prstGeom prst="roundRect">
            <a:avLst/>
          </a:prstGeom>
          <a:solidFill>
            <a:schemeClr val="bg1"/>
          </a:solidFill>
          <a:ln>
            <a:solidFill>
              <a:srgbClr val="883C84"/>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0" b="1" dirty="0">
                <a:solidFill>
                  <a:srgbClr val="883C84"/>
                </a:solidFill>
                <a:latin typeface="Arial" panose="020B0604020202020204" pitchFamily="34" charset="0"/>
                <a:cs typeface="Arial" panose="020B0604020202020204" pitchFamily="34" charset="0"/>
              </a:rPr>
              <a:t>MAY</a:t>
            </a:r>
            <a:endParaRPr lang="en-US" sz="8000" b="1" dirty="0">
              <a:solidFill>
                <a:srgbClr val="883C84"/>
              </a:solidFill>
              <a:latin typeface="Arial" panose="020B0604020202020204" pitchFamily="34" charset="0"/>
              <a:cs typeface="Arial" panose="020B0604020202020204" pitchFamily="34" charset="0"/>
            </a:endParaRPr>
          </a:p>
        </p:txBody>
      </p:sp>
      <p:sp>
        <p:nvSpPr>
          <p:cNvPr id="17" name="TextBox 16"/>
          <p:cNvSpPr txBox="1"/>
          <p:nvPr/>
        </p:nvSpPr>
        <p:spPr>
          <a:xfrm>
            <a:off x="2057855" y="3497878"/>
            <a:ext cx="3142306" cy="954107"/>
          </a:xfrm>
          <a:prstGeom prst="rect">
            <a:avLst/>
          </a:prstGeom>
          <a:noFill/>
        </p:spPr>
        <p:txBody>
          <a:bodyPr wrap="square">
            <a:spAutoFit/>
          </a:bodyPr>
          <a:lstStyle/>
          <a:p>
            <a:pPr algn="ctr"/>
            <a:r>
              <a:rPr lang="en-IN" sz="2800" b="1" i="0" dirty="0">
                <a:effectLst/>
                <a:latin typeface="Arial" panose="020B0604020202020204" pitchFamily="34" charset="0"/>
                <a:cs typeface="Arial" panose="020B0604020202020204" pitchFamily="34" charset="0"/>
              </a:rPr>
              <a:t>Unique Categories</a:t>
            </a:r>
            <a:endParaRPr lang="en-IN" sz="2800" b="1" i="0" dirty="0">
              <a:effectLst/>
              <a:latin typeface="Arial" panose="020B0604020202020204" pitchFamily="34" charset="0"/>
              <a:cs typeface="Arial" panose="020B0604020202020204" pitchFamily="34" charset="0"/>
            </a:endParaRPr>
          </a:p>
        </p:txBody>
      </p:sp>
      <p:sp>
        <p:nvSpPr>
          <p:cNvPr id="18" name="TextBox 17"/>
          <p:cNvSpPr txBox="1"/>
          <p:nvPr/>
        </p:nvSpPr>
        <p:spPr>
          <a:xfrm>
            <a:off x="7297094" y="3314700"/>
            <a:ext cx="3142306" cy="954107"/>
          </a:xfrm>
          <a:prstGeom prst="rect">
            <a:avLst/>
          </a:prstGeom>
          <a:noFill/>
        </p:spPr>
        <p:txBody>
          <a:bodyPr wrap="square">
            <a:spAutoFit/>
          </a:bodyPr>
          <a:lstStyle/>
          <a:p>
            <a:pPr algn="ctr"/>
            <a:r>
              <a:rPr lang="en-IN" sz="2800" b="1" dirty="0">
                <a:latin typeface="Arial" panose="020B0604020202020204" pitchFamily="34" charset="0"/>
                <a:cs typeface="Arial" panose="020B0604020202020204" pitchFamily="34" charset="0"/>
              </a:rPr>
              <a:t>Category With Highest Score </a:t>
            </a:r>
            <a:endParaRPr lang="en-IN" sz="2800" b="1" i="0" dirty="0">
              <a:effectLst/>
              <a:latin typeface="Arial" panose="020B0604020202020204" pitchFamily="34" charset="0"/>
              <a:cs typeface="Arial" panose="020B0604020202020204" pitchFamily="34" charset="0"/>
            </a:endParaRPr>
          </a:p>
        </p:txBody>
      </p:sp>
      <p:sp>
        <p:nvSpPr>
          <p:cNvPr id="19" name="TextBox 18"/>
          <p:cNvSpPr txBox="1"/>
          <p:nvPr/>
        </p:nvSpPr>
        <p:spPr>
          <a:xfrm>
            <a:off x="12914990" y="3497878"/>
            <a:ext cx="2514600" cy="954107"/>
          </a:xfrm>
          <a:prstGeom prst="rect">
            <a:avLst/>
          </a:prstGeom>
          <a:noFill/>
        </p:spPr>
        <p:txBody>
          <a:bodyPr wrap="square">
            <a:spAutoFit/>
          </a:bodyPr>
          <a:lstStyle/>
          <a:p>
            <a:pPr algn="ctr"/>
            <a:r>
              <a:rPr lang="en-US" sz="2800" b="1" i="0" dirty="0">
                <a:effectLst/>
                <a:latin typeface="Arial" panose="020B0604020202020204" pitchFamily="34" charset="0"/>
                <a:cs typeface="Arial" panose="020B0604020202020204" pitchFamily="34" charset="0"/>
              </a:rPr>
              <a:t>Month with </a:t>
            </a:r>
            <a:endParaRPr lang="en-US" sz="2800" b="1" i="0" dirty="0">
              <a:effectLst/>
              <a:latin typeface="Arial" panose="020B0604020202020204" pitchFamily="34" charset="0"/>
              <a:cs typeface="Arial" panose="020B0604020202020204" pitchFamily="34" charset="0"/>
            </a:endParaRPr>
          </a:p>
          <a:p>
            <a:pPr algn="ctr"/>
            <a:r>
              <a:rPr lang="en-US" sz="2800" b="1" i="0" dirty="0">
                <a:effectLst/>
                <a:latin typeface="Arial" panose="020B0604020202020204" pitchFamily="34" charset="0"/>
                <a:cs typeface="Arial" panose="020B0604020202020204" pitchFamily="34" charset="0"/>
              </a:rPr>
              <a:t>Most Posts</a:t>
            </a:r>
            <a:endParaRPr lang="en-US" sz="2800" b="1" i="0" dirty="0">
              <a:effectLst/>
              <a:latin typeface="Arial" panose="020B0604020202020204" pitchFamily="34" charset="0"/>
              <a:cs typeface="Arial" panose="020B0604020202020204" pitchFamily="34" charset="0"/>
            </a:endParaRPr>
          </a:p>
        </p:txBody>
      </p:sp>
      <p:sp>
        <p:nvSpPr>
          <p:cNvPr id="20" name="TextBox 19"/>
          <p:cNvSpPr txBox="1"/>
          <p:nvPr/>
        </p:nvSpPr>
        <p:spPr>
          <a:xfrm>
            <a:off x="7297094" y="4229100"/>
            <a:ext cx="3142306" cy="523220"/>
          </a:xfrm>
          <a:prstGeom prst="rect">
            <a:avLst/>
          </a:prstGeom>
          <a:noFill/>
        </p:spPr>
        <p:txBody>
          <a:bodyPr wrap="square">
            <a:spAutoFit/>
          </a:bodyPr>
          <a:lstStyle/>
          <a:p>
            <a:pPr algn="ctr"/>
            <a:r>
              <a:rPr lang="en-IN" sz="2800" b="1" dirty="0">
                <a:solidFill>
                  <a:schemeClr val="accent6"/>
                </a:solidFill>
                <a:latin typeface="Arial" panose="020B0604020202020204" pitchFamily="34" charset="0"/>
                <a:cs typeface="Arial" panose="020B0604020202020204" pitchFamily="34" charset="0"/>
              </a:rPr>
              <a:t>Animals</a:t>
            </a:r>
            <a:endParaRPr lang="en-IN" sz="2800" b="1" i="0" dirty="0">
              <a:solidFill>
                <a:schemeClr val="accent6"/>
              </a:solidFill>
              <a:effectLst/>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aphicFrame>
        <p:nvGraphicFramePr>
          <p:cNvPr id="27" name="Chart 26"/>
          <p:cNvGraphicFramePr/>
          <p:nvPr/>
        </p:nvGraphicFramePr>
        <p:xfrm>
          <a:off x="4572000" y="2476500"/>
          <a:ext cx="10820400" cy="6400800"/>
        </p:xfrm>
        <a:graphic>
          <a:graphicData uri="http://schemas.openxmlformats.org/drawingml/2006/chart">
            <c:chart xmlns:c="http://schemas.openxmlformats.org/drawingml/2006/chart" xmlns:r="http://schemas.openxmlformats.org/officeDocument/2006/relationships" r:id="rId1"/>
          </a:graphicData>
        </a:graphic>
      </p:graphicFrame>
      <p:sp>
        <p:nvSpPr>
          <p:cNvPr id="28" name="Rectangle: Top Corners Rounded 27"/>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Top 5 Categories by Aggregated “Popularity” Score</a:t>
            </a:r>
            <a:endParaRPr lang="en-US" sz="24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Chart 28"/>
          <p:cNvGraphicFramePr/>
          <p:nvPr/>
        </p:nvGraphicFramePr>
        <p:xfrm>
          <a:off x="4572000" y="2552700"/>
          <a:ext cx="10820400" cy="6324600"/>
        </p:xfrm>
        <a:graphic>
          <a:graphicData uri="http://schemas.openxmlformats.org/drawingml/2006/chart">
            <c:chart xmlns:c="http://schemas.openxmlformats.org/drawingml/2006/chart" xmlns:r="http://schemas.openxmlformats.org/officeDocument/2006/relationships" r:id="rId1"/>
          </a:graphicData>
        </a:graphic>
      </p:graphicFrame>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13" name="Picture 13"/>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grpSp>
        <p:nvGrpSpPr>
          <p:cNvPr id="14" name="Group 14"/>
          <p:cNvGrpSpPr/>
          <p:nvPr/>
        </p:nvGrpSpPr>
        <p:grpSpPr>
          <a:xfrm>
            <a:off x="655751" y="-710238"/>
            <a:ext cx="17253775" cy="2017079"/>
            <a:chOff x="0" y="0"/>
            <a:chExt cx="23005033" cy="2689439"/>
          </a:xfrm>
        </p:grpSpPr>
        <p:pic>
          <p:nvPicPr>
            <p:cNvPr id="15" name="Picture 15"/>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2">
              <a:alphaModFix amt="80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0"/>
              <a:ext cx="2891870" cy="2689439"/>
            </a:xfrm>
            <a:prstGeom prst="rect">
              <a:avLst/>
            </a:prstGeom>
          </p:spPr>
        </p:pic>
      </p:grpSp>
      <p:sp>
        <p:nvSpPr>
          <p:cNvPr id="22" name="AutoShape 22"/>
          <p:cNvSpPr/>
          <p:nvPr/>
        </p:nvSpPr>
        <p:spPr>
          <a:xfrm>
            <a:off x="0" y="0"/>
            <a:ext cx="2386482" cy="10287000"/>
          </a:xfrm>
          <a:prstGeom prst="rect">
            <a:avLst/>
          </a:prstGeom>
          <a:solidFill>
            <a:srgbClr val="A100FF"/>
          </a:solidFill>
        </p:spPr>
        <p:txBody>
          <a:bodyPr/>
          <a:lstStyle/>
          <a:p>
            <a:endParaRPr lang="en-US">
              <a:latin typeface="Arial" panose="020B0604020202020204" pitchFamily="34" charset="0"/>
              <a:cs typeface="Arial" panose="020B0604020202020204" pitchFamily="34" charset="0"/>
            </a:endParaRPr>
          </a:p>
        </p:txBody>
      </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US">
                  <a:latin typeface="Arial" panose="020B0604020202020204" pitchFamily="34" charset="0"/>
                  <a:cs typeface="Arial" panose="020B0604020202020204" pitchFamily="34" charset="0"/>
                </a:endParaRPr>
              </a:p>
            </p:txBody>
          </p:sp>
        </p:grpSp>
        <p:pic>
          <p:nvPicPr>
            <p:cNvPr id="26" name="Picture 2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b="321"/>
            <a:stretch>
              <a:fillRect/>
            </a:stretch>
          </p:blipFill>
          <p:spPr>
            <a:xfrm>
              <a:off x="0" y="0"/>
              <a:ext cx="4083272" cy="4091977"/>
            </a:xfrm>
            <a:prstGeom prst="rect">
              <a:avLst/>
            </a:prstGeom>
          </p:spPr>
        </p:pic>
      </p:grpSp>
      <p:sp>
        <p:nvSpPr>
          <p:cNvPr id="28" name="Rectangle: Top Corners Rounded 27"/>
          <p:cNvSpPr/>
          <p:nvPr/>
        </p:nvSpPr>
        <p:spPr>
          <a:xfrm>
            <a:off x="4572000" y="1638300"/>
            <a:ext cx="10820400" cy="914400"/>
          </a:xfrm>
          <a:prstGeom prst="round2SameRect">
            <a:avLst>
              <a:gd name="adj1" fmla="val 50000"/>
              <a:gd name="adj2" fmla="val 0"/>
            </a:avLst>
          </a:prstGeom>
          <a:gradFill>
            <a:gsLst>
              <a:gs pos="0">
                <a:srgbClr val="363636"/>
              </a:gs>
              <a:gs pos="100000">
                <a:schemeClr val="tx1">
                  <a:lumMod val="50000"/>
                  <a:lumOff val="5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rial" panose="020B0604020202020204" pitchFamily="34" charset="0"/>
                <a:cs typeface="Arial" panose="020B0604020202020204" pitchFamily="34" charset="0"/>
              </a:rPr>
              <a:t>Popularity % Share from Top 5 Categories</a:t>
            </a:r>
            <a:endParaRPr lang="en-US" sz="2400" b="1" dirty="0">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0">
        <p:wipe dir="r"/>
      </p:transition>
    </mc:Choice>
    <mc:Fallback>
      <p:transition spd="slow" advClick="0" advTm="0">
        <p:wipe dir="r"/>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2936</Words>
  <Application>WPS Presentation</Application>
  <PresentationFormat>Custom</PresentationFormat>
  <Paragraphs>112</Paragraphs>
  <Slides>11</Slides>
  <Notes>11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11</vt:i4>
      </vt:variant>
    </vt:vector>
  </HeadingPairs>
  <TitlesOfParts>
    <vt:vector size="19" baseType="lpstr">
      <vt:lpstr>Arial</vt:lpstr>
      <vt:lpstr>SimSun</vt:lpstr>
      <vt:lpstr>Wingdings</vt:lpstr>
      <vt:lpstr>Courier New</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 Mohan Prasath</cp:lastModifiedBy>
  <cp:revision>17</cp:revision>
  <dcterms:created xsi:type="dcterms:W3CDTF">2006-08-16T00:00:00Z</dcterms:created>
  <dcterms:modified xsi:type="dcterms:W3CDTF">2024-10-15T07:12:10Z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2023-12-24T14:12:05Z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a8a961d2-519c-49d9-be53-a044f72b3385</vt:lpwstr>
  </property>
  <property fmtid="{D5CDD505-2E9C-101B-9397-08002B2CF9AE}" pid="7" name="MSIP_Label_defa4170-0d19-0005-0004-bc88714345d2_ActionId">
    <vt:lpwstr>4b6d6923-e376-4c24-8462-4110663a4f72</vt:lpwstr>
  </property>
  <property fmtid="{D5CDD505-2E9C-101B-9397-08002B2CF9AE}" pid="8" name="MSIP_Label_defa4170-0d19-0005-0004-bc88714345d2_ContentBits">
    <vt:lpwstr>0</vt:lpwstr>
  </property>
  <property fmtid="{D5CDD505-2E9C-101B-9397-08002B2CF9AE}" pid="9" name="ICV">
    <vt:lpwstr>86230A6488F44B3B9FDD2CF596D76560_12</vt:lpwstr>
  </property>
  <property fmtid="{D5CDD505-2E9C-101B-9397-08002B2CF9AE}" pid="10" name="KSOProductBuildVer">
    <vt:lpwstr>1033-12.2.0.18283</vt:lpwstr>
  </property>
</Properties>
</file>