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Norwester" charset="1" panose="00000506000000000000"/>
      <p:regular r:id="rId26"/>
    </p:embeddedFont>
    <p:embeddedFont>
      <p:font typeface="Telegraf" charset="1" panose="00000500000000000000"/>
      <p:regular r:id="rId27"/>
    </p:embeddedFont>
    <p:embeddedFont>
      <p:font typeface="Telegraf Bold" charset="1" panose="000008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66" y="-4932007"/>
            <a:ext cx="20362573" cy="20362573"/>
          </a:xfrm>
          <a:custGeom>
            <a:avLst/>
            <a:gdLst/>
            <a:ahLst/>
            <a:cxnLst/>
            <a:rect r="r" b="b" t="t" l="l"/>
            <a:pathLst>
              <a:path h="20362573" w="20362573">
                <a:moveTo>
                  <a:pt x="0" y="0"/>
                </a:moveTo>
                <a:lnTo>
                  <a:pt x="20362573" y="0"/>
                </a:lnTo>
                <a:lnTo>
                  <a:pt x="20362573" y="20362573"/>
                </a:lnTo>
                <a:lnTo>
                  <a:pt x="0" y="203625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4500599"/>
            <a:ext cx="14365227" cy="1436522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715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26614" y="-629004"/>
            <a:ext cx="2443071" cy="244307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715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412783" y="2064887"/>
            <a:ext cx="6665468" cy="6157226"/>
          </a:xfrm>
          <a:custGeom>
            <a:avLst/>
            <a:gdLst/>
            <a:ahLst/>
            <a:cxnLst/>
            <a:rect r="r" b="b" t="t" l="l"/>
            <a:pathLst>
              <a:path h="6157226" w="6665468">
                <a:moveTo>
                  <a:pt x="0" y="0"/>
                </a:moveTo>
                <a:lnTo>
                  <a:pt x="6665468" y="0"/>
                </a:lnTo>
                <a:lnTo>
                  <a:pt x="6665468" y="6157226"/>
                </a:lnTo>
                <a:lnTo>
                  <a:pt x="0" y="6157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047004" y="2907264"/>
            <a:ext cx="4650779" cy="1993836"/>
            <a:chOff x="0" y="0"/>
            <a:chExt cx="1240418" cy="5317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40418" cy="531780"/>
            </a:xfrm>
            <a:custGeom>
              <a:avLst/>
              <a:gdLst/>
              <a:ahLst/>
              <a:cxnLst/>
              <a:rect r="r" b="b" t="t" l="l"/>
              <a:pathLst>
                <a:path h="531780" w="1240418">
                  <a:moveTo>
                    <a:pt x="0" y="0"/>
                  </a:moveTo>
                  <a:lnTo>
                    <a:pt x="1240418" y="0"/>
                  </a:lnTo>
                  <a:lnTo>
                    <a:pt x="1240418" y="531780"/>
                  </a:lnTo>
                  <a:lnTo>
                    <a:pt x="0" y="531780"/>
                  </a:lnTo>
                  <a:close/>
                </a:path>
              </a:pathLst>
            </a:custGeom>
            <a:solidFill>
              <a:srgbClr val="3B8B6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40418" cy="5698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06224" y="940343"/>
            <a:ext cx="8120503" cy="1785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74"/>
              </a:lnSpc>
            </a:pPr>
            <a:r>
              <a:rPr lang="en-US" sz="11842">
                <a:solidFill>
                  <a:srgbClr val="F6F6E9"/>
                </a:solidFill>
                <a:latin typeface="Norwester"/>
                <a:ea typeface="Norwester"/>
                <a:cs typeface="Norwester"/>
                <a:sym typeface="Norwester"/>
              </a:rPr>
              <a:t>JAVASCRIPT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56067" y="2792964"/>
            <a:ext cx="6567673" cy="2675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9"/>
              </a:lnSpc>
            </a:pPr>
            <a:r>
              <a:rPr lang="en-US" sz="3763">
                <a:solidFill>
                  <a:srgbClr val="F6F6E9"/>
                </a:solidFill>
                <a:latin typeface="Telegraf"/>
                <a:ea typeface="Telegraf"/>
                <a:cs typeface="Telegraf"/>
                <a:sym typeface="Telegraf"/>
              </a:rPr>
              <a:t>Structures </a:t>
            </a:r>
          </a:p>
          <a:p>
            <a:pPr algn="l">
              <a:lnSpc>
                <a:spcPts val="5269"/>
              </a:lnSpc>
            </a:pPr>
            <a:r>
              <a:rPr lang="en-US" sz="3763">
                <a:solidFill>
                  <a:srgbClr val="F6F6E9"/>
                </a:solidFill>
                <a:latin typeface="Telegraf"/>
                <a:ea typeface="Telegraf"/>
                <a:cs typeface="Telegraf"/>
                <a:sym typeface="Telegraf"/>
              </a:rPr>
              <a:t>      &amp;</a:t>
            </a:r>
          </a:p>
          <a:p>
            <a:pPr algn="l">
              <a:lnSpc>
                <a:spcPts val="5269"/>
              </a:lnSpc>
            </a:pPr>
            <a:r>
              <a:rPr lang="en-US" sz="3763">
                <a:solidFill>
                  <a:srgbClr val="F6F6E9"/>
                </a:solidFill>
                <a:latin typeface="Telegraf"/>
                <a:ea typeface="Telegraf"/>
                <a:cs typeface="Telegraf"/>
                <a:sym typeface="Telegraf"/>
              </a:rPr>
              <a:t>Syntax </a:t>
            </a:r>
          </a:p>
          <a:p>
            <a:pPr algn="l">
              <a:lnSpc>
                <a:spcPts val="526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681847" y="8586042"/>
            <a:ext cx="4704710" cy="672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7777" indent="-403888" lvl="1">
              <a:lnSpc>
                <a:spcPts val="5238"/>
              </a:lnSpc>
              <a:buFont typeface="Arial"/>
              <a:buChar char="•"/>
            </a:pPr>
            <a:r>
              <a:rPr lang="en-US" sz="3741">
                <a:solidFill>
                  <a:srgbClr val="F6F6E9"/>
                </a:solidFill>
                <a:latin typeface="Telegraf"/>
                <a:ea typeface="Telegraf"/>
                <a:cs typeface="Telegraf"/>
                <a:sym typeface="Telegraf"/>
              </a:rPr>
              <a:t>Mohanraaji 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030447"/>
            <a:ext cx="18742642" cy="18742642"/>
          </a:xfrm>
          <a:custGeom>
            <a:avLst/>
            <a:gdLst/>
            <a:ahLst/>
            <a:cxnLst/>
            <a:rect r="r" b="b" t="t" l="l"/>
            <a:pathLst>
              <a:path h="18742642" w="18742642">
                <a:moveTo>
                  <a:pt x="0" y="0"/>
                </a:moveTo>
                <a:lnTo>
                  <a:pt x="18742642" y="0"/>
                </a:lnTo>
                <a:lnTo>
                  <a:pt x="18742642" y="18742642"/>
                </a:lnTo>
                <a:lnTo>
                  <a:pt x="0" y="187426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04289" y="-4402182"/>
            <a:ext cx="12080937" cy="14868845"/>
            <a:chOff x="0" y="0"/>
            <a:chExt cx="6604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2388" y="2581936"/>
            <a:ext cx="7280656" cy="6248126"/>
          </a:xfrm>
          <a:custGeom>
            <a:avLst/>
            <a:gdLst/>
            <a:ahLst/>
            <a:cxnLst/>
            <a:rect r="r" b="b" t="t" l="l"/>
            <a:pathLst>
              <a:path h="6248126" w="7280656">
                <a:moveTo>
                  <a:pt x="0" y="0"/>
                </a:moveTo>
                <a:lnTo>
                  <a:pt x="7280656" y="0"/>
                </a:lnTo>
                <a:lnTo>
                  <a:pt x="7280656" y="6248126"/>
                </a:lnTo>
                <a:lnTo>
                  <a:pt x="0" y="6248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262485" y="1102476"/>
            <a:ext cx="1479460" cy="147946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79101" y="8103489"/>
            <a:ext cx="726573" cy="72657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843280" y="3201654"/>
            <a:ext cx="7947724" cy="322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String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Number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Boolean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Null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Undefined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Symbol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BigInt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843280" y="841418"/>
            <a:ext cx="6549280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DATA TYPES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843280" y="2288841"/>
            <a:ext cx="7027243" cy="1882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7B3911"/>
                </a:solidFill>
                <a:latin typeface="Telegraf Bold"/>
                <a:ea typeface="Telegraf Bold"/>
                <a:cs typeface="Telegraf Bold"/>
                <a:sym typeface="Telegraf Bold"/>
              </a:rPr>
              <a:t>1.) Primitive Types:</a:t>
            </a:r>
          </a:p>
          <a:p>
            <a:pPr algn="l">
              <a:lnSpc>
                <a:spcPts val="4899"/>
              </a:lnSpc>
            </a:pPr>
          </a:p>
          <a:p>
            <a:pPr algn="l">
              <a:lnSpc>
                <a:spcPts val="489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816133" y="6583999"/>
            <a:ext cx="7027243" cy="644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7B3911"/>
                </a:solidFill>
                <a:latin typeface="Telegraf Bold"/>
                <a:ea typeface="Telegraf Bold"/>
                <a:cs typeface="Telegraf Bold"/>
                <a:sym typeface="Telegraf Bold"/>
              </a:rPr>
              <a:t>2.) Reference Types: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843280" y="7246578"/>
            <a:ext cx="7947724" cy="139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Arrays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Objects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Functions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7053" y="-4932007"/>
            <a:ext cx="18742642" cy="18742642"/>
          </a:xfrm>
          <a:custGeom>
            <a:avLst/>
            <a:gdLst/>
            <a:ahLst/>
            <a:cxnLst/>
            <a:rect r="r" b="b" t="t" l="l"/>
            <a:pathLst>
              <a:path h="18742642" w="18742642">
                <a:moveTo>
                  <a:pt x="0" y="0"/>
                </a:moveTo>
                <a:lnTo>
                  <a:pt x="18742643" y="0"/>
                </a:lnTo>
                <a:lnTo>
                  <a:pt x="18742643" y="18742643"/>
                </a:lnTo>
                <a:lnTo>
                  <a:pt x="0" y="18742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071837" y="-1661512"/>
            <a:ext cx="4760496" cy="476049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1018056" y="8774037"/>
            <a:ext cx="2569630" cy="256963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66759" y="1291427"/>
            <a:ext cx="17419277" cy="9312970"/>
          </a:xfrm>
          <a:custGeom>
            <a:avLst/>
            <a:gdLst/>
            <a:ahLst/>
            <a:cxnLst/>
            <a:rect r="r" b="b" t="t" l="l"/>
            <a:pathLst>
              <a:path h="9312970" w="17419277">
                <a:moveTo>
                  <a:pt x="0" y="0"/>
                </a:moveTo>
                <a:lnTo>
                  <a:pt x="17419277" y="0"/>
                </a:lnTo>
                <a:lnTo>
                  <a:pt x="17419277" y="9312970"/>
                </a:lnTo>
                <a:lnTo>
                  <a:pt x="0" y="9312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2532473" y="2912043"/>
            <a:ext cx="13020008" cy="6204274"/>
            <a:chOff x="0" y="0"/>
            <a:chExt cx="3429138" cy="16340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429138" cy="1634047"/>
            </a:xfrm>
            <a:custGeom>
              <a:avLst/>
              <a:gdLst/>
              <a:ahLst/>
              <a:cxnLst/>
              <a:rect r="r" b="b" t="t" l="l"/>
              <a:pathLst>
                <a:path h="1634047" w="3429138">
                  <a:moveTo>
                    <a:pt x="36866" y="0"/>
                  </a:moveTo>
                  <a:lnTo>
                    <a:pt x="3392272" y="0"/>
                  </a:lnTo>
                  <a:cubicBezTo>
                    <a:pt x="3412632" y="0"/>
                    <a:pt x="3429138" y="16506"/>
                    <a:pt x="3429138" y="36866"/>
                  </a:cubicBezTo>
                  <a:lnTo>
                    <a:pt x="3429138" y="1597181"/>
                  </a:lnTo>
                  <a:cubicBezTo>
                    <a:pt x="3429138" y="1617542"/>
                    <a:pt x="3412632" y="1634047"/>
                    <a:pt x="3392272" y="1634047"/>
                  </a:cubicBezTo>
                  <a:lnTo>
                    <a:pt x="36866" y="1634047"/>
                  </a:lnTo>
                  <a:cubicBezTo>
                    <a:pt x="16506" y="1634047"/>
                    <a:pt x="0" y="1617542"/>
                    <a:pt x="0" y="1597181"/>
                  </a:cubicBezTo>
                  <a:lnTo>
                    <a:pt x="0" y="36866"/>
                  </a:lnTo>
                  <a:cubicBezTo>
                    <a:pt x="0" y="16506"/>
                    <a:pt x="16506" y="0"/>
                    <a:pt x="368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42875"/>
              <a:ext cx="3429138" cy="1776922"/>
            </a:xfrm>
            <a:prstGeom prst="rect">
              <a:avLst/>
            </a:prstGeom>
          </p:spPr>
          <p:txBody>
            <a:bodyPr anchor="ctr" rtlCol="false" tIns="152400" lIns="152400" bIns="152400" rIns="152400"/>
            <a:lstStyle/>
            <a:p>
              <a:pPr algn="l">
                <a:lnSpc>
                  <a:spcPts val="4668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let str = "JavaScript";      // String: A sequence of characters</a:t>
              </a:r>
            </a:p>
            <a:p>
              <a:pPr algn="l">
                <a:lnSpc>
                  <a:spcPts val="4668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let num = 42;                // Number: Numeric values</a:t>
              </a:r>
            </a:p>
            <a:p>
              <a:pPr algn="l">
                <a:lnSpc>
                  <a:spcPts val="4668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let isCool = true;           // Boolean: True or false values</a:t>
              </a:r>
            </a:p>
            <a:p>
              <a:pPr algn="l">
                <a:lnSpc>
                  <a:spcPts val="4668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let arr = [1, 2, 3];         // Array: Ordered collection of items</a:t>
              </a:r>
            </a:p>
            <a:p>
              <a:pPr algn="l">
                <a:lnSpc>
                  <a:spcPts val="4668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let obj = { key: "value" };  // Object: Key-value pairs</a:t>
              </a:r>
            </a:p>
            <a:p>
              <a:pPr algn="l">
                <a:lnSpc>
                  <a:spcPts val="4668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let notAssigned;             // Undefined: Declared but not assigned a value</a:t>
              </a:r>
            </a:p>
            <a:p>
              <a:pPr algn="l">
                <a:lnSpc>
                  <a:spcPts val="4668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let emptyValue = null;       // Null: Represents the absence of any value</a:t>
              </a:r>
            </a:p>
            <a:p>
              <a:pPr algn="l">
                <a:lnSpc>
                  <a:spcPts val="4668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let uniqueKey = Symbol("id"); // Symbol: Unique and immutable identifier</a:t>
              </a:r>
            </a:p>
            <a:p>
              <a:pPr algn="l">
                <a:lnSpc>
                  <a:spcPts val="4668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let bigNumber = 123456789012345678901234567890n; </a:t>
              </a:r>
            </a:p>
            <a:p>
              <a:pPr algn="l">
                <a:lnSpc>
                  <a:spcPts val="4668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// BigInt: For large integers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220376" y="495709"/>
            <a:ext cx="7591629" cy="107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EXAMPLE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87765" y="-5037786"/>
            <a:ext cx="20362573" cy="20362573"/>
          </a:xfrm>
          <a:custGeom>
            <a:avLst/>
            <a:gdLst/>
            <a:ahLst/>
            <a:cxnLst/>
            <a:rect r="r" b="b" t="t" l="l"/>
            <a:pathLst>
              <a:path h="20362573" w="20362573">
                <a:moveTo>
                  <a:pt x="0" y="0"/>
                </a:moveTo>
                <a:lnTo>
                  <a:pt x="20362573" y="0"/>
                </a:lnTo>
                <a:lnTo>
                  <a:pt x="20362573" y="20362572"/>
                </a:lnTo>
                <a:lnTo>
                  <a:pt x="0" y="20362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3645" y="2254812"/>
            <a:ext cx="6217889" cy="6440628"/>
          </a:xfrm>
          <a:custGeom>
            <a:avLst/>
            <a:gdLst/>
            <a:ahLst/>
            <a:cxnLst/>
            <a:rect r="r" b="b" t="t" l="l"/>
            <a:pathLst>
              <a:path h="6440628" w="6217889">
                <a:moveTo>
                  <a:pt x="0" y="0"/>
                </a:moveTo>
                <a:lnTo>
                  <a:pt x="6217890" y="0"/>
                </a:lnTo>
                <a:lnTo>
                  <a:pt x="6217890" y="6440628"/>
                </a:lnTo>
                <a:lnTo>
                  <a:pt x="0" y="64406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326209" y="1941923"/>
            <a:ext cx="6544255" cy="1186055"/>
            <a:chOff x="0" y="0"/>
            <a:chExt cx="1723590" cy="3123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23590" cy="312377"/>
            </a:xfrm>
            <a:custGeom>
              <a:avLst/>
              <a:gdLst/>
              <a:ahLst/>
              <a:cxnLst/>
              <a:rect r="r" b="b" t="t" l="l"/>
              <a:pathLst>
                <a:path h="312377" w="1723590">
                  <a:moveTo>
                    <a:pt x="0" y="0"/>
                  </a:moveTo>
                  <a:lnTo>
                    <a:pt x="1723590" y="0"/>
                  </a:lnTo>
                  <a:lnTo>
                    <a:pt x="1723590" y="312377"/>
                  </a:lnTo>
                  <a:lnTo>
                    <a:pt x="0" y="312377"/>
                  </a:ln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14300"/>
              <a:ext cx="1723590" cy="426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Arithmetic Operators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306085" y="491295"/>
            <a:ext cx="7537291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F6F6E9"/>
                </a:solidFill>
                <a:latin typeface="Norwester"/>
                <a:ea typeface="Norwester"/>
                <a:cs typeface="Norwester"/>
                <a:sym typeface="Norwester"/>
              </a:rPr>
              <a:t>OPERATORS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326209" y="5037933"/>
            <a:ext cx="6544255" cy="1186055"/>
            <a:chOff x="0" y="0"/>
            <a:chExt cx="1723590" cy="3123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23590" cy="312377"/>
            </a:xfrm>
            <a:custGeom>
              <a:avLst/>
              <a:gdLst/>
              <a:ahLst/>
              <a:cxnLst/>
              <a:rect r="r" b="b" t="t" l="l"/>
              <a:pathLst>
                <a:path h="312377" w="1723590">
                  <a:moveTo>
                    <a:pt x="0" y="0"/>
                  </a:moveTo>
                  <a:lnTo>
                    <a:pt x="1723590" y="0"/>
                  </a:lnTo>
                  <a:lnTo>
                    <a:pt x="1723590" y="312377"/>
                  </a:lnTo>
                  <a:lnTo>
                    <a:pt x="0" y="312377"/>
                  </a:ln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14300"/>
              <a:ext cx="1723590" cy="426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Logical Operators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326209" y="3489928"/>
            <a:ext cx="6544255" cy="1186055"/>
            <a:chOff x="0" y="0"/>
            <a:chExt cx="1723590" cy="31237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23590" cy="312377"/>
            </a:xfrm>
            <a:custGeom>
              <a:avLst/>
              <a:gdLst/>
              <a:ahLst/>
              <a:cxnLst/>
              <a:rect r="r" b="b" t="t" l="l"/>
              <a:pathLst>
                <a:path h="312377" w="1723590">
                  <a:moveTo>
                    <a:pt x="0" y="0"/>
                  </a:moveTo>
                  <a:lnTo>
                    <a:pt x="1723590" y="0"/>
                  </a:lnTo>
                  <a:lnTo>
                    <a:pt x="1723590" y="312377"/>
                  </a:lnTo>
                  <a:lnTo>
                    <a:pt x="0" y="312377"/>
                  </a:ln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14300"/>
              <a:ext cx="1723590" cy="426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Comparison Operators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326209" y="6585939"/>
            <a:ext cx="6544255" cy="1186055"/>
            <a:chOff x="0" y="0"/>
            <a:chExt cx="1723590" cy="31237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23590" cy="312377"/>
            </a:xfrm>
            <a:custGeom>
              <a:avLst/>
              <a:gdLst/>
              <a:ahLst/>
              <a:cxnLst/>
              <a:rect r="r" b="b" t="t" l="l"/>
              <a:pathLst>
                <a:path h="312377" w="1723590">
                  <a:moveTo>
                    <a:pt x="0" y="0"/>
                  </a:moveTo>
                  <a:lnTo>
                    <a:pt x="1723590" y="0"/>
                  </a:lnTo>
                  <a:lnTo>
                    <a:pt x="1723590" y="312377"/>
                  </a:lnTo>
                  <a:lnTo>
                    <a:pt x="0" y="312377"/>
                  </a:ln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14300"/>
              <a:ext cx="1723590" cy="426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Assignment Operators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326209" y="8133944"/>
            <a:ext cx="6544255" cy="1186055"/>
            <a:chOff x="0" y="0"/>
            <a:chExt cx="1723590" cy="31237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23590" cy="312377"/>
            </a:xfrm>
            <a:custGeom>
              <a:avLst/>
              <a:gdLst/>
              <a:ahLst/>
              <a:cxnLst/>
              <a:rect r="r" b="b" t="t" l="l"/>
              <a:pathLst>
                <a:path h="312377" w="1723590">
                  <a:moveTo>
                    <a:pt x="0" y="0"/>
                  </a:moveTo>
                  <a:lnTo>
                    <a:pt x="1723590" y="0"/>
                  </a:lnTo>
                  <a:lnTo>
                    <a:pt x="1723590" y="312377"/>
                  </a:lnTo>
                  <a:lnTo>
                    <a:pt x="0" y="312377"/>
                  </a:ln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14300"/>
              <a:ext cx="1723590" cy="426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Bitwise Operators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55078" y="-5037786"/>
            <a:ext cx="20362573" cy="20362573"/>
          </a:xfrm>
          <a:custGeom>
            <a:avLst/>
            <a:gdLst/>
            <a:ahLst/>
            <a:cxnLst/>
            <a:rect r="r" b="b" t="t" l="l"/>
            <a:pathLst>
              <a:path h="20362573" w="20362573">
                <a:moveTo>
                  <a:pt x="0" y="0"/>
                </a:moveTo>
                <a:lnTo>
                  <a:pt x="20362573" y="0"/>
                </a:lnTo>
                <a:lnTo>
                  <a:pt x="20362573" y="20362572"/>
                </a:lnTo>
                <a:lnTo>
                  <a:pt x="0" y="20362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66608" y="491295"/>
            <a:ext cx="12310786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F6F6E9"/>
                </a:solidFill>
                <a:latin typeface="Norwester"/>
                <a:ea typeface="Norwester"/>
                <a:cs typeface="Norwester"/>
                <a:sym typeface="Norwester"/>
              </a:rPr>
              <a:t>ARITHMETIC OPERATORS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366919" y="1852525"/>
            <a:ext cx="12693312" cy="7834117"/>
            <a:chOff x="0" y="0"/>
            <a:chExt cx="3343094" cy="20633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343094" cy="2063307"/>
            </a:xfrm>
            <a:custGeom>
              <a:avLst/>
              <a:gdLst/>
              <a:ahLst/>
              <a:cxnLst/>
              <a:rect r="r" b="b" t="t" l="l"/>
              <a:pathLst>
                <a:path h="2063307" w="3343094">
                  <a:moveTo>
                    <a:pt x="0" y="0"/>
                  </a:moveTo>
                  <a:lnTo>
                    <a:pt x="3343094" y="0"/>
                  </a:lnTo>
                  <a:lnTo>
                    <a:pt x="3343094" y="2063307"/>
                  </a:lnTo>
                  <a:lnTo>
                    <a:pt x="0" y="2063307"/>
                  </a:ln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14300"/>
              <a:ext cx="3343094" cy="2177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Description: Perform basic mathematical operations.</a:t>
              </a:r>
            </a:p>
            <a:p>
              <a:pPr algn="just">
                <a:lnSpc>
                  <a:spcPts val="4759"/>
                </a:lnSpc>
              </a:pPr>
            </a:p>
            <a:p>
              <a:pPr algn="just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              </a:t>
              </a: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+      -         (Addition)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                 -      -         (Subtraction)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                 *       -        (Multiplication)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                 /       -        (Division)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                %      -        (Modulus)</a:t>
              </a:r>
            </a:p>
            <a:p>
              <a:pPr algn="r">
                <a:lnSpc>
                  <a:spcPts val="475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55078" y="-5037786"/>
            <a:ext cx="20362573" cy="20362573"/>
          </a:xfrm>
          <a:custGeom>
            <a:avLst/>
            <a:gdLst/>
            <a:ahLst/>
            <a:cxnLst/>
            <a:rect r="r" b="b" t="t" l="l"/>
            <a:pathLst>
              <a:path h="20362573" w="20362573">
                <a:moveTo>
                  <a:pt x="0" y="0"/>
                </a:moveTo>
                <a:lnTo>
                  <a:pt x="20362573" y="0"/>
                </a:lnTo>
                <a:lnTo>
                  <a:pt x="20362573" y="20362572"/>
                </a:lnTo>
                <a:lnTo>
                  <a:pt x="0" y="20362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66608" y="491295"/>
            <a:ext cx="12310786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F6F6E9"/>
                </a:solidFill>
                <a:latin typeface="Norwester"/>
                <a:ea typeface="Norwester"/>
                <a:cs typeface="Norwester"/>
                <a:sym typeface="Norwester"/>
              </a:rPr>
              <a:t>COMPARISON OPERATORS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74542" y="1662349"/>
            <a:ext cx="16512301" cy="7834117"/>
            <a:chOff x="0" y="0"/>
            <a:chExt cx="4348919" cy="20633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348919" cy="2063307"/>
            </a:xfrm>
            <a:custGeom>
              <a:avLst/>
              <a:gdLst/>
              <a:ahLst/>
              <a:cxnLst/>
              <a:rect r="r" b="b" t="t" l="l"/>
              <a:pathLst>
                <a:path h="2063307" w="4348919">
                  <a:moveTo>
                    <a:pt x="0" y="0"/>
                  </a:moveTo>
                  <a:lnTo>
                    <a:pt x="4348919" y="0"/>
                  </a:lnTo>
                  <a:lnTo>
                    <a:pt x="4348919" y="2063307"/>
                  </a:lnTo>
                  <a:lnTo>
                    <a:pt x="0" y="2063307"/>
                  </a:ln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14300"/>
              <a:ext cx="4348919" cy="217760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just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Description: </a:t>
              </a: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Compare two values and return a boolean (true or false).</a:t>
              </a:r>
            </a:p>
            <a:p>
              <a:pPr algn="just">
                <a:lnSpc>
                  <a:spcPts val="4759"/>
                </a:lnSpc>
              </a:pP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==              (Equal to)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===            (Strict equal to)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!=               (Not equal to)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!==             (Strict not equal to)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&lt;               (Less than)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&gt;               (Greater than)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&lt;=             (Less than or equal to)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&gt;=             (Greater than or equal to)</a:t>
              </a:r>
            </a:p>
            <a:p>
              <a:pPr algn="just">
                <a:lnSpc>
                  <a:spcPts val="4759"/>
                </a:lnSpc>
              </a:pPr>
            </a:p>
            <a:p>
              <a:pPr algn="r">
                <a:lnSpc>
                  <a:spcPts val="4759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55078" y="-5037786"/>
            <a:ext cx="20362573" cy="20362573"/>
          </a:xfrm>
          <a:custGeom>
            <a:avLst/>
            <a:gdLst/>
            <a:ahLst/>
            <a:cxnLst/>
            <a:rect r="r" b="b" t="t" l="l"/>
            <a:pathLst>
              <a:path h="20362573" w="20362573">
                <a:moveTo>
                  <a:pt x="0" y="0"/>
                </a:moveTo>
                <a:lnTo>
                  <a:pt x="20362573" y="0"/>
                </a:lnTo>
                <a:lnTo>
                  <a:pt x="20362573" y="20362572"/>
                </a:lnTo>
                <a:lnTo>
                  <a:pt x="0" y="20362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66608" y="491295"/>
            <a:ext cx="12310786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F6F6E9"/>
                </a:solidFill>
                <a:latin typeface="Norwester"/>
                <a:ea typeface="Norwester"/>
                <a:cs typeface="Norwester"/>
                <a:sym typeface="Norwester"/>
              </a:rPr>
              <a:t>LOGICAL OPERATORS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366919" y="1852525"/>
            <a:ext cx="12693312" cy="7834117"/>
            <a:chOff x="0" y="0"/>
            <a:chExt cx="3343094" cy="20633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343094" cy="2063307"/>
            </a:xfrm>
            <a:custGeom>
              <a:avLst/>
              <a:gdLst/>
              <a:ahLst/>
              <a:cxnLst/>
              <a:rect r="r" b="b" t="t" l="l"/>
              <a:pathLst>
                <a:path h="2063307" w="3343094">
                  <a:moveTo>
                    <a:pt x="0" y="0"/>
                  </a:moveTo>
                  <a:lnTo>
                    <a:pt x="3343094" y="0"/>
                  </a:lnTo>
                  <a:lnTo>
                    <a:pt x="3343094" y="2063307"/>
                  </a:lnTo>
                  <a:lnTo>
                    <a:pt x="0" y="2063307"/>
                  </a:ln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14300"/>
              <a:ext cx="3343094" cy="217760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just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Description: </a:t>
              </a: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Combine or invert conditions.</a:t>
              </a:r>
            </a:p>
            <a:p>
              <a:pPr algn="just">
                <a:lnSpc>
                  <a:spcPts val="4759"/>
                </a:lnSpc>
              </a:pP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&amp;&amp;               (AND)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||                   (OR)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!                    (NOT)</a:t>
              </a:r>
            </a:p>
            <a:p>
              <a:pPr algn="r">
                <a:lnSpc>
                  <a:spcPts val="4759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55078" y="-5037786"/>
            <a:ext cx="20362573" cy="20362573"/>
          </a:xfrm>
          <a:custGeom>
            <a:avLst/>
            <a:gdLst/>
            <a:ahLst/>
            <a:cxnLst/>
            <a:rect r="r" b="b" t="t" l="l"/>
            <a:pathLst>
              <a:path h="20362573" w="20362573">
                <a:moveTo>
                  <a:pt x="0" y="0"/>
                </a:moveTo>
                <a:lnTo>
                  <a:pt x="20362573" y="0"/>
                </a:lnTo>
                <a:lnTo>
                  <a:pt x="20362573" y="20362572"/>
                </a:lnTo>
                <a:lnTo>
                  <a:pt x="0" y="20362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66608" y="491295"/>
            <a:ext cx="12310786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F6F6E9"/>
                </a:solidFill>
                <a:latin typeface="Norwester"/>
                <a:ea typeface="Norwester"/>
                <a:cs typeface="Norwester"/>
                <a:sym typeface="Norwester"/>
              </a:rPr>
              <a:t>ASSIGNMENT OPERATORS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366919" y="1852525"/>
            <a:ext cx="12693312" cy="7834117"/>
            <a:chOff x="0" y="0"/>
            <a:chExt cx="3343094" cy="20633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343094" cy="2063307"/>
            </a:xfrm>
            <a:custGeom>
              <a:avLst/>
              <a:gdLst/>
              <a:ahLst/>
              <a:cxnLst/>
              <a:rect r="r" b="b" t="t" l="l"/>
              <a:pathLst>
                <a:path h="2063307" w="3343094">
                  <a:moveTo>
                    <a:pt x="0" y="0"/>
                  </a:moveTo>
                  <a:lnTo>
                    <a:pt x="3343094" y="0"/>
                  </a:lnTo>
                  <a:lnTo>
                    <a:pt x="3343094" y="2063307"/>
                  </a:lnTo>
                  <a:lnTo>
                    <a:pt x="0" y="2063307"/>
                  </a:ln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14300"/>
              <a:ext cx="3343094" cy="217760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just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Description: </a:t>
              </a: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Assign values to variables.</a:t>
              </a:r>
            </a:p>
            <a:p>
              <a:pPr algn="just">
                <a:lnSpc>
                  <a:spcPts val="4759"/>
                </a:lnSpc>
              </a:pP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=        (Assign)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+=     (Add and assign)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-=     (Subtract and assign)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*=     (Multiply and assign)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/=     (Divide and assign)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%=   (Modulus and assign)</a:t>
              </a:r>
            </a:p>
            <a:p>
              <a:pPr algn="r">
                <a:lnSpc>
                  <a:spcPts val="4759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66" y="-4932007"/>
            <a:ext cx="20362573" cy="20362573"/>
          </a:xfrm>
          <a:custGeom>
            <a:avLst/>
            <a:gdLst/>
            <a:ahLst/>
            <a:cxnLst/>
            <a:rect r="r" b="b" t="t" l="l"/>
            <a:pathLst>
              <a:path h="20362573" w="20362573">
                <a:moveTo>
                  <a:pt x="0" y="0"/>
                </a:moveTo>
                <a:lnTo>
                  <a:pt x="20362573" y="0"/>
                </a:lnTo>
                <a:lnTo>
                  <a:pt x="20362573" y="20362573"/>
                </a:lnTo>
                <a:lnTo>
                  <a:pt x="0" y="203625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642275" y="7589985"/>
            <a:ext cx="15884798" cy="2821826"/>
            <a:chOff x="0" y="0"/>
            <a:chExt cx="1335223" cy="2371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35223" cy="237193"/>
            </a:xfrm>
            <a:custGeom>
              <a:avLst/>
              <a:gdLst/>
              <a:ahLst/>
              <a:cxnLst/>
              <a:rect r="r" b="b" t="t" l="l"/>
              <a:pathLst>
                <a:path h="237193" w="1335223">
                  <a:moveTo>
                    <a:pt x="1132023" y="0"/>
                  </a:moveTo>
                  <a:lnTo>
                    <a:pt x="0" y="0"/>
                  </a:lnTo>
                  <a:lnTo>
                    <a:pt x="203200" y="237193"/>
                  </a:lnTo>
                  <a:lnTo>
                    <a:pt x="1335223" y="237193"/>
                  </a:lnTo>
                  <a:lnTo>
                    <a:pt x="1132023" y="0"/>
                  </a:ln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66675"/>
              <a:ext cx="1132023" cy="3038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820294" y="2571907"/>
            <a:ext cx="7481517" cy="5685953"/>
          </a:xfrm>
          <a:custGeom>
            <a:avLst/>
            <a:gdLst/>
            <a:ahLst/>
            <a:cxnLst/>
            <a:rect r="r" b="b" t="t" l="l"/>
            <a:pathLst>
              <a:path h="5685953" w="7481517">
                <a:moveTo>
                  <a:pt x="0" y="0"/>
                </a:moveTo>
                <a:lnTo>
                  <a:pt x="7481517" y="0"/>
                </a:lnTo>
                <a:lnTo>
                  <a:pt x="7481517" y="5685953"/>
                </a:lnTo>
                <a:lnTo>
                  <a:pt x="0" y="56859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696361" y="3285427"/>
            <a:ext cx="6005904" cy="491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F6F6E9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Conditional Statements: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6F6E9"/>
                </a:solidFill>
                <a:latin typeface="Telegraf"/>
                <a:ea typeface="Telegraf"/>
                <a:cs typeface="Telegraf"/>
                <a:sym typeface="Telegraf"/>
              </a:rPr>
              <a:t>if, else if, else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6F6E9"/>
                </a:solidFill>
                <a:latin typeface="Telegraf"/>
                <a:ea typeface="Telegraf"/>
                <a:cs typeface="Telegraf"/>
                <a:sym typeface="Telegraf"/>
              </a:rPr>
              <a:t>switch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F6F6E9"/>
                </a:solidFill>
                <a:latin typeface="Telegraf Bold"/>
                <a:ea typeface="Telegraf Bold"/>
                <a:cs typeface="Telegraf Bold"/>
                <a:sym typeface="Telegraf Bold"/>
              </a:rPr>
              <a:t>Loops: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6F6E9"/>
                </a:solidFill>
                <a:latin typeface="Telegraf"/>
                <a:ea typeface="Telegraf"/>
                <a:cs typeface="Telegraf"/>
                <a:sym typeface="Telegraf"/>
              </a:rPr>
              <a:t>for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6F6E9"/>
                </a:solidFill>
                <a:latin typeface="Telegraf"/>
                <a:ea typeface="Telegraf"/>
                <a:cs typeface="Telegraf"/>
                <a:sym typeface="Telegraf"/>
              </a:rPr>
              <a:t>while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6F6E9"/>
                </a:solidFill>
                <a:latin typeface="Telegraf"/>
                <a:ea typeface="Telegraf"/>
                <a:cs typeface="Telegraf"/>
                <a:sym typeface="Telegraf"/>
              </a:rPr>
              <a:t>do while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600712" y="657032"/>
            <a:ext cx="6562939" cy="215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F6F6E9"/>
                </a:solidFill>
                <a:latin typeface="Norwester"/>
                <a:ea typeface="Norwester"/>
                <a:cs typeface="Norwester"/>
                <a:sym typeface="Norwester"/>
              </a:rPr>
              <a:t>CONTROL STRUCTURES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5837665" y="919105"/>
            <a:ext cx="1479460" cy="147946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030447"/>
            <a:ext cx="18742642" cy="18742642"/>
          </a:xfrm>
          <a:custGeom>
            <a:avLst/>
            <a:gdLst/>
            <a:ahLst/>
            <a:cxnLst/>
            <a:rect r="r" b="b" t="t" l="l"/>
            <a:pathLst>
              <a:path h="18742642" w="18742642">
                <a:moveTo>
                  <a:pt x="0" y="0"/>
                </a:moveTo>
                <a:lnTo>
                  <a:pt x="18742642" y="0"/>
                </a:lnTo>
                <a:lnTo>
                  <a:pt x="18742642" y="18742642"/>
                </a:lnTo>
                <a:lnTo>
                  <a:pt x="0" y="187426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04289" y="-4402182"/>
            <a:ext cx="12080937" cy="14868845"/>
            <a:chOff x="0" y="0"/>
            <a:chExt cx="6604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2388" y="2581936"/>
            <a:ext cx="7280656" cy="6248126"/>
          </a:xfrm>
          <a:custGeom>
            <a:avLst/>
            <a:gdLst/>
            <a:ahLst/>
            <a:cxnLst/>
            <a:rect r="r" b="b" t="t" l="l"/>
            <a:pathLst>
              <a:path h="6248126" w="7280656">
                <a:moveTo>
                  <a:pt x="0" y="0"/>
                </a:moveTo>
                <a:lnTo>
                  <a:pt x="7280656" y="0"/>
                </a:lnTo>
                <a:lnTo>
                  <a:pt x="7280656" y="6248126"/>
                </a:lnTo>
                <a:lnTo>
                  <a:pt x="0" y="6248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262485" y="1102476"/>
            <a:ext cx="1479460" cy="147946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79101" y="8103489"/>
            <a:ext cx="726573" cy="72657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843280" y="3201654"/>
            <a:ext cx="7947724" cy="2762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Key-value pairs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Example:</a:t>
            </a:r>
          </a:p>
          <a:p>
            <a:pPr algn="l">
              <a:lnSpc>
                <a:spcPts val="3639"/>
              </a:lnSpc>
            </a:pPr>
          </a:p>
          <a:p>
            <a:pPr algn="l" marL="561337" indent="-280669" lvl="1">
              <a:lnSpc>
                <a:spcPts val="3639"/>
              </a:lnSpc>
              <a:buAutoNum type="arabicPeriod" startAt="1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      </a:t>
            </a: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let user = { name: "Alice", age: 25 };</a:t>
            </a:r>
          </a:p>
          <a:p>
            <a:pPr algn="l" marL="561337" indent="-280669" lvl="1">
              <a:lnSpc>
                <a:spcPts val="3639"/>
              </a:lnSpc>
              <a:buAutoNum type="arabicPeriod" startAt="1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      </a:t>
            </a: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console.log(user.name); // Alice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8019267" y="842556"/>
            <a:ext cx="8851256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OBJECTS AND ARRAYS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843280" y="2288841"/>
            <a:ext cx="7027243" cy="1263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7B3911"/>
                </a:solidFill>
                <a:latin typeface="Telegraf Bold"/>
                <a:ea typeface="Telegraf Bold"/>
                <a:cs typeface="Telegraf Bold"/>
                <a:sym typeface="Telegraf Bold"/>
              </a:rPr>
              <a:t>Objects</a:t>
            </a:r>
          </a:p>
          <a:p>
            <a:pPr algn="l">
              <a:lnSpc>
                <a:spcPts val="489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816133" y="5906900"/>
            <a:ext cx="7027243" cy="644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7B3911"/>
                </a:solidFill>
                <a:latin typeface="Telegraf Bold"/>
                <a:ea typeface="Telegraf Bold"/>
                <a:cs typeface="Telegraf Bold"/>
                <a:sym typeface="Telegraf Bold"/>
              </a:rPr>
              <a:t>Arrays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816133" y="6813870"/>
            <a:ext cx="7947724" cy="2762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Indexed collections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Example:</a:t>
            </a:r>
          </a:p>
          <a:p>
            <a:pPr algn="l">
              <a:lnSpc>
                <a:spcPts val="3639"/>
              </a:lnSpc>
            </a:pPr>
          </a:p>
          <a:p>
            <a:pPr algn="l" marL="561337" indent="-280669" lvl="1">
              <a:lnSpc>
                <a:spcPts val="3639"/>
              </a:lnSpc>
              <a:buAutoNum type="arabicPeriod" startAt="1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        </a:t>
            </a: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let fruits = ["apple", "banana", "cherry"];</a:t>
            </a:r>
          </a:p>
          <a:p>
            <a:pPr algn="l" marL="561337" indent="-280669" lvl="1">
              <a:lnSpc>
                <a:spcPts val="3639"/>
              </a:lnSpc>
              <a:buAutoNum type="arabicPeriod" startAt="1"/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        </a:t>
            </a: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console.log(fruits[1]); // banana</a:t>
            </a:r>
          </a:p>
          <a:p>
            <a:pPr algn="l">
              <a:lnSpc>
                <a:spcPts val="363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7053" y="-4932007"/>
            <a:ext cx="18742642" cy="18742642"/>
          </a:xfrm>
          <a:custGeom>
            <a:avLst/>
            <a:gdLst/>
            <a:ahLst/>
            <a:cxnLst/>
            <a:rect r="r" b="b" t="t" l="l"/>
            <a:pathLst>
              <a:path h="18742642" w="18742642">
                <a:moveTo>
                  <a:pt x="0" y="0"/>
                </a:moveTo>
                <a:lnTo>
                  <a:pt x="18742643" y="0"/>
                </a:lnTo>
                <a:lnTo>
                  <a:pt x="18742643" y="18742643"/>
                </a:lnTo>
                <a:lnTo>
                  <a:pt x="0" y="18742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13197" y="6298803"/>
            <a:ext cx="14660743" cy="7330371"/>
            <a:chOff x="0" y="0"/>
            <a:chExt cx="812800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812800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112925" y="-5334262"/>
            <a:ext cx="17684996" cy="7330371"/>
            <a:chOff x="0" y="0"/>
            <a:chExt cx="980466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80466" cy="406400"/>
            </a:xfrm>
            <a:custGeom>
              <a:avLst/>
              <a:gdLst/>
              <a:ahLst/>
              <a:cxnLst/>
              <a:rect r="r" b="b" t="t" l="l"/>
              <a:pathLst>
                <a:path h="406400" w="980466">
                  <a:moveTo>
                    <a:pt x="777266" y="0"/>
                  </a:moveTo>
                  <a:cubicBezTo>
                    <a:pt x="889491" y="0"/>
                    <a:pt x="980466" y="90976"/>
                    <a:pt x="980466" y="203200"/>
                  </a:cubicBezTo>
                  <a:cubicBezTo>
                    <a:pt x="980466" y="315424"/>
                    <a:pt x="889491" y="406400"/>
                    <a:pt x="77726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980466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739929" y="2403355"/>
            <a:ext cx="8274851" cy="5808946"/>
          </a:xfrm>
          <a:custGeom>
            <a:avLst/>
            <a:gdLst/>
            <a:ahLst/>
            <a:cxnLst/>
            <a:rect r="r" b="b" t="t" l="l"/>
            <a:pathLst>
              <a:path h="5808946" w="8274851">
                <a:moveTo>
                  <a:pt x="0" y="0"/>
                </a:moveTo>
                <a:lnTo>
                  <a:pt x="8274852" y="0"/>
                </a:lnTo>
                <a:lnTo>
                  <a:pt x="8274852" y="5808946"/>
                </a:lnTo>
                <a:lnTo>
                  <a:pt x="0" y="58089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06495" y="4544434"/>
            <a:ext cx="8406702" cy="1102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b="true">
                <a:solidFill>
                  <a:srgbClr val="7B3911"/>
                </a:solidFill>
                <a:latin typeface="Telegraf Bold"/>
                <a:ea typeface="Telegraf Bold"/>
                <a:cs typeface="Telegraf Bold"/>
                <a:sym typeface="Telegraf Bold"/>
              </a:rPr>
              <a:t>MDN docs</a:t>
            </a:r>
            <a:r>
              <a:rPr lang="en-US" sz="307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 - https://developer.mozilla.org/en-US/docs/Web/JavaScript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06224" y="2807714"/>
            <a:ext cx="7564460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RESOURCES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6495" y="6203553"/>
            <a:ext cx="8664188" cy="559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079" b="true">
                <a:solidFill>
                  <a:srgbClr val="7B3911"/>
                </a:solidFill>
                <a:latin typeface="Telegraf Bold"/>
                <a:ea typeface="Telegraf Bold"/>
                <a:cs typeface="Telegraf Bold"/>
                <a:sym typeface="Telegraf Bold"/>
              </a:rPr>
              <a:t>W3Schools</a:t>
            </a:r>
            <a:r>
              <a:rPr lang="en-US" sz="307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 - https://www.w3schools.com/js/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9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66" y="-4932007"/>
            <a:ext cx="20362573" cy="20362573"/>
          </a:xfrm>
          <a:custGeom>
            <a:avLst/>
            <a:gdLst/>
            <a:ahLst/>
            <a:cxnLst/>
            <a:rect r="r" b="b" t="t" l="l"/>
            <a:pathLst>
              <a:path h="20362573" w="20362573">
                <a:moveTo>
                  <a:pt x="0" y="0"/>
                </a:moveTo>
                <a:lnTo>
                  <a:pt x="20362573" y="0"/>
                </a:lnTo>
                <a:lnTo>
                  <a:pt x="20362573" y="20362573"/>
                </a:lnTo>
                <a:lnTo>
                  <a:pt x="0" y="203625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186536" y="5143500"/>
            <a:ext cx="13166245" cy="7669748"/>
            <a:chOff x="0" y="0"/>
            <a:chExt cx="1030219" cy="6001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30219" cy="600135"/>
            </a:xfrm>
            <a:custGeom>
              <a:avLst/>
              <a:gdLst/>
              <a:ahLst/>
              <a:cxnLst/>
              <a:rect r="r" b="b" t="t" l="l"/>
              <a:pathLst>
                <a:path h="600135" w="1030219">
                  <a:moveTo>
                    <a:pt x="827019" y="0"/>
                  </a:moveTo>
                  <a:lnTo>
                    <a:pt x="0" y="0"/>
                  </a:lnTo>
                  <a:lnTo>
                    <a:pt x="203200" y="600135"/>
                  </a:lnTo>
                  <a:lnTo>
                    <a:pt x="1030219" y="600135"/>
                  </a:lnTo>
                  <a:lnTo>
                    <a:pt x="827019" y="0"/>
                  </a:lnTo>
                  <a:close/>
                </a:path>
              </a:pathLst>
            </a:custGeom>
            <a:solidFill>
              <a:srgbClr val="D18C0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66675"/>
              <a:ext cx="827019" cy="666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06224" y="2492649"/>
            <a:ext cx="7574859" cy="6073660"/>
          </a:xfrm>
          <a:custGeom>
            <a:avLst/>
            <a:gdLst/>
            <a:ahLst/>
            <a:cxnLst/>
            <a:rect r="r" b="b" t="t" l="l"/>
            <a:pathLst>
              <a:path h="6073660" w="7574859">
                <a:moveTo>
                  <a:pt x="0" y="0"/>
                </a:moveTo>
                <a:lnTo>
                  <a:pt x="7574859" y="0"/>
                </a:lnTo>
                <a:lnTo>
                  <a:pt x="7574859" y="6073660"/>
                </a:lnTo>
                <a:lnTo>
                  <a:pt x="0" y="60736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631832" y="4529563"/>
            <a:ext cx="8373165" cy="297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8"/>
              </a:lnSpc>
            </a:pPr>
            <a:r>
              <a:rPr lang="en-US" sz="4156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A versatile, lightweight, and interpreted programming language commonly used for web development.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31832" y="1262447"/>
            <a:ext cx="5526800" cy="215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WHAT IS JAVASCRIPT?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7053" y="-4932007"/>
            <a:ext cx="18742642" cy="18742642"/>
          </a:xfrm>
          <a:custGeom>
            <a:avLst/>
            <a:gdLst/>
            <a:ahLst/>
            <a:cxnLst/>
            <a:rect r="r" b="b" t="t" l="l"/>
            <a:pathLst>
              <a:path h="18742642" w="18742642">
                <a:moveTo>
                  <a:pt x="0" y="0"/>
                </a:moveTo>
                <a:lnTo>
                  <a:pt x="18742643" y="0"/>
                </a:lnTo>
                <a:lnTo>
                  <a:pt x="18742643" y="18742643"/>
                </a:lnTo>
                <a:lnTo>
                  <a:pt x="0" y="18742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33929" y="4009920"/>
            <a:ext cx="9425312" cy="942531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077311" y="-1829124"/>
            <a:ext cx="9425312" cy="942531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916855" y="2044019"/>
            <a:ext cx="7554928" cy="6678557"/>
          </a:xfrm>
          <a:custGeom>
            <a:avLst/>
            <a:gdLst/>
            <a:ahLst/>
            <a:cxnLst/>
            <a:rect r="r" b="b" t="t" l="l"/>
            <a:pathLst>
              <a:path h="6678557" w="7554928">
                <a:moveTo>
                  <a:pt x="0" y="0"/>
                </a:moveTo>
                <a:lnTo>
                  <a:pt x="7554928" y="0"/>
                </a:lnTo>
                <a:lnTo>
                  <a:pt x="7554928" y="6678557"/>
                </a:lnTo>
                <a:lnTo>
                  <a:pt x="0" y="66785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6224" y="4261685"/>
            <a:ext cx="8620705" cy="178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74"/>
              </a:lnSpc>
            </a:pPr>
            <a:r>
              <a:rPr lang="en-US" sz="11842">
                <a:solidFill>
                  <a:srgbClr val="692900"/>
                </a:solidFill>
                <a:latin typeface="Norwester"/>
                <a:ea typeface="Norwester"/>
                <a:cs typeface="Norwester"/>
                <a:sym typeface="Norwester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18C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21822" y="480814"/>
            <a:ext cx="10277475" cy="567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46"/>
              </a:lnSpc>
            </a:pPr>
            <a:r>
              <a:rPr lang="en-US" sz="10818">
                <a:solidFill>
                  <a:srgbClr val="692900"/>
                </a:solidFill>
                <a:latin typeface="Norwester"/>
                <a:ea typeface="Norwester"/>
                <a:cs typeface="Norwester"/>
                <a:sym typeface="Norwester"/>
              </a:rPr>
              <a:t>WHY JAVASCRIPT?</a:t>
            </a:r>
          </a:p>
          <a:p>
            <a:pPr algn="ctr">
              <a:lnSpc>
                <a:spcPts val="15146"/>
              </a:lnSpc>
            </a:pPr>
          </a:p>
          <a:p>
            <a:pPr algn="ctr">
              <a:lnSpc>
                <a:spcPts val="1514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721822" y="3272351"/>
            <a:ext cx="17654379" cy="459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20354" indent="-560177" lvl="1">
              <a:lnSpc>
                <a:spcPts val="7264"/>
              </a:lnSpc>
              <a:buFont typeface="Arial"/>
              <a:buChar char="•"/>
            </a:pPr>
            <a:r>
              <a:rPr lang="en-US" sz="5189">
                <a:solidFill>
                  <a:srgbClr val="692900"/>
                </a:solidFill>
                <a:latin typeface="Telegraf"/>
                <a:ea typeface="Telegraf"/>
                <a:cs typeface="Telegraf"/>
                <a:sym typeface="Telegraf"/>
              </a:rPr>
              <a:t>Adds interactivity to websites</a:t>
            </a:r>
          </a:p>
          <a:p>
            <a:pPr algn="just" marL="1120354" indent="-560177" lvl="1">
              <a:lnSpc>
                <a:spcPts val="7264"/>
              </a:lnSpc>
              <a:buFont typeface="Arial"/>
              <a:buChar char="•"/>
            </a:pPr>
            <a:r>
              <a:rPr lang="en-US" sz="5189">
                <a:solidFill>
                  <a:srgbClr val="692900"/>
                </a:solidFill>
                <a:latin typeface="Telegraf"/>
                <a:ea typeface="Telegraf"/>
                <a:cs typeface="Telegraf"/>
                <a:sym typeface="Telegraf"/>
              </a:rPr>
              <a:t>Powers dynamic content</a:t>
            </a:r>
          </a:p>
          <a:p>
            <a:pPr algn="just" marL="1120354" indent="-560177" lvl="1">
              <a:lnSpc>
                <a:spcPts val="7264"/>
              </a:lnSpc>
              <a:buFont typeface="Arial"/>
              <a:buChar char="•"/>
            </a:pPr>
            <a:r>
              <a:rPr lang="en-US" sz="5189">
                <a:solidFill>
                  <a:srgbClr val="692900"/>
                </a:solidFill>
                <a:latin typeface="Telegraf"/>
                <a:ea typeface="Telegraf"/>
                <a:cs typeface="Telegraf"/>
                <a:sym typeface="Telegraf"/>
              </a:rPr>
              <a:t>Supports backend </a:t>
            </a:r>
          </a:p>
          <a:p>
            <a:pPr algn="just" marL="1120354" indent="-560177" lvl="1">
              <a:lnSpc>
                <a:spcPts val="7264"/>
              </a:lnSpc>
              <a:buFont typeface="Arial"/>
              <a:buChar char="•"/>
            </a:pPr>
            <a:r>
              <a:rPr lang="en-US" sz="5189">
                <a:solidFill>
                  <a:srgbClr val="692900"/>
                </a:solidFill>
                <a:latin typeface="Telegraf"/>
                <a:ea typeface="Telegraf"/>
                <a:cs typeface="Telegraf"/>
                <a:sym typeface="Telegraf"/>
              </a:rPr>
              <a:t>Huge community and libraries</a:t>
            </a:r>
          </a:p>
          <a:p>
            <a:pPr algn="just">
              <a:lnSpc>
                <a:spcPts val="726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7053" y="-4932007"/>
            <a:ext cx="18742642" cy="18742642"/>
          </a:xfrm>
          <a:custGeom>
            <a:avLst/>
            <a:gdLst/>
            <a:ahLst/>
            <a:cxnLst/>
            <a:rect r="r" b="b" t="t" l="l"/>
            <a:pathLst>
              <a:path h="18742642" w="18742642">
                <a:moveTo>
                  <a:pt x="0" y="0"/>
                </a:moveTo>
                <a:lnTo>
                  <a:pt x="18742643" y="0"/>
                </a:lnTo>
                <a:lnTo>
                  <a:pt x="18742643" y="18742643"/>
                </a:lnTo>
                <a:lnTo>
                  <a:pt x="0" y="18742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39445" y="-1650581"/>
            <a:ext cx="14365227" cy="1436522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621968" y="1962528"/>
            <a:ext cx="7080296" cy="6398013"/>
          </a:xfrm>
          <a:custGeom>
            <a:avLst/>
            <a:gdLst/>
            <a:ahLst/>
            <a:cxnLst/>
            <a:rect r="r" b="b" t="t" l="l"/>
            <a:pathLst>
              <a:path h="6398013" w="7080296">
                <a:moveTo>
                  <a:pt x="0" y="0"/>
                </a:moveTo>
                <a:lnTo>
                  <a:pt x="7080297" y="0"/>
                </a:lnTo>
                <a:lnTo>
                  <a:pt x="7080297" y="6398014"/>
                </a:lnTo>
                <a:lnTo>
                  <a:pt x="0" y="63980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17840" y="3987170"/>
            <a:ext cx="10607942" cy="4853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934" indent="-419467" lvl="1">
              <a:lnSpc>
                <a:spcPts val="5440"/>
              </a:lnSpc>
              <a:buFont typeface="Arial"/>
              <a:buChar char="•"/>
            </a:pPr>
            <a:r>
              <a:rPr lang="en-US" sz="3885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Case-sensitive</a:t>
            </a:r>
          </a:p>
          <a:p>
            <a:pPr algn="l" marL="838934" indent="-419467" lvl="1">
              <a:lnSpc>
                <a:spcPts val="5440"/>
              </a:lnSpc>
              <a:buFont typeface="Arial"/>
              <a:buChar char="•"/>
            </a:pPr>
            <a:r>
              <a:rPr lang="en-US" sz="3885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Statements end with ; (optional)</a:t>
            </a:r>
          </a:p>
          <a:p>
            <a:pPr algn="l" marL="838934" indent="-419467" lvl="1">
              <a:lnSpc>
                <a:spcPts val="5440"/>
              </a:lnSpc>
              <a:buFont typeface="Arial"/>
              <a:buChar char="•"/>
            </a:pPr>
            <a:r>
              <a:rPr lang="en-US" sz="3885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Code blocks defined by {}</a:t>
            </a:r>
          </a:p>
          <a:p>
            <a:pPr algn="l" marL="838934" indent="-419467" lvl="1">
              <a:lnSpc>
                <a:spcPts val="5440"/>
              </a:lnSpc>
              <a:buFont typeface="Arial"/>
              <a:buChar char="•"/>
            </a:pPr>
            <a:r>
              <a:rPr lang="en-US" sz="3885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Comments:</a:t>
            </a:r>
          </a:p>
          <a:p>
            <a:pPr algn="l" marL="1677867" indent="-559289" lvl="2">
              <a:lnSpc>
                <a:spcPts val="5440"/>
              </a:lnSpc>
              <a:buFont typeface="Arial"/>
              <a:buChar char="⚬"/>
            </a:pPr>
            <a:r>
              <a:rPr lang="en-US" sz="3885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Single-line: // comment</a:t>
            </a:r>
          </a:p>
          <a:p>
            <a:pPr algn="l" marL="1677867" indent="-559289" lvl="2">
              <a:lnSpc>
                <a:spcPts val="5440"/>
              </a:lnSpc>
              <a:buFont typeface="Arial"/>
              <a:buChar char="⚬"/>
            </a:pPr>
            <a:r>
              <a:rPr lang="en-US" sz="3885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Multi-line: /* comment */</a:t>
            </a:r>
          </a:p>
          <a:p>
            <a:pPr algn="l">
              <a:lnSpc>
                <a:spcPts val="544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79837" y="542257"/>
            <a:ext cx="8364163" cy="215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JAVASCRIPT SYNTAX OVERVIEW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5250981" y="953760"/>
            <a:ext cx="1935433" cy="193543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BA32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365311" y="2889193"/>
            <a:ext cx="705075" cy="70507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BA32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7053" y="-4932007"/>
            <a:ext cx="18742642" cy="18742642"/>
          </a:xfrm>
          <a:custGeom>
            <a:avLst/>
            <a:gdLst/>
            <a:ahLst/>
            <a:cxnLst/>
            <a:rect r="r" b="b" t="t" l="l"/>
            <a:pathLst>
              <a:path h="18742642" w="18742642">
                <a:moveTo>
                  <a:pt x="0" y="0"/>
                </a:moveTo>
                <a:lnTo>
                  <a:pt x="18742643" y="0"/>
                </a:lnTo>
                <a:lnTo>
                  <a:pt x="18742643" y="18742643"/>
                </a:lnTo>
                <a:lnTo>
                  <a:pt x="0" y="18742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071837" y="-1661512"/>
            <a:ext cx="4760496" cy="476049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1018056" y="8774037"/>
            <a:ext cx="2569630" cy="256963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60429" y="1291427"/>
            <a:ext cx="16398871" cy="8767425"/>
          </a:xfrm>
          <a:custGeom>
            <a:avLst/>
            <a:gdLst/>
            <a:ahLst/>
            <a:cxnLst/>
            <a:rect r="r" b="b" t="t" l="l"/>
            <a:pathLst>
              <a:path h="8767425" w="16398871">
                <a:moveTo>
                  <a:pt x="0" y="0"/>
                </a:moveTo>
                <a:lnTo>
                  <a:pt x="16398871" y="0"/>
                </a:lnTo>
                <a:lnTo>
                  <a:pt x="16398871" y="8767425"/>
                </a:lnTo>
                <a:lnTo>
                  <a:pt x="0" y="8767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3080929" y="2745295"/>
            <a:ext cx="11990909" cy="5859688"/>
            <a:chOff x="0" y="0"/>
            <a:chExt cx="3158099" cy="154329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158099" cy="1543292"/>
            </a:xfrm>
            <a:custGeom>
              <a:avLst/>
              <a:gdLst/>
              <a:ahLst/>
              <a:cxnLst/>
              <a:rect r="r" b="b" t="t" l="l"/>
              <a:pathLst>
                <a:path h="1543292" w="3158099">
                  <a:moveTo>
                    <a:pt x="40030" y="0"/>
                  </a:moveTo>
                  <a:lnTo>
                    <a:pt x="3118069" y="0"/>
                  </a:lnTo>
                  <a:cubicBezTo>
                    <a:pt x="3128686" y="0"/>
                    <a:pt x="3138868" y="4217"/>
                    <a:pt x="3146375" y="11725"/>
                  </a:cubicBezTo>
                  <a:cubicBezTo>
                    <a:pt x="3153882" y="19232"/>
                    <a:pt x="3158099" y="29414"/>
                    <a:pt x="3158099" y="40030"/>
                  </a:cubicBezTo>
                  <a:lnTo>
                    <a:pt x="3158099" y="1503262"/>
                  </a:lnTo>
                  <a:cubicBezTo>
                    <a:pt x="3158099" y="1513879"/>
                    <a:pt x="3153882" y="1524061"/>
                    <a:pt x="3146375" y="1531568"/>
                  </a:cubicBezTo>
                  <a:cubicBezTo>
                    <a:pt x="3138868" y="1539075"/>
                    <a:pt x="3128686" y="1543292"/>
                    <a:pt x="3118069" y="1543292"/>
                  </a:cubicBezTo>
                  <a:lnTo>
                    <a:pt x="40030" y="1543292"/>
                  </a:lnTo>
                  <a:cubicBezTo>
                    <a:pt x="17922" y="1543292"/>
                    <a:pt x="0" y="1525370"/>
                    <a:pt x="0" y="1503262"/>
                  </a:cubicBezTo>
                  <a:lnTo>
                    <a:pt x="0" y="40030"/>
                  </a:lnTo>
                  <a:cubicBezTo>
                    <a:pt x="0" y="29414"/>
                    <a:pt x="4217" y="19232"/>
                    <a:pt x="11725" y="11725"/>
                  </a:cubicBezTo>
                  <a:cubicBezTo>
                    <a:pt x="19232" y="4217"/>
                    <a:pt x="29414" y="0"/>
                    <a:pt x="4003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0"/>
              <a:ext cx="3158099" cy="1638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 // This is a single-line comment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 /* This is a multi-line comment */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 console.log("Hello, World!"); // Prints to the console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220376" y="495709"/>
            <a:ext cx="7591629" cy="107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EXAMPLE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030447"/>
            <a:ext cx="18742642" cy="18742642"/>
          </a:xfrm>
          <a:custGeom>
            <a:avLst/>
            <a:gdLst/>
            <a:ahLst/>
            <a:cxnLst/>
            <a:rect r="r" b="b" t="t" l="l"/>
            <a:pathLst>
              <a:path h="18742642" w="18742642">
                <a:moveTo>
                  <a:pt x="0" y="0"/>
                </a:moveTo>
                <a:lnTo>
                  <a:pt x="18742642" y="0"/>
                </a:lnTo>
                <a:lnTo>
                  <a:pt x="18742642" y="18742642"/>
                </a:lnTo>
                <a:lnTo>
                  <a:pt x="0" y="187426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04289" y="-4402182"/>
            <a:ext cx="12080937" cy="14868845"/>
            <a:chOff x="0" y="0"/>
            <a:chExt cx="6604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2388" y="2581936"/>
            <a:ext cx="7280656" cy="6248126"/>
          </a:xfrm>
          <a:custGeom>
            <a:avLst/>
            <a:gdLst/>
            <a:ahLst/>
            <a:cxnLst/>
            <a:rect r="r" b="b" t="t" l="l"/>
            <a:pathLst>
              <a:path h="6248126" w="7280656">
                <a:moveTo>
                  <a:pt x="0" y="0"/>
                </a:moveTo>
                <a:lnTo>
                  <a:pt x="7280656" y="0"/>
                </a:lnTo>
                <a:lnTo>
                  <a:pt x="7280656" y="6248126"/>
                </a:lnTo>
                <a:lnTo>
                  <a:pt x="0" y="6248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262485" y="1102476"/>
            <a:ext cx="1479460" cy="147946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79101" y="8103489"/>
            <a:ext cx="726573" cy="72657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843280" y="3051291"/>
            <a:ext cx="7947724" cy="93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Function-scoped and can be re-declared; avoid for modern code due to potential scope issues.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843280" y="841418"/>
            <a:ext cx="6549280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VARIABLES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843280" y="2300313"/>
            <a:ext cx="1829413" cy="644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7B3911"/>
                </a:solidFill>
                <a:latin typeface="Telegraf Bold"/>
                <a:ea typeface="Telegraf Bold"/>
                <a:cs typeface="Telegraf Bold"/>
                <a:sym typeface="Telegraf Bold"/>
              </a:rPr>
              <a:t>1.) var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843280" y="4252076"/>
            <a:ext cx="1829413" cy="644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7B3911"/>
                </a:solidFill>
                <a:latin typeface="Telegraf Bold"/>
                <a:ea typeface="Telegraf Bold"/>
                <a:cs typeface="Telegraf Bold"/>
                <a:sym typeface="Telegraf Bold"/>
              </a:rPr>
              <a:t>2.) let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843280" y="6603826"/>
            <a:ext cx="2199283" cy="644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7B3911"/>
                </a:solidFill>
                <a:latin typeface="Telegraf Bold"/>
                <a:ea typeface="Telegraf Bold"/>
                <a:cs typeface="Telegraf Bold"/>
                <a:sym typeface="Telegraf Bold"/>
              </a:rPr>
              <a:t>3.) const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843280" y="5196094"/>
            <a:ext cx="7947724" cy="93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Block-scoped, ideal for variables that can change value , cannot be redeclared.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843280" y="7532690"/>
            <a:ext cx="7947724" cy="93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Block-scoped and immutable; use for constants or values that don’t change.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7053" y="-4932007"/>
            <a:ext cx="18742642" cy="18742642"/>
          </a:xfrm>
          <a:custGeom>
            <a:avLst/>
            <a:gdLst/>
            <a:ahLst/>
            <a:cxnLst/>
            <a:rect r="r" b="b" t="t" l="l"/>
            <a:pathLst>
              <a:path h="18742642" w="18742642">
                <a:moveTo>
                  <a:pt x="0" y="0"/>
                </a:moveTo>
                <a:lnTo>
                  <a:pt x="18742643" y="0"/>
                </a:lnTo>
                <a:lnTo>
                  <a:pt x="18742643" y="18742643"/>
                </a:lnTo>
                <a:lnTo>
                  <a:pt x="0" y="18742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071837" y="-1661512"/>
            <a:ext cx="4760496" cy="476049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1018056" y="8774037"/>
            <a:ext cx="2569630" cy="256963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66759" y="1291427"/>
            <a:ext cx="17419277" cy="9312970"/>
          </a:xfrm>
          <a:custGeom>
            <a:avLst/>
            <a:gdLst/>
            <a:ahLst/>
            <a:cxnLst/>
            <a:rect r="r" b="b" t="t" l="l"/>
            <a:pathLst>
              <a:path h="9312970" w="17419277">
                <a:moveTo>
                  <a:pt x="0" y="0"/>
                </a:moveTo>
                <a:lnTo>
                  <a:pt x="17419277" y="0"/>
                </a:lnTo>
                <a:lnTo>
                  <a:pt x="17419277" y="9312970"/>
                </a:lnTo>
                <a:lnTo>
                  <a:pt x="0" y="9312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2532473" y="2912043"/>
            <a:ext cx="13020008" cy="6204274"/>
            <a:chOff x="0" y="0"/>
            <a:chExt cx="3429138" cy="16340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429138" cy="1634047"/>
            </a:xfrm>
            <a:custGeom>
              <a:avLst/>
              <a:gdLst/>
              <a:ahLst/>
              <a:cxnLst/>
              <a:rect r="r" b="b" t="t" l="l"/>
              <a:pathLst>
                <a:path h="1634047" w="3429138">
                  <a:moveTo>
                    <a:pt x="36866" y="0"/>
                  </a:moveTo>
                  <a:lnTo>
                    <a:pt x="3392272" y="0"/>
                  </a:lnTo>
                  <a:cubicBezTo>
                    <a:pt x="3412632" y="0"/>
                    <a:pt x="3429138" y="16506"/>
                    <a:pt x="3429138" y="36866"/>
                  </a:cubicBezTo>
                  <a:lnTo>
                    <a:pt x="3429138" y="1597181"/>
                  </a:lnTo>
                  <a:cubicBezTo>
                    <a:pt x="3429138" y="1617542"/>
                    <a:pt x="3412632" y="1634047"/>
                    <a:pt x="3392272" y="1634047"/>
                  </a:cubicBezTo>
                  <a:lnTo>
                    <a:pt x="36866" y="1634047"/>
                  </a:lnTo>
                  <a:cubicBezTo>
                    <a:pt x="16506" y="1634047"/>
                    <a:pt x="0" y="1617542"/>
                    <a:pt x="0" y="1597181"/>
                  </a:cubicBezTo>
                  <a:lnTo>
                    <a:pt x="0" y="36866"/>
                  </a:lnTo>
                  <a:cubicBezTo>
                    <a:pt x="0" y="16506"/>
                    <a:pt x="16506" y="0"/>
                    <a:pt x="368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85725"/>
              <a:ext cx="3429138" cy="1719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059"/>
                </a:lnSpc>
              </a:pPr>
              <a:r>
                <a:rPr lang="en-US" sz="2899" b="true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Correct :</a:t>
              </a:r>
            </a:p>
            <a:p>
              <a:pPr algn="l">
                <a:lnSpc>
                  <a:spcPts val="4059"/>
                </a:lnSpc>
              </a:pPr>
              <a:r>
                <a:rPr lang="en-US" sz="2899" b="true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  </a:t>
              </a: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  function testVar() {</a:t>
              </a: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          var x = 10;                           // Function-scoped variable</a:t>
              </a: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          console.log(x);                 // 10 </a:t>
              </a: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      } </a:t>
              </a: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     testVar();</a:t>
              </a:r>
            </a:p>
            <a:p>
              <a:pPr algn="l">
                <a:lnSpc>
                  <a:spcPts val="4059"/>
                </a:lnSpc>
              </a:pPr>
              <a:r>
                <a:rPr lang="en-US" sz="2899" b="true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Wrong:</a:t>
              </a: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{</a:t>
              </a: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   var y = 20;</a:t>
              </a: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}</a:t>
              </a: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console.log(y);     // 20 (leaks out of the block,cause issues in larger code)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297927" y="3098984"/>
            <a:ext cx="593339" cy="593339"/>
          </a:xfrm>
          <a:custGeom>
            <a:avLst/>
            <a:gdLst/>
            <a:ahLst/>
            <a:cxnLst/>
            <a:rect r="r" b="b" t="t" l="l"/>
            <a:pathLst>
              <a:path h="593339" w="593339">
                <a:moveTo>
                  <a:pt x="0" y="0"/>
                </a:moveTo>
                <a:lnTo>
                  <a:pt x="593339" y="0"/>
                </a:lnTo>
                <a:lnTo>
                  <a:pt x="593339" y="593339"/>
                </a:lnTo>
                <a:lnTo>
                  <a:pt x="0" y="5933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040094" y="6326746"/>
            <a:ext cx="515665" cy="467299"/>
          </a:xfrm>
          <a:custGeom>
            <a:avLst/>
            <a:gdLst/>
            <a:ahLst/>
            <a:cxnLst/>
            <a:rect r="r" b="b" t="t" l="l"/>
            <a:pathLst>
              <a:path h="467299" w="515665">
                <a:moveTo>
                  <a:pt x="0" y="0"/>
                </a:moveTo>
                <a:lnTo>
                  <a:pt x="515665" y="0"/>
                </a:lnTo>
                <a:lnTo>
                  <a:pt x="515665" y="467299"/>
                </a:lnTo>
                <a:lnTo>
                  <a:pt x="0" y="467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220376" y="495709"/>
            <a:ext cx="7591629" cy="107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EXAMPLE (VAR)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7053" y="-4932007"/>
            <a:ext cx="18742642" cy="18742642"/>
          </a:xfrm>
          <a:custGeom>
            <a:avLst/>
            <a:gdLst/>
            <a:ahLst/>
            <a:cxnLst/>
            <a:rect r="r" b="b" t="t" l="l"/>
            <a:pathLst>
              <a:path h="18742642" w="18742642">
                <a:moveTo>
                  <a:pt x="0" y="0"/>
                </a:moveTo>
                <a:lnTo>
                  <a:pt x="18742643" y="0"/>
                </a:lnTo>
                <a:lnTo>
                  <a:pt x="18742643" y="18742643"/>
                </a:lnTo>
                <a:lnTo>
                  <a:pt x="0" y="18742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071837" y="-1661512"/>
            <a:ext cx="4760496" cy="476049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1018056" y="8774037"/>
            <a:ext cx="2569630" cy="256963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66759" y="1291427"/>
            <a:ext cx="17419277" cy="9312970"/>
          </a:xfrm>
          <a:custGeom>
            <a:avLst/>
            <a:gdLst/>
            <a:ahLst/>
            <a:cxnLst/>
            <a:rect r="r" b="b" t="t" l="l"/>
            <a:pathLst>
              <a:path h="9312970" w="17419277">
                <a:moveTo>
                  <a:pt x="0" y="0"/>
                </a:moveTo>
                <a:lnTo>
                  <a:pt x="17419277" y="0"/>
                </a:lnTo>
                <a:lnTo>
                  <a:pt x="17419277" y="9312970"/>
                </a:lnTo>
                <a:lnTo>
                  <a:pt x="0" y="9312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2532473" y="2912043"/>
            <a:ext cx="13020008" cy="6204274"/>
            <a:chOff x="0" y="0"/>
            <a:chExt cx="3429138" cy="16340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429138" cy="1634047"/>
            </a:xfrm>
            <a:custGeom>
              <a:avLst/>
              <a:gdLst/>
              <a:ahLst/>
              <a:cxnLst/>
              <a:rect r="r" b="b" t="t" l="l"/>
              <a:pathLst>
                <a:path h="1634047" w="3429138">
                  <a:moveTo>
                    <a:pt x="36866" y="0"/>
                  </a:moveTo>
                  <a:lnTo>
                    <a:pt x="3392272" y="0"/>
                  </a:lnTo>
                  <a:cubicBezTo>
                    <a:pt x="3412632" y="0"/>
                    <a:pt x="3429138" y="16506"/>
                    <a:pt x="3429138" y="36866"/>
                  </a:cubicBezTo>
                  <a:lnTo>
                    <a:pt x="3429138" y="1597181"/>
                  </a:lnTo>
                  <a:cubicBezTo>
                    <a:pt x="3429138" y="1617542"/>
                    <a:pt x="3412632" y="1634047"/>
                    <a:pt x="3392272" y="1634047"/>
                  </a:cubicBezTo>
                  <a:lnTo>
                    <a:pt x="36866" y="1634047"/>
                  </a:lnTo>
                  <a:cubicBezTo>
                    <a:pt x="16506" y="1634047"/>
                    <a:pt x="0" y="1617542"/>
                    <a:pt x="0" y="1597181"/>
                  </a:cubicBezTo>
                  <a:lnTo>
                    <a:pt x="0" y="36866"/>
                  </a:lnTo>
                  <a:cubicBezTo>
                    <a:pt x="0" y="16506"/>
                    <a:pt x="16506" y="0"/>
                    <a:pt x="368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85725"/>
              <a:ext cx="3429138" cy="1719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059"/>
                </a:lnSpc>
              </a:pPr>
              <a:r>
                <a:rPr lang="en-US" sz="2899" b="true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Correct :</a:t>
              </a:r>
            </a:p>
            <a:p>
              <a:pPr algn="l">
                <a:lnSpc>
                  <a:spcPts val="4059"/>
                </a:lnSpc>
              </a:pPr>
              <a:r>
                <a:rPr lang="en-US" sz="2899" b="true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  </a:t>
              </a: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  {</a:t>
              </a: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               let x = 10;            // Block-scoped variable</a:t>
              </a: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               console.log(x); // 10</a:t>
              </a: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       }</a:t>
              </a:r>
            </a:p>
            <a:p>
              <a:pPr algn="l">
                <a:lnSpc>
                  <a:spcPts val="4059"/>
                </a:lnSpc>
              </a:pPr>
            </a:p>
            <a:p>
              <a:pPr algn="l">
                <a:lnSpc>
                  <a:spcPts val="4059"/>
                </a:lnSpc>
              </a:pPr>
              <a:r>
                <a:rPr lang="en-US" sz="2899" b="true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Wrong:</a:t>
              </a:r>
            </a:p>
            <a:p>
              <a:pPr algn="l">
                <a:lnSpc>
                  <a:spcPts val="4059"/>
                </a:lnSpc>
              </a:pP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let x = 5; </a:t>
              </a: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let x = 10;    // SyntaxError: Identifier 'x' has already been declared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297927" y="3389525"/>
            <a:ext cx="593339" cy="593339"/>
          </a:xfrm>
          <a:custGeom>
            <a:avLst/>
            <a:gdLst/>
            <a:ahLst/>
            <a:cxnLst/>
            <a:rect r="r" b="b" t="t" l="l"/>
            <a:pathLst>
              <a:path h="593339" w="593339">
                <a:moveTo>
                  <a:pt x="0" y="0"/>
                </a:moveTo>
                <a:lnTo>
                  <a:pt x="593339" y="0"/>
                </a:lnTo>
                <a:lnTo>
                  <a:pt x="593339" y="593339"/>
                </a:lnTo>
                <a:lnTo>
                  <a:pt x="0" y="5933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078931" y="6527890"/>
            <a:ext cx="515665" cy="467299"/>
          </a:xfrm>
          <a:custGeom>
            <a:avLst/>
            <a:gdLst/>
            <a:ahLst/>
            <a:cxnLst/>
            <a:rect r="r" b="b" t="t" l="l"/>
            <a:pathLst>
              <a:path h="467299" w="515665">
                <a:moveTo>
                  <a:pt x="0" y="0"/>
                </a:moveTo>
                <a:lnTo>
                  <a:pt x="515665" y="0"/>
                </a:lnTo>
                <a:lnTo>
                  <a:pt x="515665" y="467299"/>
                </a:lnTo>
                <a:lnTo>
                  <a:pt x="0" y="467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220376" y="495709"/>
            <a:ext cx="7591629" cy="107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EXAMPLE (LET)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7053" y="-4932007"/>
            <a:ext cx="18742642" cy="18742642"/>
          </a:xfrm>
          <a:custGeom>
            <a:avLst/>
            <a:gdLst/>
            <a:ahLst/>
            <a:cxnLst/>
            <a:rect r="r" b="b" t="t" l="l"/>
            <a:pathLst>
              <a:path h="18742642" w="18742642">
                <a:moveTo>
                  <a:pt x="0" y="0"/>
                </a:moveTo>
                <a:lnTo>
                  <a:pt x="18742643" y="0"/>
                </a:lnTo>
                <a:lnTo>
                  <a:pt x="18742643" y="18742643"/>
                </a:lnTo>
                <a:lnTo>
                  <a:pt x="0" y="18742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071837" y="-1661512"/>
            <a:ext cx="4760496" cy="476049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1018056" y="8774037"/>
            <a:ext cx="2569630" cy="256963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66759" y="1291427"/>
            <a:ext cx="17419277" cy="9312970"/>
          </a:xfrm>
          <a:custGeom>
            <a:avLst/>
            <a:gdLst/>
            <a:ahLst/>
            <a:cxnLst/>
            <a:rect r="r" b="b" t="t" l="l"/>
            <a:pathLst>
              <a:path h="9312970" w="17419277">
                <a:moveTo>
                  <a:pt x="0" y="0"/>
                </a:moveTo>
                <a:lnTo>
                  <a:pt x="17419277" y="0"/>
                </a:lnTo>
                <a:lnTo>
                  <a:pt x="17419277" y="9312970"/>
                </a:lnTo>
                <a:lnTo>
                  <a:pt x="0" y="9312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2532473" y="2912043"/>
            <a:ext cx="13020008" cy="6204274"/>
            <a:chOff x="0" y="0"/>
            <a:chExt cx="3429138" cy="16340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429138" cy="1634047"/>
            </a:xfrm>
            <a:custGeom>
              <a:avLst/>
              <a:gdLst/>
              <a:ahLst/>
              <a:cxnLst/>
              <a:rect r="r" b="b" t="t" l="l"/>
              <a:pathLst>
                <a:path h="1634047" w="3429138">
                  <a:moveTo>
                    <a:pt x="36866" y="0"/>
                  </a:moveTo>
                  <a:lnTo>
                    <a:pt x="3392272" y="0"/>
                  </a:lnTo>
                  <a:cubicBezTo>
                    <a:pt x="3412632" y="0"/>
                    <a:pt x="3429138" y="16506"/>
                    <a:pt x="3429138" y="36866"/>
                  </a:cubicBezTo>
                  <a:lnTo>
                    <a:pt x="3429138" y="1597181"/>
                  </a:lnTo>
                  <a:cubicBezTo>
                    <a:pt x="3429138" y="1617542"/>
                    <a:pt x="3412632" y="1634047"/>
                    <a:pt x="3392272" y="1634047"/>
                  </a:cubicBezTo>
                  <a:lnTo>
                    <a:pt x="36866" y="1634047"/>
                  </a:lnTo>
                  <a:cubicBezTo>
                    <a:pt x="16506" y="1634047"/>
                    <a:pt x="0" y="1617542"/>
                    <a:pt x="0" y="1597181"/>
                  </a:cubicBezTo>
                  <a:lnTo>
                    <a:pt x="0" y="36866"/>
                  </a:lnTo>
                  <a:cubicBezTo>
                    <a:pt x="0" y="16506"/>
                    <a:pt x="16506" y="0"/>
                    <a:pt x="368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85725"/>
              <a:ext cx="3429138" cy="1719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059"/>
                </a:lnSpc>
              </a:pPr>
              <a:r>
                <a:rPr lang="en-US" sz="2899" b="true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Correct :</a:t>
              </a: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const PI = 3.14;       // Immutable value</a:t>
              </a: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console.log(PI);      // 3.14</a:t>
              </a:r>
            </a:p>
            <a:p>
              <a:pPr algn="l">
                <a:lnSpc>
                  <a:spcPts val="4059"/>
                </a:lnSpc>
              </a:pPr>
            </a:p>
            <a:p>
              <a:pPr algn="l">
                <a:lnSpc>
                  <a:spcPts val="4059"/>
                </a:lnSpc>
              </a:pPr>
              <a:r>
                <a:rPr lang="en-US" sz="2899" b="true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Wrong:</a:t>
              </a:r>
            </a:p>
            <a:p>
              <a:pPr algn="l">
                <a:lnSpc>
                  <a:spcPts val="4059"/>
                </a:lnSpc>
              </a:pP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const PI = 3.14;</a:t>
              </a:r>
            </a:p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PI = 3.15;                   // TypeError: Assignment to constant variable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297927" y="3845976"/>
            <a:ext cx="593339" cy="593339"/>
          </a:xfrm>
          <a:custGeom>
            <a:avLst/>
            <a:gdLst/>
            <a:ahLst/>
            <a:cxnLst/>
            <a:rect r="r" b="b" t="t" l="l"/>
            <a:pathLst>
              <a:path h="593339" w="593339">
                <a:moveTo>
                  <a:pt x="0" y="0"/>
                </a:moveTo>
                <a:lnTo>
                  <a:pt x="593339" y="0"/>
                </a:lnTo>
                <a:lnTo>
                  <a:pt x="593339" y="593339"/>
                </a:lnTo>
                <a:lnTo>
                  <a:pt x="0" y="5933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078931" y="6014180"/>
            <a:ext cx="515665" cy="467299"/>
          </a:xfrm>
          <a:custGeom>
            <a:avLst/>
            <a:gdLst/>
            <a:ahLst/>
            <a:cxnLst/>
            <a:rect r="r" b="b" t="t" l="l"/>
            <a:pathLst>
              <a:path h="467299" w="515665">
                <a:moveTo>
                  <a:pt x="0" y="0"/>
                </a:moveTo>
                <a:lnTo>
                  <a:pt x="515665" y="0"/>
                </a:lnTo>
                <a:lnTo>
                  <a:pt x="515665" y="467299"/>
                </a:lnTo>
                <a:lnTo>
                  <a:pt x="0" y="467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220376" y="495709"/>
            <a:ext cx="7591629" cy="107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EXAMPLE (CONST)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DAGW6C11NuI</dc:identifier>
  <dcterms:modified xsi:type="dcterms:W3CDTF">2011-08-01T06:04:30Z</dcterms:modified>
  <cp:revision>1</cp:revision>
  <dc:title>javascript</dc:title>
</cp:coreProperties>
</file>