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6" r:id="rId4"/>
    <p:sldId id="283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6E6985-334A-3DC9-34FF-85695A79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3" y="2976466"/>
            <a:ext cx="5421086" cy="2062064"/>
          </a:xfrm>
        </p:spPr>
        <p:txBody>
          <a:bodyPr/>
          <a:lstStyle/>
          <a:p>
            <a:r>
              <a:rPr lang="en-US" b="1" i="1" dirty="0"/>
              <a:t>Linear Regression</a:t>
            </a:r>
            <a:endParaRPr lang="en-IN" b="1" i="1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E0ED2EE-3EAF-D240-739A-427FBA7727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47" r="14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333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716F0AE-167E-6384-5275-1EF38636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285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Linear Regression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7D29-A221-11D1-040E-3E19B44B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196976"/>
            <a:ext cx="8229600" cy="5688013"/>
          </a:xfrm>
        </p:spPr>
        <p:txBody>
          <a:bodyPr rtlCol="0">
            <a:norm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dirty="0"/>
              <a:t>Linear Regression is a method to predict dependent variable(Y) based on values of independent variable(X). It can be used for the cases  where we want to predict some continuous quantity.</a:t>
            </a:r>
          </a:p>
          <a:p>
            <a:pPr algn="just">
              <a:spcAft>
                <a:spcPts val="0"/>
              </a:spcAft>
              <a:defRPr/>
            </a:pPr>
            <a:endParaRPr lang="en-US" sz="2400" dirty="0"/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Dependent Variable (Y) 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The response variable who’s value need to predict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Independent variable</a:t>
            </a:r>
            <a:r>
              <a:rPr lang="en-IN" sz="2400" dirty="0"/>
              <a:t>(X)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The predicted variable used to </a:t>
            </a:r>
          </a:p>
          <a:p>
            <a:pPr marL="457200" lvl="1" indent="0">
              <a:spcAft>
                <a:spcPts val="0"/>
              </a:spcAft>
              <a:buNone/>
              <a:defRPr/>
            </a:pPr>
            <a:r>
              <a:rPr lang="en-US" dirty="0"/>
              <a:t>    predict the response variable</a:t>
            </a:r>
            <a:r>
              <a:rPr lang="en-US" sz="2400" dirty="0"/>
              <a:t>.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2CBE3A98-924A-9A2D-7A4F-E0F93BA7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693" y="3418085"/>
            <a:ext cx="36861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Box 3">
            <a:extLst>
              <a:ext uri="{FF2B5EF4-FFF2-40B4-BE49-F238E27FC236}">
                <a16:creationId xmlns:a16="http://schemas.microsoft.com/office/drawing/2014/main" id="{3E78F57A-A49C-DCBE-E632-6100C1F35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6513514"/>
            <a:ext cx="283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Independent variable</a:t>
            </a:r>
            <a:endParaRPr lang="en-IN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094BB-2EA3-5E9A-44CA-7CA507D71F94}"/>
              </a:ext>
            </a:extLst>
          </p:cNvPr>
          <p:cNvSpPr txBox="1"/>
          <p:nvPr/>
        </p:nvSpPr>
        <p:spPr>
          <a:xfrm>
            <a:off x="6570440" y="4043640"/>
            <a:ext cx="461665" cy="224154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hangingPunct="1">
              <a:defRPr/>
            </a:pPr>
            <a:r>
              <a:rPr lang="en-US" dirty="0">
                <a:cs typeface="Arial" charset="0"/>
              </a:rPr>
              <a:t>dependent variable</a:t>
            </a:r>
            <a:endParaRPr lang="en-IN" dirty="0">
              <a:cs typeface="Arial" charset="0"/>
            </a:endParaRPr>
          </a:p>
        </p:txBody>
      </p:sp>
      <p:sp>
        <p:nvSpPr>
          <p:cNvPr id="25607" name="Rectangle 4">
            <a:extLst>
              <a:ext uri="{FF2B5EF4-FFF2-40B4-BE49-F238E27FC236}">
                <a16:creationId xmlns:a16="http://schemas.microsoft.com/office/drawing/2014/main" id="{BCA2BE2E-681A-7BEA-9C83-A6E7D5CF9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5445125"/>
            <a:ext cx="1426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000" b="1" dirty="0"/>
              <a:t>y =  b + w*x</a:t>
            </a:r>
          </a:p>
        </p:txBody>
      </p:sp>
      <p:sp>
        <p:nvSpPr>
          <p:cNvPr id="25608" name="Slide Number Placeholder 1">
            <a:extLst>
              <a:ext uri="{FF2B5EF4-FFF2-40B4-BE49-F238E27FC236}">
                <a16:creationId xmlns:a16="http://schemas.microsoft.com/office/drawing/2014/main" id="{7B50E96D-1811-06AA-A2D4-2455E2F5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70C4E-5B06-49AB-8E5E-AC18E2D6D94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25609" name="TextBox 4">
            <a:extLst>
              <a:ext uri="{FF2B5EF4-FFF2-40B4-BE49-F238E27FC236}">
                <a16:creationId xmlns:a16="http://schemas.microsoft.com/office/drawing/2014/main" id="{B6134656-6EB4-51BE-8353-5ED990EB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3238" y="3835400"/>
            <a:ext cx="12239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Regression Line</a:t>
            </a:r>
            <a:endParaRPr lang="en-IN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47BC44B-F7AD-047B-F10D-900F51B1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Regression</a:t>
            </a:r>
            <a:endParaRPr lang="en-IN" altLang="en-US" dirty="0"/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6DD37F33-21ED-DFD1-5CF1-B6808BD3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4" y="1484314"/>
            <a:ext cx="83153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Slide Number Placeholder 1">
            <a:extLst>
              <a:ext uri="{FF2B5EF4-FFF2-40B4-BE49-F238E27FC236}">
                <a16:creationId xmlns:a16="http://schemas.microsoft.com/office/drawing/2014/main" id="{99BC4C8B-008E-B66A-30DA-20B2A46C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D1937E-872E-4B19-BE6F-24896F074B0C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26629" name="TextBox 5">
            <a:extLst>
              <a:ext uri="{FF2B5EF4-FFF2-40B4-BE49-F238E27FC236}">
                <a16:creationId xmlns:a16="http://schemas.microsoft.com/office/drawing/2014/main" id="{33CBB8E2-30AB-F161-CBD3-6A90E712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3811589"/>
            <a:ext cx="1223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Mean of y=</a:t>
            </a:r>
            <a:r>
              <a:rPr lang="en-IN" altLang="en-US" sz="1600" b="1" dirty="0"/>
              <a:t>ȳ</a:t>
            </a:r>
            <a:endParaRPr lang="en-IN" alt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142301-2991-2A63-450B-35A727917DFC}"/>
              </a:ext>
            </a:extLst>
          </p:cNvPr>
          <p:cNvCxnSpPr/>
          <p:nvPr/>
        </p:nvCxnSpPr>
        <p:spPr>
          <a:xfrm>
            <a:off x="2424114" y="3811588"/>
            <a:ext cx="2447925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631" name="Rectangle 10">
            <a:extLst>
              <a:ext uri="{FF2B5EF4-FFF2-40B4-BE49-F238E27FC236}">
                <a16:creationId xmlns:a16="http://schemas.microsoft.com/office/drawing/2014/main" id="{35498C2D-82E2-B25F-F512-C1EDFF98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dirty="0"/>
          </a:p>
        </p:txBody>
      </p:sp>
      <p:graphicFrame>
        <p:nvGraphicFramePr>
          <p:cNvPr id="26632" name="Object 3">
            <a:extLst>
              <a:ext uri="{FF2B5EF4-FFF2-40B4-BE49-F238E27FC236}">
                <a16:creationId xmlns:a16="http://schemas.microsoft.com/office/drawing/2014/main" id="{C29B7184-0D5C-C586-A99F-15A5DEEEE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538" y="5589588"/>
          <a:ext cx="825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6900" imgH="419100" progId="Equation.DSMT4">
                  <p:embed/>
                </p:oleObj>
              </mc:Choice>
              <mc:Fallback>
                <p:oleObj r:id="rId3" imgW="596900" imgH="419100" progId="Equation.DSMT4">
                  <p:embed/>
                  <p:pic>
                    <p:nvPicPr>
                      <p:cNvPr id="26632" name="Object 3">
                        <a:extLst>
                          <a:ext uri="{FF2B5EF4-FFF2-40B4-BE49-F238E27FC236}">
                            <a16:creationId xmlns:a16="http://schemas.microsoft.com/office/drawing/2014/main" id="{C29B7184-0D5C-C586-A99F-15A5DEEEE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5589588"/>
                        <a:ext cx="825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2">
            <a:extLst>
              <a:ext uri="{FF2B5EF4-FFF2-40B4-BE49-F238E27FC236}">
                <a16:creationId xmlns:a16="http://schemas.microsoft.com/office/drawing/2014/main" id="{FBD0A735-54B4-3278-164C-FE1B078E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dirty="0"/>
          </a:p>
        </p:txBody>
      </p:sp>
      <p:graphicFrame>
        <p:nvGraphicFramePr>
          <p:cNvPr id="26634" name="Object 5">
            <a:extLst>
              <a:ext uri="{FF2B5EF4-FFF2-40B4-BE49-F238E27FC236}">
                <a16:creationId xmlns:a16="http://schemas.microsoft.com/office/drawing/2014/main" id="{94699F77-7C4F-E6E8-DBBA-39B050E17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7964" y="5638801"/>
          <a:ext cx="9683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10891" imgH="418918" progId="Equation.DSMT4">
                  <p:embed/>
                </p:oleObj>
              </mc:Choice>
              <mc:Fallback>
                <p:oleObj r:id="rId5" imgW="710891" imgH="418918" progId="Equation.DSMT4">
                  <p:embed/>
                  <p:pic>
                    <p:nvPicPr>
                      <p:cNvPr id="26634" name="Object 5">
                        <a:extLst>
                          <a:ext uri="{FF2B5EF4-FFF2-40B4-BE49-F238E27FC236}">
                            <a16:creationId xmlns:a16="http://schemas.microsoft.com/office/drawing/2014/main" id="{94699F77-7C4F-E6E8-DBBA-39B050E17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4" y="5638801"/>
                        <a:ext cx="9683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14">
            <a:extLst>
              <a:ext uri="{FF2B5EF4-FFF2-40B4-BE49-F238E27FC236}">
                <a16:creationId xmlns:a16="http://schemas.microsoft.com/office/drawing/2014/main" id="{983EB8EA-DAF3-DF06-0F46-B255F86D9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dirty="0"/>
          </a:p>
        </p:txBody>
      </p:sp>
      <p:graphicFrame>
        <p:nvGraphicFramePr>
          <p:cNvPr id="26636" name="Object 8">
            <a:extLst>
              <a:ext uri="{FF2B5EF4-FFF2-40B4-BE49-F238E27FC236}">
                <a16:creationId xmlns:a16="http://schemas.microsoft.com/office/drawing/2014/main" id="{AE6BFEC2-329A-DB64-698D-7F2D7FDE3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4339" y="5603875"/>
          <a:ext cx="1400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55700" imgH="533400" progId="Equation.DSMT4">
                  <p:embed/>
                </p:oleObj>
              </mc:Choice>
              <mc:Fallback>
                <p:oleObj r:id="rId7" imgW="1155700" imgH="533400" progId="Equation.DSMT4">
                  <p:embed/>
                  <p:pic>
                    <p:nvPicPr>
                      <p:cNvPr id="26636" name="Object 8">
                        <a:extLst>
                          <a:ext uri="{FF2B5EF4-FFF2-40B4-BE49-F238E27FC236}">
                            <a16:creationId xmlns:a16="http://schemas.microsoft.com/office/drawing/2014/main" id="{AE6BFEC2-329A-DB64-698D-7F2D7FDE3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9" y="5603875"/>
                        <a:ext cx="1400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6">
            <a:extLst>
              <a:ext uri="{FF2B5EF4-FFF2-40B4-BE49-F238E27FC236}">
                <a16:creationId xmlns:a16="http://schemas.microsoft.com/office/drawing/2014/main" id="{8965F1F1-CC02-B971-513D-0073CEA5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dirty="0"/>
          </a:p>
        </p:txBody>
      </p:sp>
      <p:graphicFrame>
        <p:nvGraphicFramePr>
          <p:cNvPr id="26638" name="Object 10">
            <a:extLst>
              <a:ext uri="{FF2B5EF4-FFF2-40B4-BE49-F238E27FC236}">
                <a16:creationId xmlns:a16="http://schemas.microsoft.com/office/drawing/2014/main" id="{BDD91E76-D9F8-AA72-1D8E-0B609564D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1" y="5627689"/>
          <a:ext cx="7921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60113" imgH="533169" progId="Equation.DSMT4">
                  <p:embed/>
                </p:oleObj>
              </mc:Choice>
              <mc:Fallback>
                <p:oleObj r:id="rId9" imgW="660113" imgH="533169" progId="Equation.DSMT4">
                  <p:embed/>
                  <p:pic>
                    <p:nvPicPr>
                      <p:cNvPr id="26638" name="Object 10">
                        <a:extLst>
                          <a:ext uri="{FF2B5EF4-FFF2-40B4-BE49-F238E27FC236}">
                            <a16:creationId xmlns:a16="http://schemas.microsoft.com/office/drawing/2014/main" id="{BDD91E76-D9F8-AA72-1D8E-0B609564D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1" y="5627689"/>
                        <a:ext cx="79216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797EC3-8654-4EBA-BFEC-617AB2431ADC}"/>
              </a:ext>
            </a:extLst>
          </p:cNvPr>
          <p:cNvCxnSpPr/>
          <p:nvPr/>
        </p:nvCxnSpPr>
        <p:spPr>
          <a:xfrm>
            <a:off x="4943475" y="5859463"/>
            <a:ext cx="2174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4068F2-8A73-E2FC-0FBD-43E7E6153DD8}"/>
              </a:ext>
            </a:extLst>
          </p:cNvPr>
          <p:cNvCxnSpPr/>
          <p:nvPr/>
        </p:nvCxnSpPr>
        <p:spPr>
          <a:xfrm>
            <a:off x="6383339" y="5876925"/>
            <a:ext cx="2174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194329-EE46-5A90-0BED-60A494F1672F}"/>
              </a:ext>
            </a:extLst>
          </p:cNvPr>
          <p:cNvCxnSpPr/>
          <p:nvPr/>
        </p:nvCxnSpPr>
        <p:spPr>
          <a:xfrm>
            <a:off x="8183563" y="5927725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90" name="TextBox 13">
            <a:extLst>
              <a:ext uri="{FF2B5EF4-FFF2-40B4-BE49-F238E27FC236}">
                <a16:creationId xmlns:a16="http://schemas.microsoft.com/office/drawing/2014/main" id="{97219A7C-1D64-2888-59BF-CFA75FD51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254" y="5705475"/>
            <a:ext cx="1909762" cy="3429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/>
              <a:t>Mean Squared Error </a:t>
            </a:r>
            <a:endParaRPr lang="en-IN" sz="1600" b="1" dirty="0"/>
          </a:p>
        </p:txBody>
      </p:sp>
      <p:sp>
        <p:nvSpPr>
          <p:cNvPr id="26643" name="Rectangle 14">
            <a:extLst>
              <a:ext uri="{FF2B5EF4-FFF2-40B4-BE49-F238E27FC236}">
                <a16:creationId xmlns:a16="http://schemas.microsoft.com/office/drawing/2014/main" id="{C735E924-6B74-BB3B-993F-801261DA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4" y="5692776"/>
            <a:ext cx="695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R</a:t>
            </a:r>
            <a:r>
              <a:rPr lang="en-US" altLang="en-US" sz="1800" b="1" baseline="30000" dirty="0"/>
              <a:t>2  </a:t>
            </a:r>
            <a:r>
              <a:rPr lang="en-US" altLang="en-US" sz="1800" b="1" dirty="0"/>
              <a:t>==</a:t>
            </a:r>
            <a:endParaRPr lang="en-IN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D4B866A-7369-976C-97AC-03C45577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3" y="-20926"/>
            <a:ext cx="9601200" cy="1485900"/>
          </a:xfrm>
        </p:spPr>
        <p:txBody>
          <a:bodyPr/>
          <a:lstStyle/>
          <a:p>
            <a:pPr eaLnBrk="1" hangingPunct="1"/>
            <a:r>
              <a:rPr lang="en-US" altLang="en-US" dirty="0"/>
              <a:t>Linear Regression - Example</a:t>
            </a:r>
            <a:endParaRPr lang="en-IN" altLang="en-US" dirty="0"/>
          </a:p>
        </p:txBody>
      </p:sp>
      <p:sp>
        <p:nvSpPr>
          <p:cNvPr id="27651" name="Content Placeholder 8">
            <a:extLst>
              <a:ext uri="{FF2B5EF4-FFF2-40B4-BE49-F238E27FC236}">
                <a16:creationId xmlns:a16="http://schemas.microsoft.com/office/drawing/2014/main" id="{78C8CA7C-71B5-6755-58A1-173DE333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5" y="3722689"/>
            <a:ext cx="1290638" cy="30638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Mean:</a:t>
            </a:r>
            <a:r>
              <a:rPr lang="en-IN" altLang="en-US" sz="1400" dirty="0">
                <a:solidFill>
                  <a:srgbClr val="FF0000"/>
                </a:solidFill>
              </a:rPr>
              <a:t>y̅ =3.6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914A8F8E-1B22-8DBE-5351-8B6662438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28776"/>
            <a:ext cx="62103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1290053B-9731-8CA6-30D9-FC387BD4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628776"/>
            <a:ext cx="59721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4" name="TextBox 5">
            <a:extLst>
              <a:ext uri="{FF2B5EF4-FFF2-40B4-BE49-F238E27FC236}">
                <a16:creationId xmlns:a16="http://schemas.microsoft.com/office/drawing/2014/main" id="{E7BCA086-2C47-2481-892B-2C71139C9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3738564"/>
            <a:ext cx="1008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Mean:</a:t>
            </a:r>
            <a:r>
              <a:rPr lang="en-IN" altLang="en-US" sz="1400" dirty="0">
                <a:solidFill>
                  <a:srgbClr val="FF0000"/>
                </a:solidFill>
              </a:rPr>
              <a:t>x̅ =3</a:t>
            </a:r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F05D447E-F7DF-5D9F-B00C-0FA2682C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455577"/>
            <a:ext cx="8229600" cy="433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5" name="Picture 7">
            <a:extLst>
              <a:ext uri="{FF2B5EF4-FFF2-40B4-BE49-F238E27FC236}">
                <a16:creationId xmlns:a16="http://schemas.microsoft.com/office/drawing/2014/main" id="{9D8EE1B0-30C8-C074-0291-35B09F3E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0" y="1412587"/>
            <a:ext cx="11185526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6" name="Picture 8">
            <a:extLst>
              <a:ext uri="{FF2B5EF4-FFF2-40B4-BE49-F238E27FC236}">
                <a16:creationId xmlns:a16="http://schemas.microsoft.com/office/drawing/2014/main" id="{7EE3750A-7E79-196C-E066-E3719D01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0" y="1249468"/>
            <a:ext cx="11254484" cy="459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5" name="Slide Number Placeholder 1">
            <a:extLst>
              <a:ext uri="{FF2B5EF4-FFF2-40B4-BE49-F238E27FC236}">
                <a16:creationId xmlns:a16="http://schemas.microsoft.com/office/drawing/2014/main" id="{054AB4D0-608D-09A5-9304-0E4027A8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DB84E0-5361-4BD4-8EBE-884978316F05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6506ACD-A173-7965-4E92-9DB1BF21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849" y="2776792"/>
            <a:ext cx="2774302" cy="65220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Arial Narrow" panose="020B0606020202030204" pitchFamily="34" charset="0"/>
              </a:rPr>
              <a:t>THANK YOU</a:t>
            </a:r>
            <a:endParaRPr lang="en-IN"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341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{0CB84C33-3BAD-488E-BE22-6ED4A5557CAC}tf10001105</Template>
  <TotalTime>47</TotalTime>
  <Words>116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Franklin Gothic Book</vt:lpstr>
      <vt:lpstr>Crop</vt:lpstr>
      <vt:lpstr>Equation.DSMT4</vt:lpstr>
      <vt:lpstr>Linear Regression</vt:lpstr>
      <vt:lpstr>Linear Regression</vt:lpstr>
      <vt:lpstr>Linear Regression</vt:lpstr>
      <vt:lpstr>Linear Regression -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mohan raj</dc:creator>
  <cp:lastModifiedBy>mohan raj</cp:lastModifiedBy>
  <cp:revision>1</cp:revision>
  <dcterms:created xsi:type="dcterms:W3CDTF">2024-01-17T08:23:02Z</dcterms:created>
  <dcterms:modified xsi:type="dcterms:W3CDTF">2024-01-17T09:10:48Z</dcterms:modified>
</cp:coreProperties>
</file>