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1"/>
            </a:solidFill>
            <a:ln>
              <a:noFill/>
            </a:ln>
            <a:effectLst/>
          </c:spPr>
          <c:invertIfNegative val="0"/>
          <c:cat>
            <c:strRef>
              <c:f>Sheet1!$B$1:$D$1</c:f>
              <c:strCache>
                <c:ptCount val="3"/>
                <c:pt idx="0">
                  <c:v>Category 1</c:v>
                </c:pt>
                <c:pt idx="1">
                  <c:v>Category 2</c:v>
                </c:pt>
                <c:pt idx="2">
                  <c:v>Category 3</c:v>
                </c:pt>
              </c:strCache>
            </c:strRef>
          </c:cat>
          <c:val>
            <c:numRef>
              <c:f>Sheet1!$B$2:$D$2</c:f>
              <c:numCache>
                <c:formatCode>General</c:formatCode>
                <c:ptCount val="3"/>
                <c:pt idx="0">
                  <c:v>4.0</c:v>
                </c:pt>
                <c:pt idx="1">
                  <c:v>6.0</c:v>
                </c:pt>
                <c:pt idx="2">
                  <c:v>3.0</c:v>
                </c:pt>
              </c:numCache>
            </c:numRef>
          </c:val>
        </c:ser>
        <c:ser>
          <c:idx val="1"/>
          <c:order val="1"/>
          <c:tx>
            <c:strRef>
              <c:f>Sheet1!$A$3</c:f>
              <c:strCache>
                <c:ptCount val="1"/>
                <c:pt idx="0">
                  <c:v>Series 2</c:v>
                </c:pt>
              </c:strCache>
            </c:strRef>
          </c:tx>
          <c:spPr>
            <a:solidFill>
              <a:schemeClr val="accent2"/>
            </a:solidFill>
            <a:ln>
              <a:noFill/>
            </a:ln>
            <a:effectLst/>
          </c:spPr>
          <c:invertIfNegative val="0"/>
          <c:cat>
            <c:strRef>
              <c:f>Sheet1!$B$1:$D$1</c:f>
              <c:strCache>
                <c:ptCount val="3"/>
                <c:pt idx="0">
                  <c:v>Category 1</c:v>
                </c:pt>
                <c:pt idx="1">
                  <c:v>Category 2</c:v>
                </c:pt>
                <c:pt idx="2">
                  <c:v>Category 3</c:v>
                </c:pt>
              </c:strCache>
            </c:strRef>
          </c:cat>
          <c:val>
            <c:numRef>
              <c:f>Sheet1!$B$3:$D$3</c:f>
              <c:numCache>
                <c:formatCode>General</c:formatCode>
                <c:ptCount val="3"/>
                <c:pt idx="0">
                  <c:v>7.0</c:v>
                </c:pt>
                <c:pt idx="1">
                  <c:v>5.0</c:v>
                </c:pt>
                <c:pt idx="2">
                  <c:v>3.0</c:v>
                </c:pt>
              </c:numCache>
            </c:numRef>
          </c:val>
        </c:ser>
        <c:ser>
          <c:idx val="2"/>
          <c:order val="2"/>
          <c:tx>
            <c:strRef>
              <c:f>Sheet1!$A$4</c:f>
              <c:strCache>
                <c:ptCount val="1"/>
                <c:pt idx="0">
                  <c:v>Series 3</c:v>
                </c:pt>
              </c:strCache>
            </c:strRef>
          </c:tx>
          <c:spPr>
            <a:solidFill>
              <a:schemeClr val="accent3"/>
            </a:solidFill>
            <a:ln>
              <a:noFill/>
            </a:ln>
            <a:effectLst/>
          </c:spPr>
          <c:invertIfNegative val="0"/>
          <c:cat>
            <c:strRef>
              <c:f>Sheet1!$B$1:$D$1</c:f>
              <c:strCache>
                <c:ptCount val="3"/>
                <c:pt idx="0">
                  <c:v>Category 1</c:v>
                </c:pt>
                <c:pt idx="1">
                  <c:v>Category 2</c:v>
                </c:pt>
                <c:pt idx="2">
                  <c:v>Category 3</c:v>
                </c:pt>
              </c:strCache>
            </c:strRef>
          </c:cat>
          <c:val>
            <c:numRef>
              <c:f>Sheet1!$B$4:$D$4</c:f>
              <c:numCache>
                <c:formatCode>General</c:formatCode>
                <c:ptCount val="3"/>
                <c:pt idx="0">
                  <c:v>8.0</c:v>
                </c:pt>
                <c:pt idx="1">
                  <c:v>8.0</c:v>
                </c:pt>
                <c:pt idx="2">
                  <c:v>3.0</c:v>
                </c:pt>
              </c:numCache>
            </c:numRef>
          </c:val>
        </c:ser>
        <c:dLbls>
          <c:showLegendKey val="0"/>
          <c:showVal val="0"/>
          <c:showCatName val="0"/>
          <c:showSerName val="0"/>
          <c:showPercent val="0"/>
          <c:showBubbleSize val="0"/>
        </c:dLbls>
        <c:gapWidth val="219"/>
        <c:overlap val="-27"/>
        <c:axId val="14547327"/>
        <c:axId val="309887954"/>
      </c:barChart>
      <c:catAx>
        <c:axId val="145473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crossAx val="309887954"/>
        <c:crosses val="autoZero"/>
        <c:auto val="1"/>
        <c:lblAlgn val="ctr"/>
        <c:lblOffset val="100"/>
        <c:noMultiLvlLbl val="0"/>
      </c:catAx>
      <c:valAx>
        <c:axId val="30988795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crossAx val="1454732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noFill/>
    <a:ln>
      <a:noFill/>
    </a:ln>
    <a:effectLst/>
  </c:spPr>
  <c:txPr>
    <a:bodyPr/>
    <a:lstStyle/>
    <a:p>
      <a:pPr>
        <a:defRPr/>
      </a:pPr>
      <a:endParaRPr lang="en-IN"/>
    </a:p>
  </c:txPr>
  <c:externalData r:id="rId1"/>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1"/>
            </a:solidFill>
            <a:ln>
              <a:noFill/>
            </a:ln>
            <a:effectLst/>
          </c:spPr>
          <c:invertIfNegative val="0"/>
          <c:cat>
            <c:strRef>
              <c:f>Sheet1!$B$1:$K$1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Sheet1!$B$2:$K$2</c:f>
              <c:numCache>
                <c:formatCode>General</c:formatCode>
                <c:ptCount val="10"/>
                <c:pt idx="0">
                  <c:v>10.0</c:v>
                </c:pt>
                <c:pt idx="1">
                  <c:v>15.0</c:v>
                </c:pt>
                <c:pt idx="2">
                  <c:v>10.0</c:v>
                </c:pt>
                <c:pt idx="3">
                  <c:v>10.0</c:v>
                </c:pt>
                <c:pt idx="4">
                  <c:v>5.0</c:v>
                </c:pt>
                <c:pt idx="5">
                  <c:v>12.0</c:v>
                </c:pt>
                <c:pt idx="6">
                  <c:v>15.0</c:v>
                </c:pt>
                <c:pt idx="7">
                  <c:v>10.0</c:v>
                </c:pt>
                <c:pt idx="8">
                  <c:v>20.0</c:v>
                </c:pt>
                <c:pt idx="9">
                  <c:v>50.0</c:v>
                </c:pt>
              </c:numCache>
            </c:numRef>
          </c:val>
        </c:ser>
        <c:ser>
          <c:idx val="1"/>
          <c:order val="1"/>
          <c:tx>
            <c:strRef>
              <c:f>Sheet1!$A$3</c:f>
              <c:strCache>
                <c:ptCount val="1"/>
                <c:pt idx="0">
                  <c:v>Series 2</c:v>
                </c:pt>
              </c:strCache>
            </c:strRef>
          </c:tx>
          <c:spPr>
            <a:solidFill>
              <a:schemeClr val="accent2"/>
            </a:solidFill>
            <a:ln>
              <a:noFill/>
            </a:ln>
            <a:effectLst/>
          </c:spPr>
          <c:invertIfNegative val="0"/>
          <c:cat>
            <c:strRef>
              <c:f>Sheet1!$B$1:$K$1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Sheet1!$B$3:$K$3</c:f>
              <c:numCache>
                <c:formatCode>General</c:formatCode>
                <c:ptCount val="10"/>
                <c:pt idx="0">
                  <c:v>20.0</c:v>
                </c:pt>
                <c:pt idx="1">
                  <c:v>15.0</c:v>
                </c:pt>
                <c:pt idx="2">
                  <c:v>30.0</c:v>
                </c:pt>
                <c:pt idx="3">
                  <c:v>25.0</c:v>
                </c:pt>
                <c:pt idx="4">
                  <c:v>20.0</c:v>
                </c:pt>
                <c:pt idx="5">
                  <c:v>20.0</c:v>
                </c:pt>
                <c:pt idx="6">
                  <c:v>60.0</c:v>
                </c:pt>
                <c:pt idx="7">
                  <c:v>15.0</c:v>
                </c:pt>
                <c:pt idx="8">
                  <c:v>15.0</c:v>
                </c:pt>
                <c:pt idx="9">
                  <c:v>50.0</c:v>
                </c:pt>
              </c:numCache>
            </c:numRef>
          </c:val>
        </c:ser>
        <c:ser>
          <c:idx val="2"/>
          <c:order val="2"/>
          <c:tx>
            <c:strRef>
              <c:f>Sheet1!$A$4</c:f>
              <c:strCache>
                <c:ptCount val="1"/>
                <c:pt idx="0">
                  <c:v>Series 3</c:v>
                </c:pt>
              </c:strCache>
            </c:strRef>
          </c:tx>
          <c:spPr>
            <a:solidFill>
              <a:schemeClr val="accent3"/>
            </a:solidFill>
            <a:ln>
              <a:noFill/>
            </a:ln>
            <a:effectLst/>
          </c:spPr>
          <c:invertIfNegative val="0"/>
          <c:cat>
            <c:strRef>
              <c:f>Sheet1!$B$1:$K$1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Sheet1!$B$4:$K$4</c:f>
              <c:numCache>
                <c:formatCode>General</c:formatCode>
                <c:ptCount val="10"/>
                <c:pt idx="0">
                  <c:v>50.0</c:v>
                </c:pt>
                <c:pt idx="1">
                  <c:v>45.0</c:v>
                </c:pt>
                <c:pt idx="2">
                  <c:v>50.0</c:v>
                </c:pt>
                <c:pt idx="3">
                  <c:v>50.0</c:v>
                </c:pt>
                <c:pt idx="4">
                  <c:v>42.0</c:v>
                </c:pt>
                <c:pt idx="5">
                  <c:v>45.0</c:v>
                </c:pt>
                <c:pt idx="6">
                  <c:v>45.0</c:v>
                </c:pt>
                <c:pt idx="7">
                  <c:v>60.0</c:v>
                </c:pt>
                <c:pt idx="8">
                  <c:v>60.0</c:v>
                </c:pt>
                <c:pt idx="9">
                  <c:v>42.0</c:v>
                </c:pt>
              </c:numCache>
            </c:numRef>
          </c:val>
        </c:ser>
        <c:ser>
          <c:idx val="3"/>
          <c:order val="3"/>
          <c:tx>
            <c:strRef>
              <c:f>Sheet1!$A$5</c:f>
              <c:strCache>
                <c:ptCount val="1"/>
                <c:pt idx="0">
                  <c:v>series 4</c:v>
                </c:pt>
              </c:strCache>
            </c:strRef>
          </c:tx>
          <c:spPr>
            <a:solidFill>
              <a:schemeClr val="accent4"/>
            </a:solidFill>
            <a:ln>
              <a:noFill/>
            </a:ln>
            <a:effectLst/>
          </c:spPr>
          <c:invertIfNegative val="0"/>
          <c:cat>
            <c:strRef>
              <c:f>Sheet1!$B$1:$K$1</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Sheet1!$B$5:$K$5</c:f>
              <c:numCache>
                <c:formatCode>General</c:formatCode>
                <c:ptCount val="10"/>
                <c:pt idx="0">
                  <c:v>10.0</c:v>
                </c:pt>
                <c:pt idx="1">
                  <c:v>12.0</c:v>
                </c:pt>
                <c:pt idx="2">
                  <c:v>50.0</c:v>
                </c:pt>
                <c:pt idx="3">
                  <c:v>10.0</c:v>
                </c:pt>
                <c:pt idx="4">
                  <c:v>55.0</c:v>
                </c:pt>
                <c:pt idx="5">
                  <c:v>60.0</c:v>
                </c:pt>
                <c:pt idx="6">
                  <c:v>20.0</c:v>
                </c:pt>
                <c:pt idx="7">
                  <c:v>45.0</c:v>
                </c:pt>
                <c:pt idx="8">
                  <c:v>42.0</c:v>
                </c:pt>
                <c:pt idx="9">
                  <c:v>60.0</c:v>
                </c:pt>
              </c:numCache>
            </c:numRef>
          </c:val>
        </c:ser>
        <c:dLbls>
          <c:showLegendKey val="0"/>
          <c:showVal val="0"/>
          <c:showCatName val="0"/>
          <c:showSerName val="0"/>
          <c:showPercent val="0"/>
          <c:showBubbleSize val="0"/>
        </c:dLbls>
        <c:gapWidth val="219"/>
        <c:overlap val="-27"/>
        <c:axId val="507070805"/>
        <c:axId val="582374332"/>
      </c:barChart>
      <c:catAx>
        <c:axId val="50707080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crossAx val="582374332"/>
        <c:crosses val="autoZero"/>
        <c:auto val="1"/>
        <c:lblAlgn val="ctr"/>
        <c:lblOffset val="100"/>
        <c:noMultiLvlLbl val="0"/>
      </c:catAx>
      <c:valAx>
        <c:axId val="5823743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crossAx val="50707080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noFill/>
    <a:ln>
      <a:noFill/>
    </a:ln>
    <a:effectLst/>
  </c:spPr>
  <c:txPr>
    <a:bodyPr/>
    <a:lstStyle/>
    <a:p>
      <a:pPr>
        <a:defRPr/>
      </a:pPr>
      <a:endParaRPr lang="en-IN"/>
    </a:p>
  </c:txPr>
  <c:externalData r:id="rId1"/>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S</a:t>
            </a:r>
            <a:r>
              <a:rPr sz="2400" lang="en-US"/>
              <a:t>.</a:t>
            </a:r>
            <a:r>
              <a:rPr sz="2400" lang="en-US"/>
              <a:t>M</a:t>
            </a:r>
            <a:r>
              <a:rPr sz="2400" lang="en-US"/>
              <a:t>o</a:t>
            </a:r>
            <a:r>
              <a:rPr sz="2400" lang="en-US"/>
              <a:t>h</a:t>
            </a:r>
            <a:r>
              <a:rPr sz="2400" lang="en-US"/>
              <a:t>a</a:t>
            </a:r>
            <a:r>
              <a:rPr sz="2400" lang="en-US"/>
              <a:t>n</a:t>
            </a:r>
            <a:r>
              <a:rPr sz="2400" lang="en-US"/>
              <a:t> </a:t>
            </a:r>
            <a:r>
              <a:rPr sz="2400" lang="en-US"/>
              <a:t>R</a:t>
            </a:r>
            <a:r>
              <a:rPr sz="2400" lang="en-US"/>
              <a:t>a</a:t>
            </a:r>
            <a:r>
              <a:rPr sz="2400" lang="en-US"/>
              <a:t>j</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2</a:t>
            </a:r>
            <a:r>
              <a:rPr dirty="0" sz="2400" lang="en-US"/>
              <a:t>7</a:t>
            </a:r>
            <a:r>
              <a:rPr dirty="0" sz="2400" lang="en-US"/>
              <a:t>(</a:t>
            </a:r>
            <a:r>
              <a:rPr dirty="0" sz="2400" lang="en-US"/>
              <a:t>a</a:t>
            </a:r>
            <a:r>
              <a:rPr dirty="0" sz="2400" lang="en-US"/>
              <a:t>s</a:t>
            </a:r>
            <a:r>
              <a:rPr dirty="0" sz="2400" lang="en-US"/>
              <a:t>u</a:t>
            </a:r>
            <a:r>
              <a:rPr dirty="0" sz="2400" lang="en-US"/>
              <a:t>n</a:t>
            </a:r>
            <a:r>
              <a:rPr dirty="0" sz="2400" lang="en-US"/>
              <a:t>m</a:t>
            </a:r>
            <a:r>
              <a:rPr dirty="0" sz="2400" lang="en-US"/>
              <a:t>1</a:t>
            </a:r>
            <a:r>
              <a:rPr dirty="0" sz="2400" lang="en-US"/>
              <a:t>4</a:t>
            </a:r>
            <a:r>
              <a:rPr dirty="0" sz="2400" lang="en-US"/>
              <a:t>4</a:t>
            </a:r>
            <a:r>
              <a:rPr dirty="0" sz="2400" lang="en-US"/>
              <a:t>9</a:t>
            </a:r>
            <a:r>
              <a:rPr dirty="0" sz="2400" lang="en-US"/>
              <a:t>2</a:t>
            </a:r>
            <a:r>
              <a:rPr dirty="0" sz="2400" lang="en-US"/>
              <a:t>2</a:t>
            </a:r>
            <a:r>
              <a:rPr dirty="0" sz="2400" lang="en-US"/>
              <a:t>b</a:t>
            </a:r>
            <a:r>
              <a:rPr dirty="0" sz="2400" lang="en-US"/>
              <a:t>c</a:t>
            </a:r>
            <a:r>
              <a:rPr dirty="0" sz="2400" lang="en-US"/>
              <a:t>o</a:t>
            </a:r>
            <a:r>
              <a:rPr dirty="0" sz="2400" lang="en-US"/>
              <a:t>m</a:t>
            </a:r>
            <a:r>
              <a:rPr dirty="0" sz="2400" lang="en-US"/>
              <a:t>c</a:t>
            </a:r>
            <a:r>
              <a:rPr dirty="0" sz="2400" lang="en-US"/>
              <a:t>s</a:t>
            </a:r>
            <a:r>
              <a:rPr dirty="0" sz="2400" lang="en-US"/>
              <a:t>1</a:t>
            </a:r>
            <a:r>
              <a:rPr dirty="0" sz="2400" lang="en-US"/>
              <a:t>5</a:t>
            </a:r>
            <a:r>
              <a:rPr dirty="0" sz="2400" lang="en-US"/>
              <a:t>)</a:t>
            </a:r>
            <a:r>
              <a:rPr dirty="0" sz="2400" lang="en-US"/>
              <a:t> </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s</a:t>
            </a:r>
            <a:r>
              <a:rPr dirty="0" sz="2400" lang="en-US"/>
              <a:t>)</a:t>
            </a:r>
            <a:r>
              <a:rPr dirty="0" sz="2400" lang="en-US"/>
              <a:t> </a:t>
            </a:r>
            <a:endParaRPr altLang="en-US" lang="zh-CN"/>
          </a:p>
          <a:p>
            <a:r>
              <a:rPr dirty="0" sz="2400" lang="en-US"/>
              <a:t>COLLEGE</a:t>
            </a:r>
            <a:r>
              <a:rPr dirty="0" sz="2400" lang="en-US"/>
              <a:t>:</a:t>
            </a:r>
            <a:r>
              <a:rPr dirty="0" sz="2400" lang="en-US"/>
              <a:t>Chennai</a:t>
            </a:r>
            <a:r>
              <a:rPr dirty="0" sz="2400" lang="en-US"/>
              <a:t> </a:t>
            </a:r>
            <a:r>
              <a:rPr dirty="0" sz="2400" lang="en-US"/>
              <a:t>N</a:t>
            </a:r>
            <a:r>
              <a:rPr dirty="0" sz="2400" lang="en-US"/>
              <a:t>a</a:t>
            </a:r>
            <a:r>
              <a:rPr dirty="0" sz="2400" lang="en-US"/>
              <a:t>t</a:t>
            </a:r>
            <a:r>
              <a:rPr dirty="0" sz="2400" lang="en-US"/>
              <a:t>i</a:t>
            </a:r>
            <a:r>
              <a:rPr dirty="0" sz="2400" lang="en-US"/>
              <a:t>o</a:t>
            </a:r>
            <a:r>
              <a:rPr dirty="0" sz="2400" lang="en-US"/>
              <a:t>nal</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1125508" y="2125980"/>
            <a:ext cx="7364548" cy="2606040"/>
          </a:xfrm>
          <a:prstGeom prst="rect"/>
        </p:spPr>
        <p:txBody>
          <a:bodyPr rtlCol="0" wrap="square">
            <a:spAutoFit/>
          </a:bodyPr>
          <a:p>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lection</a:t>
            </a:r>
            <a:endParaRPr sz="2800" lang="en-IN">
              <a:solidFill>
                <a:srgbClr val="000000"/>
              </a:solidFill>
            </a:endParaRPr>
          </a:p>
          <a:p>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c</a:t>
            </a:r>
            <a:r>
              <a:rPr sz="2800" lang="en-US">
                <a:solidFill>
                  <a:srgbClr val="000000"/>
                </a:solidFill>
              </a:rPr>
              <a:t>l</a:t>
            </a:r>
            <a:r>
              <a:rPr sz="2800" lang="en-US">
                <a:solidFill>
                  <a:srgbClr val="000000"/>
                </a:solidFill>
              </a:rPr>
              <a:t>e</a:t>
            </a:r>
            <a:r>
              <a:rPr sz="2800" lang="en-US">
                <a:solidFill>
                  <a:srgbClr val="000000"/>
                </a:solidFill>
              </a:rPr>
              <a:t>a</a:t>
            </a:r>
            <a:r>
              <a:rPr sz="2800" lang="en-US">
                <a:solidFill>
                  <a:srgbClr val="000000"/>
                </a:solidFill>
              </a:rPr>
              <a:t>n</a:t>
            </a:r>
            <a:r>
              <a:rPr sz="2800" lang="en-US">
                <a:solidFill>
                  <a:srgbClr val="000000"/>
                </a:solidFill>
              </a:rPr>
              <a:t>i</a:t>
            </a:r>
            <a:r>
              <a:rPr sz="2800" lang="en-US">
                <a:solidFill>
                  <a:srgbClr val="000000"/>
                </a:solidFill>
              </a:rPr>
              <a:t>ng</a:t>
            </a:r>
            <a:endParaRPr sz="2800" lang="en-IN">
              <a:solidFill>
                <a:srgbClr val="000000"/>
              </a:solidFill>
            </a:endParaRPr>
          </a:p>
          <a:p>
            <a:r>
              <a:rPr sz="2800" lang="en-US">
                <a:solidFill>
                  <a:srgbClr val="000000"/>
                </a:solidFill>
              </a:rPr>
              <a:t>T</a:t>
            </a:r>
            <a:r>
              <a:rPr sz="2800" lang="en-US">
                <a:solidFill>
                  <a:srgbClr val="000000"/>
                </a:solidFill>
              </a:rPr>
              <a:t>e</a:t>
            </a:r>
            <a:r>
              <a:rPr sz="2800" lang="en-US">
                <a:solidFill>
                  <a:srgbClr val="000000"/>
                </a:solidFill>
              </a:rPr>
              <a:t>c</a:t>
            </a:r>
            <a:r>
              <a:rPr sz="2800" lang="en-US">
                <a:solidFill>
                  <a:srgbClr val="000000"/>
                </a:solidFill>
              </a:rPr>
              <a:t>h</a:t>
            </a:r>
            <a:r>
              <a:rPr sz="2800" lang="en-US">
                <a:solidFill>
                  <a:srgbClr val="000000"/>
                </a:solidFill>
              </a:rPr>
              <a:t>n</a:t>
            </a:r>
            <a:r>
              <a:rPr sz="2800" lang="en-US">
                <a:solidFill>
                  <a:srgbClr val="000000"/>
                </a:solidFill>
              </a:rPr>
              <a:t>i</a:t>
            </a:r>
            <a:r>
              <a:rPr sz="2800" lang="en-US">
                <a:solidFill>
                  <a:srgbClr val="000000"/>
                </a:solidFill>
              </a:rPr>
              <a:t>que</a:t>
            </a:r>
            <a:r>
              <a:rPr sz="2800" lang="en-US">
                <a:solidFill>
                  <a:srgbClr val="000000"/>
                </a:solidFill>
              </a:rPr>
              <a:t>s</a:t>
            </a:r>
            <a:endParaRPr sz="2800" lang="en-IN">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u</a:t>
            </a:r>
            <a:r>
              <a:rPr sz="2800" lang="en-US">
                <a:solidFill>
                  <a:srgbClr val="000000"/>
                </a:solidFill>
              </a:rPr>
              <a:t>l</a:t>
            </a:r>
            <a:r>
              <a:rPr sz="2800" lang="en-US">
                <a:solidFill>
                  <a:srgbClr val="000000"/>
                </a:solidFill>
              </a:rPr>
              <a:t>ts</a:t>
            </a:r>
            <a:endParaRPr sz="2800" lang="en-IN">
              <a:solidFill>
                <a:srgbClr val="000000"/>
              </a:solidFill>
            </a:endParaRPr>
          </a:p>
          <a:p>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le</a:t>
            </a:r>
            <a:endParaRPr sz="2800" lang="en-IN">
              <a:solidFill>
                <a:srgbClr val="000000"/>
              </a:solidFill>
            </a:endParaRPr>
          </a:p>
          <a:p>
            <a:r>
              <a:rPr sz="2800" lang="en-US">
                <a:solidFill>
                  <a:srgbClr val="000000"/>
                </a:solidFill>
              </a:rPr>
              <a:t>C</a:t>
            </a:r>
            <a:r>
              <a:rPr sz="2800" lang="en-US">
                <a:solidFill>
                  <a:srgbClr val="000000"/>
                </a:solidFill>
              </a:rPr>
              <a:t>a</a:t>
            </a:r>
            <a:r>
              <a:rPr sz="2800" lang="en-US">
                <a:solidFill>
                  <a:srgbClr val="000000"/>
                </a:solidFill>
              </a:rPr>
              <a:t>h</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p</a:t>
            </a:r>
            <a:r>
              <a:rPr sz="2800" lang="en-US">
                <a:solidFill>
                  <a:srgbClr val="000000"/>
                </a:solidFill>
              </a:rPr>
              <a:t>h</a:t>
            </a:r>
            <a:r>
              <a:rPr sz="2800" lang="en-US">
                <a:solidFill>
                  <a:srgbClr val="000000"/>
                </a:solidFill>
              </a:rPr>
              <a:t>s</a:t>
            </a:r>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
          <p:cNvGraphicFramePr>
            <a:graphicFrameLocks/>
          </p:cNvGraphicFramePr>
          <p:nvPr/>
        </p:nvGraphicFramePr>
        <p:xfrm>
          <a:off x="1304924" y="7569473"/>
          <a:ext cx="8229600" cy="510902"/>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7" name=""/>
          <p:cNvGraphicFramePr>
            <a:graphicFrameLocks/>
          </p:cNvGraphicFramePr>
          <p:nvPr/>
        </p:nvGraphicFramePr>
        <p:xfrm>
          <a:off x="1981200" y="1168400"/>
          <a:ext cx="8229600" cy="4521200"/>
        </p:xfrm>
        <a:graphic>
          <a:graphicData uri="http://schemas.openxmlformats.org/drawingml/2006/chart">
            <c:chart xmlns:c="http://schemas.openxmlformats.org/drawingml/2006/chart" xmlns:r="http://schemas.openxmlformats.org/officeDocument/2006/relationships" r:id="rId2"/>
          </a:graphicData>
        </a:graphic>
      </p:graphicFrame>
      <p:sp>
        <p:nvSpPr>
          <p:cNvPr id="1048709" name=""/>
          <p:cNvSpPr txBox="1"/>
          <p:nvPr/>
        </p:nvSpPr>
        <p:spPr>
          <a:xfrm>
            <a:off x="4658974" y="1184909"/>
            <a:ext cx="4000000" cy="510540"/>
          </a:xfrm>
          <a:prstGeom prst="rect"/>
        </p:spPr>
        <p:txBody>
          <a:bodyPr rtlCol="0" wrap="square">
            <a:spAutoFit/>
          </a:bodyPr>
          <a:p>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orm</a:t>
            </a:r>
            <a:r>
              <a:rPr sz="2800" lang="en-US">
                <a:solidFill>
                  <a:srgbClr val="000000"/>
                </a:solidFill>
              </a:rPr>
              <a:t>ance</a:t>
            </a:r>
            <a:endParaRPr sz="2800" lang="en-IN">
              <a:solidFill>
                <a:srgbClr val="000000"/>
              </a:solidFill>
            </a:endParaRPr>
          </a:p>
        </p:txBody>
      </p:sp>
      <p:sp>
        <p:nvSpPr>
          <p:cNvPr id="1048710" name=""/>
          <p:cNvSpPr/>
          <p:nvPr/>
        </p:nvSpPr>
        <p:spPr>
          <a:xfrm>
            <a:off x="4658974" y="1089461"/>
            <a:ext cx="3265436" cy="605988"/>
          </a:xfrm>
          <a:prstGeom prst="roundRect"/>
          <a:solidFill>
            <a:srgbClr val="FFFFFF"/>
          </a:solidFill>
          <a:ln w="25400">
            <a:solidFill>
              <a:srgbClr val="666666"/>
            </a:solidFill>
          </a:ln>
        </p:spPr>
        <p:txBody>
          <a:bodyPr anchor="ctr"/>
          <a:p>
            <a:pPr algn="ctr"/>
            <a:endParaRPr lang="en-IN"/>
          </a:p>
        </p:txBody>
      </p:sp>
      <p:sp>
        <p:nvSpPr>
          <p:cNvPr id="1048711" name=""/>
          <p:cNvSpPr txBox="1"/>
          <p:nvPr/>
        </p:nvSpPr>
        <p:spPr>
          <a:xfrm>
            <a:off x="5010400" y="1089461"/>
            <a:ext cx="4000000" cy="510540"/>
          </a:xfrm>
          <a:prstGeom prst="rect"/>
        </p:spPr>
        <p:txBody>
          <a:bodyPr rtlCol="0" wrap="square">
            <a:spAutoFit/>
          </a:bodyPr>
          <a:p>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ormance</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cut thruBlk="0"/>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8" name=""/>
          <p:cNvSpPr txBox="1"/>
          <p:nvPr/>
        </p:nvSpPr>
        <p:spPr>
          <a:xfrm>
            <a:off x="1642812" y="1287780"/>
            <a:ext cx="3518236" cy="4282439"/>
          </a:xfrm>
          <a:prstGeom prst="rect"/>
        </p:spPr>
        <p:txBody>
          <a:bodyPr rtlCol="0" wrap="square">
            <a:spAutoFit/>
          </a:bodyPr>
          <a:p>
            <a:r>
              <a:rPr sz="2800" lang="en-IN">
                <a:solidFill>
                  <a:srgbClr val="000000"/>
                </a:solidFill>
              </a:rPr>
              <a:t>An Excel-based Employee Performance Rating Card and Dashboard is very useful and adaptable tool. It can significantly enhance your performance management process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523999" y="1284921"/>
            <a:ext cx="6242926" cy="3444240"/>
          </a:xfrm>
          <a:prstGeom prst="rect"/>
        </p:spPr>
        <p:txBody>
          <a:bodyPr rtlCol="0" wrap="square">
            <a:spAutoFit/>
          </a:bodyPr>
          <a:p>
            <a:r>
              <a:rPr sz="2800" lang="en-IN">
                <a:solidFill>
                  <a:srgbClr val="000000"/>
                </a:solidFill>
              </a:rPr>
              <a:t>First chart we have created for Average Performance Score by Supervisor. This is doughnut chart wherein we are showing the Supervisor wise Average Performance score. In the center of the doughnut hole, we are showing the Average Performance score for all employees.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1053746" y="1695449"/>
            <a:ext cx="7489296" cy="1869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This is second chart, we have created for Average Rating by Supervisor. This is again a doughnut chart wherein we are showing the Supervisor wise Average Rating. In the center of the doughnut hole, we are showing the Average Rating for all employees.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920749" y="1695449"/>
            <a:ext cx="5920264" cy="2186940"/>
          </a:xfrm>
          <a:prstGeom prst="rect"/>
        </p:spPr>
        <p:txBody>
          <a:bodyPr rtlCol="0" wrap="square">
            <a:spAutoFit/>
          </a:bodyPr>
          <a:p>
            <a:r>
              <a:rPr sz="2800" lang="en-IN">
                <a:solidFill>
                  <a:srgbClr val="000000"/>
                </a:solidFill>
              </a:rPr>
              <a:t>Third Chart we have created for Employee Count by Rating. This is a column chart. we have five ratings (1 to 5) on the horizontal axis and count of employee for each rating.</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3010400" y="1797367"/>
            <a:ext cx="4000000" cy="2606040"/>
          </a:xfrm>
          <a:prstGeom prst="rect"/>
        </p:spPr>
        <p:txBody>
          <a:bodyPr rtlCol="0" wrap="square">
            <a:spAutoFit/>
          </a:bodyPr>
          <a:p>
            <a:r>
              <a:rPr sz="2800" lang="en-US">
                <a:solidFill>
                  <a:srgbClr val="000000"/>
                </a:solidFill>
              </a:rPr>
              <a:t>F</a:t>
            </a:r>
            <a:r>
              <a:rPr sz="2800" lang="en-US">
                <a:solidFill>
                  <a:srgbClr val="000000"/>
                </a:solidFill>
              </a:rPr>
              <a:t>i</a:t>
            </a:r>
            <a:r>
              <a:rPr sz="2800" lang="en-US">
                <a:solidFill>
                  <a:srgbClr val="000000"/>
                </a:solidFill>
              </a:rPr>
              <a:t>l</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altLang="en-US" sz="2800" lang="en-IN">
                <a:solidFill>
                  <a:srgbClr val="000000"/>
                </a:solidFill>
              </a:rPr>
              <a:t>–</a:t>
            </a:r>
            <a:r>
              <a:rPr altLang="en-US" sz="2800" lang="en-US">
                <a:solidFill>
                  <a:srgbClr val="000000"/>
                </a:solidFill>
              </a:rPr>
              <a:t> </a:t>
            </a:r>
            <a:r>
              <a:rPr altLang="en-US" sz="2800" lang="en-US">
                <a:solidFill>
                  <a:srgbClr val="000000"/>
                </a:solidFill>
              </a:rPr>
              <a:t>m</a:t>
            </a:r>
            <a:r>
              <a:rPr altLang="en-US" sz="2800" lang="en-US">
                <a:solidFill>
                  <a:srgbClr val="000000"/>
                </a:solidFill>
              </a:rPr>
              <a:t>i</a:t>
            </a:r>
            <a:r>
              <a:rPr altLang="en-US" sz="2800" lang="en-US">
                <a:solidFill>
                  <a:srgbClr val="000000"/>
                </a:solidFill>
              </a:rPr>
              <a:t>s</a:t>
            </a:r>
            <a:r>
              <a:rPr altLang="en-US" sz="2800" lang="en-US">
                <a:solidFill>
                  <a:srgbClr val="000000"/>
                </a:solidFill>
              </a:rPr>
              <a:t>s</a:t>
            </a:r>
            <a:r>
              <a:rPr altLang="en-US" sz="2800" lang="en-US">
                <a:solidFill>
                  <a:srgbClr val="000000"/>
                </a:solidFill>
              </a:rPr>
              <a:t>ing</a:t>
            </a:r>
            <a:r>
              <a:rPr altLang="en-US" sz="2800" lang="en-US">
                <a:solidFill>
                  <a:srgbClr val="000000"/>
                </a:solidFill>
              </a:rPr>
              <a:t> </a:t>
            </a:r>
            <a:r>
              <a:rPr altLang="en-US" sz="2800" lang="en-US">
                <a:solidFill>
                  <a:srgbClr val="000000"/>
                </a:solidFill>
              </a:rPr>
              <a:t>v</a:t>
            </a:r>
            <a:r>
              <a:rPr altLang="en-US" sz="2800" lang="en-US">
                <a:solidFill>
                  <a:srgbClr val="000000"/>
                </a:solidFill>
              </a:rPr>
              <a:t>a</a:t>
            </a:r>
            <a:r>
              <a:rPr altLang="en-US" sz="2800" lang="en-US">
                <a:solidFill>
                  <a:srgbClr val="000000"/>
                </a:solidFill>
              </a:rPr>
              <a:t>l</a:t>
            </a:r>
            <a:r>
              <a:rPr altLang="en-US" sz="2800" lang="en-US">
                <a:solidFill>
                  <a:srgbClr val="000000"/>
                </a:solidFill>
              </a:rPr>
              <a:t>u</a:t>
            </a:r>
            <a:r>
              <a:rPr altLang="en-US" sz="2800" lang="en-US">
                <a:solidFill>
                  <a:srgbClr val="000000"/>
                </a:solidFill>
              </a:rPr>
              <a:t>e</a:t>
            </a:r>
            <a:r>
              <a:rPr altLang="en-US" sz="2800" lang="en-US">
                <a:solidFill>
                  <a:srgbClr val="000000"/>
                </a:solidFill>
              </a:rPr>
              <a:t>s</a:t>
            </a:r>
            <a:endParaRPr sz="2800" lang="en-IN">
              <a:solidFill>
                <a:srgbClr val="000000"/>
              </a:solidFill>
            </a:endParaRPr>
          </a:p>
          <a:p>
            <a:r>
              <a:rPr altLang="en-US" sz="2800" lang="en-US">
                <a:solidFill>
                  <a:srgbClr val="000000"/>
                </a:solidFill>
              </a:rPr>
              <a:t>C</a:t>
            </a:r>
            <a:r>
              <a:rPr altLang="en-US" sz="2800" lang="en-US">
                <a:solidFill>
                  <a:srgbClr val="000000"/>
                </a:solidFill>
              </a:rPr>
              <a:t>o</a:t>
            </a:r>
            <a:r>
              <a:rPr altLang="en-US" sz="2800" lang="en-US">
                <a:solidFill>
                  <a:srgbClr val="000000"/>
                </a:solidFill>
              </a:rPr>
              <a:t>n</a:t>
            </a:r>
            <a:r>
              <a:rPr altLang="en-US" sz="2800" lang="en-US">
                <a:solidFill>
                  <a:srgbClr val="000000"/>
                </a:solidFill>
              </a:rPr>
              <a:t>d</a:t>
            </a:r>
            <a:r>
              <a:rPr altLang="en-US" sz="2800" lang="en-US">
                <a:solidFill>
                  <a:srgbClr val="000000"/>
                </a:solidFill>
              </a:rPr>
              <a:t>i</a:t>
            </a:r>
            <a:r>
              <a:rPr altLang="en-US" sz="2800" lang="en-US">
                <a:solidFill>
                  <a:srgbClr val="000000"/>
                </a:solidFill>
              </a:rPr>
              <a:t>tio</a:t>
            </a:r>
            <a:r>
              <a:rPr altLang="en-US" sz="2800" lang="en-US">
                <a:solidFill>
                  <a:srgbClr val="000000"/>
                </a:solidFill>
              </a:rPr>
              <a:t>n</a:t>
            </a:r>
            <a:r>
              <a:rPr altLang="en-US" sz="2800" lang="en-US">
                <a:solidFill>
                  <a:srgbClr val="000000"/>
                </a:solidFill>
              </a:rPr>
              <a:t>a</a:t>
            </a:r>
            <a:r>
              <a:rPr altLang="en-US" sz="2800" lang="en-US">
                <a:solidFill>
                  <a:srgbClr val="000000"/>
                </a:solidFill>
              </a:rPr>
              <a:t>l</a:t>
            </a:r>
            <a:r>
              <a:rPr altLang="en-US" sz="2800" lang="en-US">
                <a:solidFill>
                  <a:srgbClr val="000000"/>
                </a:solidFill>
              </a:rPr>
              <a:t> </a:t>
            </a:r>
            <a:r>
              <a:rPr altLang="en-US" sz="2800" lang="en-US">
                <a:solidFill>
                  <a:srgbClr val="000000"/>
                </a:solidFill>
              </a:rPr>
              <a:t>formatting</a:t>
            </a:r>
            <a:r>
              <a:rPr altLang="en-US" sz="2800" lang="en-US">
                <a:solidFill>
                  <a:srgbClr val="000000"/>
                </a:solidFill>
              </a:rPr>
              <a:t> </a:t>
            </a:r>
            <a:r>
              <a:rPr altLang="en-US" sz="2800" lang="en-IN">
                <a:solidFill>
                  <a:srgbClr val="000000"/>
                </a:solidFill>
              </a:rPr>
              <a:t>–</a:t>
            </a:r>
            <a:r>
              <a:rPr altLang="en-US" sz="2800" lang="en-US">
                <a:solidFill>
                  <a:srgbClr val="000000"/>
                </a:solidFill>
              </a:rPr>
              <a:t> </a:t>
            </a:r>
            <a:r>
              <a:rPr altLang="en-US" sz="2800" lang="en-US">
                <a:solidFill>
                  <a:srgbClr val="000000"/>
                </a:solidFill>
              </a:rPr>
              <a:t>b</a:t>
            </a:r>
            <a:r>
              <a:rPr altLang="en-US" sz="2800" lang="en-US">
                <a:solidFill>
                  <a:srgbClr val="000000"/>
                </a:solidFill>
              </a:rPr>
              <a:t>l</a:t>
            </a:r>
            <a:r>
              <a:rPr altLang="en-US" sz="2800" lang="en-US">
                <a:solidFill>
                  <a:srgbClr val="000000"/>
                </a:solidFill>
              </a:rPr>
              <a:t>a</a:t>
            </a:r>
            <a:r>
              <a:rPr altLang="en-US" sz="2800" lang="en-US">
                <a:solidFill>
                  <a:srgbClr val="000000"/>
                </a:solidFill>
              </a:rPr>
              <a:t>n</a:t>
            </a:r>
            <a:r>
              <a:rPr altLang="en-US" sz="2800" lang="en-US">
                <a:solidFill>
                  <a:srgbClr val="000000"/>
                </a:solidFill>
              </a:rPr>
              <a:t>k</a:t>
            </a:r>
            <a:r>
              <a:rPr altLang="en-US" sz="2800" lang="en-US">
                <a:solidFill>
                  <a:srgbClr val="000000"/>
                </a:solidFill>
              </a:rPr>
              <a:t> </a:t>
            </a:r>
            <a:r>
              <a:rPr altLang="en-US" sz="2800" lang="en-US">
                <a:solidFill>
                  <a:srgbClr val="000000"/>
                </a:solidFill>
              </a:rPr>
              <a:t>v</a:t>
            </a:r>
            <a:r>
              <a:rPr altLang="en-US" sz="2800" lang="en-US">
                <a:solidFill>
                  <a:srgbClr val="000000"/>
                </a:solidFill>
              </a:rPr>
              <a:t>a</a:t>
            </a:r>
            <a:r>
              <a:rPr altLang="en-US" sz="2800" lang="en-US">
                <a:solidFill>
                  <a:srgbClr val="000000"/>
                </a:solidFill>
              </a:rPr>
              <a:t>l</a:t>
            </a:r>
            <a:r>
              <a:rPr altLang="en-US" sz="2800" lang="en-US">
                <a:solidFill>
                  <a:srgbClr val="000000"/>
                </a:solidFill>
              </a:rPr>
              <a:t>u</a:t>
            </a:r>
            <a:r>
              <a:rPr altLang="en-US" sz="2800" lang="en-US">
                <a:solidFill>
                  <a:srgbClr val="000000"/>
                </a:solidFill>
              </a:rPr>
              <a:t>e</a:t>
            </a:r>
            <a:r>
              <a:rPr altLang="en-US" sz="2800" lang="en-US">
                <a:solidFill>
                  <a:srgbClr val="000000"/>
                </a:solidFill>
              </a:rPr>
              <a:t>s</a:t>
            </a:r>
            <a:endParaRPr sz="2800" lang="en-IN">
              <a:solidFill>
                <a:srgbClr val="000000"/>
              </a:solidFill>
            </a:endParaRPr>
          </a:p>
          <a:p>
            <a:r>
              <a:rPr altLang="en-US" sz="2800" lang="en-US">
                <a:solidFill>
                  <a:srgbClr val="000000"/>
                </a:solidFill>
              </a:rPr>
              <a:t>Pivot</a:t>
            </a:r>
            <a:r>
              <a:rPr altLang="en-US" sz="2800" lang="en-US">
                <a:solidFill>
                  <a:srgbClr val="000000"/>
                </a:solidFill>
              </a:rPr>
              <a:t> </a:t>
            </a:r>
            <a:r>
              <a:rPr altLang="en-US" sz="2800" lang="en-US">
                <a:solidFill>
                  <a:srgbClr val="000000"/>
                </a:solidFill>
              </a:rPr>
              <a:t>t</a:t>
            </a:r>
            <a:r>
              <a:rPr altLang="en-US" sz="2800" lang="en-US">
                <a:solidFill>
                  <a:srgbClr val="000000"/>
                </a:solidFill>
              </a:rPr>
              <a:t>a</a:t>
            </a:r>
            <a:r>
              <a:rPr altLang="en-US" sz="2800" lang="en-US">
                <a:solidFill>
                  <a:srgbClr val="000000"/>
                </a:solidFill>
              </a:rPr>
              <a:t>b</a:t>
            </a:r>
            <a:r>
              <a:rPr altLang="en-US" sz="2800" lang="en-US">
                <a:solidFill>
                  <a:srgbClr val="000000"/>
                </a:solidFill>
              </a:rPr>
              <a:t>l</a:t>
            </a:r>
            <a:r>
              <a:rPr altLang="en-US" sz="2800" lang="en-US">
                <a:solidFill>
                  <a:srgbClr val="000000"/>
                </a:solidFill>
              </a:rPr>
              <a:t>e</a:t>
            </a:r>
            <a:endParaRPr sz="2800" lang="en-IN">
              <a:solidFill>
                <a:srgbClr val="000000"/>
              </a:solidFill>
            </a:endParaRPr>
          </a:p>
          <a:p>
            <a:r>
              <a:rPr altLang="en-US" sz="2800" lang="en-US">
                <a:solidFill>
                  <a:srgbClr val="000000"/>
                </a:solidFill>
              </a:rPr>
              <a:t>C</a:t>
            </a:r>
            <a:r>
              <a:rPr altLang="en-US" sz="2800" lang="en-US">
                <a:solidFill>
                  <a:srgbClr val="000000"/>
                </a:solidFill>
              </a:rPr>
              <a:t>h</a:t>
            </a:r>
            <a:r>
              <a:rPr altLang="en-US" sz="2800" lang="en-US">
                <a:solidFill>
                  <a:srgbClr val="000000"/>
                </a:solidFill>
              </a:rPr>
              <a:t>a</a:t>
            </a:r>
            <a:r>
              <a:rPr altLang="en-US" sz="2800" lang="en-US">
                <a:solidFill>
                  <a:srgbClr val="000000"/>
                </a:solidFill>
              </a:rPr>
              <a:t>r</a:t>
            </a:r>
            <a:r>
              <a:rPr altLang="en-US" sz="2800" lang="en-US">
                <a:solidFill>
                  <a:srgbClr val="000000"/>
                </a:solidFill>
              </a:rPr>
              <a:t>t</a:t>
            </a:r>
            <a:r>
              <a:rPr altLang="en-US" sz="2800" lang="en-US">
                <a:solidFill>
                  <a:srgbClr val="000000"/>
                </a:solidFill>
              </a:rPr>
              <a:t> </a:t>
            </a:r>
            <a:r>
              <a:rPr altLang="en-US" sz="2800" lang="en-IN">
                <a:solidFill>
                  <a:srgbClr val="000000"/>
                </a:solidFill>
              </a:rPr>
              <a:t>–</a:t>
            </a:r>
            <a:r>
              <a:rPr altLang="en-US" sz="2800" lang="en-US">
                <a:solidFill>
                  <a:srgbClr val="000000"/>
                </a:solidFill>
              </a:rPr>
              <a:t> </a:t>
            </a:r>
            <a:r>
              <a:rPr altLang="en-US" sz="2800" lang="en-US">
                <a:solidFill>
                  <a:srgbClr val="000000"/>
                </a:solidFill>
              </a:rPr>
              <a:t>7</a:t>
            </a:r>
            <a:r>
              <a:rPr altLang="en-US" sz="2800" lang="en-US">
                <a:solidFill>
                  <a:srgbClr val="000000"/>
                </a:solidFill>
              </a:rPr>
              <a:t>2</a:t>
            </a:r>
            <a:r>
              <a:rPr altLang="en-US" sz="2800" lang="en-US">
                <a:solidFill>
                  <a:srgbClr val="000000"/>
                </a:solidFill>
              </a:rPr>
              <a:t> </a:t>
            </a:r>
            <a:r>
              <a:rPr altLang="en-US" sz="2800" lang="en-US">
                <a:solidFill>
                  <a:srgbClr val="000000"/>
                </a:solidFill>
              </a:rPr>
              <a:t>h</a:t>
            </a:r>
            <a:r>
              <a:rPr altLang="en-US" sz="2800" lang="en-US">
                <a:solidFill>
                  <a:srgbClr val="000000"/>
                </a:solidFill>
              </a:rPr>
              <a:t>o</a:t>
            </a:r>
            <a:r>
              <a:rPr altLang="en-US" sz="2800" lang="en-US">
                <a:solidFill>
                  <a:srgbClr val="000000"/>
                </a:solidFill>
              </a:rPr>
              <a:t>u</a:t>
            </a:r>
            <a:r>
              <a:rPr altLang="en-US" sz="2800" lang="en-US">
                <a:solidFill>
                  <a:srgbClr val="000000"/>
                </a:solidFill>
              </a:rPr>
              <a:t>r</a:t>
            </a:r>
            <a:r>
              <a:rPr altLang="en-US" sz="2800" lang="en-US">
                <a:solidFill>
                  <a:srgbClr val="000000"/>
                </a:solidFill>
              </a:rPr>
              <a: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6" name=""/>
          <p:cNvSpPr txBox="1"/>
          <p:nvPr/>
        </p:nvSpPr>
        <p:spPr>
          <a:xfrm>
            <a:off x="688338" y="1631665"/>
            <a:ext cx="6011531" cy="3863340"/>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s</a:t>
            </a:r>
            <a:r>
              <a:rPr sz="2800" lang="en-US">
                <a:solidFill>
                  <a:srgbClr val="000000"/>
                </a:solidFill>
              </a:rPr>
              <a:t>e</a:t>
            </a:r>
            <a:r>
              <a:rPr sz="2800" lang="en-US">
                <a:solidFill>
                  <a:srgbClr val="000000"/>
                </a:solidFill>
              </a:rPr>
              <a:t>t</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k</a:t>
            </a:r>
            <a:r>
              <a:rPr sz="2800" lang="en-US">
                <a:solidFill>
                  <a:srgbClr val="000000"/>
                </a:solidFill>
              </a:rPr>
              <a:t>a</a:t>
            </a:r>
            <a:r>
              <a:rPr sz="2800" lang="en-US">
                <a:solidFill>
                  <a:srgbClr val="000000"/>
                </a:solidFill>
              </a:rPr>
              <a:t>g</a:t>
            </a:r>
            <a:r>
              <a:rPr sz="2800" lang="en-US">
                <a:solidFill>
                  <a:srgbClr val="000000"/>
                </a:solidFill>
              </a:rPr>
              <a:t>g</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2</a:t>
            </a:r>
            <a:r>
              <a:rPr sz="2800" lang="en-US">
                <a:solidFill>
                  <a:srgbClr val="000000"/>
                </a:solidFill>
              </a:rPr>
              <a:t>6</a:t>
            </a:r>
            <a:r>
              <a:rPr sz="2800" lang="en-US">
                <a:solidFill>
                  <a:srgbClr val="000000"/>
                </a:solidFill>
              </a:rPr>
              <a:t> </a:t>
            </a:r>
            <a:r>
              <a:rPr sz="2800" lang="en-US">
                <a:solidFill>
                  <a:srgbClr val="000000"/>
                </a:solidFill>
              </a:rPr>
              <a:t>feature</a:t>
            </a:r>
            <a:r>
              <a:rPr sz="2800" lang="en-US">
                <a:solidFill>
                  <a:srgbClr val="000000"/>
                </a:solidFill>
              </a:rPr>
              <a:t>s</a:t>
            </a:r>
            <a:endParaRPr sz="2800" lang="en-IN">
              <a:solidFill>
                <a:srgbClr val="000000"/>
              </a:solidFill>
            </a:endParaRPr>
          </a:p>
          <a:p>
            <a:r>
              <a:rPr sz="2800" lang="en-US">
                <a:solidFill>
                  <a:srgbClr val="000000"/>
                </a:solidFill>
              </a:rPr>
              <a:t>Feature</a:t>
            </a:r>
            <a:r>
              <a:rPr sz="2800" lang="en-US">
                <a:solidFill>
                  <a:srgbClr val="000000"/>
                </a:solidFill>
              </a:rPr>
              <a:t> </a:t>
            </a:r>
            <a:r>
              <a:rPr altLang="en-US" sz="2800" lang="en-IN">
                <a:solidFill>
                  <a:srgbClr val="000000"/>
                </a:solidFill>
              </a:rPr>
              <a:t>–</a:t>
            </a:r>
            <a:r>
              <a:rPr altLang="en-US" sz="2800" lang="en-US">
                <a:solidFill>
                  <a:srgbClr val="000000"/>
                </a:solidFill>
              </a:rPr>
              <a:t> </a:t>
            </a:r>
            <a:r>
              <a:rPr altLang="en-US" sz="2800" lang="en-US">
                <a:solidFill>
                  <a:srgbClr val="000000"/>
                </a:solidFill>
              </a:rPr>
              <a:t>9</a:t>
            </a:r>
            <a:r>
              <a:rPr altLang="en-US" sz="2800" lang="en-US">
                <a:solidFill>
                  <a:srgbClr val="000000"/>
                </a:solidFill>
              </a:rPr>
              <a:t> </a:t>
            </a:r>
            <a:r>
              <a:rPr altLang="en-US" sz="2800" lang="en-US">
                <a:solidFill>
                  <a:srgbClr val="000000"/>
                </a:solidFill>
              </a:rPr>
              <a:t>feature</a:t>
            </a:r>
            <a:r>
              <a:rPr altLang="en-US" sz="2800" lang="en-US">
                <a:solidFill>
                  <a:srgbClr val="000000"/>
                </a:solidFill>
              </a:rPr>
              <a:t>s</a:t>
            </a:r>
            <a:endParaRPr sz="2800" lang="en-IN">
              <a:solidFill>
                <a:srgbClr val="000000"/>
              </a:solidFill>
            </a:endParaRPr>
          </a:p>
          <a:p>
            <a:r>
              <a:rPr altLang="en-US" sz="2800" lang="en-US">
                <a:solidFill>
                  <a:srgbClr val="000000"/>
                </a:solidFill>
              </a:rPr>
              <a:t>E</a:t>
            </a:r>
            <a:r>
              <a:rPr altLang="en-US" sz="2800" lang="en-US">
                <a:solidFill>
                  <a:srgbClr val="000000"/>
                </a:solidFill>
              </a:rPr>
              <a:t>m</a:t>
            </a:r>
            <a:r>
              <a:rPr altLang="en-US" sz="2800" lang="en-US">
                <a:solidFill>
                  <a:srgbClr val="000000"/>
                </a:solidFill>
              </a:rPr>
              <a:t>p</a:t>
            </a:r>
            <a:r>
              <a:rPr altLang="en-US" sz="2800" lang="en-US">
                <a:solidFill>
                  <a:srgbClr val="000000"/>
                </a:solidFill>
              </a:rPr>
              <a:t> </a:t>
            </a:r>
            <a:r>
              <a:rPr altLang="en-US" sz="2800" lang="en-US">
                <a:solidFill>
                  <a:srgbClr val="000000"/>
                </a:solidFill>
              </a:rPr>
              <a:t>i</a:t>
            </a:r>
            <a:r>
              <a:rPr altLang="en-US" sz="2800" lang="en-US">
                <a:solidFill>
                  <a:srgbClr val="000000"/>
                </a:solidFill>
              </a:rPr>
              <a:t>d</a:t>
            </a:r>
            <a:endParaRPr sz="2800" lang="en-IN">
              <a:solidFill>
                <a:srgbClr val="000000"/>
              </a:solidFill>
            </a:endParaRPr>
          </a:p>
          <a:p>
            <a:r>
              <a:rPr altLang="en-US" sz="2800" lang="en-US">
                <a:solidFill>
                  <a:srgbClr val="000000"/>
                </a:solidFill>
              </a:rPr>
              <a:t>G</a:t>
            </a:r>
            <a:r>
              <a:rPr altLang="en-US" sz="2800" lang="en-US">
                <a:solidFill>
                  <a:srgbClr val="000000"/>
                </a:solidFill>
              </a:rPr>
              <a:t>e</a:t>
            </a:r>
            <a:r>
              <a:rPr altLang="en-US" sz="2800" lang="en-US">
                <a:solidFill>
                  <a:srgbClr val="000000"/>
                </a:solidFill>
              </a:rPr>
              <a:t>n</a:t>
            </a:r>
            <a:r>
              <a:rPr altLang="en-US" sz="2800" lang="en-US">
                <a:solidFill>
                  <a:srgbClr val="000000"/>
                </a:solidFill>
              </a:rPr>
              <a:t>d</a:t>
            </a:r>
            <a:r>
              <a:rPr altLang="en-US" sz="2800" lang="en-US">
                <a:solidFill>
                  <a:srgbClr val="000000"/>
                </a:solidFill>
              </a:rPr>
              <a:t>e</a:t>
            </a:r>
            <a:r>
              <a:rPr altLang="en-US" sz="2800" lang="en-US">
                <a:solidFill>
                  <a:srgbClr val="000000"/>
                </a:solidFill>
              </a:rPr>
              <a:t>r</a:t>
            </a:r>
            <a:r>
              <a:rPr altLang="en-US" sz="2800" lang="en-IN">
                <a:solidFill>
                  <a:srgbClr val="000000"/>
                </a:solidFill>
              </a:rPr>
              <a:t>–</a:t>
            </a:r>
            <a:r>
              <a:rPr altLang="en-US" sz="2800" lang="en-US">
                <a:solidFill>
                  <a:srgbClr val="000000"/>
                </a:solidFill>
              </a:rPr>
              <a:t>m</a:t>
            </a:r>
            <a:r>
              <a:rPr altLang="en-US" sz="2800" lang="en-US">
                <a:solidFill>
                  <a:srgbClr val="000000"/>
                </a:solidFill>
              </a:rPr>
              <a:t>a</a:t>
            </a:r>
            <a:r>
              <a:rPr altLang="en-US" sz="2800" lang="en-US">
                <a:solidFill>
                  <a:srgbClr val="000000"/>
                </a:solidFill>
              </a:rPr>
              <a:t>l</a:t>
            </a:r>
            <a:r>
              <a:rPr altLang="en-US" sz="2800" lang="en-US">
                <a:solidFill>
                  <a:srgbClr val="000000"/>
                </a:solidFill>
              </a:rPr>
              <a:t>e</a:t>
            </a:r>
            <a:r>
              <a:rPr altLang="en-US" sz="2800" lang="en-US">
                <a:solidFill>
                  <a:srgbClr val="000000"/>
                </a:solidFill>
              </a:rPr>
              <a:t>,</a:t>
            </a:r>
            <a:r>
              <a:rPr altLang="en-US" sz="2800" lang="en-US">
                <a:solidFill>
                  <a:srgbClr val="000000"/>
                </a:solidFill>
              </a:rPr>
              <a:t> </a:t>
            </a:r>
            <a:r>
              <a:rPr altLang="en-US" sz="2800" lang="en-US">
                <a:solidFill>
                  <a:srgbClr val="000000"/>
                </a:solidFill>
              </a:rPr>
              <a:t>f</a:t>
            </a:r>
            <a:r>
              <a:rPr altLang="en-US" sz="2800" lang="en-US">
                <a:solidFill>
                  <a:srgbClr val="000000"/>
                </a:solidFill>
              </a:rPr>
              <a:t>e</a:t>
            </a:r>
            <a:r>
              <a:rPr altLang="en-US" sz="2800" lang="en-US">
                <a:solidFill>
                  <a:srgbClr val="000000"/>
                </a:solidFill>
              </a:rPr>
              <a:t>m</a:t>
            </a:r>
            <a:r>
              <a:rPr altLang="en-US" sz="2800" lang="en-US">
                <a:solidFill>
                  <a:srgbClr val="000000"/>
                </a:solidFill>
              </a:rPr>
              <a:t>a</a:t>
            </a:r>
            <a:r>
              <a:rPr altLang="en-US" sz="2800" lang="en-US">
                <a:solidFill>
                  <a:srgbClr val="000000"/>
                </a:solidFill>
              </a:rPr>
              <a:t>le</a:t>
            </a:r>
            <a:endParaRPr sz="2800" lang="en-IN">
              <a:solidFill>
                <a:srgbClr val="000000"/>
              </a:solidFill>
            </a:endParaRPr>
          </a:p>
          <a:p>
            <a:r>
              <a:rPr altLang="en-US" sz="2800" lang="en-US">
                <a:solidFill>
                  <a:srgbClr val="000000"/>
                </a:solidFill>
              </a:rPr>
              <a:t>Performance</a:t>
            </a:r>
            <a:endParaRPr sz="2800" lang="en-IN">
              <a:solidFill>
                <a:srgbClr val="000000"/>
              </a:solidFill>
            </a:endParaRPr>
          </a:p>
          <a:p>
            <a:r>
              <a:rPr altLang="en-US" sz="2800" lang="en-US">
                <a:solidFill>
                  <a:srgbClr val="000000"/>
                </a:solidFill>
              </a:rPr>
              <a:t>B</a:t>
            </a:r>
            <a:r>
              <a:rPr altLang="en-US" sz="2800" lang="en-US">
                <a:solidFill>
                  <a:srgbClr val="000000"/>
                </a:solidFill>
              </a:rPr>
              <a:t>u</a:t>
            </a:r>
            <a:r>
              <a:rPr altLang="en-US" sz="2800" lang="en-US">
                <a:solidFill>
                  <a:srgbClr val="000000"/>
                </a:solidFill>
              </a:rPr>
              <a:t>s</a:t>
            </a:r>
            <a:r>
              <a:rPr altLang="en-US" sz="2800" lang="en-US">
                <a:solidFill>
                  <a:srgbClr val="000000"/>
                </a:solidFill>
              </a:rPr>
              <a:t>i</a:t>
            </a:r>
            <a:r>
              <a:rPr altLang="en-US" sz="2800" lang="en-US">
                <a:solidFill>
                  <a:srgbClr val="000000"/>
                </a:solidFill>
              </a:rPr>
              <a:t>ness</a:t>
            </a:r>
            <a:r>
              <a:rPr altLang="en-US" sz="2800" lang="en-US">
                <a:solidFill>
                  <a:srgbClr val="000000"/>
                </a:solidFill>
              </a:rPr>
              <a:t> </a:t>
            </a:r>
            <a:r>
              <a:rPr altLang="en-US" sz="2800" lang="en-US">
                <a:solidFill>
                  <a:srgbClr val="000000"/>
                </a:solidFill>
              </a:rPr>
              <a:t>u</a:t>
            </a:r>
            <a:r>
              <a:rPr altLang="en-US" sz="2800" lang="en-US">
                <a:solidFill>
                  <a:srgbClr val="000000"/>
                </a:solidFill>
              </a:rPr>
              <a:t>n</a:t>
            </a:r>
            <a:r>
              <a:rPr altLang="en-US" sz="2800" lang="en-US">
                <a:solidFill>
                  <a:srgbClr val="000000"/>
                </a:solidFill>
              </a:rPr>
              <a:t>i</a:t>
            </a:r>
            <a:r>
              <a:rPr altLang="en-US" sz="2800" lang="en-US">
                <a:solidFill>
                  <a:srgbClr val="000000"/>
                </a:solidFill>
              </a:rPr>
              <a:t>t</a:t>
            </a:r>
            <a:endParaRPr sz="2800" lang="en-IN">
              <a:solidFill>
                <a:srgbClr val="000000"/>
              </a:solidFill>
            </a:endParaRPr>
          </a:p>
          <a:p>
            <a:r>
              <a:rPr altLang="en-US" sz="2800" lang="en-US">
                <a:solidFill>
                  <a:srgbClr val="000000"/>
                </a:solidFill>
              </a:rPr>
              <a:t>N</a:t>
            </a:r>
            <a:r>
              <a:rPr altLang="en-US" sz="2800" lang="en-US">
                <a:solidFill>
                  <a:srgbClr val="000000"/>
                </a:solidFill>
              </a:rPr>
              <a:t>a</a:t>
            </a:r>
            <a:r>
              <a:rPr altLang="en-US" sz="2800" lang="en-US">
                <a:solidFill>
                  <a:srgbClr val="000000"/>
                </a:solidFill>
              </a:rPr>
              <a:t>m</a:t>
            </a:r>
            <a:r>
              <a:rPr altLang="en-US" sz="2800" lang="en-US">
                <a:solidFill>
                  <a:srgbClr val="000000"/>
                </a:solidFill>
              </a:rPr>
              <a:t>e</a:t>
            </a:r>
            <a:endParaRPr sz="2800" lang="en-IN">
              <a:solidFill>
                <a:srgbClr val="000000"/>
              </a:solidFill>
            </a:endParaRPr>
          </a:p>
          <a:p>
            <a:r>
              <a:rPr altLang="en-US" sz="2800" lang="en-US">
                <a:solidFill>
                  <a:srgbClr val="000000"/>
                </a:solidFill>
              </a:rPr>
              <a:t>R</a:t>
            </a:r>
            <a:r>
              <a:rPr altLang="en-US" sz="2800" lang="en-US">
                <a:solidFill>
                  <a:srgbClr val="000000"/>
                </a:solidFill>
              </a:rPr>
              <a:t>a</a:t>
            </a:r>
            <a:r>
              <a:rPr altLang="en-US" sz="2800" lang="en-US">
                <a:solidFill>
                  <a:srgbClr val="000000"/>
                </a:solidFill>
              </a:rPr>
              <a:t>t</a:t>
            </a:r>
            <a:r>
              <a:rPr altLang="en-US" sz="2800" lang="en-US">
                <a:solidFill>
                  <a:srgbClr val="000000"/>
                </a:solidFill>
              </a:rPr>
              <a:t>i</a:t>
            </a:r>
            <a:r>
              <a:rPr altLang="en-US" sz="2800" lang="en-US">
                <a:solidFill>
                  <a:srgbClr val="000000"/>
                </a:solidFill>
              </a:rPr>
              <a:t>n</a:t>
            </a:r>
            <a:r>
              <a:rPr altLang="en-US" sz="2800" lang="en-US">
                <a:solidFill>
                  <a:srgbClr val="000000"/>
                </a:solidFill>
              </a:rPr>
              <a:t>g</a:t>
            </a:r>
            <a:r>
              <a:rPr altLang="en-US" sz="2800" lang="en-IN">
                <a:solidFill>
                  <a:srgbClr val="000000"/>
                </a:solidFill>
              </a:rPr>
              <a:t>–</a:t>
            </a:r>
            <a:r>
              <a:rPr altLang="en-US" sz="2800" lang="en-US">
                <a:solidFill>
                  <a:srgbClr val="000000"/>
                </a:solidFill>
              </a:rPr>
              <a:t>n</a:t>
            </a:r>
            <a:r>
              <a:rPr altLang="en-US" sz="2800" lang="en-US">
                <a:solidFill>
                  <a:srgbClr val="000000"/>
                </a:solidFill>
              </a:rPr>
              <a:t>u</a:t>
            </a:r>
            <a:r>
              <a:rPr altLang="en-US" sz="2800" lang="en-US">
                <a:solidFill>
                  <a:srgbClr val="000000"/>
                </a:solidFill>
              </a:rPr>
              <a:t>m</a:t>
            </a:r>
            <a:r>
              <a:rPr altLang="en-US" sz="2800" lang="en-US">
                <a:solidFill>
                  <a:srgbClr val="000000"/>
                </a:solidFill>
              </a:rPr>
              <a:t>e</a:t>
            </a:r>
            <a:r>
              <a:rPr altLang="en-US" sz="2800" lang="en-US">
                <a:solidFill>
                  <a:srgbClr val="000000"/>
                </a:solidFill>
              </a:rPr>
              <a:t>r</a:t>
            </a:r>
            <a:r>
              <a:rPr altLang="en-US" sz="2800" lang="en-US">
                <a:solidFill>
                  <a:srgbClr val="000000"/>
                </a:solidFill>
              </a:rPr>
              <a:t>i</a:t>
            </a:r>
            <a:r>
              <a:rPr altLang="en-US" sz="2800" lang="en-US">
                <a:solidFill>
                  <a:srgbClr val="000000"/>
                </a:solidFill>
              </a:rPr>
              <a:t>c</a:t>
            </a:r>
            <a:r>
              <a:rPr altLang="en-US" sz="2800" lang="en-US">
                <a:solidFill>
                  <a:srgbClr val="000000"/>
                </a:solidFill>
              </a:rPr>
              <a:t>a</a:t>
            </a:r>
            <a:r>
              <a:rPr altLang="en-US" sz="2800" lang="en-US">
                <a:solidFill>
                  <a:srgbClr val="000000"/>
                </a:solidFill>
              </a:rPr>
              <a:t>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526028" y="1695449"/>
            <a:ext cx="3362637" cy="3444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this forth chart we are showing “Top 10 Employee by Average Performance Score”. we have create this in clustered column chart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2024-09-24T15:18:40Z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9b457e788ba64d54b57d89430bac566c</vt:lpwstr>
  </property>
</Properties>
</file>