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6" r:id="rId9"/>
    <p:sldId id="277" r:id="rId10"/>
    <p:sldId id="279" r:id="rId11"/>
    <p:sldId id="278" r:id="rId12"/>
    <p:sldId id="263" r:id="rId13"/>
    <p:sldId id="264" r:id="rId14"/>
    <p:sldId id="265" r:id="rId15"/>
    <p:sldId id="270"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9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F2B7C21-6D99-41BD-9BB8-DB967F302789}"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46570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93800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94773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436469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029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447494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1941756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81960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169217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B7C21-6D99-41BD-9BB8-DB967F302789}" type="datetimeFigureOut">
              <a:rPr lang="en-IN" smtClean="0"/>
              <a:t>12-05-2022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145569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B7C21-6D99-41BD-9BB8-DB967F302789}"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42238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B7C21-6D99-41BD-9BB8-DB967F302789}" type="datetimeFigureOut">
              <a:rPr lang="en-IN" smtClean="0"/>
              <a:t>12-05-2022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75364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B7C21-6D99-41BD-9BB8-DB967F302789}" type="datetimeFigureOut">
              <a:rPr lang="en-IN" smtClean="0"/>
              <a:t>12-05-2022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1789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B7C21-6D99-41BD-9BB8-DB967F302789}" type="datetimeFigureOut">
              <a:rPr lang="en-IN" smtClean="0"/>
              <a:t>12-05-2022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52536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B7C21-6D99-41BD-9BB8-DB967F302789}"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4138989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B7C21-6D99-41BD-9BB8-DB967F302789}" type="datetimeFigureOut">
              <a:rPr lang="en-IN" smtClean="0"/>
              <a:t>12-05-2022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58A9EF-E488-4F33-A003-B978DF63447D}" type="slidenum">
              <a:rPr lang="en-IN" smtClean="0"/>
              <a:t>‹#›</a:t>
            </a:fld>
            <a:endParaRPr lang="en-IN"/>
          </a:p>
        </p:txBody>
      </p:sp>
    </p:spTree>
    <p:extLst>
      <p:ext uri="{BB962C8B-B14F-4D97-AF65-F5344CB8AC3E}">
        <p14:creationId xmlns:p14="http://schemas.microsoft.com/office/powerpoint/2010/main" val="398649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F2B7C21-6D99-41BD-9BB8-DB967F302789}" type="datetimeFigureOut">
              <a:rPr lang="en-IN" smtClean="0"/>
              <a:t>12-05-2022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58A9EF-E488-4F33-A003-B978DF63447D}" type="slidenum">
              <a:rPr lang="en-IN" smtClean="0"/>
              <a:t>‹#›</a:t>
            </a:fld>
            <a:endParaRPr lang="en-IN"/>
          </a:p>
        </p:txBody>
      </p:sp>
    </p:spTree>
    <p:extLst>
      <p:ext uri="{BB962C8B-B14F-4D97-AF65-F5344CB8AC3E}">
        <p14:creationId xmlns:p14="http://schemas.microsoft.com/office/powerpoint/2010/main" val="1129490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9ADA-ACA0-0409-8223-7662361B826A}"/>
              </a:ext>
            </a:extLst>
          </p:cNvPr>
          <p:cNvSpPr>
            <a:spLocks noGrp="1"/>
          </p:cNvSpPr>
          <p:nvPr>
            <p:ph type="ctrTitle"/>
          </p:nvPr>
        </p:nvSpPr>
        <p:spPr>
          <a:xfrm>
            <a:off x="684211" y="685800"/>
            <a:ext cx="10331119" cy="898452"/>
          </a:xfrm>
        </p:spPr>
        <p:txBody>
          <a:bodyPr>
            <a:normAutofit fontScale="90000"/>
          </a:bodyPr>
          <a:lstStyle/>
          <a:p>
            <a:r>
              <a:rPr lang="en-US" sz="4800" dirty="0">
                <a:latin typeface="Times New Roman" panose="02020603050405020304" pitchFamily="18" charset="0"/>
                <a:cs typeface="Times New Roman" panose="02020603050405020304" pitchFamily="18" charset="0"/>
              </a:rPr>
              <a:t>                      </a:t>
            </a:r>
            <a:r>
              <a:rPr lang="en-US" sz="5300" b="1" dirty="0">
                <a:solidFill>
                  <a:schemeClr val="bg1"/>
                </a:solidFill>
                <a:latin typeface="Times New Roman" panose="02020603050405020304" pitchFamily="18" charset="0"/>
                <a:cs typeface="Times New Roman" panose="02020603050405020304" pitchFamily="18" charset="0"/>
              </a:rPr>
              <a:t>Project on</a:t>
            </a:r>
            <a:br>
              <a:rPr lang="en-US" sz="5300" b="1" dirty="0">
                <a:latin typeface="Times New Roman" panose="02020603050405020304" pitchFamily="18" charset="0"/>
                <a:cs typeface="Times New Roman" panose="02020603050405020304" pitchFamily="18" charset="0"/>
              </a:rPr>
            </a:br>
            <a:r>
              <a:rPr lang="en-US" sz="5300" b="1" dirty="0">
                <a:latin typeface="Times New Roman" panose="02020603050405020304" pitchFamily="18" charset="0"/>
                <a:cs typeface="Times New Roman" panose="02020603050405020304" pitchFamily="18" charset="0"/>
              </a:rPr>
              <a:t>               </a:t>
            </a:r>
            <a:r>
              <a:rPr lang="en-US" sz="5300" b="1" dirty="0">
                <a:solidFill>
                  <a:schemeClr val="bg1"/>
                </a:solidFill>
                <a:latin typeface="Times New Roman" panose="02020603050405020304" pitchFamily="18" charset="0"/>
                <a:cs typeface="Times New Roman" panose="02020603050405020304" pitchFamily="18" charset="0"/>
              </a:rPr>
              <a:t>Car Price Prediction</a:t>
            </a:r>
            <a:endParaRPr lang="en-IN" sz="5300" b="1" dirty="0">
              <a:solidFill>
                <a:schemeClr val="bg1"/>
              </a:solidFill>
            </a:endParaRPr>
          </a:p>
        </p:txBody>
      </p:sp>
      <p:sp>
        <p:nvSpPr>
          <p:cNvPr id="3" name="Subtitle 2">
            <a:extLst>
              <a:ext uri="{FF2B5EF4-FFF2-40B4-BE49-F238E27FC236}">
                <a16:creationId xmlns:a16="http://schemas.microsoft.com/office/drawing/2014/main" id="{4D2FCEBC-6758-9EDD-A74D-D37C117ED0AC}"/>
              </a:ext>
            </a:extLst>
          </p:cNvPr>
          <p:cNvSpPr>
            <a:spLocks noGrp="1"/>
          </p:cNvSpPr>
          <p:nvPr>
            <p:ph type="subTitle" idx="1"/>
          </p:nvPr>
        </p:nvSpPr>
        <p:spPr>
          <a:xfrm>
            <a:off x="684212" y="2466753"/>
            <a:ext cx="6400800" cy="3324448"/>
          </a:xfrm>
        </p:spPr>
        <p:txBody>
          <a:bodyPr>
            <a:normAutofit/>
          </a:bodyPr>
          <a:lstStyle/>
          <a:p>
            <a:r>
              <a:rPr lang="en-IN" sz="1800" dirty="0">
                <a:solidFill>
                  <a:schemeClr val="bg1"/>
                </a:solidFill>
                <a:latin typeface="Times New Roman" panose="02020603050405020304" pitchFamily="18" charset="0"/>
                <a:cs typeface="Times New Roman" panose="02020603050405020304" pitchFamily="18" charset="0"/>
              </a:rPr>
              <a:t>Group 04:</a:t>
            </a:r>
          </a:p>
          <a:p>
            <a:r>
              <a:rPr lang="en-IN" sz="1800" dirty="0">
                <a:solidFill>
                  <a:schemeClr val="bg1"/>
                </a:solidFill>
                <a:latin typeface="Times New Roman" panose="02020603050405020304" pitchFamily="18" charset="0"/>
                <a:cs typeface="Times New Roman" panose="02020603050405020304" pitchFamily="18" charset="0"/>
              </a:rPr>
              <a:t>Clement Justus S</a:t>
            </a:r>
          </a:p>
          <a:p>
            <a:r>
              <a:rPr lang="en-IN" sz="1800" dirty="0">
                <a:solidFill>
                  <a:schemeClr val="bg1"/>
                </a:solidFill>
                <a:latin typeface="Times New Roman" panose="02020603050405020304" pitchFamily="18" charset="0"/>
                <a:cs typeface="Times New Roman" panose="02020603050405020304" pitchFamily="18" charset="0"/>
              </a:rPr>
              <a:t>Mohan Kumar R</a:t>
            </a:r>
          </a:p>
          <a:p>
            <a:r>
              <a:rPr lang="en-IN" sz="1800" dirty="0">
                <a:solidFill>
                  <a:schemeClr val="bg1"/>
                </a:solidFill>
                <a:latin typeface="Times New Roman" panose="02020603050405020304" pitchFamily="18" charset="0"/>
                <a:cs typeface="Times New Roman" panose="02020603050405020304" pitchFamily="18" charset="0"/>
              </a:rPr>
              <a:t>Mohammed </a:t>
            </a:r>
            <a:r>
              <a:rPr lang="en-IN" sz="1800" dirty="0" err="1">
                <a:solidFill>
                  <a:schemeClr val="bg1"/>
                </a:solidFill>
                <a:latin typeface="Times New Roman" panose="02020603050405020304" pitchFamily="18" charset="0"/>
                <a:cs typeface="Times New Roman" panose="02020603050405020304" pitchFamily="18" charset="0"/>
              </a:rPr>
              <a:t>Saqlain</a:t>
            </a:r>
            <a:endParaRPr lang="en-IN" sz="18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Prajwal </a:t>
            </a:r>
            <a:r>
              <a:rPr lang="en-IN" sz="1800" dirty="0" err="1">
                <a:solidFill>
                  <a:schemeClr val="bg1"/>
                </a:solidFill>
                <a:latin typeface="Times New Roman" panose="02020603050405020304" pitchFamily="18" charset="0"/>
                <a:cs typeface="Times New Roman" panose="02020603050405020304" pitchFamily="18" charset="0"/>
              </a:rPr>
              <a:t>Borse</a:t>
            </a:r>
            <a:endParaRPr lang="en-IN" sz="1800" dirty="0">
              <a:solidFill>
                <a:schemeClr val="bg1"/>
              </a:solidFill>
              <a:latin typeface="Times New Roman" panose="02020603050405020304" pitchFamily="18" charset="0"/>
              <a:cs typeface="Times New Roman" panose="02020603050405020304" pitchFamily="18" charset="0"/>
            </a:endParaRPr>
          </a:p>
          <a:p>
            <a:endParaRPr lang="en-IN" sz="18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Guided By:</a:t>
            </a:r>
          </a:p>
          <a:p>
            <a:r>
              <a:rPr lang="en-IN" sz="1800" dirty="0">
                <a:solidFill>
                  <a:schemeClr val="bg1"/>
                </a:solidFill>
                <a:latin typeface="Times New Roman" panose="02020603050405020304" pitchFamily="18" charset="0"/>
                <a:cs typeface="Times New Roman" panose="02020603050405020304" pitchFamily="18" charset="0"/>
              </a:rPr>
              <a:t>                     Mrs. </a:t>
            </a:r>
            <a:r>
              <a:rPr lang="en-IN" sz="1800" dirty="0" err="1">
                <a:solidFill>
                  <a:schemeClr val="bg1"/>
                </a:solidFill>
                <a:latin typeface="Times New Roman" panose="02020603050405020304" pitchFamily="18" charset="0"/>
                <a:cs typeface="Times New Roman" panose="02020603050405020304" pitchFamily="18" charset="0"/>
              </a:rPr>
              <a:t>Smita</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74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F8345-4CE5-7010-0492-A7E408ACB586}"/>
              </a:ext>
            </a:extLst>
          </p:cNvPr>
          <p:cNvSpPr>
            <a:spLocks noGrp="1"/>
          </p:cNvSpPr>
          <p:nvPr>
            <p:ph type="body" idx="1"/>
          </p:nvPr>
        </p:nvSpPr>
        <p:spPr>
          <a:xfrm>
            <a:off x="318977" y="340242"/>
            <a:ext cx="8901224" cy="520995"/>
          </a:xfrm>
        </p:spPr>
        <p:txBody>
          <a:bodyPr/>
          <a:lstStyle/>
          <a:p>
            <a:r>
              <a:rPr lang="en-IN" sz="2000" dirty="0">
                <a:solidFill>
                  <a:schemeClr val="bg1"/>
                </a:solidFill>
                <a:latin typeface="Times New Roman" panose="02020603050405020304" pitchFamily="18" charset="0"/>
                <a:cs typeface="Times New Roman" panose="02020603050405020304" pitchFamily="18" charset="0"/>
              </a:rPr>
              <a:t>Heat map</a:t>
            </a:r>
          </a:p>
          <a:p>
            <a:endParaRPr lang="en-IN" dirty="0"/>
          </a:p>
        </p:txBody>
      </p:sp>
      <p:sp>
        <p:nvSpPr>
          <p:cNvPr id="6" name="TextBox 5">
            <a:extLst>
              <a:ext uri="{FF2B5EF4-FFF2-40B4-BE49-F238E27FC236}">
                <a16:creationId xmlns:a16="http://schemas.microsoft.com/office/drawing/2014/main" id="{C2CDB41C-1C1E-12CC-9BA1-986A40981E7E}"/>
              </a:ext>
            </a:extLst>
          </p:cNvPr>
          <p:cNvSpPr txBox="1"/>
          <p:nvPr/>
        </p:nvSpPr>
        <p:spPr>
          <a:xfrm>
            <a:off x="318977" y="669852"/>
            <a:ext cx="11554046" cy="923330"/>
          </a:xfrm>
          <a:prstGeom prst="rect">
            <a:avLst/>
          </a:prstGeom>
          <a:noFill/>
        </p:spPr>
        <p:txBody>
          <a:bodyPr wrap="square">
            <a:spAutoFit/>
          </a:bodyPr>
          <a:lstStyle/>
          <a:p>
            <a:r>
              <a:rPr lang="en-IN" sz="1800" i="0" dirty="0">
                <a:solidFill>
                  <a:srgbClr val="273239"/>
                </a:solidFill>
                <a:effectLst/>
                <a:latin typeface="Times New Roman" panose="02020603050405020304" pitchFamily="18" charset="0"/>
                <a:cs typeface="Times New Roman" panose="02020603050405020304" pitchFamily="18" charset="0"/>
              </a:rPr>
              <a:t>Heatmap</a:t>
            </a:r>
            <a:r>
              <a:rPr lang="en-IN" sz="1800" b="0" i="0" dirty="0">
                <a:solidFill>
                  <a:srgbClr val="273239"/>
                </a:solidFill>
                <a:effectLst/>
                <a:latin typeface="Times New Roman" panose="02020603050405020304" pitchFamily="18" charset="0"/>
                <a:cs typeface="Times New Roman" panose="02020603050405020304" pitchFamily="18" charset="0"/>
              </a:rPr>
              <a:t> is defined as a graphical representation of data using </a:t>
            </a:r>
            <a:r>
              <a:rPr lang="en-IN" sz="1800" b="0" i="0" dirty="0" err="1">
                <a:solidFill>
                  <a:srgbClr val="273239"/>
                </a:solidFill>
                <a:effectLst/>
                <a:latin typeface="Times New Roman" panose="02020603050405020304" pitchFamily="18" charset="0"/>
                <a:cs typeface="Times New Roman" panose="02020603050405020304" pitchFamily="18" charset="0"/>
              </a:rPr>
              <a:t>colors</a:t>
            </a:r>
            <a:r>
              <a:rPr lang="en-IN" sz="1800" b="0" i="0" dirty="0">
                <a:solidFill>
                  <a:srgbClr val="273239"/>
                </a:solidFill>
                <a:effectLst/>
                <a:latin typeface="Times New Roman" panose="02020603050405020304" pitchFamily="18" charset="0"/>
                <a:cs typeface="Times New Roman" panose="02020603050405020304" pitchFamily="18" charset="0"/>
              </a:rPr>
              <a:t> to visualize the value of the matrix. Heatmap is also defined by the name of the shading matrix. Heatmaps in Seaborn can be plotted by using the </a:t>
            </a:r>
            <a:r>
              <a:rPr lang="en-IN" sz="1800" b="0" i="0" dirty="0" err="1">
                <a:solidFill>
                  <a:srgbClr val="273239"/>
                </a:solidFill>
                <a:effectLst/>
                <a:latin typeface="Times New Roman" panose="02020603050405020304" pitchFamily="18" charset="0"/>
                <a:cs typeface="Times New Roman" panose="02020603050405020304" pitchFamily="18" charset="0"/>
              </a:rPr>
              <a:t>seaborn.heatmap</a:t>
            </a:r>
            <a:r>
              <a:rPr lang="en-IN" sz="1800" b="0" i="0" dirty="0">
                <a:solidFill>
                  <a:srgbClr val="273239"/>
                </a:solidFill>
                <a:effectLst/>
                <a:latin typeface="Times New Roman" panose="02020603050405020304" pitchFamily="18" charset="0"/>
                <a:cs typeface="Times New Roman" panose="02020603050405020304" pitchFamily="18" charset="0"/>
              </a:rPr>
              <a:t>() function.</a:t>
            </a:r>
          </a:p>
          <a:p>
            <a:endParaRPr lang="en-IN" sz="1800" b="0" i="0" dirty="0">
              <a:solidFill>
                <a:srgbClr val="273239"/>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2E0AC70-6697-2392-CBE9-E33D0FBEC449}"/>
              </a:ext>
            </a:extLst>
          </p:cNvPr>
          <p:cNvPicPr>
            <a:picLocks noChangeAspect="1"/>
          </p:cNvPicPr>
          <p:nvPr/>
        </p:nvPicPr>
        <p:blipFill>
          <a:blip r:embed="rId2"/>
          <a:stretch>
            <a:fillRect/>
          </a:stretch>
        </p:blipFill>
        <p:spPr>
          <a:xfrm>
            <a:off x="1653547" y="1286540"/>
            <a:ext cx="7880895" cy="3083441"/>
          </a:xfrm>
          <a:prstGeom prst="rect">
            <a:avLst/>
          </a:prstGeom>
        </p:spPr>
      </p:pic>
      <p:sp>
        <p:nvSpPr>
          <p:cNvPr id="9" name="TextBox 8">
            <a:extLst>
              <a:ext uri="{FF2B5EF4-FFF2-40B4-BE49-F238E27FC236}">
                <a16:creationId xmlns:a16="http://schemas.microsoft.com/office/drawing/2014/main" id="{7ECECBD8-E65B-3261-5D26-522049C19D6E}"/>
              </a:ext>
            </a:extLst>
          </p:cNvPr>
          <p:cNvSpPr txBox="1"/>
          <p:nvPr/>
        </p:nvSpPr>
        <p:spPr>
          <a:xfrm>
            <a:off x="446566" y="4136066"/>
            <a:ext cx="11745433" cy="2585323"/>
          </a:xfrm>
          <a:prstGeom prst="rect">
            <a:avLst/>
          </a:prstGeom>
          <a:noFill/>
        </p:spPr>
        <p:txBody>
          <a:bodyPr wrap="square">
            <a:spAutoFit/>
          </a:bodyPr>
          <a:lstStyle/>
          <a:p>
            <a:endParaRPr lang="en-IN" sz="1800" b="0" i="0" dirty="0">
              <a:solidFill>
                <a:schemeClr val="bg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wheelbase has high positive correlation with </a:t>
            </a:r>
            <a:r>
              <a:rPr lang="en-IN" sz="1800" b="0" i="0" dirty="0" err="1">
                <a:solidFill>
                  <a:srgbClr val="000000"/>
                </a:solidFill>
                <a:effectLst/>
                <a:latin typeface="Times New Roman" panose="02020603050405020304" pitchFamily="18" charset="0"/>
                <a:cs typeface="Times New Roman" panose="02020603050405020304" pitchFamily="18" charset="0"/>
              </a:rPr>
              <a:t>carlength,carwidth</a:t>
            </a:r>
            <a:r>
              <a:rPr lang="en-IN" sz="1800" b="0" i="0" dirty="0">
                <a:solidFill>
                  <a:srgbClr val="000000"/>
                </a:solidFill>
                <a:effectLst/>
                <a:latin typeface="Times New Roman" panose="02020603050405020304" pitchFamily="18" charset="0"/>
                <a:cs typeface="Times New Roman" panose="02020603050405020304" pitchFamily="18" charset="0"/>
              </a:rPr>
              <a:t> and </a:t>
            </a:r>
            <a:r>
              <a:rPr lang="en-IN" sz="1800" b="0" i="0" dirty="0" err="1">
                <a:solidFill>
                  <a:srgbClr val="000000"/>
                </a:solidFill>
                <a:effectLst/>
                <a:latin typeface="Times New Roman" panose="02020603050405020304" pitchFamily="18" charset="0"/>
                <a:cs typeface="Times New Roman" panose="02020603050405020304" pitchFamily="18" charset="0"/>
              </a:rPr>
              <a:t>curbweight</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err="1">
                <a:solidFill>
                  <a:srgbClr val="000000"/>
                </a:solidFill>
                <a:effectLst/>
                <a:latin typeface="Times New Roman" panose="02020603050405020304" pitchFamily="18" charset="0"/>
                <a:cs typeface="Times New Roman" panose="02020603050405020304" pitchFamily="18" charset="0"/>
              </a:rPr>
              <a:t>carlength</a:t>
            </a:r>
            <a:r>
              <a:rPr lang="en-IN" sz="1800" b="0" i="0" dirty="0">
                <a:solidFill>
                  <a:srgbClr val="000000"/>
                </a:solidFill>
                <a:effectLst/>
                <a:latin typeface="Times New Roman" panose="02020603050405020304" pitchFamily="18" charset="0"/>
                <a:cs typeface="Times New Roman" panose="02020603050405020304" pitchFamily="18" charset="0"/>
              </a:rPr>
              <a:t> has high </a:t>
            </a:r>
            <a:r>
              <a:rPr lang="en-IN" sz="1800" b="0" i="0" dirty="0" err="1">
                <a:solidFill>
                  <a:srgbClr val="000000"/>
                </a:solidFill>
                <a:effectLst/>
                <a:latin typeface="Times New Roman" panose="02020603050405020304" pitchFamily="18" charset="0"/>
                <a:cs typeface="Times New Roman" panose="02020603050405020304" pitchFamily="18" charset="0"/>
              </a:rPr>
              <a:t>postive</a:t>
            </a:r>
            <a:r>
              <a:rPr lang="en-IN" sz="1800" b="0" i="0" dirty="0">
                <a:solidFill>
                  <a:srgbClr val="000000"/>
                </a:solidFill>
                <a:effectLst/>
                <a:latin typeface="Times New Roman" panose="02020603050405020304" pitchFamily="18" charset="0"/>
                <a:cs typeface="Times New Roman" panose="02020603050405020304" pitchFamily="18" charset="0"/>
              </a:rPr>
              <a:t> correlation with </a:t>
            </a:r>
            <a:r>
              <a:rPr lang="en-IN" sz="1800" b="0" i="0" dirty="0" err="1">
                <a:solidFill>
                  <a:srgbClr val="000000"/>
                </a:solidFill>
                <a:effectLst/>
                <a:latin typeface="Times New Roman" panose="02020603050405020304" pitchFamily="18" charset="0"/>
                <a:cs typeface="Times New Roman" panose="02020603050405020304" pitchFamily="18" charset="0"/>
              </a:rPr>
              <a:t>curbweight</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err="1">
                <a:solidFill>
                  <a:srgbClr val="000000"/>
                </a:solidFill>
                <a:effectLst/>
                <a:latin typeface="Times New Roman" panose="02020603050405020304" pitchFamily="18" charset="0"/>
                <a:cs typeface="Times New Roman" panose="02020603050405020304" pitchFamily="18" charset="0"/>
              </a:rPr>
              <a:t>carlength</a:t>
            </a:r>
            <a:r>
              <a:rPr lang="en-IN" sz="1800" b="0" i="0" dirty="0">
                <a:solidFill>
                  <a:srgbClr val="000000"/>
                </a:solidFill>
                <a:effectLst/>
                <a:latin typeface="Times New Roman" panose="02020603050405020304" pitchFamily="18" charset="0"/>
                <a:cs typeface="Times New Roman" panose="02020603050405020304" pitchFamily="18" charset="0"/>
              </a:rPr>
              <a:t> has negative correlation with </a:t>
            </a:r>
            <a:r>
              <a:rPr lang="en-IN" sz="1800" b="0" i="0" dirty="0" err="1">
                <a:solidFill>
                  <a:srgbClr val="000000"/>
                </a:solidFill>
                <a:effectLst/>
                <a:latin typeface="Times New Roman" panose="02020603050405020304" pitchFamily="18" charset="0"/>
                <a:cs typeface="Times New Roman" panose="02020603050405020304" pitchFamily="18" charset="0"/>
              </a:rPr>
              <a:t>highwaympg</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err="1">
                <a:solidFill>
                  <a:srgbClr val="000000"/>
                </a:solidFill>
                <a:effectLst/>
                <a:latin typeface="Times New Roman" panose="02020603050405020304" pitchFamily="18" charset="0"/>
                <a:cs typeface="Times New Roman" panose="02020603050405020304" pitchFamily="18" charset="0"/>
              </a:rPr>
              <a:t>carwidth</a:t>
            </a:r>
            <a:r>
              <a:rPr lang="en-IN" sz="1800" b="0" i="0" dirty="0">
                <a:solidFill>
                  <a:srgbClr val="000000"/>
                </a:solidFill>
                <a:effectLst/>
                <a:latin typeface="Times New Roman" panose="02020603050405020304" pitchFamily="18" charset="0"/>
                <a:cs typeface="Times New Roman" panose="02020603050405020304" pitchFamily="18" charset="0"/>
              </a:rPr>
              <a:t> has high </a:t>
            </a:r>
            <a:r>
              <a:rPr lang="en-IN" sz="1800" b="0" i="0" dirty="0" err="1">
                <a:solidFill>
                  <a:srgbClr val="000000"/>
                </a:solidFill>
                <a:effectLst/>
                <a:latin typeface="Times New Roman" panose="02020603050405020304" pitchFamily="18" charset="0"/>
                <a:cs typeface="Times New Roman" panose="02020603050405020304" pitchFamily="18" charset="0"/>
              </a:rPr>
              <a:t>postive</a:t>
            </a:r>
            <a:r>
              <a:rPr lang="en-IN" sz="1800" b="0" i="0" dirty="0">
                <a:solidFill>
                  <a:srgbClr val="000000"/>
                </a:solidFill>
                <a:effectLst/>
                <a:latin typeface="Times New Roman" panose="02020603050405020304" pitchFamily="18" charset="0"/>
                <a:cs typeface="Times New Roman" panose="02020603050405020304" pitchFamily="18" charset="0"/>
              </a:rPr>
              <a:t> correlation with </a:t>
            </a:r>
            <a:r>
              <a:rPr lang="en-IN" sz="1800" b="0" i="0" dirty="0" err="1">
                <a:solidFill>
                  <a:srgbClr val="000000"/>
                </a:solidFill>
                <a:effectLst/>
                <a:latin typeface="Times New Roman" panose="02020603050405020304" pitchFamily="18" charset="0"/>
                <a:cs typeface="Times New Roman" panose="02020603050405020304" pitchFamily="18" charset="0"/>
              </a:rPr>
              <a:t>curbweight</a:t>
            </a:r>
            <a:r>
              <a:rPr lang="en-IN" sz="1800" b="0" i="0" dirty="0">
                <a:solidFill>
                  <a:srgbClr val="000000"/>
                </a:solidFill>
                <a:effectLst/>
                <a:latin typeface="Times New Roman" panose="02020603050405020304" pitchFamily="18" charset="0"/>
                <a:cs typeface="Times New Roman" panose="02020603050405020304" pitchFamily="18" charset="0"/>
              </a:rPr>
              <a:t> and engine size</a:t>
            </a:r>
          </a:p>
          <a:p>
            <a:pPr algn="l">
              <a:buFont typeface="Arial" panose="020B0604020202020204" pitchFamily="34" charset="0"/>
              <a:buChar char="•"/>
            </a:pPr>
            <a:r>
              <a:rPr lang="en-IN" sz="1800" b="0" i="0" dirty="0" err="1">
                <a:solidFill>
                  <a:srgbClr val="000000"/>
                </a:solidFill>
                <a:effectLst/>
                <a:latin typeface="Times New Roman" panose="02020603050405020304" pitchFamily="18" charset="0"/>
                <a:cs typeface="Times New Roman" panose="02020603050405020304" pitchFamily="18" charset="0"/>
              </a:rPr>
              <a:t>enginesize</a:t>
            </a:r>
            <a:r>
              <a:rPr lang="en-IN" sz="1800" b="0" i="0" dirty="0">
                <a:solidFill>
                  <a:srgbClr val="000000"/>
                </a:solidFill>
                <a:effectLst/>
                <a:latin typeface="Times New Roman" panose="02020603050405020304" pitchFamily="18" charset="0"/>
                <a:cs typeface="Times New Roman" panose="02020603050405020304" pitchFamily="18" charset="0"/>
              </a:rPr>
              <a:t> has high positive correlation with horsepower</a:t>
            </a:r>
          </a:p>
          <a:p>
            <a:pPr algn="l">
              <a:buFont typeface="Arial" panose="020B0604020202020204" pitchFamily="34" charset="0"/>
              <a:buChar char="•"/>
            </a:pPr>
            <a:r>
              <a:rPr lang="en-IN" sz="1800" b="0" i="0" dirty="0" err="1">
                <a:solidFill>
                  <a:srgbClr val="000000"/>
                </a:solidFill>
                <a:effectLst/>
                <a:latin typeface="Times New Roman" panose="02020603050405020304" pitchFamily="18" charset="0"/>
                <a:cs typeface="Times New Roman" panose="02020603050405020304" pitchFamily="18" charset="0"/>
              </a:rPr>
              <a:t>curbweight</a:t>
            </a:r>
            <a:r>
              <a:rPr lang="en-IN" sz="1800" b="0" i="0" dirty="0">
                <a:solidFill>
                  <a:srgbClr val="000000"/>
                </a:solidFill>
                <a:effectLst/>
                <a:latin typeface="Times New Roman" panose="02020603050405020304" pitchFamily="18" charset="0"/>
                <a:cs typeface="Times New Roman" panose="02020603050405020304" pitchFamily="18" charset="0"/>
              </a:rPr>
              <a:t> has high positive correlation with engine size and horse power, negative correlation with </a:t>
            </a:r>
            <a:r>
              <a:rPr lang="en-IN" sz="1800" b="0" i="0" dirty="0" err="1">
                <a:solidFill>
                  <a:srgbClr val="000000"/>
                </a:solidFill>
                <a:effectLst/>
                <a:latin typeface="Times New Roman" panose="02020603050405020304" pitchFamily="18" charset="0"/>
                <a:cs typeface="Times New Roman" panose="02020603050405020304" pitchFamily="18" charset="0"/>
              </a:rPr>
              <a:t>highwaympg</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a:solidFill>
                  <a:srgbClr val="000000"/>
                </a:solidFill>
                <a:effectLst/>
                <a:latin typeface="Times New Roman" panose="02020603050405020304" pitchFamily="18" charset="0"/>
                <a:cs typeface="Times New Roman" panose="02020603050405020304" pitchFamily="18" charset="0"/>
              </a:rPr>
              <a:t>horsepower has negative correlation with </a:t>
            </a:r>
            <a:r>
              <a:rPr lang="en-IN" sz="1800" b="0" i="0" dirty="0" err="1">
                <a:solidFill>
                  <a:srgbClr val="000000"/>
                </a:solidFill>
                <a:effectLst/>
                <a:latin typeface="Times New Roman" panose="02020603050405020304" pitchFamily="18" charset="0"/>
                <a:cs typeface="Times New Roman" panose="02020603050405020304" pitchFamily="18" charset="0"/>
              </a:rPr>
              <a:t>citympg</a:t>
            </a:r>
            <a:r>
              <a:rPr lang="en-IN" sz="1800" b="0" i="0" dirty="0">
                <a:solidFill>
                  <a:srgbClr val="000000"/>
                </a:solidFill>
                <a:effectLst/>
                <a:latin typeface="Times New Roman" panose="02020603050405020304" pitchFamily="18" charset="0"/>
                <a:cs typeface="Times New Roman" panose="02020603050405020304" pitchFamily="18" charset="0"/>
              </a:rPr>
              <a:t> and </a:t>
            </a:r>
            <a:r>
              <a:rPr lang="en-IN" sz="1800" b="0" i="0" dirty="0" err="1">
                <a:solidFill>
                  <a:srgbClr val="000000"/>
                </a:solidFill>
                <a:effectLst/>
                <a:latin typeface="Times New Roman" panose="02020603050405020304" pitchFamily="18" charset="0"/>
                <a:cs typeface="Times New Roman" panose="02020603050405020304" pitchFamily="18" charset="0"/>
              </a:rPr>
              <a:t>highwaympg</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b="0" i="0" dirty="0" err="1">
                <a:solidFill>
                  <a:srgbClr val="000000"/>
                </a:solidFill>
                <a:effectLst/>
                <a:latin typeface="Times New Roman" panose="02020603050405020304" pitchFamily="18" charset="0"/>
                <a:cs typeface="Times New Roman" panose="02020603050405020304" pitchFamily="18" charset="0"/>
              </a:rPr>
              <a:t>citympg</a:t>
            </a:r>
            <a:r>
              <a:rPr lang="en-IN" sz="1800" b="0" i="0" dirty="0">
                <a:solidFill>
                  <a:srgbClr val="000000"/>
                </a:solidFill>
                <a:effectLst/>
                <a:latin typeface="Times New Roman" panose="02020603050405020304" pitchFamily="18" charset="0"/>
                <a:cs typeface="Times New Roman" panose="02020603050405020304" pitchFamily="18" charset="0"/>
              </a:rPr>
              <a:t> and </a:t>
            </a:r>
            <a:r>
              <a:rPr lang="en-IN" sz="1800" b="0" i="0" dirty="0" err="1">
                <a:solidFill>
                  <a:srgbClr val="000000"/>
                </a:solidFill>
                <a:effectLst/>
                <a:latin typeface="Times New Roman" panose="02020603050405020304" pitchFamily="18" charset="0"/>
                <a:cs typeface="Times New Roman" panose="02020603050405020304" pitchFamily="18" charset="0"/>
              </a:rPr>
              <a:t>highwaympg</a:t>
            </a:r>
            <a:r>
              <a:rPr lang="en-IN" sz="1800" b="0" i="0" dirty="0">
                <a:solidFill>
                  <a:srgbClr val="000000"/>
                </a:solidFill>
                <a:effectLst/>
                <a:latin typeface="Times New Roman" panose="02020603050405020304" pitchFamily="18" charset="0"/>
                <a:cs typeface="Times New Roman" panose="02020603050405020304" pitchFamily="18" charset="0"/>
              </a:rPr>
              <a:t> are highly correlated.</a:t>
            </a:r>
          </a:p>
        </p:txBody>
      </p:sp>
    </p:spTree>
    <p:extLst>
      <p:ext uri="{BB962C8B-B14F-4D97-AF65-F5344CB8AC3E}">
        <p14:creationId xmlns:p14="http://schemas.microsoft.com/office/powerpoint/2010/main" val="43255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D0C4-162D-4929-7A0E-AB8941EE6857}"/>
              </a:ext>
            </a:extLst>
          </p:cNvPr>
          <p:cNvSpPr>
            <a:spLocks noGrp="1"/>
          </p:cNvSpPr>
          <p:nvPr>
            <p:ph type="title"/>
          </p:nvPr>
        </p:nvSpPr>
        <p:spPr>
          <a:xfrm>
            <a:off x="350873" y="287079"/>
            <a:ext cx="10391740" cy="1127051"/>
          </a:xfrm>
        </p:spPr>
        <p:txBody>
          <a:bodyPr>
            <a:normAutofit/>
          </a:bodyPr>
          <a:lstStyle/>
          <a:p>
            <a:r>
              <a:rPr lang="en-IN" sz="2800" b="0" i="0" dirty="0">
                <a:solidFill>
                  <a:schemeClr val="bg1"/>
                </a:solidFill>
                <a:effectLst/>
                <a:latin typeface="Times New Roman" panose="02020603050405020304" pitchFamily="18" charset="0"/>
                <a:cs typeface="Times New Roman" panose="02020603050405020304" pitchFamily="18" charset="0"/>
              </a:rPr>
              <a:t>Data Pre processing</a:t>
            </a:r>
            <a:br>
              <a:rPr lang="en-IN" sz="3200" b="0" i="0" dirty="0">
                <a:solidFill>
                  <a:schemeClr val="bg1"/>
                </a:solidFill>
                <a:effectLst/>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AB561862-F6B8-5CC9-E034-633DFC5C89E2}"/>
              </a:ext>
            </a:extLst>
          </p:cNvPr>
          <p:cNvSpPr>
            <a:spLocks noGrp="1"/>
          </p:cNvSpPr>
          <p:nvPr>
            <p:ph type="body" idx="1"/>
          </p:nvPr>
        </p:nvSpPr>
        <p:spPr>
          <a:xfrm>
            <a:off x="350873" y="1116419"/>
            <a:ext cx="11490253" cy="1881962"/>
          </a:xfrm>
        </p:spPr>
        <p:txBody>
          <a:bodyPr>
            <a:normAutofit fontScale="92500" lnSpcReduction="20000"/>
          </a:bodyPr>
          <a:lstStyle/>
          <a:p>
            <a:endParaRPr lang="en-IN" sz="1800" b="0" i="0" dirty="0">
              <a:solidFill>
                <a:schemeClr val="bg1"/>
              </a:solidFill>
              <a:effectLst/>
              <a:latin typeface="Times New Roman" panose="02020603050405020304" pitchFamily="18" charset="0"/>
              <a:cs typeface="Times New Roman" panose="02020603050405020304" pitchFamily="18" charset="0"/>
            </a:endParaRPr>
          </a:p>
          <a:p>
            <a:r>
              <a:rPr lang="en-IN" sz="1900" b="0" i="0" dirty="0">
                <a:solidFill>
                  <a:schemeClr val="bg1"/>
                </a:solidFill>
                <a:effectLst/>
                <a:latin typeface="Times New Roman" panose="02020603050405020304" pitchFamily="18" charset="0"/>
                <a:cs typeface="Times New Roman" panose="02020603050405020304" pitchFamily="18" charset="0"/>
              </a:rPr>
              <a:t>Data Pre processing is </a:t>
            </a:r>
            <a:r>
              <a:rPr lang="en-IN" sz="1900" i="0" dirty="0">
                <a:solidFill>
                  <a:schemeClr val="bg1"/>
                </a:solidFill>
                <a:effectLst/>
                <a:latin typeface="Times New Roman" panose="02020603050405020304" pitchFamily="18" charset="0"/>
                <a:cs typeface="Times New Roman" panose="02020603050405020304" pitchFamily="18" charset="0"/>
              </a:rPr>
              <a:t>a technique that is used to convert the raw data into a clean data set. </a:t>
            </a:r>
            <a:r>
              <a:rPr lang="en-IN" sz="1900" b="0" i="0" dirty="0">
                <a:solidFill>
                  <a:schemeClr val="bg1"/>
                </a:solidFill>
                <a:effectLst/>
                <a:latin typeface="Times New Roman" panose="02020603050405020304" pitchFamily="18" charset="0"/>
                <a:cs typeface="Times New Roman" panose="02020603050405020304" pitchFamily="18" charset="0"/>
              </a:rPr>
              <a:t>In other words, whenever the data is gathered from different sources it is collected in raw format which is not feasible for the analysis.</a:t>
            </a:r>
          </a:p>
          <a:p>
            <a:r>
              <a:rPr lang="en-IN" sz="1900" b="0" i="0" dirty="0">
                <a:solidFill>
                  <a:schemeClr val="bg1"/>
                </a:solidFill>
                <a:effectLst/>
                <a:latin typeface="Times New Roman" panose="02020603050405020304" pitchFamily="18" charset="0"/>
                <a:cs typeface="Times New Roman" panose="02020603050405020304" pitchFamily="18" charset="0"/>
              </a:rPr>
              <a:t>Data pre processing is the first machine learning step in which we transform raw data obtained from various sources into a usable format to implement accurate machine learning models. In this article, we cover all the steps involved in the data pre processing phase.</a:t>
            </a:r>
            <a:endParaRPr lang="en-IN" sz="19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D49C646-8501-76B1-01F6-1BDA76789FEF}"/>
              </a:ext>
            </a:extLst>
          </p:cNvPr>
          <p:cNvPicPr>
            <a:picLocks noChangeAspect="1"/>
          </p:cNvPicPr>
          <p:nvPr/>
        </p:nvPicPr>
        <p:blipFill>
          <a:blip r:embed="rId2"/>
          <a:stretch>
            <a:fillRect/>
          </a:stretch>
        </p:blipFill>
        <p:spPr>
          <a:xfrm>
            <a:off x="350873" y="2998381"/>
            <a:ext cx="11490251" cy="3572540"/>
          </a:xfrm>
          <a:prstGeom prst="rect">
            <a:avLst/>
          </a:prstGeom>
        </p:spPr>
      </p:pic>
    </p:spTree>
    <p:extLst>
      <p:ext uri="{BB962C8B-B14F-4D97-AF65-F5344CB8AC3E}">
        <p14:creationId xmlns:p14="http://schemas.microsoft.com/office/powerpoint/2010/main" val="270756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DFA72E-4D9A-896E-82E7-1B09BC1D6BBA}"/>
              </a:ext>
            </a:extLst>
          </p:cNvPr>
          <p:cNvSpPr>
            <a:spLocks noGrp="1"/>
          </p:cNvSpPr>
          <p:nvPr>
            <p:ph type="body" idx="1"/>
          </p:nvPr>
        </p:nvSpPr>
        <p:spPr>
          <a:xfrm>
            <a:off x="180753" y="457201"/>
            <a:ext cx="9039447" cy="2971800"/>
          </a:xfrm>
        </p:spPr>
        <p:txBody>
          <a:bodyPr>
            <a:normAutofit/>
          </a:bodyPr>
          <a:lstStyle/>
          <a:p>
            <a:r>
              <a:rPr lang="en-IN" sz="2800" dirty="0">
                <a:solidFill>
                  <a:schemeClr val="bg1"/>
                </a:solidFill>
                <a:latin typeface="Times New Roman" panose="02020603050405020304" pitchFamily="18" charset="0"/>
                <a:cs typeface="Times New Roman" panose="02020603050405020304" pitchFamily="18" charset="0"/>
              </a:rPr>
              <a:t>Linear Regression :</a:t>
            </a:r>
          </a:p>
          <a:p>
            <a:r>
              <a:rPr lang="en-IN" sz="1800" dirty="0">
                <a:solidFill>
                  <a:schemeClr val="bg1"/>
                </a:solidFill>
                <a:latin typeface="Times New Roman" panose="02020603050405020304" pitchFamily="18" charset="0"/>
                <a:cs typeface="Times New Roman" panose="02020603050405020304" pitchFamily="18" charset="0"/>
              </a:rPr>
              <a:t>Linear Regression attempt to model the relationship between two variables by fitting a linear equation to observed data. The other is considered to be dependent variable.</a:t>
            </a:r>
          </a:p>
          <a:p>
            <a:r>
              <a:rPr lang="en-IN" sz="1800" dirty="0">
                <a:solidFill>
                  <a:schemeClr val="bg1"/>
                </a:solidFill>
                <a:latin typeface="Times New Roman" panose="02020603050405020304" pitchFamily="18" charset="0"/>
                <a:cs typeface="Times New Roman" panose="02020603050405020304" pitchFamily="18" charset="0"/>
              </a:rPr>
              <a:t>Linear regression is useful for finding relationship between multiple continuous variables There are multiple independent variables and single independent variable.</a:t>
            </a:r>
          </a:p>
          <a:p>
            <a:r>
              <a:rPr lang="en-IN" sz="1800" dirty="0">
                <a:solidFill>
                  <a:schemeClr val="bg1"/>
                </a:solidFill>
                <a:latin typeface="Times New Roman" panose="02020603050405020304" pitchFamily="18" charset="0"/>
                <a:cs typeface="Times New Roman" panose="02020603050405020304" pitchFamily="18" charset="0"/>
              </a:rPr>
              <a:t>By Evaluating Linear Regression between Predicted value and Actual values ,The accuracy obtained is 70%</a:t>
            </a:r>
          </a:p>
          <a:p>
            <a:endParaRPr lang="en-IN" dirty="0">
              <a:latin typeface="Times New Roman" panose="02020603050405020304" pitchFamily="18" charset="0"/>
              <a:cs typeface="Times New Roman" panose="02020603050405020304" pitchFamily="18" charset="0"/>
            </a:endParaRPr>
          </a:p>
          <a:p>
            <a:endParaRPr lang="en-IN" dirty="0"/>
          </a:p>
        </p:txBody>
      </p:sp>
      <p:pic>
        <p:nvPicPr>
          <p:cNvPr id="5" name="Content Placeholder 3">
            <a:extLst>
              <a:ext uri="{FF2B5EF4-FFF2-40B4-BE49-F238E27FC236}">
                <a16:creationId xmlns:a16="http://schemas.microsoft.com/office/drawing/2014/main" id="{7D8EB2CE-BBD2-C76F-B5A5-A853D23142C8}"/>
              </a:ext>
            </a:extLst>
          </p:cNvPr>
          <p:cNvPicPr>
            <a:picLocks noChangeAspect="1"/>
          </p:cNvPicPr>
          <p:nvPr/>
        </p:nvPicPr>
        <p:blipFill>
          <a:blip r:embed="rId2"/>
          <a:stretch>
            <a:fillRect/>
          </a:stretch>
        </p:blipFill>
        <p:spPr>
          <a:xfrm>
            <a:off x="818706" y="3264196"/>
            <a:ext cx="8846289" cy="3498112"/>
          </a:xfrm>
          <a:prstGeom prst="rect">
            <a:avLst/>
          </a:prstGeom>
        </p:spPr>
      </p:pic>
    </p:spTree>
    <p:extLst>
      <p:ext uri="{BB962C8B-B14F-4D97-AF65-F5344CB8AC3E}">
        <p14:creationId xmlns:p14="http://schemas.microsoft.com/office/powerpoint/2010/main" val="79453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044DEB-65EC-19D5-BBBB-3FD882B55939}"/>
              </a:ext>
            </a:extLst>
          </p:cNvPr>
          <p:cNvSpPr>
            <a:spLocks noGrp="1"/>
          </p:cNvSpPr>
          <p:nvPr>
            <p:ph type="body" idx="1"/>
          </p:nvPr>
        </p:nvSpPr>
        <p:spPr>
          <a:xfrm>
            <a:off x="684212" y="340243"/>
            <a:ext cx="8535988" cy="3242930"/>
          </a:xfrm>
        </p:spPr>
        <p:txBody>
          <a:bodyPr>
            <a:normAutofit fontScale="25000" lnSpcReduction="20000"/>
          </a:bodyPr>
          <a:lstStyle/>
          <a:p>
            <a:pPr marL="0" indent="0">
              <a:lnSpc>
                <a:spcPts val="3600"/>
              </a:lnSpc>
              <a:spcAft>
                <a:spcPts val="0"/>
              </a:spcAft>
              <a:buNone/>
            </a:pPr>
            <a:r>
              <a:rPr lang="en-IN" sz="11200" dirty="0">
                <a:solidFill>
                  <a:schemeClr val="bg1"/>
                </a:solidFill>
                <a:latin typeface="Times New Roman" panose="02020603050405020304" pitchFamily="18" charset="0"/>
                <a:cs typeface="Times New Roman" panose="02020603050405020304" pitchFamily="18" charset="0"/>
              </a:rPr>
              <a:t>Random forest Regression:</a:t>
            </a:r>
          </a:p>
          <a:p>
            <a:pPr marL="0" indent="0">
              <a:lnSpc>
                <a:spcPts val="3600"/>
              </a:lnSpc>
              <a:spcAft>
                <a:spcPts val="0"/>
              </a:spcAft>
              <a:buNone/>
            </a:pPr>
            <a:r>
              <a:rPr lang="en-IN" sz="7200" b="0" i="0" dirty="0">
                <a:solidFill>
                  <a:schemeClr val="bg1"/>
                </a:solidFill>
                <a:effectLst/>
                <a:latin typeface="Times New Roman" panose="02020603050405020304" pitchFamily="18" charset="0"/>
                <a:cs typeface="Times New Roman" panose="02020603050405020304" pitchFamily="18" charset="0"/>
              </a:rPr>
              <a:t>A random forest is a meta estimator that fits a number of classifying decision trees on various sub-samples of the dataset and uses averaging to improve the predictive accuracy and control over-fitting. </a:t>
            </a:r>
            <a:r>
              <a:rPr lang="en-IN" sz="7200" b="0" i="0" dirty="0">
                <a:solidFill>
                  <a:srgbClr val="202124"/>
                </a:solidFill>
                <a:effectLst/>
                <a:latin typeface="Times New Roman" panose="02020603050405020304" pitchFamily="18" charset="0"/>
                <a:cs typeface="Times New Roman" panose="02020603050405020304" pitchFamily="18" charset="0"/>
              </a:rPr>
              <a:t>Random Forest Regression is </a:t>
            </a:r>
            <a:r>
              <a:rPr lang="en-IN" sz="7200" i="0" dirty="0">
                <a:solidFill>
                  <a:srgbClr val="202124"/>
                </a:solidFill>
                <a:effectLst/>
                <a:latin typeface="Times New Roman" panose="02020603050405020304" pitchFamily="18" charset="0"/>
                <a:cs typeface="Times New Roman" panose="02020603050405020304" pitchFamily="18" charset="0"/>
              </a:rPr>
              <a:t>a supervised learning algorithm that uses ensemble learning method for regression. </a:t>
            </a:r>
          </a:p>
          <a:p>
            <a:pPr>
              <a:lnSpc>
                <a:spcPts val="3600"/>
              </a:lnSpc>
              <a:spcAft>
                <a:spcPts val="0"/>
              </a:spcAft>
            </a:pPr>
            <a:r>
              <a:rPr lang="en-IN" sz="7200" dirty="0">
                <a:solidFill>
                  <a:schemeClr val="bg1"/>
                </a:solidFill>
                <a:latin typeface="Times New Roman" panose="02020603050405020304" pitchFamily="18" charset="0"/>
                <a:cs typeface="Times New Roman" panose="02020603050405020304" pitchFamily="18" charset="0"/>
              </a:rPr>
              <a:t>By Evaluating Random Forest Regression between Predicted value and Actual values ,</a:t>
            </a:r>
          </a:p>
          <a:p>
            <a:pPr>
              <a:lnSpc>
                <a:spcPts val="3600"/>
              </a:lnSpc>
              <a:spcAft>
                <a:spcPts val="0"/>
              </a:spcAft>
            </a:pPr>
            <a:r>
              <a:rPr lang="en-IN" sz="7200" dirty="0">
                <a:solidFill>
                  <a:schemeClr val="bg1"/>
                </a:solidFill>
                <a:latin typeface="Times New Roman" panose="02020603050405020304" pitchFamily="18" charset="0"/>
                <a:cs typeface="Times New Roman" panose="02020603050405020304" pitchFamily="18" charset="0"/>
              </a:rPr>
              <a:t>The accuracy obtained is 90%</a:t>
            </a:r>
          </a:p>
          <a:p>
            <a:pPr marL="0" indent="0">
              <a:lnSpc>
                <a:spcPts val="3600"/>
              </a:lnSpc>
              <a:spcAft>
                <a:spcPts val="0"/>
              </a:spcAft>
              <a:buNone/>
            </a:pPr>
            <a:endParaRPr lang="en-IN" sz="7200" b="0" i="0" dirty="0">
              <a:solidFill>
                <a:schemeClr val="bg1"/>
              </a:solidFill>
              <a:effectLst/>
              <a:latin typeface="Times New Roman" panose="02020603050405020304" pitchFamily="18" charset="0"/>
              <a:cs typeface="Times New Roman" panose="02020603050405020304" pitchFamily="18" charset="0"/>
            </a:endParaRPr>
          </a:p>
          <a:p>
            <a:endParaRPr lang="en-IN" dirty="0"/>
          </a:p>
        </p:txBody>
      </p:sp>
      <p:pic>
        <p:nvPicPr>
          <p:cNvPr id="4" name="Content Placeholder 6">
            <a:extLst>
              <a:ext uri="{FF2B5EF4-FFF2-40B4-BE49-F238E27FC236}">
                <a16:creationId xmlns:a16="http://schemas.microsoft.com/office/drawing/2014/main" id="{D5A839D2-81FA-1880-B3D1-E182F2AC65D3}"/>
              </a:ext>
            </a:extLst>
          </p:cNvPr>
          <p:cNvPicPr>
            <a:picLocks noChangeAspect="1"/>
          </p:cNvPicPr>
          <p:nvPr/>
        </p:nvPicPr>
        <p:blipFill>
          <a:blip r:embed="rId2"/>
          <a:stretch>
            <a:fillRect/>
          </a:stretch>
        </p:blipFill>
        <p:spPr>
          <a:xfrm>
            <a:off x="595423" y="3486931"/>
            <a:ext cx="9739424" cy="3242930"/>
          </a:xfrm>
          <a:prstGeom prst="rect">
            <a:avLst/>
          </a:prstGeom>
        </p:spPr>
      </p:pic>
    </p:spTree>
    <p:extLst>
      <p:ext uri="{BB962C8B-B14F-4D97-AF65-F5344CB8AC3E}">
        <p14:creationId xmlns:p14="http://schemas.microsoft.com/office/powerpoint/2010/main" val="356203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CDA55C-EA89-FADA-67C3-0642E1591E59}"/>
              </a:ext>
            </a:extLst>
          </p:cNvPr>
          <p:cNvSpPr>
            <a:spLocks noGrp="1"/>
          </p:cNvSpPr>
          <p:nvPr>
            <p:ph type="body" idx="1"/>
          </p:nvPr>
        </p:nvSpPr>
        <p:spPr>
          <a:xfrm>
            <a:off x="393405" y="350875"/>
            <a:ext cx="11249245" cy="3078125"/>
          </a:xfrm>
        </p:spPr>
        <p:txBody>
          <a:bodyPr>
            <a:normAutofit fontScale="32500" lnSpcReduction="20000"/>
          </a:bodyPr>
          <a:lstStyle/>
          <a:p>
            <a:r>
              <a:rPr lang="en-IN" sz="8600" i="0" dirty="0">
                <a:solidFill>
                  <a:schemeClr val="bg1"/>
                </a:solidFill>
                <a:effectLst/>
                <a:latin typeface="Times New Roman" panose="02020603050405020304" pitchFamily="18" charset="0"/>
                <a:cs typeface="Times New Roman" panose="02020603050405020304" pitchFamily="18" charset="0"/>
              </a:rPr>
              <a:t>Decision Tree</a:t>
            </a:r>
          </a:p>
          <a:p>
            <a:r>
              <a:rPr lang="en-IN" sz="5500" i="0" dirty="0">
                <a:solidFill>
                  <a:schemeClr val="bg1"/>
                </a:solidFill>
                <a:effectLst/>
                <a:latin typeface="Times New Roman" panose="02020603050405020304" pitchFamily="18" charset="0"/>
                <a:cs typeface="Times New Roman" panose="02020603050405020304" pitchFamily="18" charset="0"/>
              </a:rPr>
              <a:t>Decision Tree </a:t>
            </a:r>
            <a:r>
              <a:rPr lang="en-IN" sz="5500" b="0" i="0" dirty="0">
                <a:solidFill>
                  <a:schemeClr val="bg1"/>
                </a:solidFill>
                <a:effectLst/>
                <a:latin typeface="Times New Roman" panose="02020603050405020304" pitchFamily="18" charset="0"/>
                <a:cs typeface="Times New Roman" panose="02020603050405020304" pitchFamily="18" charset="0"/>
              </a:rPr>
              <a:t>is a decision-making tool that uses a flowchart-like tree structure or is a model of decisions and all of their </a:t>
            </a:r>
          </a:p>
          <a:p>
            <a:r>
              <a:rPr lang="en-IN" sz="5500" b="0" i="0" dirty="0">
                <a:solidFill>
                  <a:schemeClr val="bg1"/>
                </a:solidFill>
                <a:effectLst/>
                <a:latin typeface="Times New Roman" panose="02020603050405020304" pitchFamily="18" charset="0"/>
                <a:cs typeface="Times New Roman" panose="02020603050405020304" pitchFamily="18" charset="0"/>
              </a:rPr>
              <a:t>possible results, including outcomes, input costs, and utility.</a:t>
            </a:r>
            <a:br>
              <a:rPr lang="en-IN" sz="5500" dirty="0">
                <a:solidFill>
                  <a:schemeClr val="bg1"/>
                </a:solidFill>
                <a:latin typeface="Times New Roman" panose="02020603050405020304" pitchFamily="18" charset="0"/>
                <a:cs typeface="Times New Roman" panose="02020603050405020304" pitchFamily="18" charset="0"/>
              </a:rPr>
            </a:br>
            <a:endParaRPr lang="en-IN" sz="5500" dirty="0">
              <a:solidFill>
                <a:schemeClr val="bg1"/>
              </a:solidFill>
              <a:latin typeface="Times New Roman" panose="02020603050405020304" pitchFamily="18" charset="0"/>
              <a:cs typeface="Times New Roman" panose="02020603050405020304" pitchFamily="18" charset="0"/>
            </a:endParaRPr>
          </a:p>
          <a:p>
            <a:r>
              <a:rPr lang="en-IN" sz="5500" b="0" i="0" dirty="0">
                <a:solidFill>
                  <a:schemeClr val="bg1"/>
                </a:solidFill>
                <a:effectLst/>
                <a:latin typeface="Times New Roman" panose="02020603050405020304" pitchFamily="18" charset="0"/>
                <a:cs typeface="Times New Roman" panose="02020603050405020304" pitchFamily="18" charset="0"/>
              </a:rPr>
              <a:t>Decision-tree algorithm falls under the category of supervised learning algorithms. It works for both continuous as well as categorical output </a:t>
            </a:r>
          </a:p>
          <a:p>
            <a:r>
              <a:rPr lang="en-IN" sz="5500" b="0" i="0" dirty="0">
                <a:solidFill>
                  <a:schemeClr val="bg1"/>
                </a:solidFill>
                <a:effectLst/>
                <a:latin typeface="Times New Roman" panose="02020603050405020304" pitchFamily="18" charset="0"/>
                <a:cs typeface="Times New Roman" panose="02020603050405020304" pitchFamily="18" charset="0"/>
              </a:rPr>
              <a:t>variables.</a:t>
            </a:r>
          </a:p>
          <a:p>
            <a:r>
              <a:rPr lang="en-IN" sz="5500" dirty="0">
                <a:solidFill>
                  <a:schemeClr val="bg1"/>
                </a:solidFill>
                <a:latin typeface="Times New Roman" panose="02020603050405020304" pitchFamily="18" charset="0"/>
                <a:cs typeface="Times New Roman" panose="02020603050405020304" pitchFamily="18" charset="0"/>
              </a:rPr>
              <a:t>By Evaluating Decision Tree Regression between Predicted value and Actual values ,The accuracy obtained is 88%</a:t>
            </a:r>
          </a:p>
          <a:p>
            <a:endParaRPr lang="en-IN" sz="55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E079D7D-7EAC-E9C2-CDB1-3D5995CFB2E7}"/>
              </a:ext>
            </a:extLst>
          </p:cNvPr>
          <p:cNvPicPr>
            <a:picLocks noChangeAspect="1"/>
          </p:cNvPicPr>
          <p:nvPr/>
        </p:nvPicPr>
        <p:blipFill>
          <a:blip r:embed="rId2"/>
          <a:stretch>
            <a:fillRect/>
          </a:stretch>
        </p:blipFill>
        <p:spPr>
          <a:xfrm>
            <a:off x="265813" y="3306726"/>
            <a:ext cx="11483164" cy="3200399"/>
          </a:xfrm>
          <a:prstGeom prst="rect">
            <a:avLst/>
          </a:prstGeom>
        </p:spPr>
      </p:pic>
    </p:spTree>
    <p:extLst>
      <p:ext uri="{BB962C8B-B14F-4D97-AF65-F5344CB8AC3E}">
        <p14:creationId xmlns:p14="http://schemas.microsoft.com/office/powerpoint/2010/main" val="332818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FCD5C7-DD3A-3B95-F22D-BD6D9D00BD32}"/>
              </a:ext>
            </a:extLst>
          </p:cNvPr>
          <p:cNvSpPr>
            <a:spLocks noGrp="1"/>
          </p:cNvSpPr>
          <p:nvPr>
            <p:ph type="body" idx="1"/>
          </p:nvPr>
        </p:nvSpPr>
        <p:spPr>
          <a:xfrm>
            <a:off x="684211" y="627322"/>
            <a:ext cx="10915909" cy="1679944"/>
          </a:xfrm>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Evaluation of Model</a:t>
            </a:r>
          </a:p>
          <a:p>
            <a:r>
              <a:rPr lang="en-IN" sz="1800" b="0" i="0" dirty="0">
                <a:solidFill>
                  <a:schemeClr val="bg1"/>
                </a:solidFill>
                <a:effectLst/>
                <a:latin typeface="Times New Roman" panose="02020603050405020304" pitchFamily="18" charset="0"/>
                <a:cs typeface="Times New Roman" panose="02020603050405020304" pitchFamily="18" charset="0"/>
              </a:rPr>
              <a:t>Model evaluation is </a:t>
            </a:r>
            <a:r>
              <a:rPr lang="en-IN" sz="1800" i="0" dirty="0">
                <a:solidFill>
                  <a:schemeClr val="bg1"/>
                </a:solidFill>
                <a:effectLst/>
                <a:latin typeface="Times New Roman" panose="02020603050405020304" pitchFamily="18" charset="0"/>
                <a:cs typeface="Times New Roman" panose="02020603050405020304" pitchFamily="18" charset="0"/>
              </a:rPr>
              <a:t>the process of using different evaluation metrics to understand a machine learning model's performance, as well as its strengths and weaknesses. </a:t>
            </a:r>
            <a:r>
              <a:rPr lang="en-IN" sz="1800" b="0" i="0" dirty="0">
                <a:solidFill>
                  <a:schemeClr val="bg1"/>
                </a:solidFill>
                <a:effectLst/>
                <a:latin typeface="Times New Roman" panose="02020603050405020304" pitchFamily="18" charset="0"/>
                <a:cs typeface="Times New Roman" panose="02020603050405020304" pitchFamily="18" charset="0"/>
              </a:rPr>
              <a:t>Model evaluation is important to assess the efficacy of a model during initial research phases, and it also plays a role in model monitoring.</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B8682D-9F16-17E0-C691-FD3DB96D1580}"/>
              </a:ext>
            </a:extLst>
          </p:cNvPr>
          <p:cNvPicPr>
            <a:picLocks noChangeAspect="1"/>
          </p:cNvPicPr>
          <p:nvPr/>
        </p:nvPicPr>
        <p:blipFill>
          <a:blip r:embed="rId2"/>
          <a:stretch>
            <a:fillRect/>
          </a:stretch>
        </p:blipFill>
        <p:spPr>
          <a:xfrm>
            <a:off x="2264735" y="2477386"/>
            <a:ext cx="7506586" cy="3540642"/>
          </a:xfrm>
          <a:prstGeom prst="rect">
            <a:avLst/>
          </a:prstGeom>
        </p:spPr>
      </p:pic>
    </p:spTree>
    <p:extLst>
      <p:ext uri="{BB962C8B-B14F-4D97-AF65-F5344CB8AC3E}">
        <p14:creationId xmlns:p14="http://schemas.microsoft.com/office/powerpoint/2010/main" val="166355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E860-3DD9-60CF-64F8-23069184A6BE}"/>
              </a:ext>
            </a:extLst>
          </p:cNvPr>
          <p:cNvSpPr>
            <a:spLocks noGrp="1"/>
          </p:cNvSpPr>
          <p:nvPr>
            <p:ph type="title"/>
          </p:nvPr>
        </p:nvSpPr>
        <p:spPr>
          <a:xfrm>
            <a:off x="684212" y="318977"/>
            <a:ext cx="10058401" cy="544623"/>
          </a:xfrm>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Upgrades</a:t>
            </a:r>
            <a:endParaRPr lang="en-IN" sz="2800" b="1" dirty="0">
              <a:solidFill>
                <a:schemeClr val="bg1"/>
              </a:solidFill>
            </a:endParaRPr>
          </a:p>
        </p:txBody>
      </p:sp>
      <p:sp>
        <p:nvSpPr>
          <p:cNvPr id="3" name="Text Placeholder 2">
            <a:extLst>
              <a:ext uri="{FF2B5EF4-FFF2-40B4-BE49-F238E27FC236}">
                <a16:creationId xmlns:a16="http://schemas.microsoft.com/office/drawing/2014/main" id="{FC5B95A0-F937-B428-FF62-68A608F5753E}"/>
              </a:ext>
            </a:extLst>
          </p:cNvPr>
          <p:cNvSpPr>
            <a:spLocks noGrp="1"/>
          </p:cNvSpPr>
          <p:nvPr>
            <p:ph type="body" idx="1"/>
          </p:nvPr>
        </p:nvSpPr>
        <p:spPr>
          <a:xfrm>
            <a:off x="514090" y="1127050"/>
            <a:ext cx="11000969" cy="3040913"/>
          </a:xfrm>
        </p:spPr>
        <p:txBody>
          <a:bodyPr>
            <a:normAutofit/>
          </a:bodyPr>
          <a:lstStyle/>
          <a:p>
            <a:r>
              <a:rPr lang="en-IN" sz="1800" dirty="0">
                <a:solidFill>
                  <a:schemeClr val="bg1"/>
                </a:solidFill>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a:t>
            </a:r>
          </a:p>
          <a:p>
            <a:r>
              <a:rPr lang="en-IN" sz="1800" dirty="0">
                <a:solidFill>
                  <a:schemeClr val="bg1"/>
                </a:solidFill>
                <a:latin typeface="Times New Roman" panose="02020603050405020304" pitchFamily="18" charset="0"/>
                <a:cs typeface="Times New Roman" panose="02020603050405020304" pitchFamily="18" charset="0"/>
              </a:rPr>
              <a:t>Evaluating model performance with the data used for training is not acceptable in data science because it can easily generate over optimistic and overfitted models. There are two methods of evaluating models in data science, Hold-Out and Cross-Validation. To avoid overfitting, both methods use a test set (not seen by the model) to evaluate model performance. Working on the </a:t>
            </a:r>
            <a:r>
              <a:rPr lang="en-IN" sz="1800" dirty="0" err="1">
                <a:solidFill>
                  <a:schemeClr val="bg1"/>
                </a:solidFill>
                <a:latin typeface="Times New Roman" panose="02020603050405020304" pitchFamily="18" charset="0"/>
                <a:cs typeface="Times New Roman" panose="02020603050405020304" pitchFamily="18" charset="0"/>
              </a:rPr>
              <a:t>the</a:t>
            </a:r>
            <a:r>
              <a:rPr lang="en-IN" sz="1800" dirty="0">
                <a:solidFill>
                  <a:schemeClr val="bg1"/>
                </a:solidFill>
                <a:latin typeface="Times New Roman" panose="02020603050405020304" pitchFamily="18" charset="0"/>
                <a:cs typeface="Times New Roman" panose="02020603050405020304" pitchFamily="18" charset="0"/>
              </a:rPr>
              <a:t> machine learning models received an 90% accuracy on the training dataset and approx.80% accuracy on the test data. The model looks really quite well trained and can be used for prediction of car prices based on various parameters.</a:t>
            </a:r>
          </a:p>
          <a:p>
            <a:endParaRPr lang="en-IN" dirty="0"/>
          </a:p>
        </p:txBody>
      </p:sp>
    </p:spTree>
    <p:extLst>
      <p:ext uri="{BB962C8B-B14F-4D97-AF65-F5344CB8AC3E}">
        <p14:creationId xmlns:p14="http://schemas.microsoft.com/office/powerpoint/2010/main" val="2844594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479-FD9B-946F-C9E2-24766005122B}"/>
              </a:ext>
            </a:extLst>
          </p:cNvPr>
          <p:cNvSpPr>
            <a:spLocks noGrp="1"/>
          </p:cNvSpPr>
          <p:nvPr>
            <p:ph type="title"/>
          </p:nvPr>
        </p:nvSpPr>
        <p:spPr>
          <a:xfrm>
            <a:off x="684213" y="499731"/>
            <a:ext cx="10058400" cy="363870"/>
          </a:xfrm>
        </p:spPr>
        <p:txBody>
          <a:bodyPr>
            <a:noAutofit/>
          </a:bodyPr>
          <a:lstStyle/>
          <a:p>
            <a:r>
              <a:rPr lang="en-IN" sz="28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A5E68E87-ACEE-F5E4-CB64-3C6235FA2FB8}"/>
              </a:ext>
            </a:extLst>
          </p:cNvPr>
          <p:cNvSpPr>
            <a:spLocks noGrp="1"/>
          </p:cNvSpPr>
          <p:nvPr>
            <p:ph type="body" idx="1"/>
          </p:nvPr>
        </p:nvSpPr>
        <p:spPr>
          <a:xfrm>
            <a:off x="684212" y="1084522"/>
            <a:ext cx="11234886" cy="2977116"/>
          </a:xfrm>
        </p:spPr>
        <p:txBody>
          <a:bodyPr>
            <a:normAutofit fontScale="55000" lnSpcReduction="20000"/>
          </a:bodyPr>
          <a:lstStyle/>
          <a:p>
            <a:pPr algn="l">
              <a:buFont typeface="Arial" panose="020B0604020202020204" pitchFamily="34" charset="0"/>
              <a:buChar char="•"/>
            </a:pPr>
            <a:r>
              <a:rPr lang="en-IN" sz="3300" b="0" i="0" dirty="0">
                <a:solidFill>
                  <a:srgbClr val="000000"/>
                </a:solidFill>
                <a:effectLst/>
                <a:latin typeface="Times New Roman" panose="02020603050405020304" pitchFamily="18" charset="0"/>
                <a:cs typeface="Times New Roman" panose="02020603050405020304" pitchFamily="18" charset="0"/>
              </a:rPr>
              <a:t>Working on all three models Linear Regression, Decision Tree Regressor, and Random Forest Regressor</a:t>
            </a:r>
          </a:p>
          <a:p>
            <a:pPr algn="l"/>
            <a:r>
              <a:rPr lang="en-IN" sz="3300" dirty="0">
                <a:solidFill>
                  <a:srgbClr val="000000"/>
                </a:solidFill>
                <a:latin typeface="Times New Roman" panose="02020603050405020304" pitchFamily="18" charset="0"/>
                <a:cs typeface="Times New Roman" panose="02020603050405020304" pitchFamily="18" charset="0"/>
              </a:rPr>
              <a:t>  the accuracy obtained for each model is</a:t>
            </a:r>
          </a:p>
          <a:p>
            <a:pPr algn="l"/>
            <a:r>
              <a:rPr lang="en-IN" sz="3300" b="0" i="0" dirty="0">
                <a:solidFill>
                  <a:srgbClr val="000000"/>
                </a:solidFill>
                <a:effectLst/>
                <a:latin typeface="Times New Roman" panose="02020603050405020304" pitchFamily="18" charset="0"/>
                <a:cs typeface="Times New Roman" panose="02020603050405020304" pitchFamily="18" charset="0"/>
              </a:rPr>
              <a:t>  Linear Regression: 0.73</a:t>
            </a:r>
          </a:p>
          <a:p>
            <a:pPr algn="l"/>
            <a:r>
              <a:rPr lang="en-IN" sz="3300" b="0" i="0" dirty="0">
                <a:solidFill>
                  <a:srgbClr val="000000"/>
                </a:solidFill>
                <a:effectLst/>
                <a:latin typeface="Times New Roman" panose="02020603050405020304" pitchFamily="18" charset="0"/>
                <a:cs typeface="Times New Roman" panose="02020603050405020304" pitchFamily="18" charset="0"/>
              </a:rPr>
              <a:t>  Decision Tree: 0.88</a:t>
            </a:r>
          </a:p>
          <a:p>
            <a:pPr algn="l"/>
            <a:r>
              <a:rPr lang="en-IN" sz="3300" b="0" i="0" dirty="0">
                <a:solidFill>
                  <a:srgbClr val="000000"/>
                </a:solidFill>
                <a:effectLst/>
                <a:latin typeface="Times New Roman" panose="02020603050405020304" pitchFamily="18" charset="0"/>
                <a:cs typeface="Times New Roman" panose="02020603050405020304" pitchFamily="18" charset="0"/>
              </a:rPr>
              <a:t>  Random forest: 0.90</a:t>
            </a:r>
          </a:p>
          <a:p>
            <a:pPr algn="l"/>
            <a:endParaRPr lang="en-IN" sz="33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3300" b="0" i="0" dirty="0">
                <a:solidFill>
                  <a:srgbClr val="000000"/>
                </a:solidFill>
                <a:effectLst/>
                <a:latin typeface="Times New Roman" panose="02020603050405020304" pitchFamily="18" charset="0"/>
                <a:cs typeface="Times New Roman" panose="02020603050405020304" pitchFamily="18" charset="0"/>
              </a:rPr>
              <a:t>  Among these 3 Regressions Random forest performing best (with accuracy ~ 0.90)</a:t>
            </a:r>
          </a:p>
          <a:p>
            <a:endParaRPr lang="en-IN" dirty="0"/>
          </a:p>
        </p:txBody>
      </p:sp>
    </p:spTree>
    <p:extLst>
      <p:ext uri="{BB962C8B-B14F-4D97-AF65-F5344CB8AC3E}">
        <p14:creationId xmlns:p14="http://schemas.microsoft.com/office/powerpoint/2010/main" val="404982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0350-9CF6-4378-62FB-4A88F7BF91E2}"/>
              </a:ext>
            </a:extLst>
          </p:cNvPr>
          <p:cNvSpPr>
            <a:spLocks noGrp="1"/>
          </p:cNvSpPr>
          <p:nvPr>
            <p:ph type="title"/>
          </p:nvPr>
        </p:nvSpPr>
        <p:spPr>
          <a:xfrm>
            <a:off x="684213" y="685800"/>
            <a:ext cx="10058400" cy="2743200"/>
          </a:xfrm>
        </p:spPr>
        <p:txBody>
          <a:bodyPr>
            <a:normAutofit fontScale="90000"/>
          </a:bodyPr>
          <a:lstStyle/>
          <a:p>
            <a:pPr algn="ctr"/>
            <a:br>
              <a:rPr lang="en-IN" sz="4800" b="1" dirty="0">
                <a:solidFill>
                  <a:schemeClr val="bg1"/>
                </a:solidFill>
              </a:rPr>
            </a:br>
            <a:br>
              <a:rPr lang="en-IN" sz="4800" b="1" dirty="0">
                <a:solidFill>
                  <a:schemeClr val="bg1"/>
                </a:solidFill>
              </a:rPr>
            </a:br>
            <a:br>
              <a:rPr lang="en-IN" sz="4800" b="1" dirty="0">
                <a:solidFill>
                  <a:schemeClr val="bg1"/>
                </a:solidFill>
              </a:rPr>
            </a:br>
            <a:br>
              <a:rPr lang="en-IN" sz="4800" b="1" dirty="0">
                <a:solidFill>
                  <a:schemeClr val="bg1"/>
                </a:solidFill>
              </a:rPr>
            </a:br>
            <a:r>
              <a:rPr lang="en-IN" sz="4800" b="1" dirty="0">
                <a:solidFill>
                  <a:schemeClr val="bg1"/>
                </a:solidFill>
              </a:rPr>
              <a:t>Thank you.</a:t>
            </a:r>
          </a:p>
        </p:txBody>
      </p:sp>
    </p:spTree>
    <p:extLst>
      <p:ext uri="{BB962C8B-B14F-4D97-AF65-F5344CB8AC3E}">
        <p14:creationId xmlns:p14="http://schemas.microsoft.com/office/powerpoint/2010/main" val="34351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E9B9-7873-A796-E45E-FC2A56428108}"/>
              </a:ext>
            </a:extLst>
          </p:cNvPr>
          <p:cNvSpPr>
            <a:spLocks noGrp="1"/>
          </p:cNvSpPr>
          <p:nvPr>
            <p:ph type="title"/>
          </p:nvPr>
        </p:nvSpPr>
        <p:spPr>
          <a:xfrm>
            <a:off x="684213" y="685800"/>
            <a:ext cx="10058400" cy="802758"/>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Aim of the Project</a:t>
            </a:r>
            <a:endParaRPr lang="en-IN" sz="2800" b="1" dirty="0">
              <a:solidFill>
                <a:schemeClr val="bg1"/>
              </a:solidFill>
            </a:endParaRPr>
          </a:p>
        </p:txBody>
      </p:sp>
      <p:sp>
        <p:nvSpPr>
          <p:cNvPr id="3" name="Text Placeholder 2">
            <a:extLst>
              <a:ext uri="{FF2B5EF4-FFF2-40B4-BE49-F238E27FC236}">
                <a16:creationId xmlns:a16="http://schemas.microsoft.com/office/drawing/2014/main" id="{9DE4B5FD-D581-30CA-00C8-35E72B5AC5C4}"/>
              </a:ext>
            </a:extLst>
          </p:cNvPr>
          <p:cNvSpPr>
            <a:spLocks noGrp="1"/>
          </p:cNvSpPr>
          <p:nvPr>
            <p:ph type="body" idx="1"/>
          </p:nvPr>
        </p:nvSpPr>
        <p:spPr>
          <a:xfrm>
            <a:off x="684212" y="1488558"/>
            <a:ext cx="8535987" cy="4505842"/>
          </a:xfrm>
        </p:spPr>
        <p:txBody>
          <a:bodyPr>
            <a:normAutofit/>
          </a:bodyPr>
          <a:lstStyle/>
          <a:p>
            <a:pPr marL="342900" indent="-342900">
              <a:buFont typeface="Wingdings" panose="05000000000000000000" pitchFamily="2" charset="2"/>
              <a:buChar char="§"/>
            </a:pPr>
            <a:r>
              <a:rPr lang="en-IN" sz="1800" dirty="0">
                <a:solidFill>
                  <a:schemeClr val="bg1"/>
                </a:solidFill>
                <a:latin typeface="Times New Roman" panose="02020603050405020304" pitchFamily="18" charset="0"/>
                <a:cs typeface="Times New Roman" panose="02020603050405020304" pitchFamily="18" charset="0"/>
              </a:rPr>
              <a:t>The aim is to use machine learning algorithms to develop models for predicting car prices. The focus of this project is developing machine learning models that can accurately predict the price of a car based on its features, in order to make informed purchases. </a:t>
            </a:r>
          </a:p>
          <a:p>
            <a:pPr marL="342900" indent="-342900">
              <a:buFont typeface="Wingdings" panose="05000000000000000000" pitchFamily="2" charset="2"/>
              <a:buChar char="§"/>
            </a:pPr>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1800" dirty="0">
                <a:solidFill>
                  <a:schemeClr val="bg1"/>
                </a:solidFill>
                <a:latin typeface="Times New Roman" panose="02020603050405020304" pitchFamily="18" charset="0"/>
                <a:cs typeface="Times New Roman" panose="02020603050405020304" pitchFamily="18" charset="0"/>
              </a:rPr>
              <a:t>Implement and evaluate various learning methods on a dataset consisting of the sale prices of different makes and models across cities. </a:t>
            </a:r>
          </a:p>
          <a:p>
            <a:endParaRPr lang="en-IN" sz="18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1800" dirty="0">
                <a:solidFill>
                  <a:schemeClr val="bg1"/>
                </a:solidFill>
                <a:latin typeface="Times New Roman" panose="02020603050405020304" pitchFamily="18" charset="0"/>
                <a:cs typeface="Times New Roman" panose="02020603050405020304" pitchFamily="18" charset="0"/>
              </a:rPr>
              <a:t> It is required to apply some data science techniques for the price of cars with the available independent variables that should help the management to understand how exactly the prices vary with the independent variables. They can accordingly manipulate the design of the cars, the business strategy etc. to meet certain price levels</a:t>
            </a:r>
          </a:p>
          <a:p>
            <a:endParaRPr lang="en-IN" dirty="0"/>
          </a:p>
        </p:txBody>
      </p:sp>
    </p:spTree>
    <p:extLst>
      <p:ext uri="{BB962C8B-B14F-4D97-AF65-F5344CB8AC3E}">
        <p14:creationId xmlns:p14="http://schemas.microsoft.com/office/powerpoint/2010/main" val="302848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996D-18FC-BA4E-5E7D-55DD98B557DD}"/>
              </a:ext>
            </a:extLst>
          </p:cNvPr>
          <p:cNvSpPr>
            <a:spLocks noGrp="1"/>
          </p:cNvSpPr>
          <p:nvPr>
            <p:ph type="title"/>
          </p:nvPr>
        </p:nvSpPr>
        <p:spPr>
          <a:xfrm>
            <a:off x="684213" y="685800"/>
            <a:ext cx="10058400" cy="792126"/>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Objectives And Motivation</a:t>
            </a:r>
            <a:endParaRPr lang="en-IN" sz="2800" b="1" dirty="0">
              <a:solidFill>
                <a:schemeClr val="bg1"/>
              </a:solidFill>
            </a:endParaRPr>
          </a:p>
        </p:txBody>
      </p:sp>
      <p:sp>
        <p:nvSpPr>
          <p:cNvPr id="3" name="Text Placeholder 2">
            <a:extLst>
              <a:ext uri="{FF2B5EF4-FFF2-40B4-BE49-F238E27FC236}">
                <a16:creationId xmlns:a16="http://schemas.microsoft.com/office/drawing/2014/main" id="{937E3D0E-0983-8E1B-3D23-C98B905F3B9F}"/>
              </a:ext>
            </a:extLst>
          </p:cNvPr>
          <p:cNvSpPr>
            <a:spLocks noGrp="1"/>
          </p:cNvSpPr>
          <p:nvPr>
            <p:ph type="body" idx="1"/>
          </p:nvPr>
        </p:nvSpPr>
        <p:spPr>
          <a:xfrm>
            <a:off x="287079" y="1254642"/>
            <a:ext cx="8933121" cy="4739758"/>
          </a:xfrm>
        </p:spPr>
        <p:txBody>
          <a:bodyPr>
            <a:normAutofit/>
          </a:bodyPr>
          <a:lstStyle/>
          <a:p>
            <a:pPr marL="342900" indent="-342900">
              <a:spcAft>
                <a:spcPts val="2000"/>
              </a:spcAft>
              <a:buFont typeface="Wingdings" panose="05000000000000000000" pitchFamily="2" charset="2"/>
              <a:buChar char="§"/>
            </a:pPr>
            <a:endParaRPr lang="en-IN" sz="1900" dirty="0">
              <a:latin typeface="Times New Roman" panose="02020603050405020304" pitchFamily="18" charset="0"/>
              <a:cs typeface="Times New Roman" panose="02020603050405020304" pitchFamily="18" charset="0"/>
            </a:endParaRPr>
          </a:p>
          <a:p>
            <a:pPr marL="342900" indent="-342900">
              <a:spcAft>
                <a:spcPts val="2000"/>
              </a:spcAft>
              <a:buFont typeface="Wingdings" panose="05000000000000000000" pitchFamily="2" charset="2"/>
              <a:buChar char="§"/>
            </a:pPr>
            <a:r>
              <a:rPr lang="en-IN" sz="1900" dirty="0">
                <a:solidFill>
                  <a:schemeClr val="bg1"/>
                </a:solidFill>
                <a:latin typeface="Times New Roman" panose="02020603050405020304" pitchFamily="18" charset="0"/>
                <a:cs typeface="Times New Roman" panose="02020603050405020304" pitchFamily="18" charset="0"/>
              </a:rPr>
              <a:t>To develop a efficient and effective model which predicts the price of a car according to user’s inputs. </a:t>
            </a:r>
          </a:p>
          <a:p>
            <a:pPr marL="342900" indent="-342900">
              <a:spcAft>
                <a:spcPts val="2000"/>
              </a:spcAft>
              <a:buFont typeface="Wingdings" panose="05000000000000000000" pitchFamily="2" charset="2"/>
              <a:buChar char="§"/>
            </a:pPr>
            <a:r>
              <a:rPr lang="en-IN" sz="1900" dirty="0">
                <a:solidFill>
                  <a:schemeClr val="bg1"/>
                </a:solidFill>
                <a:latin typeface="Times New Roman" panose="02020603050405020304" pitchFamily="18" charset="0"/>
                <a:cs typeface="Times New Roman" panose="02020603050405020304" pitchFamily="18" charset="0"/>
              </a:rPr>
              <a:t>To achieve good accuracy about the used car details, it's features and pricing. </a:t>
            </a:r>
          </a:p>
          <a:p>
            <a:pPr marL="342900" indent="-342900">
              <a:spcAft>
                <a:spcPts val="2000"/>
              </a:spcAft>
              <a:buFont typeface="Wingdings" panose="05000000000000000000" pitchFamily="2" charset="2"/>
              <a:buChar char="§"/>
            </a:pPr>
            <a:r>
              <a:rPr lang="en-IN" sz="1900" dirty="0">
                <a:solidFill>
                  <a:schemeClr val="bg1"/>
                </a:solidFill>
                <a:latin typeface="Times New Roman" panose="02020603050405020304" pitchFamily="18" charset="0"/>
                <a:cs typeface="Times New Roman" panose="02020603050405020304" pitchFamily="18" charset="0"/>
              </a:rPr>
              <a:t>To develop a User Interface( UI ) which is user-friendly and takes input from the user and predicts the price. </a:t>
            </a:r>
          </a:p>
          <a:p>
            <a:pPr marL="342900" indent="-342900">
              <a:spcAft>
                <a:spcPts val="2000"/>
              </a:spcAft>
              <a:buFont typeface="Wingdings" panose="05000000000000000000" pitchFamily="2" charset="2"/>
              <a:buChar char="§"/>
            </a:pPr>
            <a:r>
              <a:rPr lang="en-IN" sz="1900" dirty="0">
                <a:solidFill>
                  <a:schemeClr val="bg1"/>
                </a:solidFill>
                <a:latin typeface="Times New Roman" panose="02020603050405020304" pitchFamily="18" charset="0"/>
                <a:cs typeface="Times New Roman" panose="02020603050405020304" pitchFamily="18" charset="0"/>
              </a:rPr>
              <a:t>To predict a car price based on  Several factors like: '</a:t>
            </a:r>
            <a:r>
              <a:rPr lang="en-IN" sz="1900" dirty="0" err="1">
                <a:solidFill>
                  <a:schemeClr val="bg1"/>
                </a:solidFill>
                <a:latin typeface="Times New Roman" panose="02020603050405020304" pitchFamily="18" charset="0"/>
                <a:cs typeface="Times New Roman" panose="02020603050405020304" pitchFamily="18" charset="0"/>
              </a:rPr>
              <a:t>symboling</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CarName</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fueltype</a:t>
            </a:r>
            <a:r>
              <a:rPr lang="en-IN" sz="1900" dirty="0">
                <a:solidFill>
                  <a:schemeClr val="bg1"/>
                </a:solidFill>
                <a:latin typeface="Times New Roman" panose="02020603050405020304" pitchFamily="18" charset="0"/>
                <a:cs typeface="Times New Roman" panose="02020603050405020304" pitchFamily="18" charset="0"/>
              </a:rPr>
              <a:t>', 'aspiration', '</a:t>
            </a:r>
            <a:r>
              <a:rPr lang="en-IN" sz="1900" dirty="0" err="1">
                <a:solidFill>
                  <a:schemeClr val="bg1"/>
                </a:solidFill>
                <a:latin typeface="Times New Roman" panose="02020603050405020304" pitchFamily="18" charset="0"/>
                <a:cs typeface="Times New Roman" panose="02020603050405020304" pitchFamily="18" charset="0"/>
              </a:rPr>
              <a:t>doornumber</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carbody</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drivewheel</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enginelocation</a:t>
            </a:r>
            <a:r>
              <a:rPr lang="en-IN" sz="1900" dirty="0">
                <a:solidFill>
                  <a:schemeClr val="bg1"/>
                </a:solidFill>
                <a:latin typeface="Times New Roman" panose="02020603050405020304" pitchFamily="18" charset="0"/>
                <a:cs typeface="Times New Roman" panose="02020603050405020304" pitchFamily="18" charset="0"/>
              </a:rPr>
              <a:t>', 'wheelbase', '</a:t>
            </a:r>
            <a:r>
              <a:rPr lang="en-IN" sz="1900" dirty="0" err="1">
                <a:solidFill>
                  <a:schemeClr val="bg1"/>
                </a:solidFill>
                <a:latin typeface="Times New Roman" panose="02020603050405020304" pitchFamily="18" charset="0"/>
                <a:cs typeface="Times New Roman" panose="02020603050405020304" pitchFamily="18" charset="0"/>
              </a:rPr>
              <a:t>carlength</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carwidth</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carheight</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curbweight</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enginetype</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cylindernumber</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enginesize</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fuelsystem</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boreratio</a:t>
            </a:r>
            <a:r>
              <a:rPr lang="en-IN" sz="1900" dirty="0">
                <a:solidFill>
                  <a:schemeClr val="bg1"/>
                </a:solidFill>
                <a:latin typeface="Times New Roman" panose="02020603050405020304" pitchFamily="18" charset="0"/>
                <a:cs typeface="Times New Roman" panose="02020603050405020304" pitchFamily="18" charset="0"/>
              </a:rPr>
              <a:t>', 'stroke', '</a:t>
            </a:r>
            <a:r>
              <a:rPr lang="en-IN" sz="1900" dirty="0" err="1">
                <a:solidFill>
                  <a:schemeClr val="bg1"/>
                </a:solidFill>
                <a:latin typeface="Times New Roman" panose="02020603050405020304" pitchFamily="18" charset="0"/>
                <a:cs typeface="Times New Roman" panose="02020603050405020304" pitchFamily="18" charset="0"/>
              </a:rPr>
              <a:t>compressionratio</a:t>
            </a:r>
            <a:r>
              <a:rPr lang="en-IN" sz="1900" dirty="0">
                <a:solidFill>
                  <a:schemeClr val="bg1"/>
                </a:solidFill>
                <a:latin typeface="Times New Roman" panose="02020603050405020304" pitchFamily="18" charset="0"/>
                <a:cs typeface="Times New Roman" panose="02020603050405020304" pitchFamily="18" charset="0"/>
              </a:rPr>
              <a:t>',       'horsepower', '</a:t>
            </a:r>
            <a:r>
              <a:rPr lang="en-IN" sz="1900" dirty="0" err="1">
                <a:solidFill>
                  <a:schemeClr val="bg1"/>
                </a:solidFill>
                <a:latin typeface="Times New Roman" panose="02020603050405020304" pitchFamily="18" charset="0"/>
                <a:cs typeface="Times New Roman" panose="02020603050405020304" pitchFamily="18" charset="0"/>
              </a:rPr>
              <a:t>peakrpm</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citympg</a:t>
            </a:r>
            <a:r>
              <a:rPr lang="en-IN" sz="1900" dirty="0">
                <a:solidFill>
                  <a:schemeClr val="bg1"/>
                </a:solidFill>
                <a:latin typeface="Times New Roman" panose="02020603050405020304" pitchFamily="18" charset="0"/>
                <a:cs typeface="Times New Roman" panose="02020603050405020304" pitchFamily="18" charset="0"/>
              </a:rPr>
              <a:t>', '</a:t>
            </a:r>
            <a:r>
              <a:rPr lang="en-IN" sz="1900" dirty="0" err="1">
                <a:solidFill>
                  <a:schemeClr val="bg1"/>
                </a:solidFill>
                <a:latin typeface="Times New Roman" panose="02020603050405020304" pitchFamily="18" charset="0"/>
                <a:cs typeface="Times New Roman" panose="02020603050405020304" pitchFamily="18" charset="0"/>
              </a:rPr>
              <a:t>highwaympg</a:t>
            </a:r>
            <a:r>
              <a:rPr lang="en-IN" sz="1900" dirty="0">
                <a:solidFill>
                  <a:schemeClr val="bg1"/>
                </a:solidFill>
                <a:latin typeface="Times New Roman" panose="02020603050405020304" pitchFamily="18" charset="0"/>
                <a:cs typeface="Times New Roman" panose="02020603050405020304" pitchFamily="18" charset="0"/>
              </a:rPr>
              <a:t>', 'price' , etc. can influence the actual worth of a car. </a:t>
            </a:r>
            <a:endParaRPr lang="en-IN" dirty="0"/>
          </a:p>
        </p:txBody>
      </p:sp>
    </p:spTree>
    <p:extLst>
      <p:ext uri="{BB962C8B-B14F-4D97-AF65-F5344CB8AC3E}">
        <p14:creationId xmlns:p14="http://schemas.microsoft.com/office/powerpoint/2010/main" val="314892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5B20-083B-9D31-78A5-E91F29A9DBB7}"/>
              </a:ext>
            </a:extLst>
          </p:cNvPr>
          <p:cNvSpPr>
            <a:spLocks noGrp="1"/>
          </p:cNvSpPr>
          <p:nvPr>
            <p:ph type="title"/>
          </p:nvPr>
        </p:nvSpPr>
        <p:spPr>
          <a:xfrm>
            <a:off x="684213" y="685800"/>
            <a:ext cx="10058400" cy="696433"/>
          </a:xfrm>
        </p:spPr>
        <p:txBody>
          <a:bodyPr/>
          <a:lstStyle/>
          <a:p>
            <a:r>
              <a:rPr lang="en-US" b="1" dirty="0">
                <a:solidFill>
                  <a:schemeClr val="bg1"/>
                </a:solidFill>
                <a:latin typeface="Times New Roman" panose="02020603050405020304" pitchFamily="18" charset="0"/>
                <a:cs typeface="Times New Roman" panose="02020603050405020304" pitchFamily="18" charset="0"/>
              </a:rPr>
              <a:t>Background of the Project</a:t>
            </a:r>
            <a:endParaRPr lang="en-IN" b="1" dirty="0">
              <a:solidFill>
                <a:schemeClr val="bg1"/>
              </a:solidFill>
            </a:endParaRPr>
          </a:p>
        </p:txBody>
      </p:sp>
      <p:sp>
        <p:nvSpPr>
          <p:cNvPr id="3" name="Text Placeholder 2">
            <a:extLst>
              <a:ext uri="{FF2B5EF4-FFF2-40B4-BE49-F238E27FC236}">
                <a16:creationId xmlns:a16="http://schemas.microsoft.com/office/drawing/2014/main" id="{0B7660FB-A254-44E6-E396-C48783AA51F3}"/>
              </a:ext>
            </a:extLst>
          </p:cNvPr>
          <p:cNvSpPr>
            <a:spLocks noGrp="1"/>
          </p:cNvSpPr>
          <p:nvPr>
            <p:ph type="body" idx="1"/>
          </p:nvPr>
        </p:nvSpPr>
        <p:spPr>
          <a:xfrm>
            <a:off x="684212" y="1222744"/>
            <a:ext cx="8535987" cy="4221126"/>
          </a:xfrm>
        </p:spPr>
        <p:txBody>
          <a:bodyPr>
            <a:normAutofit/>
          </a:bodyPr>
          <a:lstStyle/>
          <a:p>
            <a:endParaRPr lang="en-IN" sz="2000" dirty="0">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The main concept behind this car price prediction, in which each car price is predicted based on '</a:t>
            </a:r>
            <a:r>
              <a:rPr lang="en-IN" sz="1800" dirty="0" err="1">
                <a:solidFill>
                  <a:schemeClr val="bg1"/>
                </a:solidFill>
                <a:latin typeface="Times New Roman" panose="02020603050405020304" pitchFamily="18" charset="0"/>
                <a:cs typeface="Times New Roman" panose="02020603050405020304" pitchFamily="18" charset="0"/>
              </a:rPr>
              <a:t>Symboling</a:t>
            </a:r>
            <a:r>
              <a:rPr lang="en-IN" sz="1800" dirty="0">
                <a:solidFill>
                  <a:schemeClr val="bg1"/>
                </a:solidFill>
                <a:latin typeface="Times New Roman" panose="02020603050405020304" pitchFamily="18" charset="0"/>
                <a:cs typeface="Times New Roman" panose="02020603050405020304" pitchFamily="18" charset="0"/>
              </a:rPr>
              <a:t>', 'Car Name', 'fuel type', 'aspiration', 'door number', 'car body', 'drive wheel', 'engine location', 'wheelbase', 'car length', 'car width', 'car height', 'curb weight', 'engine type', 'cylinder number', 'engine size', 'fuel system', 'bore ratio', 'stroke', 'compression ratio', 'horse power', 'peak rpm', 'city mpg', 'highway mpg', 'price' based on all these categories the cars are been predicted. </a:t>
            </a:r>
          </a:p>
          <a:p>
            <a:r>
              <a:rPr lang="en-IN" sz="1800" dirty="0">
                <a:solidFill>
                  <a:schemeClr val="bg1"/>
                </a:solidFill>
                <a:latin typeface="Times New Roman" panose="02020603050405020304" pitchFamily="18" charset="0"/>
                <a:cs typeface="Times New Roman" panose="02020603050405020304" pitchFamily="18" charset="0"/>
              </a:rPr>
              <a:t> modelling the price of cars with the available independent variables Which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 Using so many other technologies in project we can predict the particular car can be sold for this particular price</a:t>
            </a:r>
            <a:r>
              <a:rPr lang="en-IN" sz="18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22523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A213-6AB0-F32F-588B-E11B2E3E9E4F}"/>
              </a:ext>
            </a:extLst>
          </p:cNvPr>
          <p:cNvSpPr>
            <a:spLocks noGrp="1"/>
          </p:cNvSpPr>
          <p:nvPr>
            <p:ph type="title"/>
          </p:nvPr>
        </p:nvSpPr>
        <p:spPr>
          <a:xfrm>
            <a:off x="524725" y="292396"/>
            <a:ext cx="10058400" cy="866553"/>
          </a:xfrm>
        </p:spPr>
        <p:txBody>
          <a:bodyPr>
            <a:normAutofit/>
          </a:bodyPr>
          <a:lstStyle/>
          <a:p>
            <a:r>
              <a:rPr lang="en-IN"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solidFill>
                <a:schemeClr val="bg1"/>
              </a:solidFill>
            </a:endParaRPr>
          </a:p>
        </p:txBody>
      </p:sp>
      <p:sp>
        <p:nvSpPr>
          <p:cNvPr id="3" name="Text Placeholder 2">
            <a:extLst>
              <a:ext uri="{FF2B5EF4-FFF2-40B4-BE49-F238E27FC236}">
                <a16:creationId xmlns:a16="http://schemas.microsoft.com/office/drawing/2014/main" id="{C0EA8BFA-3226-D907-9401-2D0B8DBAC1CA}"/>
              </a:ext>
            </a:extLst>
          </p:cNvPr>
          <p:cNvSpPr>
            <a:spLocks noGrp="1"/>
          </p:cNvSpPr>
          <p:nvPr>
            <p:ph type="body" idx="1"/>
          </p:nvPr>
        </p:nvSpPr>
        <p:spPr>
          <a:xfrm>
            <a:off x="255181" y="1158949"/>
            <a:ext cx="8965019" cy="4835451"/>
          </a:xfrm>
        </p:spPr>
        <p:txBody>
          <a:bodyPr>
            <a:normAutofit/>
          </a:bodyPr>
          <a:lstStyle/>
          <a:p>
            <a:pPr marL="342900" indent="-342900">
              <a:lnSpc>
                <a:spcPts val="1800"/>
              </a:lnSpc>
              <a:spcBef>
                <a:spcPts val="1000"/>
              </a:spcBef>
              <a:spcAft>
                <a:spcPts val="2000"/>
              </a:spcAf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Determining the listed price of a car is a challenging task, due to the many factors that drive a vehicle’s price on the market. The focus of this project is developing machine learning models that can accurately predict the price of a  car based on its features, in order to make informed purchases. </a:t>
            </a:r>
          </a:p>
          <a:p>
            <a:pPr marL="342900" indent="-342900">
              <a:lnSpc>
                <a:spcPts val="1800"/>
              </a:lnSpc>
              <a:spcBef>
                <a:spcPts val="1000"/>
              </a:spcBef>
              <a:spcAft>
                <a:spcPts val="2000"/>
              </a:spcAf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Implement and evaluate various learning methods on a dataset consisting of the sale prices of different makes and models .compare the performance of various machine learning algorithms like linear Regression, Random forest Regression, Decision tree Regression and choose the best out of it. </a:t>
            </a:r>
          </a:p>
          <a:p>
            <a:pPr marL="342900" indent="-342900">
              <a:lnSpc>
                <a:spcPts val="1800"/>
              </a:lnSpc>
              <a:spcBef>
                <a:spcPts val="1000"/>
              </a:spcBef>
              <a:spcAft>
                <a:spcPts val="2000"/>
              </a:spcAft>
              <a:buFont typeface="Arial" panose="020B0604020202020204" pitchFamily="34" charset="0"/>
              <a:buChar char="•"/>
            </a:pPr>
            <a:r>
              <a:rPr lang="en-IN" sz="1800" dirty="0">
                <a:solidFill>
                  <a:schemeClr val="bg1"/>
                </a:solidFill>
                <a:latin typeface="Times New Roman" panose="02020603050405020304" pitchFamily="18" charset="0"/>
                <a:cs typeface="Times New Roman" panose="02020603050405020304" pitchFamily="18" charset="0"/>
              </a:rPr>
              <a:t>Depending on various parameters can predict the price of the car. Regression Algorithms are used because they provide us with continuous value as an output and not a categorized value because of which it will be possible to predict the actual price a car rather than the price range of a car. User Interface has also been developed which acquires input from any user and displays the Price of a car according to user’s inputs.</a:t>
            </a:r>
            <a:endParaRPr lang="en-US" sz="1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895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4D76-8FD9-92E9-A1C9-173E8641810D}"/>
              </a:ext>
            </a:extLst>
          </p:cNvPr>
          <p:cNvSpPr>
            <a:spLocks noGrp="1"/>
          </p:cNvSpPr>
          <p:nvPr>
            <p:ph type="title"/>
          </p:nvPr>
        </p:nvSpPr>
        <p:spPr>
          <a:xfrm>
            <a:off x="138223" y="542260"/>
            <a:ext cx="10604390" cy="446568"/>
          </a:xfrm>
        </p:spPr>
        <p:txBody>
          <a:bodyPr>
            <a:noAutofit/>
          </a:bodyPr>
          <a:lstStyle/>
          <a:p>
            <a:r>
              <a:rPr lang="en-US" sz="2800" b="1" dirty="0">
                <a:solidFill>
                  <a:schemeClr val="bg1"/>
                </a:solidFill>
                <a:latin typeface="Times New Roman" panose="02020603050405020304" pitchFamily="18" charset="0"/>
                <a:cs typeface="Times New Roman" panose="02020603050405020304" pitchFamily="18" charset="0"/>
              </a:rPr>
              <a:t>Problem Statement</a:t>
            </a:r>
            <a:endParaRPr lang="en-IN" sz="2800" b="1" dirty="0">
              <a:solidFill>
                <a:schemeClr val="bg1"/>
              </a:solidFill>
            </a:endParaRPr>
          </a:p>
        </p:txBody>
      </p:sp>
      <p:sp>
        <p:nvSpPr>
          <p:cNvPr id="3" name="Text Placeholder 2">
            <a:extLst>
              <a:ext uri="{FF2B5EF4-FFF2-40B4-BE49-F238E27FC236}">
                <a16:creationId xmlns:a16="http://schemas.microsoft.com/office/drawing/2014/main" id="{88AF640B-6094-96F6-8586-BEDCDFA67262}"/>
              </a:ext>
            </a:extLst>
          </p:cNvPr>
          <p:cNvSpPr>
            <a:spLocks noGrp="1"/>
          </p:cNvSpPr>
          <p:nvPr>
            <p:ph type="body" idx="1"/>
          </p:nvPr>
        </p:nvSpPr>
        <p:spPr>
          <a:xfrm>
            <a:off x="138223" y="988828"/>
            <a:ext cx="9081977" cy="5005571"/>
          </a:xfrm>
        </p:spPr>
        <p:txBody>
          <a:bodyPr>
            <a:normAutofit/>
          </a:bodyPr>
          <a:lstStyle/>
          <a:p>
            <a:endParaRPr lang="en-IN" dirty="0">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A Chinese automobile company </a:t>
            </a:r>
            <a:r>
              <a:rPr lang="en-IN" sz="1800" dirty="0" err="1">
                <a:solidFill>
                  <a:schemeClr val="bg1"/>
                </a:solidFill>
                <a:latin typeface="Times New Roman" panose="02020603050405020304" pitchFamily="18" charset="0"/>
                <a:cs typeface="Times New Roman" panose="02020603050405020304" pitchFamily="18" charset="0"/>
              </a:rPr>
              <a:t>Geely</a:t>
            </a:r>
            <a:r>
              <a:rPr lang="en-IN" sz="1800" dirty="0">
                <a:solidFill>
                  <a:schemeClr val="bg1"/>
                </a:solidFill>
                <a:latin typeface="Times New Roman" panose="02020603050405020304" pitchFamily="18" charset="0"/>
                <a:cs typeface="Times New Roman" panose="02020603050405020304" pitchFamily="18" charset="0"/>
              </a:rPr>
              <a:t> Auto aspires to enter the US market by setting up their manufacturing unit there and producing cars locally to give competition to their US and European counterparts. </a:t>
            </a:r>
          </a:p>
          <a:p>
            <a:r>
              <a:rPr lang="en-IN" sz="1800" dirty="0">
                <a:solidFill>
                  <a:schemeClr val="bg1"/>
                </a:solidFill>
                <a:latin typeface="Times New Roman" panose="02020603050405020304" pitchFamily="18" charset="0"/>
                <a:cs typeface="Times New Roman" panose="02020603050405020304" pitchFamily="18" charset="0"/>
              </a:rPr>
              <a:t>They have contracted an automobile consulting company to understand the factors on which the pricing of cars depends. </a:t>
            </a:r>
          </a:p>
          <a:p>
            <a:endParaRPr lang="en-IN" sz="18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Specifically, they want to understand the factors affecting the pricing of cars in the American market, since those may be very different from the Chinese market.</a:t>
            </a:r>
          </a:p>
          <a:p>
            <a:endParaRPr lang="en-IN" sz="1800" dirty="0">
              <a:solidFill>
                <a:schemeClr val="bg1"/>
              </a:solidFill>
              <a:latin typeface="Times New Roman" panose="02020603050405020304" pitchFamily="18" charset="0"/>
              <a:cs typeface="Times New Roman" panose="02020603050405020304" pitchFamily="18" charset="0"/>
            </a:endParaRPr>
          </a:p>
          <a:p>
            <a:r>
              <a:rPr lang="en-IN" sz="1800" dirty="0">
                <a:solidFill>
                  <a:schemeClr val="bg1"/>
                </a:solidFill>
                <a:latin typeface="Times New Roman" panose="02020603050405020304" pitchFamily="18" charset="0"/>
                <a:cs typeface="Times New Roman" panose="02020603050405020304" pitchFamily="18" charset="0"/>
              </a:rPr>
              <a:t> The company wants to know: Which variables are significant in predicting the price of a car How well those variables describe the price of a car Based on various market surveys, the consulting firm has gathered a large data set of different types of cars across the America market. </a:t>
            </a:r>
          </a:p>
          <a:p>
            <a:endParaRPr lang="en-IN" dirty="0"/>
          </a:p>
        </p:txBody>
      </p:sp>
    </p:spTree>
    <p:extLst>
      <p:ext uri="{BB962C8B-B14F-4D97-AF65-F5344CB8AC3E}">
        <p14:creationId xmlns:p14="http://schemas.microsoft.com/office/powerpoint/2010/main" val="420813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F3F3-AEEC-380C-BE7E-89510556FD27}"/>
              </a:ext>
            </a:extLst>
          </p:cNvPr>
          <p:cNvSpPr>
            <a:spLocks noGrp="1"/>
          </p:cNvSpPr>
          <p:nvPr>
            <p:ph type="title"/>
          </p:nvPr>
        </p:nvSpPr>
        <p:spPr>
          <a:xfrm>
            <a:off x="684213" y="685800"/>
            <a:ext cx="10058400" cy="781493"/>
          </a:xfrm>
        </p:spPr>
        <p:txBody>
          <a:bodyPr>
            <a:normAutofit/>
          </a:bodyPr>
          <a:lstStyle/>
          <a:p>
            <a:r>
              <a:rPr lang="en-US" sz="2800" b="1" dirty="0">
                <a:solidFill>
                  <a:schemeClr val="bg1"/>
                </a:solidFill>
                <a:latin typeface="Times New Roman" panose="02020603050405020304" pitchFamily="18" charset="0"/>
                <a:cs typeface="Times New Roman" panose="02020603050405020304" pitchFamily="18" charset="0"/>
              </a:rPr>
              <a:t>Solution/Proposed System</a:t>
            </a:r>
            <a:endParaRPr lang="en-IN" sz="2800" b="1" dirty="0">
              <a:solidFill>
                <a:schemeClr val="bg1"/>
              </a:solidFill>
            </a:endParaRPr>
          </a:p>
        </p:txBody>
      </p:sp>
      <p:sp>
        <p:nvSpPr>
          <p:cNvPr id="3" name="Text Placeholder 2">
            <a:extLst>
              <a:ext uri="{FF2B5EF4-FFF2-40B4-BE49-F238E27FC236}">
                <a16:creationId xmlns:a16="http://schemas.microsoft.com/office/drawing/2014/main" id="{D344EB1B-D31A-ACED-EF1D-18D07B3B2D58}"/>
              </a:ext>
            </a:extLst>
          </p:cNvPr>
          <p:cNvSpPr>
            <a:spLocks noGrp="1"/>
          </p:cNvSpPr>
          <p:nvPr>
            <p:ph type="body" idx="1"/>
          </p:nvPr>
        </p:nvSpPr>
        <p:spPr>
          <a:xfrm>
            <a:off x="329609" y="1329070"/>
            <a:ext cx="8890591" cy="4665330"/>
          </a:xfrm>
        </p:spPr>
        <p:txBody>
          <a:bodyPr>
            <a:normAutofit/>
          </a:bodyPr>
          <a:lstStyle/>
          <a:p>
            <a:pPr marL="342900" indent="-34290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The process starts by collecting the dataset. The next step is to do Data Pre processing which includes Data cleaning, Data reduction, Data </a:t>
            </a:r>
            <a:r>
              <a:rPr lang="en-IN" dirty="0" err="1">
                <a:solidFill>
                  <a:schemeClr val="bg1"/>
                </a:solidFill>
                <a:latin typeface="Times New Roman" panose="02020603050405020304" pitchFamily="18" charset="0"/>
                <a:cs typeface="Times New Roman" panose="02020603050405020304" pitchFamily="18" charset="0"/>
              </a:rPr>
              <a:t>Tranformation</a:t>
            </a:r>
            <a:r>
              <a:rPr lang="en-IN"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Then, using various machine learning algorithms we will predict the price. The algorithms involve Linear Regression, Random forest Regression and Decision Tree Regression. </a:t>
            </a:r>
          </a:p>
          <a:p>
            <a:pPr marL="342900" indent="-34290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The best model which predicts the most accurate price is selected. </a:t>
            </a:r>
          </a:p>
          <a:p>
            <a:pPr marL="342900" indent="-34290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After selection of the best model the predicted price is displayed to the user according to user’s inputs. User can give input through website to for used car price prediction to machine learning model.</a:t>
            </a:r>
          </a:p>
          <a:p>
            <a:endParaRPr lang="en-IN" dirty="0"/>
          </a:p>
        </p:txBody>
      </p:sp>
    </p:spTree>
    <p:extLst>
      <p:ext uri="{BB962C8B-B14F-4D97-AF65-F5344CB8AC3E}">
        <p14:creationId xmlns:p14="http://schemas.microsoft.com/office/powerpoint/2010/main" val="348904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702E-B283-3EB6-AECC-C245DA7EE268}"/>
              </a:ext>
            </a:extLst>
          </p:cNvPr>
          <p:cNvSpPr>
            <a:spLocks noGrp="1"/>
          </p:cNvSpPr>
          <p:nvPr>
            <p:ph type="title"/>
          </p:nvPr>
        </p:nvSpPr>
        <p:spPr>
          <a:xfrm>
            <a:off x="684213" y="606056"/>
            <a:ext cx="10058400" cy="257544"/>
          </a:xfrm>
        </p:spPr>
        <p:txBody>
          <a:bodyPr>
            <a:normAutofit fontScale="90000"/>
          </a:bodyPr>
          <a:lstStyle/>
          <a:p>
            <a:br>
              <a:rPr lang="en-IN" sz="3200" b="0" i="0" dirty="0">
                <a:solidFill>
                  <a:schemeClr val="bg1"/>
                </a:solidFill>
                <a:effectLst/>
                <a:latin typeface="Times New Roman" panose="02020603050405020304" pitchFamily="18" charset="0"/>
                <a:cs typeface="Times New Roman" panose="02020603050405020304" pitchFamily="18" charset="0"/>
              </a:rPr>
            </a:br>
            <a:r>
              <a:rPr lang="en-IN" sz="3200" b="0" i="0" dirty="0">
                <a:solidFill>
                  <a:schemeClr val="bg1"/>
                </a:solidFill>
                <a:effectLst/>
                <a:latin typeface="Times New Roman" panose="02020603050405020304" pitchFamily="18" charset="0"/>
                <a:cs typeface="Times New Roman" panose="02020603050405020304" pitchFamily="18" charset="0"/>
              </a:rPr>
              <a:t>Data Visualization</a:t>
            </a:r>
            <a:br>
              <a:rPr lang="en-IN" sz="3200" b="0" i="0" dirty="0">
                <a:solidFill>
                  <a:schemeClr val="bg1"/>
                </a:solidFill>
                <a:effectLst/>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604B4D6A-34E4-C30F-501D-7795998F03CE}"/>
              </a:ext>
            </a:extLst>
          </p:cNvPr>
          <p:cNvSpPr>
            <a:spLocks noGrp="1"/>
          </p:cNvSpPr>
          <p:nvPr>
            <p:ph type="body" idx="1"/>
          </p:nvPr>
        </p:nvSpPr>
        <p:spPr>
          <a:xfrm>
            <a:off x="684212" y="1031358"/>
            <a:ext cx="8535987" cy="1488558"/>
          </a:xfrm>
        </p:spPr>
        <p:txBody>
          <a:bodyPr/>
          <a:lstStyle/>
          <a:p>
            <a:r>
              <a:rPr lang="en-IN" sz="2000" b="0" i="0" dirty="0">
                <a:solidFill>
                  <a:schemeClr val="bg1"/>
                </a:solidFill>
                <a:effectLst/>
                <a:latin typeface="Times New Roman" panose="02020603050405020304" pitchFamily="18" charset="0"/>
                <a:cs typeface="Times New Roman" panose="02020603050405020304" pitchFamily="18" charset="0"/>
              </a:rPr>
              <a:t>Data visualization provides a good, organized pictorial representation of the data which makes it easier to understand, observe, </a:t>
            </a:r>
            <a:r>
              <a:rPr lang="en-IN" sz="2000" b="0" i="0" dirty="0" err="1">
                <a:solidFill>
                  <a:schemeClr val="bg1"/>
                </a:solidFill>
                <a:effectLst/>
                <a:latin typeface="Times New Roman" panose="02020603050405020304" pitchFamily="18" charset="0"/>
                <a:cs typeface="Times New Roman" panose="02020603050405020304" pitchFamily="18" charset="0"/>
              </a:rPr>
              <a:t>analyze</a:t>
            </a:r>
            <a:r>
              <a:rPr lang="en-IN" sz="2000" b="0" i="0" dirty="0">
                <a:solidFill>
                  <a:schemeClr val="bg1"/>
                </a:solidFill>
                <a:effectLst/>
                <a:latin typeface="Times New Roman" panose="02020603050405020304" pitchFamily="18" charset="0"/>
                <a:cs typeface="Times New Roman" panose="02020603050405020304" pitchFamily="18" charset="0"/>
              </a:rPr>
              <a:t>. You can gain key insights into your data through different graphical representations.</a:t>
            </a:r>
            <a:endParaRPr lang="en-IN" sz="20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4541CC8-3DD8-13AB-237D-3AC60F071A5D}"/>
              </a:ext>
            </a:extLst>
          </p:cNvPr>
          <p:cNvPicPr>
            <a:picLocks noChangeAspect="1"/>
          </p:cNvPicPr>
          <p:nvPr/>
        </p:nvPicPr>
        <p:blipFill>
          <a:blip r:embed="rId2"/>
          <a:stretch>
            <a:fillRect/>
          </a:stretch>
        </p:blipFill>
        <p:spPr>
          <a:xfrm>
            <a:off x="1148315" y="2088061"/>
            <a:ext cx="8071884" cy="3249483"/>
          </a:xfrm>
          <a:prstGeom prst="rect">
            <a:avLst/>
          </a:prstGeom>
        </p:spPr>
      </p:pic>
    </p:spTree>
    <p:extLst>
      <p:ext uri="{BB962C8B-B14F-4D97-AF65-F5344CB8AC3E}">
        <p14:creationId xmlns:p14="http://schemas.microsoft.com/office/powerpoint/2010/main" val="284790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D8F87D-C486-3A22-5473-AB46D5CFA246}"/>
              </a:ext>
            </a:extLst>
          </p:cNvPr>
          <p:cNvSpPr txBox="1">
            <a:spLocks noGrp="1"/>
          </p:cNvSpPr>
          <p:nvPr>
            <p:ph type="body" idx="1"/>
          </p:nvPr>
        </p:nvSpPr>
        <p:spPr>
          <a:xfrm>
            <a:off x="287077" y="157537"/>
            <a:ext cx="11617844" cy="1200329"/>
          </a:xfrm>
          <a:prstGeom prst="rect">
            <a:avLst/>
          </a:prstGeom>
          <a:noFill/>
        </p:spPr>
        <p:txBody>
          <a:bodyPr wrap="square">
            <a:spAutoFit/>
          </a:bodyPr>
          <a:lstStyle/>
          <a:p>
            <a:pPr algn="l"/>
            <a:r>
              <a:rPr lang="en-IN" sz="1800" b="0" i="0" dirty="0">
                <a:solidFill>
                  <a:schemeClr val="bg1"/>
                </a:solidFill>
                <a:effectLst/>
                <a:latin typeface="Times New Roman" panose="02020603050405020304" pitchFamily="18" charset="0"/>
                <a:cs typeface="Times New Roman" panose="02020603050405020304" pitchFamily="18" charset="0"/>
              </a:rPr>
              <a:t>Seaborn helps you explore and understand your data. Its plotting functions operate on </a:t>
            </a:r>
            <a:r>
              <a:rPr lang="en-IN" sz="1800" b="0" i="0" dirty="0" err="1">
                <a:solidFill>
                  <a:schemeClr val="bg1"/>
                </a:solidFill>
                <a:effectLst/>
                <a:latin typeface="Times New Roman" panose="02020603050405020304" pitchFamily="18" charset="0"/>
                <a:cs typeface="Times New Roman" panose="02020603050405020304" pitchFamily="18" charset="0"/>
              </a:rPr>
              <a:t>dataframes</a:t>
            </a:r>
            <a:r>
              <a:rPr lang="en-IN" sz="1800" b="0" i="0" dirty="0">
                <a:solidFill>
                  <a:schemeClr val="bg1"/>
                </a:solidFill>
                <a:effectLst/>
                <a:latin typeface="Times New Roman" panose="02020603050405020304" pitchFamily="18" charset="0"/>
                <a:cs typeface="Times New Roman" panose="02020603050405020304" pitchFamily="18" charset="0"/>
              </a:rPr>
              <a:t> and arrays containing whole datasets and internally perform the necessary semantic mapping and statistical aggregation to produce informative plots. Its dataset-oriented, declarative API lets you focus on what the different elements of your plots mean, rather than on the details of how to draw them</a:t>
            </a:r>
          </a:p>
        </p:txBody>
      </p:sp>
      <p:pic>
        <p:nvPicPr>
          <p:cNvPr id="5" name="Picture 4">
            <a:extLst>
              <a:ext uri="{FF2B5EF4-FFF2-40B4-BE49-F238E27FC236}">
                <a16:creationId xmlns:a16="http://schemas.microsoft.com/office/drawing/2014/main" id="{652019D8-D652-6A4E-CD7A-9778BCD0B82E}"/>
              </a:ext>
            </a:extLst>
          </p:cNvPr>
          <p:cNvPicPr>
            <a:picLocks noChangeAspect="1"/>
          </p:cNvPicPr>
          <p:nvPr/>
        </p:nvPicPr>
        <p:blipFill>
          <a:blip r:embed="rId2"/>
          <a:stretch>
            <a:fillRect/>
          </a:stretch>
        </p:blipFill>
        <p:spPr>
          <a:xfrm>
            <a:off x="287078" y="1275906"/>
            <a:ext cx="11227981" cy="2541181"/>
          </a:xfrm>
          <a:prstGeom prst="rect">
            <a:avLst/>
          </a:prstGeom>
        </p:spPr>
      </p:pic>
      <p:pic>
        <p:nvPicPr>
          <p:cNvPr id="6" name="Picture 5">
            <a:extLst>
              <a:ext uri="{FF2B5EF4-FFF2-40B4-BE49-F238E27FC236}">
                <a16:creationId xmlns:a16="http://schemas.microsoft.com/office/drawing/2014/main" id="{60003E0A-CE26-7501-437D-8EAAFF187860}"/>
              </a:ext>
            </a:extLst>
          </p:cNvPr>
          <p:cNvPicPr>
            <a:picLocks noChangeAspect="1"/>
          </p:cNvPicPr>
          <p:nvPr/>
        </p:nvPicPr>
        <p:blipFill>
          <a:blip r:embed="rId3"/>
          <a:stretch>
            <a:fillRect/>
          </a:stretch>
        </p:blipFill>
        <p:spPr>
          <a:xfrm>
            <a:off x="287077" y="3955312"/>
            <a:ext cx="11227981" cy="2668771"/>
          </a:xfrm>
          <a:prstGeom prst="rect">
            <a:avLst/>
          </a:prstGeom>
        </p:spPr>
      </p:pic>
    </p:spTree>
    <p:extLst>
      <p:ext uri="{BB962C8B-B14F-4D97-AF65-F5344CB8AC3E}">
        <p14:creationId xmlns:p14="http://schemas.microsoft.com/office/powerpoint/2010/main" val="36249105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181</TotalTime>
  <Words>1714</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Slice</vt:lpstr>
      <vt:lpstr>                      Project on                Car Price Prediction</vt:lpstr>
      <vt:lpstr>Aim of the Project</vt:lpstr>
      <vt:lpstr>Objectives And Motivation</vt:lpstr>
      <vt:lpstr>Background of the Project</vt:lpstr>
      <vt:lpstr>Introduction</vt:lpstr>
      <vt:lpstr>Problem Statement</vt:lpstr>
      <vt:lpstr>Solution/Proposed System</vt:lpstr>
      <vt:lpstr> Data Visualization </vt:lpstr>
      <vt:lpstr>PowerPoint Presentation</vt:lpstr>
      <vt:lpstr>PowerPoint Presentation</vt:lpstr>
      <vt:lpstr>Data Pre processing </vt:lpstr>
      <vt:lpstr>PowerPoint Presentation</vt:lpstr>
      <vt:lpstr>PowerPoint Presentation</vt:lpstr>
      <vt:lpstr>PowerPoint Presentation</vt:lpstr>
      <vt:lpstr>PowerPoint Presentation</vt:lpstr>
      <vt:lpstr>Upgrades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on                Car Price Prediction</dc:title>
  <dc:creator>Sathurak</dc:creator>
  <cp:lastModifiedBy>Sathurak</cp:lastModifiedBy>
  <cp:revision>4</cp:revision>
  <dcterms:created xsi:type="dcterms:W3CDTF">2022-05-12T03:00:12Z</dcterms:created>
  <dcterms:modified xsi:type="dcterms:W3CDTF">2022-05-12T06:16:52Z</dcterms:modified>
</cp:coreProperties>
</file>