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2EBAB4-9F61-4BC2-9BE3-C1928B3DF313}">
          <p14:sldIdLst>
            <p14:sldId id="256"/>
            <p14:sldId id="257"/>
            <p14:sldId id="258"/>
            <p14:sldId id="259"/>
            <p14:sldId id="260"/>
          </p14:sldIdLst>
        </p14:section>
        <p14:section name="Untitled Section" id="{C7C6E8DE-B508-46A3-8FF7-8071134DC724}">
          <p14:sldIdLst>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F8A8-F524-1E6D-52D5-CE0C153D8357}"/>
              </a:ext>
            </a:extLst>
          </p:cNvPr>
          <p:cNvSpPr>
            <a:spLocks noGrp="1"/>
          </p:cNvSpPr>
          <p:nvPr>
            <p:ph type="ctrTitle"/>
          </p:nvPr>
        </p:nvSpPr>
        <p:spPr>
          <a:xfrm>
            <a:off x="599225" y="2189027"/>
            <a:ext cx="10993549" cy="1475013"/>
          </a:xfrm>
        </p:spPr>
        <p:txBody>
          <a:bodyPr>
            <a:normAutofit/>
          </a:bodyPr>
          <a:lstStyle/>
          <a:p>
            <a:pPr algn="ctr"/>
            <a:r>
              <a:rPr lang="en-US" sz="4000" dirty="0">
                <a:solidFill>
                  <a:schemeClr val="accent2"/>
                </a:solidFill>
                <a:latin typeface="Snap ITC" panose="04040A07060A02020202" pitchFamily="82" charset="0"/>
              </a:rPr>
              <a:t>Predicting Apple Vision Pro Sales for the Next Year</a:t>
            </a:r>
            <a:endParaRPr lang="en-IN" sz="4000" dirty="0">
              <a:solidFill>
                <a:schemeClr val="accent2"/>
              </a:solidFill>
              <a:latin typeface="Snap ITC" panose="04040A07060A02020202" pitchFamily="82" charset="0"/>
            </a:endParaRPr>
          </a:p>
        </p:txBody>
      </p:sp>
      <p:sp>
        <p:nvSpPr>
          <p:cNvPr id="5" name="TextBox 4">
            <a:extLst>
              <a:ext uri="{FF2B5EF4-FFF2-40B4-BE49-F238E27FC236}">
                <a16:creationId xmlns:a16="http://schemas.microsoft.com/office/drawing/2014/main" id="{0E769388-7D34-73D7-89E1-35DA343009F7}"/>
              </a:ext>
            </a:extLst>
          </p:cNvPr>
          <p:cNvSpPr txBox="1"/>
          <p:nvPr/>
        </p:nvSpPr>
        <p:spPr>
          <a:xfrm>
            <a:off x="599225" y="5350895"/>
            <a:ext cx="6096000" cy="369332"/>
          </a:xfrm>
          <a:prstGeom prst="rect">
            <a:avLst/>
          </a:prstGeom>
          <a:noFill/>
        </p:spPr>
        <p:txBody>
          <a:bodyPr wrap="square">
            <a:spAutoFit/>
          </a:bodyPr>
          <a:lstStyle/>
          <a:p>
            <a:r>
              <a:rPr lang="en-IN" dirty="0" err="1">
                <a:solidFill>
                  <a:schemeClr val="accent2"/>
                </a:solidFill>
                <a:effectLst/>
                <a:latin typeface="Cooper Black" panose="0208090404030B020404" pitchFamily="18" charset="0"/>
              </a:rPr>
              <a:t>Anuvalu</a:t>
            </a:r>
            <a:r>
              <a:rPr lang="en-IN" dirty="0">
                <a:solidFill>
                  <a:schemeClr val="accent2"/>
                </a:solidFill>
                <a:effectLst/>
                <a:latin typeface="Cooper Black" panose="0208090404030B020404" pitchFamily="18" charset="0"/>
              </a:rPr>
              <a:t> Mohan sai  </a:t>
            </a:r>
            <a:r>
              <a:rPr lang="en-IN" dirty="0">
                <a:solidFill>
                  <a:srgbClr val="D6D6D6"/>
                </a:solidFill>
                <a:effectLst/>
                <a:latin typeface="Cooper Black" panose="0208090404030B020404" pitchFamily="18" charset="0"/>
              </a:rPr>
              <a:t>  </a:t>
            </a:r>
            <a:r>
              <a:rPr lang="en-IN" dirty="0">
                <a:solidFill>
                  <a:srgbClr val="D6D6D6"/>
                </a:solidFill>
                <a:effectLst/>
              </a:rPr>
              <a:t>     </a:t>
            </a:r>
            <a:endParaRPr lang="en-IN" dirty="0"/>
          </a:p>
        </p:txBody>
      </p:sp>
      <p:sp>
        <p:nvSpPr>
          <p:cNvPr id="6" name="TextBox 5">
            <a:extLst>
              <a:ext uri="{FF2B5EF4-FFF2-40B4-BE49-F238E27FC236}">
                <a16:creationId xmlns:a16="http://schemas.microsoft.com/office/drawing/2014/main" id="{BB431747-F89F-76BD-6E11-23008D1BF2AE}"/>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
        <p:nvSpPr>
          <p:cNvPr id="7" name="TextBox 6">
            <a:extLst>
              <a:ext uri="{FF2B5EF4-FFF2-40B4-BE49-F238E27FC236}">
                <a16:creationId xmlns:a16="http://schemas.microsoft.com/office/drawing/2014/main" id="{D357ADCF-151F-4785-F495-7DB7F6F277CA}"/>
              </a:ext>
            </a:extLst>
          </p:cNvPr>
          <p:cNvSpPr txBox="1"/>
          <p:nvPr/>
        </p:nvSpPr>
        <p:spPr>
          <a:xfrm>
            <a:off x="599225" y="4981563"/>
            <a:ext cx="6096000" cy="369332"/>
          </a:xfrm>
          <a:prstGeom prst="rect">
            <a:avLst/>
          </a:prstGeom>
          <a:noFill/>
        </p:spPr>
        <p:txBody>
          <a:bodyPr wrap="square">
            <a:spAutoFit/>
          </a:bodyPr>
          <a:lstStyle/>
          <a:p>
            <a:r>
              <a:rPr lang="en-IN" dirty="0">
                <a:solidFill>
                  <a:srgbClr val="D6D6D6"/>
                </a:solidFill>
                <a:latin typeface="Cooper Black" panose="0208090404030B020404" pitchFamily="18" charset="0"/>
              </a:rPr>
              <a:t>Project by:</a:t>
            </a:r>
            <a:r>
              <a:rPr lang="en-IN" dirty="0">
                <a:solidFill>
                  <a:srgbClr val="D6D6D6"/>
                </a:solidFill>
                <a:effectLst/>
                <a:latin typeface="Cooper Black" panose="0208090404030B020404" pitchFamily="18" charset="0"/>
              </a:rPr>
              <a:t>  </a:t>
            </a:r>
            <a:r>
              <a:rPr lang="en-IN" dirty="0">
                <a:solidFill>
                  <a:srgbClr val="D6D6D6"/>
                </a:solidFill>
                <a:effectLst/>
              </a:rPr>
              <a:t>     </a:t>
            </a:r>
            <a:endParaRPr lang="en-IN" dirty="0"/>
          </a:p>
        </p:txBody>
      </p:sp>
      <p:sp>
        <p:nvSpPr>
          <p:cNvPr id="9" name="TextBox 8">
            <a:extLst>
              <a:ext uri="{FF2B5EF4-FFF2-40B4-BE49-F238E27FC236}">
                <a16:creationId xmlns:a16="http://schemas.microsoft.com/office/drawing/2014/main" id="{72F801C4-A58E-7A68-4A1E-5375C4142313}"/>
              </a:ext>
            </a:extLst>
          </p:cNvPr>
          <p:cNvSpPr txBox="1"/>
          <p:nvPr/>
        </p:nvSpPr>
        <p:spPr>
          <a:xfrm>
            <a:off x="3285890" y="4033372"/>
            <a:ext cx="6818670" cy="369332"/>
          </a:xfrm>
          <a:prstGeom prst="rect">
            <a:avLst/>
          </a:prstGeom>
          <a:noFill/>
        </p:spPr>
        <p:txBody>
          <a:bodyPr wrap="square">
            <a:spAutoFit/>
          </a:bodyPr>
          <a:lstStyle/>
          <a:p>
            <a:r>
              <a:rPr lang="en-US" sz="1800" b="1" i="1" dirty="0">
                <a:solidFill>
                  <a:srgbClr val="E0A800"/>
                </a:solidFill>
                <a:effectLst/>
              </a:rPr>
              <a:t>An Analysis Using Python and Machine Learning</a:t>
            </a:r>
            <a:endParaRPr lang="en-IN" sz="1800" dirty="0"/>
          </a:p>
        </p:txBody>
      </p:sp>
    </p:spTree>
    <p:extLst>
      <p:ext uri="{BB962C8B-B14F-4D97-AF65-F5344CB8AC3E}">
        <p14:creationId xmlns:p14="http://schemas.microsoft.com/office/powerpoint/2010/main" val="57093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D89A-C323-47A9-17BC-7BD7B2C93330}"/>
              </a:ext>
            </a:extLst>
          </p:cNvPr>
          <p:cNvSpPr>
            <a:spLocks noGrp="1"/>
          </p:cNvSpPr>
          <p:nvPr>
            <p:ph type="title"/>
          </p:nvPr>
        </p:nvSpPr>
        <p:spPr/>
        <p:txBody>
          <a:bodyPr>
            <a:normAutofit/>
          </a:bodyPr>
          <a:lstStyle/>
          <a:p>
            <a:r>
              <a:rPr lang="en-IN" sz="3500" dirty="0">
                <a:solidFill>
                  <a:srgbClr val="F57823"/>
                </a:solidFill>
                <a:effectLst/>
                <a:latin typeface="Agency FB" panose="020B0503020202020204" pitchFamily="34" charset="0"/>
              </a:rPr>
              <a:t>Conclusion</a:t>
            </a:r>
            <a:r>
              <a:rPr lang="en-IN" sz="3500" dirty="0">
                <a:latin typeface="Agency FB" panose="020B0503020202020204" pitchFamily="34" charset="0"/>
              </a:rPr>
              <a:t> and </a:t>
            </a:r>
            <a:r>
              <a:rPr lang="en-IN" sz="3500" dirty="0">
                <a:solidFill>
                  <a:srgbClr val="F57823"/>
                </a:solidFill>
                <a:effectLst/>
                <a:latin typeface="Agency FB" panose="020B0503020202020204" pitchFamily="34" charset="0"/>
              </a:rPr>
              <a:t>Future</a:t>
            </a:r>
            <a:r>
              <a:rPr lang="en-IN" sz="3500" dirty="0">
                <a:latin typeface="Agency FB" panose="020B0503020202020204" pitchFamily="34" charset="0"/>
              </a:rPr>
              <a:t> Work</a:t>
            </a:r>
          </a:p>
        </p:txBody>
      </p:sp>
      <p:sp>
        <p:nvSpPr>
          <p:cNvPr id="4" name="TextBox 3">
            <a:extLst>
              <a:ext uri="{FF2B5EF4-FFF2-40B4-BE49-F238E27FC236}">
                <a16:creationId xmlns:a16="http://schemas.microsoft.com/office/drawing/2014/main" id="{0E5C7501-5D29-4A42-7C22-15B764DAA46B}"/>
              </a:ext>
            </a:extLst>
          </p:cNvPr>
          <p:cNvSpPr txBox="1"/>
          <p:nvPr/>
        </p:nvSpPr>
        <p:spPr>
          <a:xfrm>
            <a:off x="575894" y="1948934"/>
            <a:ext cx="6096000" cy="369332"/>
          </a:xfrm>
          <a:prstGeom prst="rect">
            <a:avLst/>
          </a:prstGeom>
          <a:noFill/>
        </p:spPr>
        <p:txBody>
          <a:bodyPr wrap="square">
            <a:spAutoFit/>
          </a:bodyPr>
          <a:lstStyle/>
          <a:p>
            <a:r>
              <a:rPr lang="en-IN"/>
              <a:t> </a:t>
            </a:r>
            <a:endParaRPr lang="en-IN" dirty="0"/>
          </a:p>
        </p:txBody>
      </p:sp>
      <p:sp>
        <p:nvSpPr>
          <p:cNvPr id="5" name="TextBox 4">
            <a:extLst>
              <a:ext uri="{FF2B5EF4-FFF2-40B4-BE49-F238E27FC236}">
                <a16:creationId xmlns:a16="http://schemas.microsoft.com/office/drawing/2014/main" id="{A7780D04-C25D-CCCB-D2D7-F2D989B7164E}"/>
              </a:ext>
            </a:extLst>
          </p:cNvPr>
          <p:cNvSpPr txBox="1"/>
          <p:nvPr/>
        </p:nvSpPr>
        <p:spPr>
          <a:xfrm>
            <a:off x="575893" y="2194741"/>
            <a:ext cx="11029615" cy="1200329"/>
          </a:xfrm>
          <a:prstGeom prst="rect">
            <a:avLst/>
          </a:prstGeom>
          <a:noFill/>
        </p:spPr>
        <p:txBody>
          <a:bodyPr wrap="square">
            <a:spAutoFit/>
          </a:bodyPr>
          <a:lstStyle/>
          <a:p>
            <a:r>
              <a:rPr lang="en-US" dirty="0">
                <a:latin typeface="Sitka Subheading" pitchFamily="2" charset="0"/>
              </a:rPr>
              <a:t>This project focuses on predicting future sales for a product, specifically the Apple Vision Pro, using linear regression. By leveraging historical sales data, the project aims to provide businesses with valuable insights into future sales trends, enabling better decision-making for inventory management, production planning, and budgeting.</a:t>
            </a:r>
            <a:endParaRPr lang="en-IN" dirty="0">
              <a:latin typeface="Sitka Subheading" pitchFamily="2" charset="0"/>
            </a:endParaRPr>
          </a:p>
        </p:txBody>
      </p:sp>
      <p:sp>
        <p:nvSpPr>
          <p:cNvPr id="7" name="TextBox 6">
            <a:extLst>
              <a:ext uri="{FF2B5EF4-FFF2-40B4-BE49-F238E27FC236}">
                <a16:creationId xmlns:a16="http://schemas.microsoft.com/office/drawing/2014/main" id="{A301C14A-FCDC-08B5-AFE0-FD532EDECC32}"/>
              </a:ext>
            </a:extLst>
          </p:cNvPr>
          <p:cNvSpPr txBox="1"/>
          <p:nvPr/>
        </p:nvSpPr>
        <p:spPr>
          <a:xfrm>
            <a:off x="575894" y="3703484"/>
            <a:ext cx="6096000" cy="369332"/>
          </a:xfrm>
          <a:prstGeom prst="rect">
            <a:avLst/>
          </a:prstGeom>
          <a:noFill/>
        </p:spPr>
        <p:txBody>
          <a:bodyPr wrap="square">
            <a:spAutoFit/>
          </a:bodyPr>
          <a:lstStyle/>
          <a:p>
            <a:r>
              <a:rPr lang="en-US" dirty="0">
                <a:effectLst/>
                <a:latin typeface="Cooper Black" panose="0208090404030B020404" pitchFamily="18" charset="0"/>
              </a:rPr>
              <a:t>Key Aspects of the Project</a:t>
            </a:r>
            <a:endParaRPr lang="en-IN" dirty="0">
              <a:latin typeface="Cooper Black" panose="0208090404030B020404" pitchFamily="18" charset="0"/>
            </a:endParaRPr>
          </a:p>
        </p:txBody>
      </p:sp>
      <p:sp>
        <p:nvSpPr>
          <p:cNvPr id="9" name="TextBox 8">
            <a:extLst>
              <a:ext uri="{FF2B5EF4-FFF2-40B4-BE49-F238E27FC236}">
                <a16:creationId xmlns:a16="http://schemas.microsoft.com/office/drawing/2014/main" id="{C513C98F-8E32-79BC-01B6-C910D85CF1D4}"/>
              </a:ext>
            </a:extLst>
          </p:cNvPr>
          <p:cNvSpPr txBox="1"/>
          <p:nvPr/>
        </p:nvSpPr>
        <p:spPr>
          <a:xfrm>
            <a:off x="575893" y="4124349"/>
            <a:ext cx="6096000" cy="1200329"/>
          </a:xfrm>
          <a:prstGeom prst="rect">
            <a:avLst/>
          </a:prstGeom>
          <a:noFill/>
        </p:spPr>
        <p:txBody>
          <a:bodyPr wrap="square">
            <a:spAutoFit/>
          </a:bodyPr>
          <a:lstStyle/>
          <a:p>
            <a:pPr marL="285750" indent="-285750">
              <a:buFont typeface="Wingdings" panose="05000000000000000000" pitchFamily="2" charset="2"/>
              <a:buChar char="q"/>
            </a:pPr>
            <a:r>
              <a:rPr lang="en-US" dirty="0">
                <a:effectLst/>
                <a:latin typeface="Sitka Subheading" pitchFamily="2" charset="0"/>
              </a:rPr>
              <a:t>Data Collection and Processing</a:t>
            </a:r>
            <a:endParaRPr lang="en-US" dirty="0">
              <a:latin typeface="Sitka Subheading" pitchFamily="2" charset="0"/>
            </a:endParaRPr>
          </a:p>
          <a:p>
            <a:pPr marL="285750" indent="-285750">
              <a:buFont typeface="Wingdings" panose="05000000000000000000" pitchFamily="2" charset="2"/>
              <a:buChar char="q"/>
            </a:pPr>
            <a:r>
              <a:rPr lang="en-US" dirty="0">
                <a:effectLst/>
                <a:latin typeface="Sitka Subheading" pitchFamily="2" charset="0"/>
              </a:rPr>
              <a:t>Data Visualization</a:t>
            </a:r>
            <a:endParaRPr lang="en-US" dirty="0">
              <a:latin typeface="Sitka Subheading" pitchFamily="2" charset="0"/>
            </a:endParaRPr>
          </a:p>
          <a:p>
            <a:pPr marL="285750" indent="-285750">
              <a:buFont typeface="Wingdings" panose="05000000000000000000" pitchFamily="2" charset="2"/>
              <a:buChar char="q"/>
            </a:pPr>
            <a:r>
              <a:rPr lang="en-US" dirty="0">
                <a:effectLst/>
                <a:latin typeface="Sitka Subheading" pitchFamily="2" charset="0"/>
              </a:rPr>
              <a:t>Linear Regression Model</a:t>
            </a:r>
            <a:endParaRPr lang="en-US" dirty="0">
              <a:latin typeface="Sitka Subheading" pitchFamily="2" charset="0"/>
            </a:endParaRPr>
          </a:p>
          <a:p>
            <a:pPr marL="285750" indent="-285750">
              <a:buFont typeface="Wingdings" panose="05000000000000000000" pitchFamily="2" charset="2"/>
              <a:buChar char="q"/>
            </a:pPr>
            <a:r>
              <a:rPr lang="en-US" dirty="0">
                <a:effectLst/>
                <a:latin typeface="Sitka Subheading" pitchFamily="2" charset="0"/>
              </a:rPr>
              <a:t>Sales Prediction</a:t>
            </a:r>
            <a:endParaRPr lang="en-US" dirty="0">
              <a:latin typeface="Sitka Subheading" pitchFamily="2" charset="0"/>
            </a:endParaRPr>
          </a:p>
        </p:txBody>
      </p:sp>
      <p:sp>
        <p:nvSpPr>
          <p:cNvPr id="11" name="TextBox 10">
            <a:extLst>
              <a:ext uri="{FF2B5EF4-FFF2-40B4-BE49-F238E27FC236}">
                <a16:creationId xmlns:a16="http://schemas.microsoft.com/office/drawing/2014/main" id="{EA221DC1-7C9C-EC8A-4E5C-F97A4C6C46BC}"/>
              </a:ext>
            </a:extLst>
          </p:cNvPr>
          <p:cNvSpPr txBox="1"/>
          <p:nvPr/>
        </p:nvSpPr>
        <p:spPr>
          <a:xfrm>
            <a:off x="7777316" y="6128342"/>
            <a:ext cx="6096000" cy="369332"/>
          </a:xfrm>
          <a:prstGeom prst="rect">
            <a:avLst/>
          </a:prstGeom>
          <a:noFill/>
        </p:spPr>
        <p:txBody>
          <a:bodyPr wrap="square">
            <a:spAutoFit/>
          </a:bodyPr>
          <a:lstStyle/>
          <a:p>
            <a:r>
              <a:rPr lang="en-US" dirty="0"/>
              <a:t># 2024  Apple Vision Pro Predicted values</a:t>
            </a:r>
            <a:endParaRPr lang="en-IN" dirty="0"/>
          </a:p>
        </p:txBody>
      </p:sp>
      <p:pic>
        <p:nvPicPr>
          <p:cNvPr id="13" name="Picture 12" descr="A table of numbers and numbers&#10;&#10;Description automatically generated">
            <a:extLst>
              <a:ext uri="{FF2B5EF4-FFF2-40B4-BE49-F238E27FC236}">
                <a16:creationId xmlns:a16="http://schemas.microsoft.com/office/drawing/2014/main" id="{BB9F4F57-A4A8-CD65-A303-9958CE77F39D}"/>
              </a:ext>
            </a:extLst>
          </p:cNvPr>
          <p:cNvPicPr>
            <a:picLocks noChangeAspect="1"/>
          </p:cNvPicPr>
          <p:nvPr/>
        </p:nvPicPr>
        <p:blipFill>
          <a:blip r:embed="rId2"/>
          <a:stretch>
            <a:fillRect/>
          </a:stretch>
        </p:blipFill>
        <p:spPr>
          <a:xfrm>
            <a:off x="7777316" y="3202819"/>
            <a:ext cx="3705742" cy="2753109"/>
          </a:xfrm>
          <a:prstGeom prst="rect">
            <a:avLst/>
          </a:prstGeom>
        </p:spPr>
      </p:pic>
      <p:sp>
        <p:nvSpPr>
          <p:cNvPr id="14" name="TextBox 13">
            <a:extLst>
              <a:ext uri="{FF2B5EF4-FFF2-40B4-BE49-F238E27FC236}">
                <a16:creationId xmlns:a16="http://schemas.microsoft.com/office/drawing/2014/main" id="{D621E6BB-76A0-727B-5860-CCCF72D00545}"/>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206746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B284-5F02-024D-0081-A01C62BD96FC}"/>
              </a:ext>
            </a:extLst>
          </p:cNvPr>
          <p:cNvSpPr>
            <a:spLocks noGrp="1"/>
          </p:cNvSpPr>
          <p:nvPr>
            <p:ph type="ctrTitle"/>
          </p:nvPr>
        </p:nvSpPr>
        <p:spPr>
          <a:xfrm>
            <a:off x="315720" y="1689024"/>
            <a:ext cx="10993549" cy="1475013"/>
          </a:xfrm>
        </p:spPr>
        <p:txBody>
          <a:bodyPr>
            <a:normAutofit/>
          </a:bodyPr>
          <a:lstStyle/>
          <a:p>
            <a:pPr algn="ctr"/>
            <a:r>
              <a:rPr lang="en-IN" sz="6000" dirty="0">
                <a:latin typeface="Cooper Black" panose="0208090404030B020404" pitchFamily="18" charset="0"/>
              </a:rPr>
              <a:t>Thank</a:t>
            </a:r>
          </a:p>
        </p:txBody>
      </p:sp>
      <p:sp>
        <p:nvSpPr>
          <p:cNvPr id="3" name="Subtitle 2">
            <a:extLst>
              <a:ext uri="{FF2B5EF4-FFF2-40B4-BE49-F238E27FC236}">
                <a16:creationId xmlns:a16="http://schemas.microsoft.com/office/drawing/2014/main" id="{E48BA331-B094-2B35-9A02-EF89844A9BC8}"/>
              </a:ext>
            </a:extLst>
          </p:cNvPr>
          <p:cNvSpPr>
            <a:spLocks noGrp="1"/>
          </p:cNvSpPr>
          <p:nvPr>
            <p:ph type="subTitle" idx="1"/>
          </p:nvPr>
        </p:nvSpPr>
        <p:spPr>
          <a:xfrm>
            <a:off x="4704994" y="3164037"/>
            <a:ext cx="2215000" cy="897894"/>
          </a:xfrm>
        </p:spPr>
        <p:txBody>
          <a:bodyPr>
            <a:noAutofit/>
          </a:bodyPr>
          <a:lstStyle/>
          <a:p>
            <a:r>
              <a:rPr lang="en-IN" sz="6000" dirty="0">
                <a:latin typeface="Cooper Black" panose="0208090404030B020404" pitchFamily="18" charset="0"/>
              </a:rPr>
              <a:t>YOU</a:t>
            </a:r>
          </a:p>
        </p:txBody>
      </p:sp>
      <p:sp>
        <p:nvSpPr>
          <p:cNvPr id="4" name="TextBox 3">
            <a:extLst>
              <a:ext uri="{FF2B5EF4-FFF2-40B4-BE49-F238E27FC236}">
                <a16:creationId xmlns:a16="http://schemas.microsoft.com/office/drawing/2014/main" id="{0F009D58-EF33-E78D-5632-BD18C678369E}"/>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20079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C8AC-8F6F-0F44-2773-565517730F04}"/>
              </a:ext>
            </a:extLst>
          </p:cNvPr>
          <p:cNvSpPr>
            <a:spLocks noGrp="1"/>
          </p:cNvSpPr>
          <p:nvPr>
            <p:ph type="title"/>
          </p:nvPr>
        </p:nvSpPr>
        <p:spPr/>
        <p:txBody>
          <a:bodyPr/>
          <a:lstStyle/>
          <a:p>
            <a:r>
              <a:rPr lang="en-IN" dirty="0" err="1"/>
              <a:t>OBjective</a:t>
            </a:r>
            <a:r>
              <a:rPr lang="en-IN" dirty="0"/>
              <a:t> of Project</a:t>
            </a:r>
          </a:p>
        </p:txBody>
      </p:sp>
      <p:sp>
        <p:nvSpPr>
          <p:cNvPr id="3" name="Content Placeholder 2">
            <a:extLst>
              <a:ext uri="{FF2B5EF4-FFF2-40B4-BE49-F238E27FC236}">
                <a16:creationId xmlns:a16="http://schemas.microsoft.com/office/drawing/2014/main" id="{F32C3476-1A69-E16D-1AA3-800901304519}"/>
              </a:ext>
            </a:extLst>
          </p:cNvPr>
          <p:cNvSpPr>
            <a:spLocks noGrp="1"/>
          </p:cNvSpPr>
          <p:nvPr>
            <p:ph idx="1"/>
          </p:nvPr>
        </p:nvSpPr>
        <p:spPr>
          <a:xfrm>
            <a:off x="581192" y="2082173"/>
            <a:ext cx="11029615" cy="1447607"/>
          </a:xfrm>
        </p:spPr>
        <p:txBody>
          <a:bodyPr/>
          <a:lstStyle/>
          <a:p>
            <a:r>
              <a:rPr lang="en-US" dirty="0">
                <a:solidFill>
                  <a:schemeClr val="tx1"/>
                </a:solidFill>
                <a:effectLst/>
              </a:rPr>
              <a:t>The main goal of this project is to predict the sales of the Apple Vision Pro headset for the upcoming year by analyzing historical sales data. The prediction will help in understanding future demand and assist in making informed decisions regarding inventory management, marketing strategies, and overall business planning</a:t>
            </a:r>
            <a:endParaRPr lang="en-IN" dirty="0">
              <a:solidFill>
                <a:schemeClr val="tx1"/>
              </a:solidFill>
            </a:endParaRPr>
          </a:p>
        </p:txBody>
      </p:sp>
      <p:sp>
        <p:nvSpPr>
          <p:cNvPr id="5" name="TextBox 4">
            <a:extLst>
              <a:ext uri="{FF2B5EF4-FFF2-40B4-BE49-F238E27FC236}">
                <a16:creationId xmlns:a16="http://schemas.microsoft.com/office/drawing/2014/main" id="{627C83B4-AAD5-472C-B3E4-9FDCF6FC75B6}"/>
              </a:ext>
            </a:extLst>
          </p:cNvPr>
          <p:cNvSpPr txBox="1"/>
          <p:nvPr/>
        </p:nvSpPr>
        <p:spPr>
          <a:xfrm>
            <a:off x="894734" y="3429000"/>
            <a:ext cx="6096000" cy="369332"/>
          </a:xfrm>
          <a:prstGeom prst="rect">
            <a:avLst/>
          </a:prstGeom>
          <a:noFill/>
        </p:spPr>
        <p:txBody>
          <a:bodyPr wrap="square">
            <a:spAutoFit/>
          </a:bodyPr>
          <a:lstStyle/>
          <a:p>
            <a:r>
              <a:rPr lang="en-US" dirty="0">
                <a:solidFill>
                  <a:srgbClr val="E08A2F"/>
                </a:solidFill>
                <a:effectLst/>
              </a:rPr>
              <a:t>Importance of Sales Prediction in Business</a:t>
            </a:r>
            <a:endParaRPr lang="en-IN" dirty="0"/>
          </a:p>
        </p:txBody>
      </p:sp>
      <p:sp>
        <p:nvSpPr>
          <p:cNvPr id="7" name="TextBox 6">
            <a:extLst>
              <a:ext uri="{FF2B5EF4-FFF2-40B4-BE49-F238E27FC236}">
                <a16:creationId xmlns:a16="http://schemas.microsoft.com/office/drawing/2014/main" id="{61771B92-C576-968F-67F0-E26B5FA36FCD}"/>
              </a:ext>
            </a:extLst>
          </p:cNvPr>
          <p:cNvSpPr txBox="1"/>
          <p:nvPr/>
        </p:nvSpPr>
        <p:spPr>
          <a:xfrm>
            <a:off x="894734" y="4161366"/>
            <a:ext cx="10716073" cy="1754326"/>
          </a:xfrm>
          <a:prstGeom prst="rect">
            <a:avLst/>
          </a:prstGeom>
          <a:noFill/>
        </p:spPr>
        <p:txBody>
          <a:bodyPr wrap="square">
            <a:spAutoFit/>
          </a:bodyPr>
          <a:lstStyle/>
          <a:p>
            <a:r>
              <a:rPr lang="en-US" dirty="0"/>
              <a:t>Sales prediction is essential in business for making informed decisions and optimizing operations. Accurate forecasts help manage inventory, plan finances, and streamline supply chains. They guide </a:t>
            </a:r>
            <a:r>
              <a:rPr lang="en-US" dirty="0">
                <a:solidFill>
                  <a:srgbClr val="F57823"/>
                </a:solidFill>
                <a:effectLst/>
              </a:rPr>
              <a:t>marketing strategies, ensure efficient resource allocation, and enhance customer satisfaction.</a:t>
            </a:r>
            <a:r>
              <a:rPr lang="en-US" dirty="0"/>
              <a:t> Sales predictions also aid in risk management, strategic decision-making, and performance evaluation. Additionally, they build investor confidence by demonstrating the company's growth potential. Overall, sales prediction is a vital tool for maintaining competitiveness and driving business success.</a:t>
            </a:r>
            <a:endParaRPr lang="en-IN" dirty="0"/>
          </a:p>
        </p:txBody>
      </p:sp>
      <p:sp>
        <p:nvSpPr>
          <p:cNvPr id="8" name="TextBox 7">
            <a:extLst>
              <a:ext uri="{FF2B5EF4-FFF2-40B4-BE49-F238E27FC236}">
                <a16:creationId xmlns:a16="http://schemas.microsoft.com/office/drawing/2014/main" id="{4BC8E071-8095-48C5-1C0F-8F0D3183425B}"/>
              </a:ext>
            </a:extLst>
          </p:cNvPr>
          <p:cNvSpPr txBox="1"/>
          <p:nvPr/>
        </p:nvSpPr>
        <p:spPr>
          <a:xfrm>
            <a:off x="10707328" y="757642"/>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338793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C401-ACD2-D5C1-007B-9C6CA554A8DD}"/>
              </a:ext>
            </a:extLst>
          </p:cNvPr>
          <p:cNvSpPr>
            <a:spLocks noGrp="1"/>
          </p:cNvSpPr>
          <p:nvPr>
            <p:ph type="title"/>
          </p:nvPr>
        </p:nvSpPr>
        <p:spPr/>
        <p:txBody>
          <a:bodyPr/>
          <a:lstStyle/>
          <a:p>
            <a:r>
              <a:rPr lang="en-IN" dirty="0">
                <a:effectLst/>
                <a:latin typeface="SuperscriptNumbersFontFix"/>
              </a:rPr>
              <a:t>Python Libraries  used</a:t>
            </a:r>
            <a:endParaRPr lang="en-IN" dirty="0"/>
          </a:p>
        </p:txBody>
      </p:sp>
      <p:sp>
        <p:nvSpPr>
          <p:cNvPr id="3" name="Content Placeholder 2">
            <a:extLst>
              <a:ext uri="{FF2B5EF4-FFF2-40B4-BE49-F238E27FC236}">
                <a16:creationId xmlns:a16="http://schemas.microsoft.com/office/drawing/2014/main" id="{410D3E15-E6E5-CD20-81ED-9EA102EE7D1F}"/>
              </a:ext>
            </a:extLst>
          </p:cNvPr>
          <p:cNvSpPr>
            <a:spLocks noGrp="1"/>
          </p:cNvSpPr>
          <p:nvPr>
            <p:ph idx="1"/>
          </p:nvPr>
        </p:nvSpPr>
        <p:spPr/>
        <p:txBody>
          <a:bodyPr/>
          <a:lstStyle/>
          <a:p>
            <a:pPr>
              <a:buFont typeface="+mj-lt"/>
              <a:buAutoNum type="arabicPeriod"/>
            </a:pPr>
            <a:r>
              <a:rPr lang="en-IN" b="1" dirty="0">
                <a:effectLst/>
                <a:latin typeface="SuperscriptNumbersFontFix"/>
              </a:rPr>
              <a:t>Pandas</a:t>
            </a:r>
            <a:r>
              <a:rPr lang="en-IN" dirty="0">
                <a:effectLst/>
                <a:latin typeface="SuperscriptNumbersFontFix"/>
              </a:rPr>
              <a:t>: Data manipulation and analysis</a:t>
            </a:r>
            <a:endParaRPr lang="en-IN" dirty="0"/>
          </a:p>
          <a:p>
            <a:r>
              <a:rPr lang="en-IN" b="1" dirty="0">
                <a:effectLst/>
                <a:latin typeface="SuperscriptNumbersFontFix"/>
              </a:rPr>
              <a:t>2. NumPy</a:t>
            </a:r>
            <a:r>
              <a:rPr lang="en-IN" dirty="0">
                <a:effectLst/>
                <a:latin typeface="SuperscriptNumbersFontFix"/>
              </a:rPr>
              <a:t>: Numerical operations</a:t>
            </a:r>
            <a:endParaRPr lang="en-IN" dirty="0"/>
          </a:p>
          <a:p>
            <a:r>
              <a:rPr lang="en-IN" b="1" dirty="0">
                <a:effectLst/>
                <a:latin typeface="SuperscriptNumbersFontFix"/>
              </a:rPr>
              <a:t>3. Matplotlib</a:t>
            </a:r>
            <a:r>
              <a:rPr lang="en-IN" dirty="0">
                <a:effectLst/>
                <a:latin typeface="SuperscriptNumbersFontFix"/>
              </a:rPr>
              <a:t>: Plotting graphs and charts</a:t>
            </a:r>
            <a:endParaRPr lang="en-IN" dirty="0"/>
          </a:p>
          <a:p>
            <a:r>
              <a:rPr lang="en-IN" b="1" dirty="0">
                <a:effectLst/>
                <a:latin typeface="SuperscriptNumbersFontFix"/>
              </a:rPr>
              <a:t>4. Seaborn</a:t>
            </a:r>
            <a:r>
              <a:rPr lang="en-IN" dirty="0">
                <a:effectLst/>
                <a:latin typeface="SuperscriptNumbersFontFix"/>
              </a:rPr>
              <a:t>: Advanced data visualization</a:t>
            </a:r>
            <a:endParaRPr lang="en-IN" dirty="0"/>
          </a:p>
          <a:p>
            <a:r>
              <a:rPr lang="en-IN" b="1" dirty="0">
                <a:effectLst/>
                <a:latin typeface="SuperscriptNumbersFontFix"/>
              </a:rPr>
              <a:t>5. Scikit-learn</a:t>
            </a:r>
            <a:r>
              <a:rPr lang="en-IN" dirty="0">
                <a:effectLst/>
                <a:latin typeface="SuperscriptNumbersFontFix"/>
              </a:rPr>
              <a:t>: Machine learning algorithms and model evaluation</a:t>
            </a:r>
          </a:p>
          <a:p>
            <a:r>
              <a:rPr lang="en-IN" dirty="0">
                <a:latin typeface="SuperscriptNumbersFontFix"/>
              </a:rPr>
              <a:t>6.Fast- Api:</a:t>
            </a:r>
            <a:endParaRPr lang="en-IN" dirty="0"/>
          </a:p>
        </p:txBody>
      </p:sp>
      <p:sp>
        <p:nvSpPr>
          <p:cNvPr id="4" name="TextBox 3">
            <a:extLst>
              <a:ext uri="{FF2B5EF4-FFF2-40B4-BE49-F238E27FC236}">
                <a16:creationId xmlns:a16="http://schemas.microsoft.com/office/drawing/2014/main" id="{965A6571-6BDA-32E9-4B59-0E87DEAEA04D}"/>
              </a:ext>
            </a:extLst>
          </p:cNvPr>
          <p:cNvSpPr txBox="1"/>
          <p:nvPr/>
        </p:nvSpPr>
        <p:spPr>
          <a:xfrm>
            <a:off x="10707328" y="702156"/>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23637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B7B2-9D20-1FAD-69A5-A69754E3C527}"/>
              </a:ext>
            </a:extLst>
          </p:cNvPr>
          <p:cNvSpPr>
            <a:spLocks noGrp="1"/>
          </p:cNvSpPr>
          <p:nvPr>
            <p:ph type="title"/>
          </p:nvPr>
        </p:nvSpPr>
        <p:spPr/>
        <p:txBody>
          <a:bodyPr/>
          <a:lstStyle/>
          <a:p>
            <a:r>
              <a:rPr lang="pt-BR" dirty="0">
                <a:solidFill>
                  <a:srgbClr val="F57823"/>
                </a:solidFill>
                <a:effectLst/>
                <a:latin typeface="SuperscriptNumbersFontFix"/>
              </a:rPr>
              <a:t>S</a:t>
            </a:r>
            <a:r>
              <a:rPr lang="pt-BR" dirty="0">
                <a:solidFill>
                  <a:srgbClr val="FFFFFF"/>
                </a:solidFill>
                <a:effectLst/>
                <a:latin typeface="SuperscriptNumbersFontFix"/>
              </a:rPr>
              <a:t>     </a:t>
            </a:r>
            <a:r>
              <a:rPr lang="pt-BR" dirty="0">
                <a:solidFill>
                  <a:srgbClr val="000000"/>
                </a:solidFill>
                <a:effectLst/>
                <a:latin typeface="SuperscriptNumbersFontFix"/>
              </a:rPr>
              <a:t>T</a:t>
            </a:r>
            <a:r>
              <a:rPr lang="pt-BR" dirty="0">
                <a:solidFill>
                  <a:srgbClr val="FFFFFF"/>
                </a:solidFill>
                <a:effectLst/>
                <a:latin typeface="SuperscriptNumbersFontFix"/>
              </a:rPr>
              <a:t>    </a:t>
            </a:r>
            <a:r>
              <a:rPr lang="pt-BR" dirty="0">
                <a:solidFill>
                  <a:srgbClr val="F57823"/>
                </a:solidFill>
                <a:effectLst/>
                <a:latin typeface="SuperscriptNumbersFontFix"/>
              </a:rPr>
              <a:t>E</a:t>
            </a:r>
            <a:r>
              <a:rPr lang="pt-BR" dirty="0">
                <a:solidFill>
                  <a:srgbClr val="FFFFFF"/>
                </a:solidFill>
                <a:effectLst/>
                <a:latin typeface="SuperscriptNumbersFontFix"/>
              </a:rPr>
              <a:t>    </a:t>
            </a:r>
            <a:r>
              <a:rPr lang="pt-BR" dirty="0">
                <a:solidFill>
                  <a:srgbClr val="000000"/>
                </a:solidFill>
                <a:effectLst/>
                <a:latin typeface="SuperscriptNumbersFontFix"/>
              </a:rPr>
              <a:t>P   </a:t>
            </a:r>
            <a:r>
              <a:rPr lang="pt-BR" dirty="0">
                <a:solidFill>
                  <a:srgbClr val="F57823"/>
                </a:solidFill>
                <a:effectLst/>
                <a:latin typeface="SuperscriptNumbersFontFix"/>
              </a:rPr>
              <a:t>s</a:t>
            </a:r>
            <a:endParaRPr lang="en-IN" dirty="0"/>
          </a:p>
        </p:txBody>
      </p:sp>
      <p:sp>
        <p:nvSpPr>
          <p:cNvPr id="3" name="Content Placeholder 2">
            <a:extLst>
              <a:ext uri="{FF2B5EF4-FFF2-40B4-BE49-F238E27FC236}">
                <a16:creationId xmlns:a16="http://schemas.microsoft.com/office/drawing/2014/main" id="{75F432A9-B55C-2DF7-1EE8-0715C98CA49A}"/>
              </a:ext>
            </a:extLst>
          </p:cNvPr>
          <p:cNvSpPr>
            <a:spLocks noGrp="1"/>
          </p:cNvSpPr>
          <p:nvPr>
            <p:ph idx="1"/>
          </p:nvPr>
        </p:nvSpPr>
        <p:spPr/>
        <p:txBody>
          <a:bodyPr/>
          <a:lstStyle/>
          <a:p>
            <a:pPr marL="0" indent="0">
              <a:buNone/>
            </a:pPr>
            <a:r>
              <a:rPr lang="en-IN" b="1" dirty="0">
                <a:solidFill>
                  <a:srgbClr val="F16752"/>
                </a:solidFill>
                <a:effectLst/>
              </a:rPr>
              <a:t>STEP 1 </a:t>
            </a:r>
            <a:r>
              <a:rPr lang="en-IN" b="1" dirty="0">
                <a:solidFill>
                  <a:srgbClr val="00C5CE"/>
                </a:solidFill>
                <a:effectLst/>
              </a:rPr>
              <a:t>| </a:t>
            </a:r>
            <a:r>
              <a:rPr lang="en-IN" b="1" dirty="0"/>
              <a:t>Data Preprocessing</a:t>
            </a:r>
          </a:p>
          <a:p>
            <a:pPr marL="0" indent="0">
              <a:buNone/>
            </a:pPr>
            <a:r>
              <a:rPr lang="en-IN" b="1" dirty="0">
                <a:solidFill>
                  <a:srgbClr val="F16752"/>
                </a:solidFill>
                <a:effectLst/>
              </a:rPr>
              <a:t>STEP 2</a:t>
            </a:r>
            <a:r>
              <a:rPr lang="en-IN" b="1" dirty="0">
                <a:solidFill>
                  <a:srgbClr val="60C6C4"/>
                </a:solidFill>
                <a:effectLst/>
              </a:rPr>
              <a:t> | </a:t>
            </a:r>
            <a:r>
              <a:rPr lang="en-IN" dirty="0">
                <a:solidFill>
                  <a:srgbClr val="60C6C4"/>
                </a:solidFill>
                <a:effectLst/>
              </a:rPr>
              <a:t>Data Visualization</a:t>
            </a:r>
          </a:p>
          <a:p>
            <a:pPr marL="0" indent="0">
              <a:buNone/>
            </a:pPr>
            <a:r>
              <a:rPr lang="en-US" b="1" dirty="0">
                <a:solidFill>
                  <a:srgbClr val="F16752"/>
                </a:solidFill>
                <a:effectLst/>
              </a:rPr>
              <a:t>STEP 3</a:t>
            </a:r>
            <a:r>
              <a:rPr lang="en-US" b="1" dirty="0">
                <a:solidFill>
                  <a:srgbClr val="00C5CE"/>
                </a:solidFill>
                <a:effectLst/>
              </a:rPr>
              <a:t> | </a:t>
            </a:r>
            <a:r>
              <a:rPr lang="en-US" dirty="0"/>
              <a:t>Machine Learning Model</a:t>
            </a:r>
            <a:r>
              <a:rPr lang="en-IN" dirty="0"/>
              <a:t> </a:t>
            </a:r>
          </a:p>
          <a:p>
            <a:pPr marL="0" indent="0">
              <a:buNone/>
            </a:pPr>
            <a:r>
              <a:rPr lang="en-US" b="1" dirty="0">
                <a:solidFill>
                  <a:srgbClr val="F16752"/>
                </a:solidFill>
                <a:effectLst/>
              </a:rPr>
              <a:t>STEP 4 </a:t>
            </a:r>
            <a:r>
              <a:rPr lang="en-US" b="1" dirty="0">
                <a:solidFill>
                  <a:srgbClr val="00C5CE"/>
                </a:solidFill>
                <a:effectLst/>
              </a:rPr>
              <a:t>| </a:t>
            </a:r>
            <a:r>
              <a:rPr lang="en-US" dirty="0"/>
              <a:t>Future Sales Prediction</a:t>
            </a:r>
            <a:endParaRPr lang="en-IN" dirty="0"/>
          </a:p>
        </p:txBody>
      </p:sp>
      <p:sp>
        <p:nvSpPr>
          <p:cNvPr id="4" name="TextBox 3">
            <a:extLst>
              <a:ext uri="{FF2B5EF4-FFF2-40B4-BE49-F238E27FC236}">
                <a16:creationId xmlns:a16="http://schemas.microsoft.com/office/drawing/2014/main" id="{01D8F370-DBF9-DCEF-DFDF-C36B2B2ED2F5}"/>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221513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ild wearing a virtual reality headset&#10;&#10;Description automatically generated">
            <a:extLst>
              <a:ext uri="{FF2B5EF4-FFF2-40B4-BE49-F238E27FC236}">
                <a16:creationId xmlns:a16="http://schemas.microsoft.com/office/drawing/2014/main" id="{B839266F-E6C9-287F-E02B-5DDDE53ACFA7}"/>
              </a:ext>
            </a:extLst>
          </p:cNvPr>
          <p:cNvPicPr>
            <a:picLocks noChangeAspect="1"/>
          </p:cNvPicPr>
          <p:nvPr/>
        </p:nvPicPr>
        <p:blipFill>
          <a:blip r:embed="rId2">
            <a:alphaModFix amt="40000"/>
          </a:blip>
          <a:srcRect b="8163"/>
          <a:stretch/>
        </p:blipFill>
        <p:spPr>
          <a:xfrm>
            <a:off x="20" y="10"/>
            <a:ext cx="12191980" cy="6857990"/>
          </a:xfrm>
          <a:prstGeom prst="rect">
            <a:avLst/>
          </a:prstGeom>
        </p:spPr>
      </p:pic>
      <p:sp>
        <p:nvSpPr>
          <p:cNvPr id="2" name="Title 1">
            <a:extLst>
              <a:ext uri="{FF2B5EF4-FFF2-40B4-BE49-F238E27FC236}">
                <a16:creationId xmlns:a16="http://schemas.microsoft.com/office/drawing/2014/main" id="{CAF80E6E-EFF7-E63E-3D5F-DFBE6B2422B3}"/>
              </a:ext>
            </a:extLst>
          </p:cNvPr>
          <p:cNvSpPr>
            <a:spLocks noGrp="1"/>
          </p:cNvSpPr>
          <p:nvPr>
            <p:ph type="title"/>
          </p:nvPr>
        </p:nvSpPr>
        <p:spPr>
          <a:xfrm>
            <a:off x="1023870" y="702156"/>
            <a:ext cx="10144260" cy="1013800"/>
          </a:xfrm>
        </p:spPr>
        <p:txBody>
          <a:bodyPr>
            <a:normAutofit/>
          </a:bodyPr>
          <a:lstStyle/>
          <a:p>
            <a:r>
              <a:rPr lang="en-IN" dirty="0">
                <a:solidFill>
                  <a:schemeClr val="tx1"/>
                </a:solidFill>
                <a:effectLst/>
                <a:latin typeface="Cooper Black" panose="0208090404030B020404" pitchFamily="18" charset="0"/>
              </a:rPr>
              <a:t>01- </a:t>
            </a:r>
            <a:r>
              <a:rPr lang="en-IN" dirty="0">
                <a:solidFill>
                  <a:schemeClr val="accent2"/>
                </a:solidFill>
                <a:effectLst/>
                <a:latin typeface="Cooper Black" panose="0208090404030B020404" pitchFamily="18" charset="0"/>
              </a:rPr>
              <a:t>Data</a:t>
            </a:r>
            <a:r>
              <a:rPr lang="en-IN" dirty="0">
                <a:solidFill>
                  <a:schemeClr val="tx1"/>
                </a:solidFill>
                <a:effectLst/>
                <a:latin typeface="Cooper Black" panose="0208090404030B020404" pitchFamily="18" charset="0"/>
              </a:rPr>
              <a:t> Preprocessing</a:t>
            </a:r>
            <a:endParaRPr lang="en-IN" dirty="0">
              <a:solidFill>
                <a:schemeClr val="tx1"/>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id="{8A657123-15C9-C8E3-089B-FF16B8859B0F}"/>
              </a:ext>
            </a:extLst>
          </p:cNvPr>
          <p:cNvSpPr>
            <a:spLocks noGrp="1"/>
          </p:cNvSpPr>
          <p:nvPr>
            <p:ph idx="1"/>
          </p:nvPr>
        </p:nvSpPr>
        <p:spPr>
          <a:xfrm>
            <a:off x="965199" y="2180496"/>
            <a:ext cx="10261602" cy="3678303"/>
          </a:xfrm>
        </p:spPr>
        <p:txBody>
          <a:bodyPr>
            <a:normAutofit/>
          </a:bodyPr>
          <a:lstStyle/>
          <a:p>
            <a:pPr>
              <a:buClr>
                <a:srgbClr val="4595FD"/>
              </a:buClr>
              <a:buFont typeface="Wingdings" panose="05000000000000000000" pitchFamily="2" charset="2"/>
              <a:buChar char="q"/>
            </a:pPr>
            <a:r>
              <a:rPr lang="en-US" dirty="0">
                <a:effectLst/>
                <a:latin typeface="SuperscriptNumbersFontFix"/>
              </a:rPr>
              <a:t>Loading the data using 'pandas'</a:t>
            </a:r>
            <a:endParaRPr lang="en-US" dirty="0"/>
          </a:p>
          <a:p>
            <a:pPr>
              <a:buClr>
                <a:srgbClr val="4595FD"/>
              </a:buClr>
              <a:buFont typeface="Wingdings" panose="05000000000000000000" pitchFamily="2" charset="2"/>
              <a:buChar char="q"/>
            </a:pPr>
            <a:r>
              <a:rPr lang="en-US" dirty="0">
                <a:effectLst/>
                <a:latin typeface="SuperscriptNumbersFontFix"/>
              </a:rPr>
              <a:t>Converting 'Date' to </a:t>
            </a:r>
            <a:r>
              <a:rPr lang="en-US" dirty="0" err="1">
                <a:effectLst/>
                <a:latin typeface="SuperscriptNumbersFontFix"/>
              </a:rPr>
              <a:t>DateTime</a:t>
            </a:r>
            <a:r>
              <a:rPr lang="en-US" dirty="0">
                <a:effectLst/>
                <a:latin typeface="SuperscriptNumbersFontFix"/>
              </a:rPr>
              <a:t> format</a:t>
            </a:r>
            <a:endParaRPr lang="en-US" dirty="0"/>
          </a:p>
          <a:p>
            <a:pPr>
              <a:buClr>
                <a:srgbClr val="4595FD"/>
              </a:buClr>
              <a:buFont typeface="Wingdings" panose="05000000000000000000" pitchFamily="2" charset="2"/>
              <a:buChar char="q"/>
            </a:pPr>
            <a:r>
              <a:rPr lang="en-US" dirty="0">
                <a:effectLst/>
                <a:latin typeface="SuperscriptNumbersFontFix"/>
              </a:rPr>
              <a:t>Extracting 'Month' and 'Year' from the 'Date' column</a:t>
            </a:r>
            <a:endParaRPr lang="en-US" dirty="0"/>
          </a:p>
          <a:p>
            <a:pPr>
              <a:buClr>
                <a:srgbClr val="4595FD"/>
              </a:buClr>
              <a:buFont typeface="Wingdings" panose="05000000000000000000" pitchFamily="2" charset="2"/>
              <a:buChar char="q"/>
            </a:pPr>
            <a:r>
              <a:rPr lang="en-US" dirty="0">
                <a:effectLst/>
                <a:latin typeface="SuperscriptNumbersFontFix"/>
              </a:rPr>
              <a:t>Selecting relevant columns for prediction</a:t>
            </a:r>
            <a:endParaRPr lang="en-US" dirty="0"/>
          </a:p>
          <a:p>
            <a:pPr>
              <a:buClr>
                <a:srgbClr val="4595FD"/>
              </a:buClr>
              <a:buFont typeface="Wingdings" panose="05000000000000000000" pitchFamily="2" charset="2"/>
              <a:buChar char="q"/>
            </a:pPr>
            <a:endParaRPr lang="en-IN" sz="2800" cap="all" dirty="0">
              <a:solidFill>
                <a:schemeClr val="tx1"/>
              </a:solidFill>
              <a:latin typeface="Cooper Black" panose="0208090404030B020404" pitchFamily="18" charset="0"/>
              <a:ea typeface="+mj-ea"/>
              <a:cs typeface="+mj-cs"/>
            </a:endParaRPr>
          </a:p>
        </p:txBody>
      </p:sp>
      <p:sp>
        <p:nvSpPr>
          <p:cNvPr id="6" name="TextBox 5">
            <a:extLst>
              <a:ext uri="{FF2B5EF4-FFF2-40B4-BE49-F238E27FC236}">
                <a16:creationId xmlns:a16="http://schemas.microsoft.com/office/drawing/2014/main" id="{9F44F395-3966-F8FF-D8F0-D0FF41F00CE3}"/>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18272461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CCBF-F993-7EF6-8361-B2FD21AA8FFB}"/>
              </a:ext>
            </a:extLst>
          </p:cNvPr>
          <p:cNvSpPr>
            <a:spLocks noGrp="1"/>
          </p:cNvSpPr>
          <p:nvPr>
            <p:ph type="title"/>
          </p:nvPr>
        </p:nvSpPr>
        <p:spPr/>
        <p:txBody>
          <a:bodyPr>
            <a:normAutofit/>
          </a:bodyPr>
          <a:lstStyle/>
          <a:p>
            <a:r>
              <a:rPr lang="en-IN" b="1" dirty="0">
                <a:solidFill>
                  <a:srgbClr val="F16752"/>
                </a:solidFill>
                <a:effectLst/>
                <a:latin typeface="Cooper Black" panose="0208090404030B020404" pitchFamily="18" charset="0"/>
              </a:rPr>
              <a:t>STEP</a:t>
            </a:r>
            <a:r>
              <a:rPr lang="en-IN" b="1" dirty="0">
                <a:solidFill>
                  <a:srgbClr val="00C5CE"/>
                </a:solidFill>
                <a:effectLst/>
                <a:latin typeface="Cooper Black" panose="0208090404030B020404" pitchFamily="18" charset="0"/>
              </a:rPr>
              <a:t> </a:t>
            </a:r>
            <a:r>
              <a:rPr lang="en-IN" b="1" dirty="0">
                <a:solidFill>
                  <a:srgbClr val="000B1F"/>
                </a:solidFill>
                <a:effectLst/>
                <a:latin typeface="Cooper Black" panose="0208090404030B020404" pitchFamily="18" charset="0"/>
              </a:rPr>
              <a:t>– 02  </a:t>
            </a:r>
            <a:r>
              <a:rPr lang="en-IN" dirty="0">
                <a:solidFill>
                  <a:srgbClr val="F16752"/>
                </a:solidFill>
                <a:effectLst/>
                <a:latin typeface="Cooper Black" panose="0208090404030B020404" pitchFamily="18" charset="0"/>
              </a:rPr>
              <a:t>Data</a:t>
            </a:r>
            <a:r>
              <a:rPr lang="en-IN" dirty="0">
                <a:solidFill>
                  <a:srgbClr val="F57823"/>
                </a:solidFill>
                <a:effectLst/>
                <a:latin typeface="Cooper Black" panose="0208090404030B020404" pitchFamily="18" charset="0"/>
              </a:rPr>
              <a:t> </a:t>
            </a:r>
            <a:r>
              <a:rPr lang="en-IN" dirty="0">
                <a:solidFill>
                  <a:srgbClr val="FFFFFF"/>
                </a:solidFill>
                <a:effectLst/>
                <a:latin typeface="Cooper Black" panose="0208090404030B020404" pitchFamily="18" charset="0"/>
              </a:rPr>
              <a:t>Visualization</a:t>
            </a:r>
            <a:endParaRPr lang="en-IN"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5505F32-604D-8CC7-2E57-E22540E77CF6}"/>
              </a:ext>
            </a:extLst>
          </p:cNvPr>
          <p:cNvSpPr>
            <a:spLocks noGrp="1"/>
          </p:cNvSpPr>
          <p:nvPr>
            <p:ph idx="1"/>
          </p:nvPr>
        </p:nvSpPr>
        <p:spPr>
          <a:xfrm>
            <a:off x="581192" y="1826534"/>
            <a:ext cx="11029615" cy="5031466"/>
          </a:xfrm>
        </p:spPr>
        <p:txBody>
          <a:bodyPr>
            <a:normAutofit fontScale="85000" lnSpcReduction="10000"/>
          </a:bodyPr>
          <a:lstStyle/>
          <a:p>
            <a:pPr marL="0" indent="0" algn="just">
              <a:buNone/>
            </a:pPr>
            <a:endParaRPr lang="en-US" sz="2200" dirty="0">
              <a:solidFill>
                <a:srgbClr val="F57823"/>
              </a:solidFill>
              <a:effectLst/>
              <a:latin typeface="Cooper Black" panose="0208090404030B020404" pitchFamily="18" charset="0"/>
            </a:endParaRPr>
          </a:p>
          <a:p>
            <a:pPr marL="0" indent="0" algn="just">
              <a:lnSpc>
                <a:spcPct val="120000"/>
              </a:lnSpc>
              <a:buNone/>
            </a:pPr>
            <a:r>
              <a:rPr lang="en-US" sz="2200" dirty="0">
                <a:solidFill>
                  <a:srgbClr val="F57823"/>
                </a:solidFill>
                <a:effectLst/>
                <a:latin typeface="Cooper Black" panose="0208090404030B020404" pitchFamily="18" charset="0"/>
              </a:rPr>
              <a:t>Data visualization</a:t>
            </a:r>
            <a:r>
              <a:rPr lang="en-US" sz="2200" dirty="0">
                <a:solidFill>
                  <a:srgbClr val="FFFFFF"/>
                </a:solidFill>
                <a:effectLst/>
                <a:latin typeface="Cooper Black" panose="0208090404030B020404" pitchFamily="18" charset="0"/>
              </a:rPr>
              <a:t> </a:t>
            </a:r>
            <a:r>
              <a:rPr lang="en-US" dirty="0">
                <a:solidFill>
                  <a:srgbClr val="FFFFFF"/>
                </a:solidFill>
                <a:effectLst/>
                <a:latin typeface="Cooper Black" panose="0208090404030B020404" pitchFamily="18" charset="0"/>
              </a:rPr>
              <a:t>is </a:t>
            </a:r>
            <a:r>
              <a:rPr lang="en-US" dirty="0">
                <a:solidFill>
                  <a:srgbClr val="FFFFFF"/>
                </a:solidFill>
                <a:effectLst/>
                <a:latin typeface="SuperscriptNumbersFontFix"/>
              </a:rPr>
              <a:t>the graphical representation of information and data using visual elements like charts, </a:t>
            </a:r>
            <a:r>
              <a:rPr lang="en-US" dirty="0">
                <a:solidFill>
                  <a:schemeClr val="tx1"/>
                </a:solidFill>
                <a:effectLst/>
                <a:latin typeface="Sitka Subheading" pitchFamily="2" charset="0"/>
              </a:rPr>
              <a:t>graphs, and maps. It provides a way to see and understand trends, patterns, and outliers in data by transforming complex datasets into intuitive, visual formats. This helps in better decision-making, making data more accessible, and revealing insights that might be missed in raw data. Data visualization is crucial in communicating data-driven insights clearly and effectively.</a:t>
            </a:r>
          </a:p>
          <a:p>
            <a:pPr marL="0" indent="0" algn="just">
              <a:buNone/>
            </a:pPr>
            <a:r>
              <a:rPr lang="en-US" dirty="0">
                <a:solidFill>
                  <a:schemeClr val="tx1"/>
                </a:solidFill>
                <a:latin typeface="SuperscriptNumbersFontFix"/>
              </a:rPr>
              <a:t> </a:t>
            </a:r>
          </a:p>
          <a:p>
            <a:pPr marL="0" indent="0" algn="just">
              <a:buNone/>
            </a:pPr>
            <a:endParaRPr lang="en-US" dirty="0">
              <a:solidFill>
                <a:schemeClr val="tx1"/>
              </a:solidFill>
              <a:effectLst/>
            </a:endParaRPr>
          </a:p>
          <a:p>
            <a:pPr marL="0" indent="0" algn="ctr">
              <a:buNone/>
            </a:pPr>
            <a:r>
              <a:rPr lang="en-IN" dirty="0"/>
              <a:t> </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latin typeface="Sitka Subheading" pitchFamily="2" charset="0"/>
              </a:rPr>
              <a:t> </a:t>
            </a:r>
            <a:r>
              <a:rPr lang="en-US" b="1" dirty="0">
                <a:effectLst/>
                <a:latin typeface="Sitka Subheading" pitchFamily="2" charset="0"/>
              </a:rPr>
              <a:t>#</a:t>
            </a:r>
            <a:r>
              <a:rPr lang="en-US" b="1" dirty="0">
                <a:solidFill>
                  <a:srgbClr val="221A3D"/>
                </a:solidFill>
                <a:effectLst/>
                <a:latin typeface="Sitka Subheading" pitchFamily="2" charset="0"/>
              </a:rPr>
              <a:t> </a:t>
            </a:r>
            <a:r>
              <a:rPr lang="en-US" b="1" dirty="0">
                <a:solidFill>
                  <a:srgbClr val="F57823"/>
                </a:solidFill>
                <a:effectLst/>
                <a:latin typeface="Sitka Subheading" pitchFamily="2" charset="0"/>
              </a:rPr>
              <a:t>Historical Sales Data Visualization</a:t>
            </a:r>
            <a:r>
              <a:rPr lang="en-US" b="1" dirty="0">
                <a:effectLst/>
                <a:latin typeface="Sitka Subheading" pitchFamily="2" charset="0"/>
              </a:rPr>
              <a:t>, </a:t>
            </a:r>
            <a:r>
              <a:rPr lang="en-US" dirty="0">
                <a:effectLst/>
                <a:latin typeface="Sitka Subheading" pitchFamily="2" charset="0"/>
              </a:rPr>
              <a:t>Plotting historical sales over time,</a:t>
            </a:r>
          </a:p>
          <a:p>
            <a:pPr marL="0" indent="0" algn="ctr">
              <a:buNone/>
            </a:pPr>
            <a:r>
              <a:rPr lang="en-US" dirty="0">
                <a:effectLst/>
                <a:latin typeface="Sitka Subheading" pitchFamily="2" charset="0"/>
              </a:rPr>
              <a:t>Using seaborn for line plots</a:t>
            </a:r>
          </a:p>
          <a:p>
            <a:pPr marL="0" indent="0">
              <a:buNone/>
            </a:pPr>
            <a:endParaRPr lang="en-IN" dirty="0"/>
          </a:p>
        </p:txBody>
      </p:sp>
      <p:pic>
        <p:nvPicPr>
          <p:cNvPr id="5" name="Picture 4" descr="A close-up of a computer screen&#10;&#10;Description automatically generated">
            <a:extLst>
              <a:ext uri="{FF2B5EF4-FFF2-40B4-BE49-F238E27FC236}">
                <a16:creationId xmlns:a16="http://schemas.microsoft.com/office/drawing/2014/main" id="{AB126B80-3406-6EEA-D129-F739651DD6C2}"/>
              </a:ext>
            </a:extLst>
          </p:cNvPr>
          <p:cNvPicPr>
            <a:picLocks noChangeAspect="1"/>
          </p:cNvPicPr>
          <p:nvPr/>
        </p:nvPicPr>
        <p:blipFill>
          <a:blip r:embed="rId2"/>
          <a:stretch>
            <a:fillRect/>
          </a:stretch>
        </p:blipFill>
        <p:spPr>
          <a:xfrm>
            <a:off x="581192" y="3557736"/>
            <a:ext cx="11149781" cy="2200594"/>
          </a:xfrm>
          <a:prstGeom prst="rect">
            <a:avLst/>
          </a:prstGeom>
        </p:spPr>
      </p:pic>
      <p:sp>
        <p:nvSpPr>
          <p:cNvPr id="6" name="TextBox 5">
            <a:extLst>
              <a:ext uri="{FF2B5EF4-FFF2-40B4-BE49-F238E27FC236}">
                <a16:creationId xmlns:a16="http://schemas.microsoft.com/office/drawing/2014/main" id="{9D1891E4-873A-4B54-F092-F277A5C92501}"/>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150921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697B-0AE3-56E6-E127-623FC359824C}"/>
              </a:ext>
            </a:extLst>
          </p:cNvPr>
          <p:cNvSpPr>
            <a:spLocks noGrp="1"/>
          </p:cNvSpPr>
          <p:nvPr>
            <p:ph type="title"/>
          </p:nvPr>
        </p:nvSpPr>
        <p:spPr/>
        <p:txBody>
          <a:bodyPr/>
          <a:lstStyle/>
          <a:p>
            <a:r>
              <a:rPr lang="en-IN" dirty="0">
                <a:solidFill>
                  <a:srgbClr val="F16752"/>
                </a:solidFill>
                <a:effectLst/>
                <a:latin typeface="Cooper Black" panose="0208090404030B020404" pitchFamily="18" charset="0"/>
              </a:rPr>
              <a:t>Step -03 Machine</a:t>
            </a:r>
            <a:r>
              <a:rPr lang="en-IN" dirty="0">
                <a:latin typeface="Cooper Black" panose="0208090404030B020404" pitchFamily="18" charset="0"/>
              </a:rPr>
              <a:t> Learning</a:t>
            </a:r>
          </a:p>
        </p:txBody>
      </p:sp>
      <p:sp>
        <p:nvSpPr>
          <p:cNvPr id="3" name="Content Placeholder 2">
            <a:extLst>
              <a:ext uri="{FF2B5EF4-FFF2-40B4-BE49-F238E27FC236}">
                <a16:creationId xmlns:a16="http://schemas.microsoft.com/office/drawing/2014/main" id="{A39BF35A-8FF3-C754-E19F-51DEB086CE5E}"/>
              </a:ext>
            </a:extLst>
          </p:cNvPr>
          <p:cNvSpPr>
            <a:spLocks noGrp="1"/>
          </p:cNvSpPr>
          <p:nvPr>
            <p:ph idx="1"/>
          </p:nvPr>
        </p:nvSpPr>
        <p:spPr>
          <a:xfrm>
            <a:off x="433708" y="1912601"/>
            <a:ext cx="11029615" cy="5142044"/>
          </a:xfrm>
        </p:spPr>
        <p:txBody>
          <a:bodyPr>
            <a:normAutofit fontScale="92500" lnSpcReduction="20000"/>
          </a:bodyPr>
          <a:lstStyle/>
          <a:p>
            <a:pPr marL="0" indent="0" algn="l">
              <a:buNone/>
            </a:pPr>
            <a:r>
              <a:rPr lang="en-US" b="1" dirty="0">
                <a:effectLst/>
                <a:latin typeface="Cooper Black" panose="0208090404030B020404" pitchFamily="18" charset="0"/>
              </a:rPr>
              <a:t>Model Selection</a:t>
            </a:r>
            <a:endParaRPr lang="en-US" dirty="0">
              <a:effectLst/>
              <a:latin typeface="Cooper Black" panose="0208090404030B020404" pitchFamily="18" charset="0"/>
            </a:endParaRPr>
          </a:p>
          <a:p>
            <a:pPr marL="0" indent="0">
              <a:lnSpc>
                <a:spcPct val="120000"/>
              </a:lnSpc>
              <a:buNone/>
            </a:pPr>
            <a:r>
              <a:rPr lang="en-US" sz="1900" dirty="0">
                <a:solidFill>
                  <a:srgbClr val="F57823"/>
                </a:solidFill>
                <a:effectLst/>
                <a:latin typeface="Sitka Subheading" pitchFamily="2" charset="0"/>
              </a:rPr>
              <a:t>Linear Regression</a:t>
            </a:r>
            <a:r>
              <a:rPr lang="en-US" sz="1900" dirty="0">
                <a:solidFill>
                  <a:srgbClr val="000B1F"/>
                </a:solidFill>
                <a:effectLst/>
                <a:latin typeface="Sitka Subheading" pitchFamily="2" charset="0"/>
              </a:rPr>
              <a:t> is a statistical method used to model the relationship between a dependent variable and one or more independent variables. The goal is to find the linear equation that best predicts the dependent variable based on the independent variables.</a:t>
            </a:r>
            <a:endParaRPr lang="en-US" sz="1900" dirty="0">
              <a:latin typeface="Sitka Subheading" pitchFamily="2" charset="0"/>
            </a:endParaRPr>
          </a:p>
          <a:p>
            <a:pPr marL="0" indent="0">
              <a:buNone/>
            </a:pPr>
            <a:r>
              <a:rPr lang="en-IN" dirty="0"/>
              <a:t> </a:t>
            </a:r>
            <a:r>
              <a:rPr lang="en-IN" b="1" dirty="0">
                <a:latin typeface="Cooper Black" panose="0208090404030B020404" pitchFamily="18" charset="0"/>
              </a:rPr>
              <a:t>Why Linear Regression?</a:t>
            </a:r>
          </a:p>
          <a:p>
            <a:r>
              <a:rPr lang="en-US" dirty="0">
                <a:effectLst/>
                <a:latin typeface="Sitka Subheading" pitchFamily="2" charset="0"/>
              </a:rPr>
              <a:t>Simplicity and Interpretability</a:t>
            </a:r>
            <a:endParaRPr lang="en-US" dirty="0">
              <a:latin typeface="Sitka Subheading" pitchFamily="2" charset="0"/>
            </a:endParaRPr>
          </a:p>
          <a:p>
            <a:r>
              <a:rPr lang="en-US" dirty="0">
                <a:effectLst/>
                <a:latin typeface="Sitka Subheading" pitchFamily="2" charset="0"/>
              </a:rPr>
              <a:t>Continuous Data</a:t>
            </a:r>
            <a:endParaRPr lang="en-US" dirty="0">
              <a:latin typeface="Sitka Subheading" pitchFamily="2" charset="0"/>
            </a:endParaRPr>
          </a:p>
          <a:p>
            <a:r>
              <a:rPr lang="en-US" dirty="0">
                <a:effectLst/>
                <a:latin typeface="Sitka Subheading" pitchFamily="2" charset="0"/>
              </a:rPr>
              <a:t>Baseline Model</a:t>
            </a:r>
            <a:endParaRPr lang="en-US" dirty="0">
              <a:latin typeface="Sitka Subheading" pitchFamily="2" charset="0"/>
            </a:endParaRPr>
          </a:p>
          <a:p>
            <a:r>
              <a:rPr lang="en-US" dirty="0">
                <a:effectLst/>
                <a:latin typeface="Sitka Subheading" pitchFamily="2" charset="0"/>
              </a:rPr>
              <a:t>Data Size and Complexity</a:t>
            </a:r>
            <a:endParaRPr lang="en-US" dirty="0">
              <a:latin typeface="Sitka Subheading" pitchFamily="2" charset="0"/>
            </a:endParaRPr>
          </a:p>
          <a:p>
            <a:r>
              <a:rPr lang="en-US" dirty="0">
                <a:effectLst/>
                <a:latin typeface="Sitka Subheading" pitchFamily="2" charset="0"/>
              </a:rPr>
              <a:t>Avoiding Overfitting</a:t>
            </a:r>
            <a:endParaRPr lang="en-US" dirty="0">
              <a:latin typeface="Sitka Subheading" pitchFamily="2" charset="0"/>
            </a:endParaRPr>
          </a:p>
          <a:p>
            <a:r>
              <a:rPr lang="en-US" dirty="0">
                <a:effectLst/>
                <a:latin typeface="Sitka Subheading" pitchFamily="2" charset="0"/>
              </a:rPr>
              <a:t>Ease of Implementation</a:t>
            </a:r>
            <a:endParaRPr lang="en-US" dirty="0">
              <a:latin typeface="Sitka Subheading" pitchFamily="2" charset="0"/>
            </a:endParaRPr>
          </a:p>
          <a:p>
            <a:pPr marL="0" indent="0">
              <a:buNone/>
            </a:pPr>
            <a:r>
              <a:rPr lang="en-IN" b="1" dirty="0">
                <a:latin typeface="Cooper Black" panose="0208090404030B020404" pitchFamily="18" charset="0"/>
              </a:rPr>
              <a:t>Process</a:t>
            </a:r>
          </a:p>
          <a:p>
            <a:pPr>
              <a:buFont typeface="Courier New" panose="02070309020205020404" pitchFamily="49" charset="0"/>
              <a:buChar char="o"/>
            </a:pPr>
            <a:r>
              <a:rPr lang="en-US" dirty="0">
                <a:solidFill>
                  <a:srgbClr val="000B1F"/>
                </a:solidFill>
                <a:effectLst/>
                <a:latin typeface="Sitka Subheading" pitchFamily="2" charset="0"/>
              </a:rPr>
              <a:t>Splitting data into training and testing sets</a:t>
            </a:r>
            <a:endParaRPr lang="en-US" dirty="0">
              <a:latin typeface="Sitka Subheading" pitchFamily="2" charset="0"/>
            </a:endParaRPr>
          </a:p>
          <a:p>
            <a:pPr>
              <a:buFont typeface="Courier New" panose="02070309020205020404" pitchFamily="49" charset="0"/>
              <a:buChar char="o"/>
            </a:pPr>
            <a:r>
              <a:rPr lang="en-US" dirty="0">
                <a:solidFill>
                  <a:srgbClr val="000B1F"/>
                </a:solidFill>
                <a:effectLst/>
                <a:latin typeface="Sitka Subheading" pitchFamily="2" charset="0"/>
              </a:rPr>
              <a:t>Training the model on historical data</a:t>
            </a:r>
            <a:endParaRPr lang="en-US" dirty="0">
              <a:latin typeface="Sitka Subheading" pitchFamily="2" charset="0"/>
            </a:endParaRPr>
          </a:p>
          <a:p>
            <a:pPr>
              <a:buFont typeface="Courier New" panose="02070309020205020404" pitchFamily="49" charset="0"/>
              <a:buChar char="o"/>
            </a:pPr>
            <a:r>
              <a:rPr lang="en-US" dirty="0">
                <a:solidFill>
                  <a:srgbClr val="000B1F"/>
                </a:solidFill>
                <a:effectLst/>
                <a:latin typeface="Sitka Subheading" pitchFamily="2" charset="0"/>
              </a:rPr>
              <a:t>Evaluating model performance using metrics like Mean Squared Error (MSE) and R² Score</a:t>
            </a:r>
            <a:endParaRPr lang="en-US" dirty="0">
              <a:latin typeface="Sitka Subheading" pitchFamily="2" charset="0"/>
            </a:endParaRPr>
          </a:p>
          <a:p>
            <a:endParaRPr lang="en-IN" dirty="0"/>
          </a:p>
        </p:txBody>
      </p:sp>
      <p:pic>
        <p:nvPicPr>
          <p:cNvPr id="5" name="Picture 4" descr="A screenshot of a computer program&#10;&#10;Description automatically generated">
            <a:extLst>
              <a:ext uri="{FF2B5EF4-FFF2-40B4-BE49-F238E27FC236}">
                <a16:creationId xmlns:a16="http://schemas.microsoft.com/office/drawing/2014/main" id="{08A3402D-F284-5C78-E31F-EFF2304A3644}"/>
              </a:ext>
            </a:extLst>
          </p:cNvPr>
          <p:cNvPicPr>
            <a:picLocks noChangeAspect="1"/>
          </p:cNvPicPr>
          <p:nvPr/>
        </p:nvPicPr>
        <p:blipFill>
          <a:blip r:embed="rId2"/>
          <a:stretch>
            <a:fillRect/>
          </a:stretch>
        </p:blipFill>
        <p:spPr>
          <a:xfrm>
            <a:off x="7488386" y="2987989"/>
            <a:ext cx="3743847" cy="2991267"/>
          </a:xfrm>
          <a:prstGeom prst="rect">
            <a:avLst/>
          </a:prstGeom>
        </p:spPr>
      </p:pic>
      <p:sp>
        <p:nvSpPr>
          <p:cNvPr id="6" name="TextBox 5">
            <a:extLst>
              <a:ext uri="{FF2B5EF4-FFF2-40B4-BE49-F238E27FC236}">
                <a16:creationId xmlns:a16="http://schemas.microsoft.com/office/drawing/2014/main" id="{D7F6856D-1DAE-8309-3729-8EF02002D8F6}"/>
              </a:ext>
            </a:extLst>
          </p:cNvPr>
          <p:cNvSpPr txBox="1"/>
          <p:nvPr/>
        </p:nvSpPr>
        <p:spPr>
          <a:xfrm>
            <a:off x="10785986" y="686838"/>
            <a:ext cx="1123050" cy="369332"/>
          </a:xfrm>
          <a:prstGeom prst="rect">
            <a:avLst/>
          </a:prstGeom>
          <a:noFill/>
        </p:spPr>
        <p:txBody>
          <a:bodyPr wrap="square" rtlCol="0">
            <a:spAutoFit/>
          </a:bodyPr>
          <a:lstStyle/>
          <a:p>
            <a:r>
              <a:rPr lang="en-IN" dirty="0"/>
              <a:t>Project-0</a:t>
            </a:r>
          </a:p>
        </p:txBody>
      </p:sp>
    </p:spTree>
    <p:extLst>
      <p:ext uri="{BB962C8B-B14F-4D97-AF65-F5344CB8AC3E}">
        <p14:creationId xmlns:p14="http://schemas.microsoft.com/office/powerpoint/2010/main" val="286658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94F2-48C5-5A93-CCAC-704850520BC4}"/>
              </a:ext>
            </a:extLst>
          </p:cNvPr>
          <p:cNvSpPr>
            <a:spLocks noGrp="1"/>
          </p:cNvSpPr>
          <p:nvPr>
            <p:ph type="title"/>
          </p:nvPr>
        </p:nvSpPr>
        <p:spPr/>
        <p:txBody>
          <a:bodyPr/>
          <a:lstStyle/>
          <a:p>
            <a:r>
              <a:rPr lang="en-US" dirty="0">
                <a:solidFill>
                  <a:srgbClr val="F16752"/>
                </a:solidFill>
                <a:effectLst/>
                <a:latin typeface="Cooper Black" panose="0208090404030B020404" pitchFamily="18" charset="0"/>
              </a:rPr>
              <a:t>Step -</a:t>
            </a:r>
            <a:r>
              <a:rPr lang="en-US" dirty="0">
                <a:solidFill>
                  <a:srgbClr val="000B1F"/>
                </a:solidFill>
                <a:effectLst/>
                <a:latin typeface="Cooper Black" panose="0208090404030B020404" pitchFamily="18" charset="0"/>
              </a:rPr>
              <a:t>04</a:t>
            </a:r>
            <a:r>
              <a:rPr lang="en-US" dirty="0">
                <a:latin typeface="Cooper Black" panose="0208090404030B020404" pitchFamily="18" charset="0"/>
              </a:rPr>
              <a:t> Future </a:t>
            </a:r>
            <a:r>
              <a:rPr lang="en-US" dirty="0">
                <a:solidFill>
                  <a:srgbClr val="F16752"/>
                </a:solidFill>
                <a:effectLst/>
                <a:latin typeface="Cooper Black" panose="0208090404030B020404" pitchFamily="18" charset="0"/>
              </a:rPr>
              <a:t>Sales Prediction</a:t>
            </a:r>
            <a:endParaRPr lang="en-IN" dirty="0">
              <a:latin typeface="Cooper Black" panose="0208090404030B020404" pitchFamily="18" charset="0"/>
            </a:endParaRPr>
          </a:p>
        </p:txBody>
      </p:sp>
      <p:sp>
        <p:nvSpPr>
          <p:cNvPr id="3" name="Text Placeholder 2">
            <a:extLst>
              <a:ext uri="{FF2B5EF4-FFF2-40B4-BE49-F238E27FC236}">
                <a16:creationId xmlns:a16="http://schemas.microsoft.com/office/drawing/2014/main" id="{CE5C9F37-9F91-C151-97C2-16A7BDAA4044}"/>
              </a:ext>
            </a:extLst>
          </p:cNvPr>
          <p:cNvSpPr>
            <a:spLocks noGrp="1"/>
          </p:cNvSpPr>
          <p:nvPr>
            <p:ph type="body" idx="1"/>
          </p:nvPr>
        </p:nvSpPr>
        <p:spPr>
          <a:xfrm>
            <a:off x="1270267" y="6080551"/>
            <a:ext cx="5087075" cy="536005"/>
          </a:xfrm>
        </p:spPr>
        <p:txBody>
          <a:bodyPr/>
          <a:lstStyle/>
          <a:p>
            <a:r>
              <a:rPr lang="en-IN" dirty="0">
                <a:solidFill>
                  <a:schemeClr val="tx1"/>
                </a:solidFill>
                <a:effectLst/>
              </a:rPr>
              <a:t>Apple Vision Pro 2023 Sales</a:t>
            </a:r>
            <a:r>
              <a:rPr lang="en-IN" dirty="0">
                <a:solidFill>
                  <a:schemeClr val="tx1"/>
                </a:solidFill>
              </a:rPr>
              <a:t>  </a:t>
            </a:r>
          </a:p>
        </p:txBody>
      </p:sp>
      <p:sp>
        <p:nvSpPr>
          <p:cNvPr id="4" name="Content Placeholder 3">
            <a:extLst>
              <a:ext uri="{FF2B5EF4-FFF2-40B4-BE49-F238E27FC236}">
                <a16:creationId xmlns:a16="http://schemas.microsoft.com/office/drawing/2014/main" id="{AFCB3D5C-DAA0-8B0A-91A8-AD27C49A81DB}"/>
              </a:ext>
            </a:extLst>
          </p:cNvPr>
          <p:cNvSpPr>
            <a:spLocks noGrp="1"/>
          </p:cNvSpPr>
          <p:nvPr>
            <p:ph sz="half" idx="2"/>
          </p:nvPr>
        </p:nvSpPr>
        <p:spPr>
          <a:xfrm>
            <a:off x="581191" y="2044599"/>
            <a:ext cx="11178189" cy="988332"/>
          </a:xfrm>
        </p:spPr>
        <p:txBody>
          <a:bodyPr>
            <a:noAutofit/>
          </a:bodyPr>
          <a:lstStyle/>
          <a:p>
            <a:r>
              <a:rPr lang="en-US" dirty="0">
                <a:solidFill>
                  <a:schemeClr val="tx1"/>
                </a:solidFill>
                <a:effectLst/>
                <a:latin typeface="Sitka Subheading" pitchFamily="2" charset="0"/>
              </a:rPr>
              <a:t>The main goal of the future sales prediction in this project is to estimate the sales of the Apple Vision Pro for the upcoming period. By understanding past sales trends, we can make informed predictions about future sales, helping businesses make strategic decisions regarding production, inventory, marketing, and financial planning.</a:t>
            </a:r>
            <a:endParaRPr lang="en-IN" dirty="0">
              <a:solidFill>
                <a:schemeClr val="tx1"/>
              </a:solidFill>
              <a:latin typeface="Sitka Subheading" pitchFamily="2" charset="0"/>
            </a:endParaRPr>
          </a:p>
        </p:txBody>
      </p:sp>
      <p:sp>
        <p:nvSpPr>
          <p:cNvPr id="5" name="Text Placeholder 4">
            <a:extLst>
              <a:ext uri="{FF2B5EF4-FFF2-40B4-BE49-F238E27FC236}">
                <a16:creationId xmlns:a16="http://schemas.microsoft.com/office/drawing/2014/main" id="{A3E9B75B-3934-9274-02C2-8185A081AA87}"/>
              </a:ext>
            </a:extLst>
          </p:cNvPr>
          <p:cNvSpPr>
            <a:spLocks noGrp="1"/>
          </p:cNvSpPr>
          <p:nvPr>
            <p:ph type="body" sz="quarter" idx="3"/>
          </p:nvPr>
        </p:nvSpPr>
        <p:spPr>
          <a:xfrm>
            <a:off x="6903982" y="6063183"/>
            <a:ext cx="5087073" cy="553373"/>
          </a:xfrm>
        </p:spPr>
        <p:txBody>
          <a:bodyPr/>
          <a:lstStyle/>
          <a:p>
            <a:r>
              <a:rPr lang="en-IN" dirty="0">
                <a:solidFill>
                  <a:schemeClr val="tx1"/>
                </a:solidFill>
                <a:effectLst/>
              </a:rPr>
              <a:t>Apple Vision Pro 2024 Sales</a:t>
            </a:r>
            <a:r>
              <a:rPr lang="en-IN" dirty="0">
                <a:solidFill>
                  <a:schemeClr val="tx1"/>
                </a:solidFill>
              </a:rPr>
              <a:t> </a:t>
            </a:r>
          </a:p>
        </p:txBody>
      </p:sp>
      <p:pic>
        <p:nvPicPr>
          <p:cNvPr id="9" name="Content Placeholder 8" descr="A graph with numbers and a line&#10;&#10;Description automatically generated">
            <a:extLst>
              <a:ext uri="{FF2B5EF4-FFF2-40B4-BE49-F238E27FC236}">
                <a16:creationId xmlns:a16="http://schemas.microsoft.com/office/drawing/2014/main" id="{735D870D-70D3-DF39-DBA6-7852C742FCD0}"/>
              </a:ext>
            </a:extLst>
          </p:cNvPr>
          <p:cNvPicPr>
            <a:picLocks noGrp="1" noChangeAspect="1"/>
          </p:cNvPicPr>
          <p:nvPr>
            <p:ph sz="quarter" idx="4"/>
          </p:nvPr>
        </p:nvPicPr>
        <p:blipFill>
          <a:blip r:embed="rId2"/>
          <a:stretch>
            <a:fillRect/>
          </a:stretch>
        </p:blipFill>
        <p:spPr>
          <a:xfrm>
            <a:off x="593614" y="3011895"/>
            <a:ext cx="5858000" cy="3117025"/>
          </a:xfrm>
        </p:spPr>
      </p:pic>
      <p:sp>
        <p:nvSpPr>
          <p:cNvPr id="7" name="Content Placeholder 3">
            <a:extLst>
              <a:ext uri="{FF2B5EF4-FFF2-40B4-BE49-F238E27FC236}">
                <a16:creationId xmlns:a16="http://schemas.microsoft.com/office/drawing/2014/main" id="{2CA05AFC-5FAC-7C33-B0EB-AC9067F27876}"/>
              </a:ext>
            </a:extLst>
          </p:cNvPr>
          <p:cNvSpPr txBox="1">
            <a:spLocks/>
          </p:cNvSpPr>
          <p:nvPr/>
        </p:nvSpPr>
        <p:spPr>
          <a:xfrm>
            <a:off x="580103" y="3282533"/>
            <a:ext cx="5378822" cy="284580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IN" dirty="0">
              <a:solidFill>
                <a:schemeClr val="tx1"/>
              </a:solidFill>
              <a:latin typeface="Sitka Subheading" pitchFamily="2" charset="0"/>
            </a:endParaRPr>
          </a:p>
        </p:txBody>
      </p:sp>
      <p:pic>
        <p:nvPicPr>
          <p:cNvPr id="16" name="Picture 15" descr="A graph with blue and orange lines&#10;&#10;Description automatically generated">
            <a:extLst>
              <a:ext uri="{FF2B5EF4-FFF2-40B4-BE49-F238E27FC236}">
                <a16:creationId xmlns:a16="http://schemas.microsoft.com/office/drawing/2014/main" id="{50669014-A86E-F8A5-B6C2-631C08343739}"/>
              </a:ext>
            </a:extLst>
          </p:cNvPr>
          <p:cNvPicPr>
            <a:picLocks noChangeAspect="1"/>
          </p:cNvPicPr>
          <p:nvPr/>
        </p:nvPicPr>
        <p:blipFill>
          <a:blip r:embed="rId3"/>
          <a:stretch>
            <a:fillRect/>
          </a:stretch>
        </p:blipFill>
        <p:spPr>
          <a:xfrm>
            <a:off x="6096000" y="3011896"/>
            <a:ext cx="6095999" cy="3193972"/>
          </a:xfrm>
          <a:prstGeom prst="rect">
            <a:avLst/>
          </a:prstGeom>
        </p:spPr>
      </p:pic>
    </p:spTree>
    <p:extLst>
      <p:ext uri="{BB962C8B-B14F-4D97-AF65-F5344CB8AC3E}">
        <p14:creationId xmlns:p14="http://schemas.microsoft.com/office/powerpoint/2010/main" val="62466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1DDB-0321-CF2D-706A-17BF0C0A134A}"/>
              </a:ext>
            </a:extLst>
          </p:cNvPr>
          <p:cNvSpPr>
            <a:spLocks noGrp="1"/>
          </p:cNvSpPr>
          <p:nvPr>
            <p:ph type="title"/>
          </p:nvPr>
        </p:nvSpPr>
        <p:spPr>
          <a:xfrm>
            <a:off x="432618" y="2024053"/>
            <a:ext cx="11325291" cy="1404947"/>
          </a:xfrm>
        </p:spPr>
        <p:txBody>
          <a:bodyPr>
            <a:noAutofit/>
          </a:bodyPr>
          <a:lstStyle/>
          <a:p>
            <a:r>
              <a:rPr lang="en-US" sz="1800" cap="none" dirty="0">
                <a:solidFill>
                  <a:schemeClr val="tx1"/>
                </a:solidFill>
                <a:latin typeface="Sitka Subheading" pitchFamily="2" charset="0"/>
              </a:rPr>
              <a:t>1.	Informed Decision-making</a:t>
            </a:r>
            <a:br>
              <a:rPr lang="en-US" sz="1800" cap="none" dirty="0">
                <a:solidFill>
                  <a:schemeClr val="tx1"/>
                </a:solidFill>
                <a:latin typeface="Sitka Subheading" pitchFamily="2" charset="0"/>
              </a:rPr>
            </a:br>
            <a:r>
              <a:rPr lang="en-US" sz="1800" cap="none" dirty="0">
                <a:solidFill>
                  <a:schemeClr val="tx1"/>
                </a:solidFill>
                <a:latin typeface="Sitka Subheading" pitchFamily="2" charset="0"/>
              </a:rPr>
              <a:t>2.	Cost Efficiency</a:t>
            </a:r>
            <a:br>
              <a:rPr lang="en-US" sz="1800" cap="none" dirty="0">
                <a:solidFill>
                  <a:schemeClr val="tx1"/>
                </a:solidFill>
                <a:latin typeface="Sitka Subheading" pitchFamily="2" charset="0"/>
              </a:rPr>
            </a:br>
            <a:r>
              <a:rPr lang="en-US" sz="1800" cap="none" dirty="0">
                <a:solidFill>
                  <a:schemeClr val="tx1"/>
                </a:solidFill>
                <a:latin typeface="Sitka Subheading" pitchFamily="2" charset="0"/>
              </a:rPr>
              <a:t>3.	Simplicity And Ease Of Implementation</a:t>
            </a:r>
            <a:br>
              <a:rPr lang="en-US" sz="1800" cap="none" dirty="0">
                <a:solidFill>
                  <a:schemeClr val="tx1"/>
                </a:solidFill>
                <a:latin typeface="Sitka Subheading" pitchFamily="2" charset="0"/>
              </a:rPr>
            </a:br>
            <a:r>
              <a:rPr lang="en-US" sz="1800" cap="none" dirty="0">
                <a:solidFill>
                  <a:schemeClr val="tx1"/>
                </a:solidFill>
                <a:latin typeface="Sitka Subheading" pitchFamily="2" charset="0"/>
              </a:rPr>
              <a:t>4.	Visualization Of Trends</a:t>
            </a:r>
            <a:br>
              <a:rPr lang="en-US" sz="1800" cap="none" dirty="0">
                <a:solidFill>
                  <a:schemeClr val="tx1"/>
                </a:solidFill>
                <a:latin typeface="Sitka Subheading" pitchFamily="2" charset="0"/>
              </a:rPr>
            </a:br>
            <a:r>
              <a:rPr lang="en-US" sz="1800" cap="none" dirty="0">
                <a:solidFill>
                  <a:schemeClr val="tx1"/>
                </a:solidFill>
                <a:latin typeface="Sitka Subheading" pitchFamily="2" charset="0"/>
              </a:rPr>
              <a:t>5.	Scalability</a:t>
            </a:r>
          </a:p>
        </p:txBody>
      </p:sp>
      <p:sp>
        <p:nvSpPr>
          <p:cNvPr id="3" name="Title 1">
            <a:extLst>
              <a:ext uri="{FF2B5EF4-FFF2-40B4-BE49-F238E27FC236}">
                <a16:creationId xmlns:a16="http://schemas.microsoft.com/office/drawing/2014/main" id="{FA8F80E7-7ADB-C7DB-E622-0B0F3CB665D1}"/>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rgbClr val="F16752"/>
                </a:solidFill>
                <a:latin typeface="Cooper Black" panose="0208090404030B020404" pitchFamily="18" charset="0"/>
              </a:rPr>
              <a:t>Advantages</a:t>
            </a:r>
            <a:endParaRPr lang="en-IN" dirty="0">
              <a:latin typeface="Cooper Black" panose="0208090404030B020404" pitchFamily="18" charset="0"/>
            </a:endParaRPr>
          </a:p>
        </p:txBody>
      </p:sp>
      <p:sp>
        <p:nvSpPr>
          <p:cNvPr id="4" name="Title 1">
            <a:extLst>
              <a:ext uri="{FF2B5EF4-FFF2-40B4-BE49-F238E27FC236}">
                <a16:creationId xmlns:a16="http://schemas.microsoft.com/office/drawing/2014/main" id="{3ED54B52-A5D8-B349-80B9-EC7F69A8ADF8}"/>
              </a:ext>
            </a:extLst>
          </p:cNvPr>
          <p:cNvSpPr txBox="1">
            <a:spLocks/>
          </p:cNvSpPr>
          <p:nvPr/>
        </p:nvSpPr>
        <p:spPr>
          <a:xfrm>
            <a:off x="432618" y="3582663"/>
            <a:ext cx="11029616" cy="49416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latin typeface="Cooper Black" panose="0208090404030B020404" pitchFamily="18" charset="0"/>
              </a:rPr>
              <a:t>Disadvantage</a:t>
            </a:r>
          </a:p>
        </p:txBody>
      </p:sp>
      <p:sp>
        <p:nvSpPr>
          <p:cNvPr id="5" name="Title 1">
            <a:extLst>
              <a:ext uri="{FF2B5EF4-FFF2-40B4-BE49-F238E27FC236}">
                <a16:creationId xmlns:a16="http://schemas.microsoft.com/office/drawing/2014/main" id="{DB0367AB-3AC3-2B61-E510-890EEE7DBA64}"/>
              </a:ext>
            </a:extLst>
          </p:cNvPr>
          <p:cNvSpPr txBox="1">
            <a:spLocks/>
          </p:cNvSpPr>
          <p:nvPr/>
        </p:nvSpPr>
        <p:spPr>
          <a:xfrm>
            <a:off x="432618" y="4099115"/>
            <a:ext cx="11325291" cy="152200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Font typeface="+mj-lt"/>
              <a:buAutoNum type="arabicPeriod"/>
            </a:pPr>
            <a:r>
              <a:rPr lang="en-US" sz="1800" cap="none" dirty="0">
                <a:solidFill>
                  <a:schemeClr val="tx1"/>
                </a:solidFill>
                <a:latin typeface="Sitka Subheading" pitchFamily="2" charset="0"/>
              </a:rPr>
              <a:t>Model Limitations</a:t>
            </a:r>
          </a:p>
          <a:p>
            <a:pPr marL="514350" indent="-514350">
              <a:buFont typeface="+mj-lt"/>
              <a:buAutoNum type="arabicPeriod"/>
            </a:pPr>
            <a:r>
              <a:rPr lang="en-US" sz="1800" cap="none" dirty="0">
                <a:solidFill>
                  <a:schemeClr val="tx1"/>
                </a:solidFill>
                <a:latin typeface="Sitka Subheading" pitchFamily="2" charset="0"/>
              </a:rPr>
              <a:t>Sensitivity To Outliers</a:t>
            </a:r>
          </a:p>
          <a:p>
            <a:pPr marL="514350" indent="-514350">
              <a:buFont typeface="+mj-lt"/>
              <a:buAutoNum type="arabicPeriod"/>
            </a:pPr>
            <a:r>
              <a:rPr lang="en-US" sz="1800" cap="none" dirty="0">
                <a:solidFill>
                  <a:schemeClr val="tx1"/>
                </a:solidFill>
                <a:latin typeface="Sitka Subheading" pitchFamily="2" charset="0"/>
              </a:rPr>
              <a:t>External Factors Not Considered</a:t>
            </a:r>
          </a:p>
          <a:p>
            <a:pPr marL="514350" indent="-514350">
              <a:buFont typeface="+mj-lt"/>
              <a:buAutoNum type="arabicPeriod"/>
            </a:pPr>
            <a:r>
              <a:rPr lang="en-US" sz="1800" cap="none" dirty="0">
                <a:solidFill>
                  <a:schemeClr val="tx1"/>
                </a:solidFill>
                <a:latin typeface="Sitka Subheading" pitchFamily="2" charset="0"/>
              </a:rPr>
              <a:t>Limited To Historical Data</a:t>
            </a:r>
          </a:p>
          <a:p>
            <a:pPr marL="514350" indent="-514350">
              <a:buFont typeface="+mj-lt"/>
              <a:buAutoNum type="arabicPeriod"/>
            </a:pPr>
            <a:r>
              <a:rPr lang="en-US" sz="1800" cap="none" dirty="0">
                <a:solidFill>
                  <a:schemeClr val="tx1"/>
                </a:solidFill>
                <a:latin typeface="Sitka Subheading" pitchFamily="2" charset="0"/>
              </a:rPr>
              <a:t>Static Assumptions</a:t>
            </a:r>
          </a:p>
        </p:txBody>
      </p:sp>
    </p:spTree>
    <p:extLst>
      <p:ext uri="{BB962C8B-B14F-4D97-AF65-F5344CB8AC3E}">
        <p14:creationId xmlns:p14="http://schemas.microsoft.com/office/powerpoint/2010/main" val="23926005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79</TotalTime>
  <Words>693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Cooper Black</vt:lpstr>
      <vt:lpstr>Courier New</vt:lpstr>
      <vt:lpstr>Gill Sans MT</vt:lpstr>
      <vt:lpstr>Sitka Subheading</vt:lpstr>
      <vt:lpstr>Snap ITC</vt:lpstr>
      <vt:lpstr>SuperscriptNumbersFontFix</vt:lpstr>
      <vt:lpstr>Wingdings</vt:lpstr>
      <vt:lpstr>Wingdings 2</vt:lpstr>
      <vt:lpstr>Dividend</vt:lpstr>
      <vt:lpstr>Predicting Apple Vision Pro Sales for the Next Year</vt:lpstr>
      <vt:lpstr>OBjective of Project</vt:lpstr>
      <vt:lpstr>Python Libraries  used</vt:lpstr>
      <vt:lpstr>S     T    E    P   s</vt:lpstr>
      <vt:lpstr>01- Data Preprocessing</vt:lpstr>
      <vt:lpstr>STEP – 02  Data Visualization</vt:lpstr>
      <vt:lpstr>Step -03 Machine Learning</vt:lpstr>
      <vt:lpstr>Step -04 Future Sales Prediction</vt:lpstr>
      <vt:lpstr>1. Informed Decision-making 2. Cost Efficiency 3. Simplicity And Ease Of Implementation 4. Visualization Of Trends 5. Scalability</vt:lpstr>
      <vt:lpstr>Conclusion and Future Work</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Micky Roy</dc:creator>
  <cp:lastModifiedBy>Micky Roy</cp:lastModifiedBy>
  <cp:revision>1</cp:revision>
  <dcterms:created xsi:type="dcterms:W3CDTF">2024-08-28T17:02:55Z</dcterms:created>
  <dcterms:modified xsi:type="dcterms:W3CDTF">2024-08-28T18:22:52Z</dcterms:modified>
</cp:coreProperties>
</file>