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96" r:id="rId2"/>
  </p:sldMasterIdLst>
  <p:notesMasterIdLst>
    <p:notesMasterId r:id="rId41"/>
  </p:notesMasterIdLst>
  <p:sldIdLst>
    <p:sldId id="256" r:id="rId3"/>
    <p:sldId id="275" r:id="rId4"/>
    <p:sldId id="276" r:id="rId5"/>
    <p:sldId id="277" r:id="rId6"/>
    <p:sldId id="278" r:id="rId7"/>
    <p:sldId id="257" r:id="rId8"/>
    <p:sldId id="265" r:id="rId9"/>
    <p:sldId id="266" r:id="rId10"/>
    <p:sldId id="284" r:id="rId11"/>
    <p:sldId id="285" r:id="rId12"/>
    <p:sldId id="286" r:id="rId13"/>
    <p:sldId id="287" r:id="rId14"/>
    <p:sldId id="288" r:id="rId15"/>
    <p:sldId id="258" r:id="rId16"/>
    <p:sldId id="259" r:id="rId17"/>
    <p:sldId id="260" r:id="rId18"/>
    <p:sldId id="261" r:id="rId19"/>
    <p:sldId id="274" r:id="rId20"/>
    <p:sldId id="279" r:id="rId21"/>
    <p:sldId id="280" r:id="rId22"/>
    <p:sldId id="281" r:id="rId23"/>
    <p:sldId id="282" r:id="rId24"/>
    <p:sldId id="283" r:id="rId25"/>
    <p:sldId id="289" r:id="rId26"/>
    <p:sldId id="290" r:id="rId27"/>
    <p:sldId id="291" r:id="rId28"/>
    <p:sldId id="292" r:id="rId29"/>
    <p:sldId id="293" r:id="rId30"/>
    <p:sldId id="294" r:id="rId31"/>
    <p:sldId id="267" r:id="rId32"/>
    <p:sldId id="268" r:id="rId33"/>
    <p:sldId id="269" r:id="rId34"/>
    <p:sldId id="270" r:id="rId35"/>
    <p:sldId id="271" r:id="rId36"/>
    <p:sldId id="263" r:id="rId37"/>
    <p:sldId id="272" r:id="rId38"/>
    <p:sldId id="264" r:id="rId39"/>
    <p:sldId id="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17"/>
    <p:restoredTop sz="94650"/>
  </p:normalViewPr>
  <p:slideViewPr>
    <p:cSldViewPr snapToGrid="0">
      <p:cViewPr varScale="1">
        <p:scale>
          <a:sx n="66" d="100"/>
          <a:sy n="66"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3EFD2-7143-124F-89F6-73BC20B1D311}"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03F3E-55AC-6842-9284-10A9D3F1F6C8}" type="slidenum">
              <a:rPr lang="en-US" smtClean="0"/>
              <a:t>‹#›</a:t>
            </a:fld>
            <a:endParaRPr lang="en-US"/>
          </a:p>
        </p:txBody>
      </p:sp>
    </p:spTree>
    <p:extLst>
      <p:ext uri="{BB962C8B-B14F-4D97-AF65-F5344CB8AC3E}">
        <p14:creationId xmlns:p14="http://schemas.microsoft.com/office/powerpoint/2010/main" val="3143053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9BA1F0-6AB9-7547-A1FF-A93E809047C6}" type="slidenum">
              <a:rPr lang="en-GB" smtClean="0"/>
              <a:t>18</a:t>
            </a:fld>
            <a:endParaRPr lang="en-GB"/>
          </a:p>
        </p:txBody>
      </p:sp>
    </p:spTree>
    <p:extLst>
      <p:ext uri="{BB962C8B-B14F-4D97-AF65-F5344CB8AC3E}">
        <p14:creationId xmlns:p14="http://schemas.microsoft.com/office/powerpoint/2010/main" val="220900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3E3E3"/>
                </a:solidFill>
                <a:effectLst/>
                <a:highlight>
                  <a:srgbClr val="131314"/>
                </a:highlight>
                <a:latin typeface="Google Sans"/>
              </a:rPr>
              <a:t>DTOs cleanly define the data exchanged between our backend and frontend. They separate display concerns from database entities. Note how </a:t>
            </a:r>
            <a:r>
              <a:rPr lang="en-GB" dirty="0"/>
              <a:t>ItemInfoDetail</a:t>
            </a:r>
            <a:r>
              <a:rPr lang="en-GB" b="0" i="0" dirty="0">
                <a:solidFill>
                  <a:srgbClr val="E3E3E3"/>
                </a:solidFill>
                <a:effectLst/>
                <a:highlight>
                  <a:srgbClr val="131314"/>
                </a:highlight>
                <a:latin typeface="Google Sans"/>
              </a:rPr>
              <a:t> builds upon </a:t>
            </a:r>
            <a:r>
              <a:rPr lang="en-GB" dirty="0"/>
              <a:t>ItemListingDetail</a:t>
            </a:r>
            <a:r>
              <a:rPr lang="en-GB" b="0" i="0" dirty="0">
                <a:solidFill>
                  <a:srgbClr val="E3E3E3"/>
                </a:solidFill>
                <a:effectLst/>
                <a:highlight>
                  <a:srgbClr val="131314"/>
                </a:highlight>
                <a:latin typeface="Google Sans"/>
              </a:rPr>
              <a:t> to provide additional details when needed.</a:t>
            </a:r>
            <a:endParaRPr lang="en-US" dirty="0"/>
          </a:p>
        </p:txBody>
      </p:sp>
      <p:sp>
        <p:nvSpPr>
          <p:cNvPr id="4" name="Slide Number Placeholder 3"/>
          <p:cNvSpPr>
            <a:spLocks noGrp="1"/>
          </p:cNvSpPr>
          <p:nvPr>
            <p:ph type="sldNum" sz="quarter" idx="5"/>
          </p:nvPr>
        </p:nvSpPr>
        <p:spPr/>
        <p:txBody>
          <a:bodyPr/>
          <a:lstStyle/>
          <a:p>
            <a:fld id="{A10C90E1-ECF6-9043-888D-CA929FF696DD}" type="slidenum">
              <a:rPr lang="en-US" smtClean="0"/>
              <a:t>20</a:t>
            </a:fld>
            <a:endParaRPr lang="en-US" dirty="0"/>
          </a:p>
        </p:txBody>
      </p:sp>
    </p:spTree>
    <p:extLst>
      <p:ext uri="{BB962C8B-B14F-4D97-AF65-F5344CB8AC3E}">
        <p14:creationId xmlns:p14="http://schemas.microsoft.com/office/powerpoint/2010/main" val="413482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3E3E3"/>
                </a:solidFill>
                <a:effectLst/>
                <a:highlight>
                  <a:srgbClr val="131314"/>
                </a:highlight>
                <a:latin typeface="Google Sans"/>
              </a:rPr>
              <a:t>Spring Data JPA abstracts away much of the boilerplate database code. Emphasise the power of custom queries for implementing marketplace-specific logic.</a:t>
            </a:r>
            <a:endParaRPr lang="en-GB"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A10C90E1-ECF6-9043-888D-CA929FF696DD}" type="slidenum">
              <a:rPr lang="en-US" smtClean="0"/>
              <a:t>21</a:t>
            </a:fld>
            <a:endParaRPr lang="en-US" dirty="0"/>
          </a:p>
        </p:txBody>
      </p:sp>
    </p:spTree>
    <p:extLst>
      <p:ext uri="{BB962C8B-B14F-4D97-AF65-F5344CB8AC3E}">
        <p14:creationId xmlns:p14="http://schemas.microsoft.com/office/powerpoint/2010/main" val="300206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C90E1-ECF6-9043-888D-CA929FF696DD}" type="slidenum">
              <a:rPr lang="en-US" smtClean="0"/>
              <a:t>22</a:t>
            </a:fld>
            <a:endParaRPr lang="en-US" dirty="0"/>
          </a:p>
        </p:txBody>
      </p:sp>
    </p:spTree>
    <p:extLst>
      <p:ext uri="{BB962C8B-B14F-4D97-AF65-F5344CB8AC3E}">
        <p14:creationId xmlns:p14="http://schemas.microsoft.com/office/powerpoint/2010/main" val="105251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A10C90E1-ECF6-9043-888D-CA929FF696DD}" type="slidenum">
              <a:rPr lang="en-US" smtClean="0"/>
              <a:t>23</a:t>
            </a:fld>
            <a:endParaRPr lang="en-US" dirty="0"/>
          </a:p>
        </p:txBody>
      </p:sp>
    </p:spTree>
    <p:extLst>
      <p:ext uri="{BB962C8B-B14F-4D97-AF65-F5344CB8AC3E}">
        <p14:creationId xmlns:p14="http://schemas.microsoft.com/office/powerpoint/2010/main" val="324228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E3F50A-1DB2-4723-BF35-4BFFA5D97550}" type="slidenum">
              <a:rPr lang="en-GB" smtClean="0"/>
              <a:t>37</a:t>
            </a:fld>
            <a:endParaRPr lang="en-GB"/>
          </a:p>
        </p:txBody>
      </p:sp>
    </p:spTree>
    <p:extLst>
      <p:ext uri="{BB962C8B-B14F-4D97-AF65-F5344CB8AC3E}">
        <p14:creationId xmlns:p14="http://schemas.microsoft.com/office/powerpoint/2010/main" val="399814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E3F50A-1DB2-4723-BF35-4BFFA5D97550}" type="slidenum">
              <a:rPr lang="en-GB" smtClean="0"/>
              <a:t>38</a:t>
            </a:fld>
            <a:endParaRPr lang="en-GB"/>
          </a:p>
        </p:txBody>
      </p:sp>
    </p:spTree>
    <p:extLst>
      <p:ext uri="{BB962C8B-B14F-4D97-AF65-F5344CB8AC3E}">
        <p14:creationId xmlns:p14="http://schemas.microsoft.com/office/powerpoint/2010/main" val="29837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68EB-861C-058F-563F-B0A33D99D9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51B87DF-D754-EEE0-1725-63ACC8B68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A2286B-B01B-CFCC-8F15-A61E21C62F88}"/>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a:extLst>
              <a:ext uri="{FF2B5EF4-FFF2-40B4-BE49-F238E27FC236}">
                <a16:creationId xmlns:a16="http://schemas.microsoft.com/office/drawing/2014/main" id="{3C2268FD-4731-5628-E2C2-8C4E9A748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4DC54-9FE3-2F69-67E8-88CE5CCAF3BA}"/>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75195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780F-AC9A-9B0D-3AA4-FC2A03B60D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FCF079-73F0-02D9-A0AD-B59B73ED76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97A531-DE24-C031-9B6C-C2770D6333A9}"/>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a:extLst>
              <a:ext uri="{FF2B5EF4-FFF2-40B4-BE49-F238E27FC236}">
                <a16:creationId xmlns:a16="http://schemas.microsoft.com/office/drawing/2014/main" id="{FA547AB3-E907-FAD0-5F48-D8DC308A0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621FA-8043-707B-1FD9-206F27FDFC8F}"/>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42214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BD569-9FBF-12EA-9BC9-B45518AFE50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19BE4F-6DAD-0731-518F-126FBD3EB1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923D49-3F5C-59E6-7A8F-210DA0EF61E4}"/>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a:extLst>
              <a:ext uri="{FF2B5EF4-FFF2-40B4-BE49-F238E27FC236}">
                <a16:creationId xmlns:a16="http://schemas.microsoft.com/office/drawing/2014/main" id="{9AF6E3BA-1D14-EE79-F2AE-DB97472D6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62240-3884-3163-DC70-89DDA10DFAAC}"/>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33970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4/24/2024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292754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4/24/2024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96241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4/24/2024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4800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4/24/2024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779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896274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827968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443203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B67B63D-A4AC-B040-8C24-6F4366BE519E}"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2285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9A51-0578-0FAA-AABD-FA5FD9B11D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ABB240-530D-C09C-5559-C4612EFDBA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B481EB-5E13-9A0B-3D20-355F4F1AC764}"/>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a:extLst>
              <a:ext uri="{FF2B5EF4-FFF2-40B4-BE49-F238E27FC236}">
                <a16:creationId xmlns:a16="http://schemas.microsoft.com/office/drawing/2014/main" id="{DE44FD66-049F-1816-1F48-A7E12346D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69E3B-F708-E29E-A62F-D13B663074BA}"/>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382278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67B63D-A4AC-B040-8C24-6F4366BE519E}"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229180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B67B63D-A4AC-B040-8C24-6F4366BE519E}"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179198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7B63D-A4AC-B040-8C24-6F4366BE519E}"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701861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B67B63D-A4AC-B040-8C24-6F4366BE519E}"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081142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B67B63D-A4AC-B040-8C24-6F4366BE519E}"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7331280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42838250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92380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7518-6A41-E92D-C230-D3CF89CDEA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38987E-E10F-DECB-FDAA-4DF2D798E3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B0396E-34C6-DE60-68CF-11E03074041B}"/>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5" name="Footer Placeholder 4">
            <a:extLst>
              <a:ext uri="{FF2B5EF4-FFF2-40B4-BE49-F238E27FC236}">
                <a16:creationId xmlns:a16="http://schemas.microsoft.com/office/drawing/2014/main" id="{3A3DEF0C-25DF-CF9E-CBB4-3B9146BD1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414E9-3DCF-E275-30BD-014DD1D3D570}"/>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42006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DAE8-132E-72F9-3C74-9A344369DC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F7F62E-0561-48B5-A1A8-808DC304B9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A7D04A-72B2-6F5A-F99C-FB7D3E7D20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280A291-4189-CAB3-42CF-419D94DEB056}"/>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6" name="Footer Placeholder 5">
            <a:extLst>
              <a:ext uri="{FF2B5EF4-FFF2-40B4-BE49-F238E27FC236}">
                <a16:creationId xmlns:a16="http://schemas.microsoft.com/office/drawing/2014/main" id="{1C347D88-B6A1-DAD1-CC00-04D6D2B49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C5250-20A7-8AA4-819F-F80EEB26891C}"/>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53118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4CE8-5ADA-1E4E-E62B-3EE35A62AF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DD9000B-80AB-B301-5EE6-D929A0B2A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1F499E-25C4-0B00-D253-1400836C5E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FD6B73C-39B4-3A81-BAD1-60CD41EA4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0A30FA-69FC-313C-8C20-8A6CEBEAB3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43B2832-20CC-F0F8-4D89-C823D01ABE99}"/>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8" name="Footer Placeholder 7">
            <a:extLst>
              <a:ext uri="{FF2B5EF4-FFF2-40B4-BE49-F238E27FC236}">
                <a16:creationId xmlns:a16="http://schemas.microsoft.com/office/drawing/2014/main" id="{6F57362E-F342-682E-2561-64816359D1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3F527-9D6C-EACD-114F-8AC4588ABFFE}"/>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22182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559A-E31F-5C40-5A0A-60A32D91D8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06B383-DC2E-0089-28AD-EC05B7D46726}"/>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4" name="Footer Placeholder 3">
            <a:extLst>
              <a:ext uri="{FF2B5EF4-FFF2-40B4-BE49-F238E27FC236}">
                <a16:creationId xmlns:a16="http://schemas.microsoft.com/office/drawing/2014/main" id="{45A82AD4-4905-9C24-65A4-DA80EA890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4A0F8E-EFE5-A688-796D-05D9EEE1AB0A}"/>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6372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9025A-D9C5-7738-0B1E-2B1E8BD16197}"/>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3" name="Footer Placeholder 2">
            <a:extLst>
              <a:ext uri="{FF2B5EF4-FFF2-40B4-BE49-F238E27FC236}">
                <a16:creationId xmlns:a16="http://schemas.microsoft.com/office/drawing/2014/main" id="{AAE731A6-9D78-CCB3-4228-6C15B2E56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ECDD32-6B59-682A-549B-56CFBC5E461D}"/>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65524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10C8-21CF-FA4E-F3AF-A6358C25A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88EFA6F-6B0F-B216-3A18-E22330561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3D6D2B-CFE1-F762-C968-CED582098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056C50-1C15-0083-2391-82145CEED1E8}"/>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6" name="Footer Placeholder 5">
            <a:extLst>
              <a:ext uri="{FF2B5EF4-FFF2-40B4-BE49-F238E27FC236}">
                <a16:creationId xmlns:a16="http://schemas.microsoft.com/office/drawing/2014/main" id="{96489E04-C0BC-085A-2AD4-AEA341EE4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7FD81-8CFB-C4E3-8A98-7E095888A264}"/>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24379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5133-724C-D411-DB64-1EC45B4F4C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6DFE2A9-DFE3-BC43-0ECD-F3326A547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6C3494-0AAA-D9DC-818F-DF9E6168A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8CD41A-3957-1914-B28C-849E80EDBEE0}"/>
              </a:ext>
            </a:extLst>
          </p:cNvPr>
          <p:cNvSpPr>
            <a:spLocks noGrp="1"/>
          </p:cNvSpPr>
          <p:nvPr>
            <p:ph type="dt" sz="half" idx="10"/>
          </p:nvPr>
        </p:nvSpPr>
        <p:spPr/>
        <p:txBody>
          <a:bodyPr/>
          <a:lstStyle/>
          <a:p>
            <a:fld id="{FB67B63D-A4AC-B040-8C24-6F4366BE519E}" type="datetimeFigureOut">
              <a:rPr lang="en-US" smtClean="0"/>
              <a:t>4/24/2024</a:t>
            </a:fld>
            <a:endParaRPr lang="en-US"/>
          </a:p>
        </p:txBody>
      </p:sp>
      <p:sp>
        <p:nvSpPr>
          <p:cNvPr id="6" name="Footer Placeholder 5">
            <a:extLst>
              <a:ext uri="{FF2B5EF4-FFF2-40B4-BE49-F238E27FC236}">
                <a16:creationId xmlns:a16="http://schemas.microsoft.com/office/drawing/2014/main" id="{3DAE1BB8-D0B2-2A09-8279-03A157609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E4798-22D2-9C9A-3850-7C8FFEAF30E9}"/>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290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58048-D164-D900-BE79-9C67931A7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B946685-394C-7927-B1EF-C94A76A14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FCDE3E-8A9B-D076-C7CD-A43A7FC0F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67B63D-A4AC-B040-8C24-6F4366BE519E}" type="datetimeFigureOut">
              <a:rPr lang="en-US" smtClean="0"/>
              <a:t>4/24/2024</a:t>
            </a:fld>
            <a:endParaRPr lang="en-US"/>
          </a:p>
        </p:txBody>
      </p:sp>
      <p:sp>
        <p:nvSpPr>
          <p:cNvPr id="5" name="Footer Placeholder 4">
            <a:extLst>
              <a:ext uri="{FF2B5EF4-FFF2-40B4-BE49-F238E27FC236}">
                <a16:creationId xmlns:a16="http://schemas.microsoft.com/office/drawing/2014/main" id="{67325859-CE1F-DB2E-7FF2-E50BCB337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6C1961-64E5-AF06-44DE-EAF93AF43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F998DC-F7F9-2144-9181-6EEAC77222F2}" type="slidenum">
              <a:rPr lang="en-US" smtClean="0"/>
              <a:t>‹#›</a:t>
            </a:fld>
            <a:endParaRPr lang="en-US"/>
          </a:p>
        </p:txBody>
      </p:sp>
    </p:spTree>
    <p:extLst>
      <p:ext uri="{BB962C8B-B14F-4D97-AF65-F5344CB8AC3E}">
        <p14:creationId xmlns:p14="http://schemas.microsoft.com/office/powerpoint/2010/main" val="2108552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8" r:id="rId12"/>
    <p:sldLayoutId id="2147483709" r:id="rId13"/>
    <p:sldLayoutId id="2147483710" r:id="rId14"/>
    <p:sldLayoutId id="214748371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B67B63D-A4AC-B040-8C24-6F4366BE519E}"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62F998DC-F7F9-2144-9181-6EEAC77222F2}" type="slidenum">
              <a:rPr lang="en-US" smtClean="0"/>
              <a:t>‹#›</a:t>
            </a:fld>
            <a:endParaRPr lang="en-US"/>
          </a:p>
        </p:txBody>
      </p:sp>
    </p:spTree>
    <p:extLst>
      <p:ext uri="{BB962C8B-B14F-4D97-AF65-F5344CB8AC3E}">
        <p14:creationId xmlns:p14="http://schemas.microsoft.com/office/powerpoint/2010/main" val="336942011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6.svg"/></Relationships>
</file>

<file path=ppt/slides/_rels/slide3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6.sv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3999-514A-8474-DA15-A5B20B8FCD02}"/>
              </a:ext>
            </a:extLst>
          </p:cNvPr>
          <p:cNvSpPr>
            <a:spLocks noGrp="1"/>
          </p:cNvSpPr>
          <p:nvPr>
            <p:ph type="ctrTitle"/>
          </p:nvPr>
        </p:nvSpPr>
        <p:spPr>
          <a:xfrm>
            <a:off x="1524000" y="1906134"/>
            <a:ext cx="9144000" cy="2387600"/>
          </a:xfrm>
        </p:spPr>
        <p:txBody>
          <a:bodyPr/>
          <a:lstStyle/>
          <a:p>
            <a:r>
              <a:rPr lang="en-US" dirty="0"/>
              <a:t>CO2201 CW4 Presentation – Group 12</a:t>
            </a:r>
          </a:p>
        </p:txBody>
      </p:sp>
    </p:spTree>
    <p:extLst>
      <p:ext uri="{BB962C8B-B14F-4D97-AF65-F5344CB8AC3E}">
        <p14:creationId xmlns:p14="http://schemas.microsoft.com/office/powerpoint/2010/main" val="374948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99BA-9E01-C683-E4C7-EC7810BF0DDA}"/>
              </a:ext>
            </a:extLst>
          </p:cNvPr>
          <p:cNvSpPr>
            <a:spLocks noGrp="1"/>
          </p:cNvSpPr>
          <p:nvPr>
            <p:ph type="title"/>
          </p:nvPr>
        </p:nvSpPr>
        <p:spPr>
          <a:xfrm>
            <a:off x="142014" y="224972"/>
            <a:ext cx="10972800" cy="824538"/>
          </a:xfrm>
        </p:spPr>
        <p:txBody>
          <a:bodyPr/>
          <a:lstStyle/>
          <a:p>
            <a:r>
              <a:rPr lang="en-US" dirty="0"/>
              <a:t>Communication Channels</a:t>
            </a:r>
          </a:p>
        </p:txBody>
      </p:sp>
      <p:sp>
        <p:nvSpPr>
          <p:cNvPr id="3" name="Text Placeholder 2">
            <a:extLst>
              <a:ext uri="{FF2B5EF4-FFF2-40B4-BE49-F238E27FC236}">
                <a16:creationId xmlns:a16="http://schemas.microsoft.com/office/drawing/2014/main" id="{ED641F0A-E30A-A713-655F-EB1AE0BBF8E1}"/>
              </a:ext>
            </a:extLst>
          </p:cNvPr>
          <p:cNvSpPr>
            <a:spLocks noGrp="1"/>
          </p:cNvSpPr>
          <p:nvPr>
            <p:ph type="body" idx="1"/>
          </p:nvPr>
        </p:nvSpPr>
        <p:spPr>
          <a:xfrm>
            <a:off x="780196" y="1220052"/>
            <a:ext cx="6295518" cy="1103086"/>
          </a:xfrm>
        </p:spPr>
        <p:txBody>
          <a:bodyPr/>
          <a:lstStyle/>
          <a:p>
            <a:r>
              <a:rPr lang="en-US" dirty="0"/>
              <a:t>Emails : </a:t>
            </a:r>
            <a:r>
              <a:rPr lang="en-US" sz="1800" b="0" dirty="0"/>
              <a:t>First point of communication. Used to exchange:</a:t>
            </a:r>
          </a:p>
          <a:p>
            <a:pPr marL="285750" indent="-285750">
              <a:buFont typeface="Arial" panose="020B0604020202020204" pitchFamily="34" charset="0"/>
              <a:buChar char="•"/>
            </a:pPr>
            <a:r>
              <a:rPr lang="en-US" sz="1800" b="0" dirty="0"/>
              <a:t>Mobile Numbers</a:t>
            </a:r>
          </a:p>
          <a:p>
            <a:pPr marL="285750" indent="-285750">
              <a:buFont typeface="Arial" panose="020B0604020202020204" pitchFamily="34" charset="0"/>
              <a:buChar char="•"/>
            </a:pPr>
            <a:r>
              <a:rPr lang="en-US" sz="1800" b="0" dirty="0"/>
              <a:t>Documents i.e., slides, demo videos, etc.</a:t>
            </a:r>
          </a:p>
        </p:txBody>
      </p:sp>
      <p:sp>
        <p:nvSpPr>
          <p:cNvPr id="5" name="Text Placeholder 4">
            <a:extLst>
              <a:ext uri="{FF2B5EF4-FFF2-40B4-BE49-F238E27FC236}">
                <a16:creationId xmlns:a16="http://schemas.microsoft.com/office/drawing/2014/main" id="{318B27A0-E441-D674-3B2F-A970E2E17281}"/>
              </a:ext>
            </a:extLst>
          </p:cNvPr>
          <p:cNvSpPr>
            <a:spLocks noGrp="1"/>
          </p:cNvSpPr>
          <p:nvPr>
            <p:ph type="body" idx="13"/>
          </p:nvPr>
        </p:nvSpPr>
        <p:spPr>
          <a:xfrm>
            <a:off x="142014" y="2742677"/>
            <a:ext cx="6569545" cy="1774371"/>
          </a:xfrm>
        </p:spPr>
        <p:txBody>
          <a:bodyPr/>
          <a:lstStyle/>
          <a:p>
            <a:r>
              <a:rPr lang="en-US" dirty="0"/>
              <a:t>Instant Messaging Platforms: </a:t>
            </a:r>
            <a:r>
              <a:rPr lang="en-US" sz="1800" b="0" dirty="0"/>
              <a:t>Specifically, WhatsApp was our main communication channel. We used it for the following:</a:t>
            </a:r>
          </a:p>
          <a:p>
            <a:pPr marL="285750" indent="-285750">
              <a:buFont typeface="Arial" panose="020B0604020202020204" pitchFamily="34" charset="0"/>
              <a:buChar char="•"/>
            </a:pPr>
            <a:r>
              <a:rPr lang="en-US" sz="1800" b="0" dirty="0"/>
              <a:t>Planning meetings, and demos.</a:t>
            </a:r>
          </a:p>
          <a:p>
            <a:pPr marL="285750" indent="-285750">
              <a:buFont typeface="Arial" panose="020B0604020202020204" pitchFamily="34" charset="0"/>
              <a:buChar char="•"/>
            </a:pPr>
            <a:r>
              <a:rPr lang="en-US" sz="1800" b="0" dirty="0"/>
              <a:t>Quick exchange of updates regarding issues, stories progress, and other important matters.</a:t>
            </a:r>
          </a:p>
        </p:txBody>
      </p:sp>
      <p:sp>
        <p:nvSpPr>
          <p:cNvPr id="7" name="Text Placeholder 6">
            <a:extLst>
              <a:ext uri="{FF2B5EF4-FFF2-40B4-BE49-F238E27FC236}">
                <a16:creationId xmlns:a16="http://schemas.microsoft.com/office/drawing/2014/main" id="{8C88E6F8-5FE1-F731-9066-10D74ED0FDFC}"/>
              </a:ext>
            </a:extLst>
          </p:cNvPr>
          <p:cNvSpPr>
            <a:spLocks noGrp="1"/>
          </p:cNvSpPr>
          <p:nvPr>
            <p:ph type="body" idx="15"/>
          </p:nvPr>
        </p:nvSpPr>
        <p:spPr>
          <a:xfrm>
            <a:off x="780196" y="4782457"/>
            <a:ext cx="5853796" cy="1517648"/>
          </a:xfrm>
        </p:spPr>
        <p:txBody>
          <a:bodyPr/>
          <a:lstStyle/>
          <a:p>
            <a:r>
              <a:rPr lang="en-US" dirty="0"/>
              <a:t>Meetings: </a:t>
            </a:r>
            <a:r>
              <a:rPr lang="en-US" sz="1800" b="0" dirty="0"/>
              <a:t>We had eight meetings in total, they were either in-person or virtual. In those we accomplished the following:</a:t>
            </a:r>
          </a:p>
          <a:p>
            <a:pPr marL="342900" indent="-342900">
              <a:buFont typeface="Arial" panose="020B0604020202020204" pitchFamily="34" charset="0"/>
              <a:buChar char="•"/>
            </a:pPr>
            <a:r>
              <a:rPr lang="en-US" sz="1800" b="0" dirty="0"/>
              <a:t>Completed  essential scrum events.</a:t>
            </a:r>
          </a:p>
          <a:p>
            <a:pPr marL="342900" indent="-342900">
              <a:buFont typeface="Arial" panose="020B0604020202020204" pitchFamily="34" charset="0"/>
              <a:buChar char="•"/>
            </a:pPr>
            <a:r>
              <a:rPr lang="en-US" sz="1800" b="0" dirty="0"/>
              <a:t>Held brainstorming sessions to generate ideas.</a:t>
            </a:r>
            <a:endParaRPr lang="en-US" dirty="0"/>
          </a:p>
        </p:txBody>
      </p:sp>
      <p:pic>
        <p:nvPicPr>
          <p:cNvPr id="11" name="Picture Placeholder 10">
            <a:extLst>
              <a:ext uri="{FF2B5EF4-FFF2-40B4-BE49-F238E27FC236}">
                <a16:creationId xmlns:a16="http://schemas.microsoft.com/office/drawing/2014/main" id="{DB0F39C9-EB7A-D90F-E414-0C85B17B9FD8}"/>
              </a:ext>
            </a:extLst>
          </p:cNvPr>
          <p:cNvPicPr>
            <a:picLocks noGrp="1" noChangeAspect="1"/>
          </p:cNvPicPr>
          <p:nvPr>
            <p:ph type="pic" sz="quarter" idx="17"/>
          </p:nvPr>
        </p:nvPicPr>
        <p:blipFill>
          <a:blip r:embed="rId2"/>
          <a:srcRect l="16649" r="16649"/>
          <a:stretch>
            <a:fillRect/>
          </a:stretch>
        </p:blipFill>
        <p:spPr>
          <a:xfrm>
            <a:off x="6804588" y="904340"/>
            <a:ext cx="5245398" cy="5305876"/>
          </a:xfrm>
        </p:spPr>
      </p:pic>
      <p:sp>
        <p:nvSpPr>
          <p:cNvPr id="10" name="Text Placeholder 9">
            <a:extLst>
              <a:ext uri="{FF2B5EF4-FFF2-40B4-BE49-F238E27FC236}">
                <a16:creationId xmlns:a16="http://schemas.microsoft.com/office/drawing/2014/main" id="{F66E92F2-4776-BE55-B803-B3A16A1287C9}"/>
              </a:ext>
            </a:extLst>
          </p:cNvPr>
          <p:cNvSpPr>
            <a:spLocks noGrp="1"/>
          </p:cNvSpPr>
          <p:nvPr>
            <p:ph type="body" sz="quarter" idx="20"/>
          </p:nvPr>
        </p:nvSpPr>
        <p:spPr>
          <a:xfrm>
            <a:off x="8896422" y="6627672"/>
            <a:ext cx="3243262" cy="182562"/>
          </a:xfrm>
        </p:spPr>
        <p:txBody>
          <a:bodyPr/>
          <a:lstStyle/>
          <a:p>
            <a:r>
              <a:rPr lang="en-US" dirty="0"/>
              <a:t>Photos provided by Pexels</a:t>
            </a:r>
          </a:p>
        </p:txBody>
      </p:sp>
    </p:spTree>
    <p:extLst>
      <p:ext uri="{BB962C8B-B14F-4D97-AF65-F5344CB8AC3E}">
        <p14:creationId xmlns:p14="http://schemas.microsoft.com/office/powerpoint/2010/main" val="273665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FEFCA4-AE69-8001-51E2-A8BF27FEC598}"/>
              </a:ext>
            </a:extLst>
          </p:cNvPr>
          <p:cNvSpPr>
            <a:spLocks noGrp="1"/>
          </p:cNvSpPr>
          <p:nvPr>
            <p:ph type="body" idx="21"/>
          </p:nvPr>
        </p:nvSpPr>
        <p:spPr>
          <a:xfrm>
            <a:off x="3690227" y="2805809"/>
            <a:ext cx="5912135" cy="1156998"/>
          </a:xfrm>
        </p:spPr>
        <p:txBody>
          <a:bodyPr/>
          <a:lstStyle/>
          <a:p>
            <a:r>
              <a:rPr lang="en-US" dirty="0"/>
              <a:t>Timely Responses: </a:t>
            </a:r>
            <a:r>
              <a:rPr lang="en-GB" sz="1800" b="0" dirty="0"/>
              <a:t>Instant feedback, and quick answers to questions, and resolution of issues.</a:t>
            </a:r>
          </a:p>
          <a:p>
            <a:endParaRPr lang="en-US" dirty="0"/>
          </a:p>
        </p:txBody>
      </p:sp>
      <p:sp>
        <p:nvSpPr>
          <p:cNvPr id="7" name="Text Placeholder 6">
            <a:extLst>
              <a:ext uri="{FF2B5EF4-FFF2-40B4-BE49-F238E27FC236}">
                <a16:creationId xmlns:a16="http://schemas.microsoft.com/office/drawing/2014/main" id="{FBF33427-A2AA-04E7-75CE-FC97CECEA54D}"/>
              </a:ext>
            </a:extLst>
          </p:cNvPr>
          <p:cNvSpPr>
            <a:spLocks noGrp="1"/>
          </p:cNvSpPr>
          <p:nvPr>
            <p:ph type="body" idx="24"/>
          </p:nvPr>
        </p:nvSpPr>
        <p:spPr>
          <a:xfrm>
            <a:off x="474829" y="1455457"/>
            <a:ext cx="5984705" cy="1071465"/>
          </a:xfrm>
        </p:spPr>
        <p:txBody>
          <a:bodyPr/>
          <a:lstStyle/>
          <a:p>
            <a:r>
              <a:rPr lang="en-US" dirty="0"/>
              <a:t>Participation: </a:t>
            </a:r>
            <a:r>
              <a:rPr lang="en-GB" sz="1800" b="0" dirty="0"/>
              <a:t>Active involvement in discussions, idea contribution, and supportive communication.</a:t>
            </a:r>
          </a:p>
          <a:p>
            <a:endParaRPr lang="en-US" dirty="0"/>
          </a:p>
        </p:txBody>
      </p:sp>
      <p:sp>
        <p:nvSpPr>
          <p:cNvPr id="20" name="TextBox 19">
            <a:extLst>
              <a:ext uri="{FF2B5EF4-FFF2-40B4-BE49-F238E27FC236}">
                <a16:creationId xmlns:a16="http://schemas.microsoft.com/office/drawing/2014/main" id="{98DA7D50-8B25-310B-6893-DE756378D2C2}"/>
              </a:ext>
            </a:extLst>
          </p:cNvPr>
          <p:cNvSpPr txBox="1"/>
          <p:nvPr/>
        </p:nvSpPr>
        <p:spPr>
          <a:xfrm>
            <a:off x="3690227" y="484121"/>
            <a:ext cx="4811545" cy="523220"/>
          </a:xfrm>
          <a:prstGeom prst="rect">
            <a:avLst/>
          </a:prstGeom>
          <a:noFill/>
        </p:spPr>
        <p:txBody>
          <a:bodyPr wrap="square">
            <a:spAutoFit/>
          </a:bodyPr>
          <a:lstStyle/>
          <a:p>
            <a:r>
              <a:rPr lang="en-US" sz="2800" b="1" dirty="0">
                <a:latin typeface="+mj-lt"/>
                <a:cs typeface="Times New Roman" panose="02020603050405020304" pitchFamily="18" charset="0"/>
              </a:rPr>
              <a:t>Successes in Communication</a:t>
            </a:r>
          </a:p>
        </p:txBody>
      </p:sp>
      <p:sp>
        <p:nvSpPr>
          <p:cNvPr id="4" name="Text Placeholder 4">
            <a:extLst>
              <a:ext uri="{FF2B5EF4-FFF2-40B4-BE49-F238E27FC236}">
                <a16:creationId xmlns:a16="http://schemas.microsoft.com/office/drawing/2014/main" id="{CBF7F04C-799D-8058-626A-C6B74E3D83B5}"/>
              </a:ext>
            </a:extLst>
          </p:cNvPr>
          <p:cNvSpPr txBox="1">
            <a:spLocks/>
          </p:cNvSpPr>
          <p:nvPr/>
        </p:nvSpPr>
        <p:spPr>
          <a:xfrm>
            <a:off x="6143946" y="5010150"/>
            <a:ext cx="5846821" cy="115699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Respect and professionalism: </a:t>
            </a:r>
            <a:r>
              <a:rPr lang="en-GB" sz="1800" b="0" dirty="0"/>
              <a:t>Interactions between team members were respectful and professional. </a:t>
            </a:r>
          </a:p>
          <a:p>
            <a:endParaRPr lang="en-US" dirty="0"/>
          </a:p>
        </p:txBody>
      </p:sp>
    </p:spTree>
    <p:extLst>
      <p:ext uri="{BB962C8B-B14F-4D97-AF65-F5344CB8AC3E}">
        <p14:creationId xmlns:p14="http://schemas.microsoft.com/office/powerpoint/2010/main" val="276019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20"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923B7F5-CCB2-9AAD-A564-F3A6BBA93B09}"/>
              </a:ext>
            </a:extLst>
          </p:cNvPr>
          <p:cNvSpPr txBox="1"/>
          <p:nvPr/>
        </p:nvSpPr>
        <p:spPr>
          <a:xfrm>
            <a:off x="3644236" y="414972"/>
            <a:ext cx="4903528" cy="523220"/>
          </a:xfrm>
          <a:prstGeom prst="rect">
            <a:avLst/>
          </a:prstGeom>
          <a:noFill/>
        </p:spPr>
        <p:txBody>
          <a:bodyPr wrap="square">
            <a:spAutoFit/>
          </a:bodyPr>
          <a:lstStyle/>
          <a:p>
            <a:r>
              <a:rPr lang="en-US" sz="2800" b="1" dirty="0">
                <a:latin typeface="+mj-lt"/>
                <a:cs typeface="Times New Roman" panose="02020603050405020304" pitchFamily="18" charset="0"/>
              </a:rPr>
              <a:t>Challenges in Communication</a:t>
            </a:r>
          </a:p>
        </p:txBody>
      </p:sp>
      <p:sp>
        <p:nvSpPr>
          <p:cNvPr id="29" name="TextBox 28">
            <a:extLst>
              <a:ext uri="{FF2B5EF4-FFF2-40B4-BE49-F238E27FC236}">
                <a16:creationId xmlns:a16="http://schemas.microsoft.com/office/drawing/2014/main" id="{057F7F46-D837-D444-6B6F-58D5EE2A4D49}"/>
              </a:ext>
            </a:extLst>
          </p:cNvPr>
          <p:cNvSpPr txBox="1"/>
          <p:nvPr/>
        </p:nvSpPr>
        <p:spPr>
          <a:xfrm>
            <a:off x="3644235" y="3033594"/>
            <a:ext cx="5064335" cy="1200329"/>
          </a:xfrm>
          <a:prstGeom prst="rect">
            <a:avLst/>
          </a:prstGeom>
          <a:noFill/>
        </p:spPr>
        <p:txBody>
          <a:bodyPr wrap="square">
            <a:spAutoFit/>
          </a:bodyPr>
          <a:lstStyle/>
          <a:p>
            <a:r>
              <a:rPr lang="en-US" b="1" dirty="0"/>
              <a:t>Misinterpretations</a:t>
            </a:r>
            <a:endParaRPr lang="en-GB" dirty="0"/>
          </a:p>
          <a:p>
            <a:r>
              <a:rPr lang="en-GB" dirty="0"/>
              <a:t>Misunderstanding of messages and instructions resulted in issues with some user stories that affected our progress.</a:t>
            </a:r>
            <a:endParaRPr lang="en-US" dirty="0"/>
          </a:p>
        </p:txBody>
      </p:sp>
      <p:sp>
        <p:nvSpPr>
          <p:cNvPr id="32" name="Text Placeholder 5">
            <a:extLst>
              <a:ext uri="{FF2B5EF4-FFF2-40B4-BE49-F238E27FC236}">
                <a16:creationId xmlns:a16="http://schemas.microsoft.com/office/drawing/2014/main" id="{516DBCFC-EEDC-78FB-095A-B5404B33CF89}"/>
              </a:ext>
            </a:extLst>
          </p:cNvPr>
          <p:cNvSpPr txBox="1">
            <a:spLocks/>
          </p:cNvSpPr>
          <p:nvPr/>
        </p:nvSpPr>
        <p:spPr>
          <a:xfrm>
            <a:off x="6096000" y="4700869"/>
            <a:ext cx="5740400" cy="113387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Lack of Trust in the Environment</a:t>
            </a:r>
            <a:endParaRPr lang="en-GB" dirty="0"/>
          </a:p>
          <a:p>
            <a:r>
              <a:rPr lang="en-GB" dirty="0"/>
              <a:t>Lack of trust in team environment resulted in a team member not asking for help from other team members when they faced issues with their tasks.</a:t>
            </a:r>
          </a:p>
        </p:txBody>
      </p:sp>
      <p:sp>
        <p:nvSpPr>
          <p:cNvPr id="33" name="Text Placeholder 5">
            <a:extLst>
              <a:ext uri="{FF2B5EF4-FFF2-40B4-BE49-F238E27FC236}">
                <a16:creationId xmlns:a16="http://schemas.microsoft.com/office/drawing/2014/main" id="{CF3BC912-2234-83DF-A819-4E5D3FF37BBB}"/>
              </a:ext>
            </a:extLst>
          </p:cNvPr>
          <p:cNvSpPr txBox="1">
            <a:spLocks/>
          </p:cNvSpPr>
          <p:nvPr/>
        </p:nvSpPr>
        <p:spPr>
          <a:xfrm>
            <a:off x="533045" y="1801406"/>
            <a:ext cx="5454098" cy="109419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Consistency Issues</a:t>
            </a:r>
            <a:endParaRPr lang="en-GB" dirty="0"/>
          </a:p>
          <a:p>
            <a:r>
              <a:rPr lang="en-GB" dirty="0"/>
              <a:t>Lack of scheduling for weekly meetings led to absences that affected our communication.</a:t>
            </a:r>
          </a:p>
        </p:txBody>
      </p:sp>
    </p:spTree>
    <p:extLst>
      <p:ext uri="{BB962C8B-B14F-4D97-AF65-F5344CB8AC3E}">
        <p14:creationId xmlns:p14="http://schemas.microsoft.com/office/powerpoint/2010/main" val="19377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E82D-3FD2-ADDB-C6CC-F30F5DF0DB58}"/>
              </a:ext>
            </a:extLst>
          </p:cNvPr>
          <p:cNvSpPr>
            <a:spLocks noGrp="1"/>
          </p:cNvSpPr>
          <p:nvPr>
            <p:ph type="title"/>
          </p:nvPr>
        </p:nvSpPr>
        <p:spPr>
          <a:xfrm>
            <a:off x="188686" y="363536"/>
            <a:ext cx="10972800" cy="1230485"/>
          </a:xfrm>
        </p:spPr>
        <p:txBody>
          <a:bodyPr/>
          <a:lstStyle/>
          <a:p>
            <a:r>
              <a:rPr lang="en-US" dirty="0"/>
              <a:t>Lessons Learned</a:t>
            </a:r>
          </a:p>
        </p:txBody>
      </p:sp>
      <p:sp>
        <p:nvSpPr>
          <p:cNvPr id="4" name="Text Placeholder 3">
            <a:extLst>
              <a:ext uri="{FF2B5EF4-FFF2-40B4-BE49-F238E27FC236}">
                <a16:creationId xmlns:a16="http://schemas.microsoft.com/office/drawing/2014/main" id="{5362A404-62F8-A731-9A28-07B943B73EC5}"/>
              </a:ext>
            </a:extLst>
          </p:cNvPr>
          <p:cNvSpPr>
            <a:spLocks noGrp="1"/>
          </p:cNvSpPr>
          <p:nvPr>
            <p:ph type="body" sz="half" idx="2"/>
          </p:nvPr>
        </p:nvSpPr>
        <p:spPr>
          <a:xfrm>
            <a:off x="509684" y="4268836"/>
            <a:ext cx="5157786" cy="1230485"/>
          </a:xfrm>
        </p:spPr>
        <p:txBody>
          <a:bodyPr/>
          <a:lstStyle/>
          <a:p>
            <a:pPr lvl="0"/>
            <a:r>
              <a:rPr lang="en-US" sz="2000" b="1" dirty="0">
                <a:solidFill>
                  <a:prstClr val="black"/>
                </a:solidFill>
              </a:rPr>
              <a:t>Team Environment</a:t>
            </a:r>
            <a:endParaRPr lang="en-US" dirty="0"/>
          </a:p>
          <a:p>
            <a:r>
              <a:rPr lang="en-US" dirty="0"/>
              <a:t>Creating an environment where every team member feels safe to share their thoughts and collaborate with their team is essential for efficient communication.</a:t>
            </a:r>
          </a:p>
        </p:txBody>
      </p:sp>
      <p:sp>
        <p:nvSpPr>
          <p:cNvPr id="8" name="Text Placeholder 7">
            <a:extLst>
              <a:ext uri="{FF2B5EF4-FFF2-40B4-BE49-F238E27FC236}">
                <a16:creationId xmlns:a16="http://schemas.microsoft.com/office/drawing/2014/main" id="{30EB3BDB-8E9F-177C-90CD-45D28252B886}"/>
              </a:ext>
            </a:extLst>
          </p:cNvPr>
          <p:cNvSpPr>
            <a:spLocks noGrp="1"/>
          </p:cNvSpPr>
          <p:nvPr>
            <p:ph type="body" sz="half" idx="21"/>
          </p:nvPr>
        </p:nvSpPr>
        <p:spPr>
          <a:xfrm>
            <a:off x="509684" y="2198515"/>
            <a:ext cx="5157786" cy="1230485"/>
          </a:xfrm>
        </p:spPr>
        <p:txBody>
          <a:bodyPr/>
          <a:lstStyle/>
          <a:p>
            <a:pPr lvl="0"/>
            <a:r>
              <a:rPr lang="en-US" sz="2000" b="1" dirty="0">
                <a:solidFill>
                  <a:prstClr val="black"/>
                </a:solidFill>
              </a:rPr>
              <a:t>Clear Communication</a:t>
            </a:r>
            <a:endParaRPr lang="en-US" dirty="0"/>
          </a:p>
          <a:p>
            <a:r>
              <a:rPr lang="en-US" dirty="0"/>
              <a:t>With clear communication, teams need to make sure that roles, and responsibilities are communicated clearly to avoid any issues that can affect the team’s objectives.</a:t>
            </a:r>
          </a:p>
        </p:txBody>
      </p:sp>
      <p:pic>
        <p:nvPicPr>
          <p:cNvPr id="19" name="Picture 18" descr="A stack of books and chalk on a table&#10;&#10;Description automatically generated">
            <a:extLst>
              <a:ext uri="{FF2B5EF4-FFF2-40B4-BE49-F238E27FC236}">
                <a16:creationId xmlns:a16="http://schemas.microsoft.com/office/drawing/2014/main" id="{768FE885-9C11-1906-F44E-605ACC645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528" y="856343"/>
            <a:ext cx="5665786" cy="5435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 name="Text Placeholder 9">
            <a:extLst>
              <a:ext uri="{FF2B5EF4-FFF2-40B4-BE49-F238E27FC236}">
                <a16:creationId xmlns:a16="http://schemas.microsoft.com/office/drawing/2014/main" id="{AE67F4C2-3488-71F2-2B2C-A4E9ADA199FA}"/>
              </a:ext>
            </a:extLst>
          </p:cNvPr>
          <p:cNvSpPr txBox="1">
            <a:spLocks/>
          </p:cNvSpPr>
          <p:nvPr/>
        </p:nvSpPr>
        <p:spPr>
          <a:xfrm>
            <a:off x="10392910" y="6644893"/>
            <a:ext cx="3243262" cy="1825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200" b="0" dirty="0"/>
              <a:t>Photos provided by Pexels</a:t>
            </a:r>
          </a:p>
        </p:txBody>
      </p:sp>
    </p:spTree>
    <p:extLst>
      <p:ext uri="{BB962C8B-B14F-4D97-AF65-F5344CB8AC3E}">
        <p14:creationId xmlns:p14="http://schemas.microsoft.com/office/powerpoint/2010/main" val="284823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3718-109B-85B0-B414-40B25260F76E}"/>
              </a:ext>
            </a:extLst>
          </p:cNvPr>
          <p:cNvSpPr>
            <a:spLocks noGrp="1"/>
          </p:cNvSpPr>
          <p:nvPr>
            <p:ph type="ctrTitle"/>
          </p:nvPr>
        </p:nvSpPr>
        <p:spPr/>
        <p:txBody>
          <a:bodyPr>
            <a:normAutofit fontScale="90000"/>
          </a:bodyPr>
          <a:lstStyle/>
          <a:p>
            <a:r>
              <a:rPr lang="en-US" dirty="0"/>
              <a:t>Scrum events – How did your group do these and were they successful?</a:t>
            </a:r>
          </a:p>
        </p:txBody>
      </p:sp>
      <p:sp>
        <p:nvSpPr>
          <p:cNvPr id="3" name="Subtitle 2">
            <a:extLst>
              <a:ext uri="{FF2B5EF4-FFF2-40B4-BE49-F238E27FC236}">
                <a16:creationId xmlns:a16="http://schemas.microsoft.com/office/drawing/2014/main" id="{EF80CAE0-7504-7E67-CF36-195B9F567A60}"/>
              </a:ext>
            </a:extLst>
          </p:cNvPr>
          <p:cNvSpPr>
            <a:spLocks noGrp="1"/>
          </p:cNvSpPr>
          <p:nvPr>
            <p:ph type="subTitle" idx="1"/>
          </p:nvPr>
        </p:nvSpPr>
        <p:spPr/>
        <p:txBody>
          <a:bodyPr/>
          <a:lstStyle/>
          <a:p>
            <a:r>
              <a:rPr lang="en-US" dirty="0"/>
              <a:t>Adam Pathan – ap833@student.le.ac.uk</a:t>
            </a:r>
          </a:p>
        </p:txBody>
      </p:sp>
    </p:spTree>
    <p:extLst>
      <p:ext uri="{BB962C8B-B14F-4D97-AF65-F5344CB8AC3E}">
        <p14:creationId xmlns:p14="http://schemas.microsoft.com/office/powerpoint/2010/main" val="225934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C5AA-E6E6-EF6D-4CBA-644A54EF187B}"/>
              </a:ext>
            </a:extLst>
          </p:cNvPr>
          <p:cNvSpPr>
            <a:spLocks noGrp="1"/>
          </p:cNvSpPr>
          <p:nvPr>
            <p:ph type="title"/>
          </p:nvPr>
        </p:nvSpPr>
        <p:spPr/>
        <p:txBody>
          <a:bodyPr/>
          <a:lstStyle/>
          <a:p>
            <a:r>
              <a:rPr lang="en-US" dirty="0"/>
              <a:t>Sprint Planning</a:t>
            </a:r>
          </a:p>
        </p:txBody>
      </p:sp>
      <p:sp>
        <p:nvSpPr>
          <p:cNvPr id="4" name="TextBox 3">
            <a:extLst>
              <a:ext uri="{FF2B5EF4-FFF2-40B4-BE49-F238E27FC236}">
                <a16:creationId xmlns:a16="http://schemas.microsoft.com/office/drawing/2014/main" id="{58F882A2-9AF5-1CF9-E0C0-79FF6B17F712}"/>
              </a:ext>
            </a:extLst>
          </p:cNvPr>
          <p:cNvSpPr txBox="1"/>
          <p:nvPr/>
        </p:nvSpPr>
        <p:spPr>
          <a:xfrm>
            <a:off x="838200" y="2067339"/>
            <a:ext cx="10515599" cy="1384995"/>
          </a:xfrm>
          <a:prstGeom prst="rect">
            <a:avLst/>
          </a:prstGeom>
          <a:noFill/>
        </p:spPr>
        <p:txBody>
          <a:bodyPr wrap="square" rtlCol="0">
            <a:spAutoFit/>
          </a:bodyPr>
          <a:lstStyle/>
          <a:p>
            <a:pPr marL="514350" indent="-514350">
              <a:buAutoNum type="arabicParenR"/>
            </a:pPr>
            <a:r>
              <a:rPr lang="en-US" sz="2800" dirty="0"/>
              <a:t>Objectives?</a:t>
            </a:r>
          </a:p>
          <a:p>
            <a:pPr marL="514350" indent="-514350">
              <a:buAutoNum type="arabicParenR"/>
            </a:pPr>
            <a:r>
              <a:rPr lang="en-US" sz="2800" dirty="0"/>
              <a:t>Method of allocation?</a:t>
            </a:r>
          </a:p>
          <a:p>
            <a:pPr marL="514350" indent="-514350">
              <a:buAutoNum type="arabicParenR"/>
            </a:pPr>
            <a:r>
              <a:rPr lang="en-US" sz="2800" dirty="0"/>
              <a:t>Overall rating – 4/5</a:t>
            </a:r>
          </a:p>
        </p:txBody>
      </p:sp>
    </p:spTree>
    <p:extLst>
      <p:ext uri="{BB962C8B-B14F-4D97-AF65-F5344CB8AC3E}">
        <p14:creationId xmlns:p14="http://schemas.microsoft.com/office/powerpoint/2010/main" val="115476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1BFF-F595-FEFC-CD8A-3329A920B214}"/>
              </a:ext>
            </a:extLst>
          </p:cNvPr>
          <p:cNvSpPr>
            <a:spLocks noGrp="1"/>
          </p:cNvSpPr>
          <p:nvPr>
            <p:ph type="title"/>
          </p:nvPr>
        </p:nvSpPr>
        <p:spPr/>
        <p:txBody>
          <a:bodyPr/>
          <a:lstStyle/>
          <a:p>
            <a:r>
              <a:rPr lang="en-US" dirty="0"/>
              <a:t>Daily Scrum</a:t>
            </a:r>
          </a:p>
        </p:txBody>
      </p:sp>
      <p:pic>
        <p:nvPicPr>
          <p:cNvPr id="1026" name="Picture 2" descr="Are daily standup (Scrum) meetings mandatory in AGILE?">
            <a:extLst>
              <a:ext uri="{FF2B5EF4-FFF2-40B4-BE49-F238E27FC236}">
                <a16:creationId xmlns:a16="http://schemas.microsoft.com/office/drawing/2014/main" id="{FF44A0B3-2E8C-547C-D9C4-9FBC8D0F4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657" y="3429000"/>
            <a:ext cx="4274378" cy="23003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98BCDA-540F-8EDA-B010-2BBCEB4728F8}"/>
              </a:ext>
            </a:extLst>
          </p:cNvPr>
          <p:cNvSpPr txBox="1"/>
          <p:nvPr/>
        </p:nvSpPr>
        <p:spPr>
          <a:xfrm>
            <a:off x="4838562" y="2196223"/>
            <a:ext cx="2514876" cy="523220"/>
          </a:xfrm>
          <a:prstGeom prst="rect">
            <a:avLst/>
          </a:prstGeom>
          <a:noFill/>
        </p:spPr>
        <p:txBody>
          <a:bodyPr wrap="square" rtlCol="0">
            <a:spAutoFit/>
          </a:bodyPr>
          <a:lstStyle/>
          <a:p>
            <a:r>
              <a:rPr lang="en-US" sz="2800" dirty="0"/>
              <a:t>Didn’t do</a:t>
            </a:r>
          </a:p>
        </p:txBody>
      </p:sp>
      <p:sp>
        <p:nvSpPr>
          <p:cNvPr id="5" name="TextBox 4">
            <a:extLst>
              <a:ext uri="{FF2B5EF4-FFF2-40B4-BE49-F238E27FC236}">
                <a16:creationId xmlns:a16="http://schemas.microsoft.com/office/drawing/2014/main" id="{3A94B305-22A2-C7F8-9050-0D9E72EAE80C}"/>
              </a:ext>
            </a:extLst>
          </p:cNvPr>
          <p:cNvSpPr txBox="1"/>
          <p:nvPr/>
        </p:nvSpPr>
        <p:spPr>
          <a:xfrm>
            <a:off x="8746435" y="3932864"/>
            <a:ext cx="2067339" cy="461665"/>
          </a:xfrm>
          <a:prstGeom prst="rect">
            <a:avLst/>
          </a:prstGeom>
          <a:noFill/>
        </p:spPr>
        <p:txBody>
          <a:bodyPr wrap="square" rtlCol="0">
            <a:spAutoFit/>
          </a:bodyPr>
          <a:lstStyle/>
          <a:p>
            <a:r>
              <a:rPr lang="en-US" sz="2400" dirty="0"/>
              <a:t>Why</a:t>
            </a:r>
            <a:r>
              <a:rPr lang="en-US" dirty="0"/>
              <a:t>?</a:t>
            </a:r>
          </a:p>
        </p:txBody>
      </p:sp>
      <p:sp>
        <p:nvSpPr>
          <p:cNvPr id="6" name="TextBox 5">
            <a:extLst>
              <a:ext uri="{FF2B5EF4-FFF2-40B4-BE49-F238E27FC236}">
                <a16:creationId xmlns:a16="http://schemas.microsoft.com/office/drawing/2014/main" id="{FD30A53B-1EB3-6A2A-C2D0-9B8673C21764}"/>
              </a:ext>
            </a:extLst>
          </p:cNvPr>
          <p:cNvSpPr txBox="1"/>
          <p:nvPr/>
        </p:nvSpPr>
        <p:spPr>
          <a:xfrm flipH="1">
            <a:off x="838200" y="3748199"/>
            <a:ext cx="1805057" cy="830997"/>
          </a:xfrm>
          <a:prstGeom prst="rect">
            <a:avLst/>
          </a:prstGeom>
          <a:noFill/>
        </p:spPr>
        <p:txBody>
          <a:bodyPr wrap="square" rtlCol="0">
            <a:spAutoFit/>
          </a:bodyPr>
          <a:lstStyle/>
          <a:p>
            <a:r>
              <a:rPr lang="en-US" sz="2400" dirty="0"/>
              <a:t>Overall rating ?</a:t>
            </a:r>
          </a:p>
        </p:txBody>
      </p:sp>
    </p:spTree>
    <p:extLst>
      <p:ext uri="{BB962C8B-B14F-4D97-AF65-F5344CB8AC3E}">
        <p14:creationId xmlns:p14="http://schemas.microsoft.com/office/powerpoint/2010/main" val="35118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A6D4-A826-2B2E-CFBB-7D8C56B4946B}"/>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48149AAE-6BCA-D53C-0D5D-5D9CC526A03C}"/>
              </a:ext>
            </a:extLst>
          </p:cNvPr>
          <p:cNvSpPr>
            <a:spLocks noGrp="1"/>
          </p:cNvSpPr>
          <p:nvPr>
            <p:ph idx="1"/>
          </p:nvPr>
        </p:nvSpPr>
        <p:spPr/>
        <p:txBody>
          <a:bodyPr/>
          <a:lstStyle/>
          <a:p>
            <a:r>
              <a:rPr lang="en-US" dirty="0"/>
              <a:t>Both checks submitted on time</a:t>
            </a:r>
          </a:p>
          <a:p>
            <a:r>
              <a:rPr lang="en-US" dirty="0"/>
              <a:t>Sprint 1 much more organized than sprint 2</a:t>
            </a:r>
          </a:p>
          <a:p>
            <a:r>
              <a:rPr lang="en-US" dirty="0"/>
              <a:t>Scrum Masters? </a:t>
            </a:r>
          </a:p>
          <a:p>
            <a:r>
              <a:rPr lang="en-US" dirty="0"/>
              <a:t>Overall rating: 4/5</a:t>
            </a:r>
          </a:p>
          <a:p>
            <a:endParaRPr lang="en-US" dirty="0"/>
          </a:p>
        </p:txBody>
      </p:sp>
    </p:spTree>
    <p:extLst>
      <p:ext uri="{BB962C8B-B14F-4D97-AF65-F5344CB8AC3E}">
        <p14:creationId xmlns:p14="http://schemas.microsoft.com/office/powerpoint/2010/main" val="77954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F9CD-7AB5-3ECD-F473-1353BA2E8F8B}"/>
              </a:ext>
            </a:extLst>
          </p:cNvPr>
          <p:cNvSpPr>
            <a:spLocks noGrp="1"/>
          </p:cNvSpPr>
          <p:nvPr>
            <p:ph type="title"/>
          </p:nvPr>
        </p:nvSpPr>
        <p:spPr/>
        <p:txBody>
          <a:bodyPr/>
          <a:lstStyle/>
          <a:p>
            <a:pPr algn="ctr"/>
            <a:r>
              <a:rPr lang="en-GB" dirty="0"/>
              <a:t>Non-technical skills we have developed:</a:t>
            </a:r>
            <a:br>
              <a:rPr lang="en-GB" dirty="0"/>
            </a:br>
            <a:r>
              <a:rPr lang="en-GB" sz="2000" dirty="0"/>
              <a:t>mna22@student.le.ac.uk </a:t>
            </a:r>
            <a:endParaRPr lang="en-GB" dirty="0"/>
          </a:p>
        </p:txBody>
      </p:sp>
      <p:sp>
        <p:nvSpPr>
          <p:cNvPr id="3" name="Content Placeholder 2">
            <a:extLst>
              <a:ext uri="{FF2B5EF4-FFF2-40B4-BE49-F238E27FC236}">
                <a16:creationId xmlns:a16="http://schemas.microsoft.com/office/drawing/2014/main" id="{DEB47D32-023F-EDF9-0906-466D085399BA}"/>
              </a:ext>
            </a:extLst>
          </p:cNvPr>
          <p:cNvSpPr>
            <a:spLocks noGrp="1"/>
          </p:cNvSpPr>
          <p:nvPr>
            <p:ph idx="1"/>
          </p:nvPr>
        </p:nvSpPr>
        <p:spPr>
          <a:xfrm>
            <a:off x="838200" y="1825625"/>
            <a:ext cx="3461657" cy="2147661"/>
          </a:xfrm>
        </p:spPr>
        <p:txBody>
          <a:bodyPr/>
          <a:lstStyle/>
          <a:p>
            <a:r>
              <a:rPr lang="en-GB" dirty="0"/>
              <a:t>Communication</a:t>
            </a:r>
          </a:p>
          <a:p>
            <a:r>
              <a:rPr lang="en-GB" dirty="0"/>
              <a:t>Teamwork</a:t>
            </a:r>
          </a:p>
          <a:p>
            <a:r>
              <a:rPr lang="en-GB" dirty="0"/>
              <a:t>Leadership</a:t>
            </a:r>
          </a:p>
          <a:p>
            <a:r>
              <a:rPr lang="en-GB" dirty="0"/>
              <a:t>Time management</a:t>
            </a:r>
          </a:p>
          <a:p>
            <a:pPr marL="0" indent="0">
              <a:buNone/>
            </a:pPr>
            <a:endParaRPr lang="en-GB" dirty="0"/>
          </a:p>
        </p:txBody>
      </p:sp>
      <p:pic>
        <p:nvPicPr>
          <p:cNvPr id="1030" name="Picture 6" descr="Private school students working on group project characters">
            <a:extLst>
              <a:ext uri="{FF2B5EF4-FFF2-40B4-BE49-F238E27FC236}">
                <a16:creationId xmlns:a16="http://schemas.microsoft.com/office/drawing/2014/main" id="{8897658B-2D5D-CA77-DF1B-84E66C2E6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2947534"/>
            <a:ext cx="4844143" cy="322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92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5AC0B0-8F96-AF7B-51F4-BE1A57CD8669}"/>
              </a:ext>
            </a:extLst>
          </p:cNvPr>
          <p:cNvSpPr txBox="1"/>
          <p:nvPr/>
        </p:nvSpPr>
        <p:spPr>
          <a:xfrm>
            <a:off x="1092708" y="2056961"/>
            <a:ext cx="8865108" cy="1938992"/>
          </a:xfrm>
          <a:prstGeom prst="rect">
            <a:avLst/>
          </a:prstGeom>
          <a:noFill/>
        </p:spPr>
        <p:txBody>
          <a:bodyPr wrap="square">
            <a:spAutoFit/>
          </a:bodyPr>
          <a:lstStyle/>
          <a:p>
            <a:r>
              <a:rPr lang="en-US" sz="6000" dirty="0">
                <a:latin typeface="Aptos" panose="020B0004020202020204" pitchFamily="34" charset="0"/>
                <a:ea typeface="Ayuthaya" pitchFamily="2" charset="-34"/>
                <a:cs typeface="Ayuthaya" pitchFamily="2" charset="-34"/>
              </a:rPr>
              <a:t>Explaining a </a:t>
            </a:r>
            <a:r>
              <a:rPr lang="en-US" sz="6000" b="1" dirty="0">
                <a:latin typeface="Aptos" panose="020B0004020202020204" pitchFamily="34" charset="0"/>
                <a:ea typeface="Ayuthaya" pitchFamily="2" charset="-34"/>
                <a:cs typeface="Ayuthaya" pitchFamily="2" charset="-34"/>
              </a:rPr>
              <a:t>Technical Feature</a:t>
            </a:r>
            <a:endParaRPr lang="en-US" sz="6000" dirty="0">
              <a:latin typeface="Aptos" panose="020B0004020202020204" pitchFamily="34" charset="0"/>
              <a:ea typeface="Ayuthaya" pitchFamily="2" charset="-34"/>
              <a:cs typeface="Ayuthaya" pitchFamily="2" charset="-34"/>
            </a:endParaRPr>
          </a:p>
        </p:txBody>
      </p:sp>
      <p:sp>
        <p:nvSpPr>
          <p:cNvPr id="7" name="Freeform: Shape 27">
            <a:extLst>
              <a:ext uri="{FF2B5EF4-FFF2-40B4-BE49-F238E27FC236}">
                <a16:creationId xmlns:a16="http://schemas.microsoft.com/office/drawing/2014/main" id="{C3CE6DDE-BC36-5995-C761-6716DCD96ECE}"/>
              </a:ext>
            </a:extLst>
          </p:cNvPr>
          <p:cNvSpPr/>
          <p:nvPr/>
        </p:nvSpPr>
        <p:spPr>
          <a:xfrm rot="12600000">
            <a:off x="9904926" y="-286890"/>
            <a:ext cx="2819483" cy="2753271"/>
          </a:xfrm>
          <a:custGeom>
            <a:avLst/>
            <a:gdLst>
              <a:gd name="connsiteX0" fmla="*/ 4343316 w 6605120"/>
              <a:gd name="connsiteY0" fmla="*/ 4424674 h 6611609"/>
              <a:gd name="connsiteX1" fmla="*/ 4675841 w 6605120"/>
              <a:gd name="connsiteY1" fmla="*/ 4677623 h 6611609"/>
              <a:gd name="connsiteX2" fmla="*/ 4696078 w 6605120"/>
              <a:gd name="connsiteY2" fmla="*/ 5130388 h 6611609"/>
              <a:gd name="connsiteX3" fmla="*/ 4405219 w 6605120"/>
              <a:gd name="connsiteY3" fmla="*/ 6268836 h 6611609"/>
              <a:gd name="connsiteX4" fmla="*/ 4333159 w 6605120"/>
              <a:gd name="connsiteY4" fmla="*/ 6444899 h 6611609"/>
              <a:gd name="connsiteX5" fmla="*/ 4282911 w 6605120"/>
              <a:gd name="connsiteY5" fmla="*/ 6463290 h 6611609"/>
              <a:gd name="connsiteX6" fmla="*/ 4193959 w 6605120"/>
              <a:gd name="connsiteY6" fmla="*/ 6488550 h 6611609"/>
              <a:gd name="connsiteX7" fmla="*/ 4299776 w 6605120"/>
              <a:gd name="connsiteY7" fmla="*/ 6230005 h 6611609"/>
              <a:gd name="connsiteX8" fmla="*/ 4584838 w 6605120"/>
              <a:gd name="connsiteY8" fmla="*/ 5114087 h 6611609"/>
              <a:gd name="connsiteX9" fmla="*/ 4571222 w 6605120"/>
              <a:gd name="connsiteY9" fmla="*/ 4718784 h 6611609"/>
              <a:gd name="connsiteX10" fmla="*/ 4302836 w 6605120"/>
              <a:gd name="connsiteY10" fmla="*/ 4540900 h 6611609"/>
              <a:gd name="connsiteX11" fmla="*/ 4119518 w 6605120"/>
              <a:gd name="connsiteY11" fmla="*/ 4801979 h 6611609"/>
              <a:gd name="connsiteX12" fmla="*/ 4156244 w 6605120"/>
              <a:gd name="connsiteY12" fmla="*/ 5098534 h 6611609"/>
              <a:gd name="connsiteX13" fmla="*/ 4176731 w 6605120"/>
              <a:gd name="connsiteY13" fmla="*/ 5195096 h 6611609"/>
              <a:gd name="connsiteX14" fmla="*/ 3940061 w 6605120"/>
              <a:gd name="connsiteY14" fmla="*/ 6478601 h 6611609"/>
              <a:gd name="connsiteX15" fmla="*/ 3884068 w 6605120"/>
              <a:gd name="connsiteY15" fmla="*/ 6559457 h 6611609"/>
              <a:gd name="connsiteX16" fmla="*/ 3802208 w 6605120"/>
              <a:gd name="connsiteY16" fmla="*/ 6574076 h 6611609"/>
              <a:gd name="connsiteX17" fmla="*/ 3738411 w 6605120"/>
              <a:gd name="connsiteY17" fmla="*/ 6582182 h 6611609"/>
              <a:gd name="connsiteX18" fmla="*/ 3742766 w 6605120"/>
              <a:gd name="connsiteY18" fmla="*/ 6566322 h 6611609"/>
              <a:gd name="connsiteX19" fmla="*/ 4066365 w 6605120"/>
              <a:gd name="connsiteY19" fmla="*/ 5216395 h 6611609"/>
              <a:gd name="connsiteX20" fmla="*/ 4046504 w 6605120"/>
              <a:gd name="connsiteY20" fmla="*/ 5122831 h 6611609"/>
              <a:gd name="connsiteX21" fmla="*/ 4007467 w 6605120"/>
              <a:gd name="connsiteY21" fmla="*/ 4793297 h 6611609"/>
              <a:gd name="connsiteX22" fmla="*/ 4279039 w 6605120"/>
              <a:gd name="connsiteY22" fmla="*/ 4431035 h 6611609"/>
              <a:gd name="connsiteX23" fmla="*/ 4343316 w 6605120"/>
              <a:gd name="connsiteY23" fmla="*/ 4424674 h 6611609"/>
              <a:gd name="connsiteX24" fmla="*/ 1087260 w 6605120"/>
              <a:gd name="connsiteY24" fmla="*/ 4350338 h 6611609"/>
              <a:gd name="connsiteX25" fmla="*/ 905753 w 6605120"/>
              <a:gd name="connsiteY25" fmla="*/ 4462826 h 6611609"/>
              <a:gd name="connsiteX26" fmla="*/ 909376 w 6605120"/>
              <a:gd name="connsiteY26" fmla="*/ 4787113 h 6611609"/>
              <a:gd name="connsiteX27" fmla="*/ 1126047 w 6605120"/>
              <a:gd name="connsiteY27" fmla="*/ 4848885 h 6611609"/>
              <a:gd name="connsiteX28" fmla="*/ 1299681 w 6605120"/>
              <a:gd name="connsiteY28" fmla="*/ 4548582 h 6611609"/>
              <a:gd name="connsiteX29" fmla="*/ 1119113 w 6605120"/>
              <a:gd name="connsiteY29" fmla="*/ 4353148 h 6611609"/>
              <a:gd name="connsiteX30" fmla="*/ 1087260 w 6605120"/>
              <a:gd name="connsiteY30" fmla="*/ 4350338 h 6611609"/>
              <a:gd name="connsiteX31" fmla="*/ 1091054 w 6605120"/>
              <a:gd name="connsiteY31" fmla="*/ 4237933 h 6611609"/>
              <a:gd name="connsiteX32" fmla="*/ 1138351 w 6605120"/>
              <a:gd name="connsiteY32" fmla="*/ 4242283 h 6611609"/>
              <a:gd name="connsiteX33" fmla="*/ 1409484 w 6605120"/>
              <a:gd name="connsiteY33" fmla="*/ 4524535 h 6611609"/>
              <a:gd name="connsiteX34" fmla="*/ 1365326 w 6605120"/>
              <a:gd name="connsiteY34" fmla="*/ 4789424 h 6611609"/>
              <a:gd name="connsiteX35" fmla="*/ 1155777 w 6605120"/>
              <a:gd name="connsiteY35" fmla="*/ 4957189 h 6611609"/>
              <a:gd name="connsiteX36" fmla="*/ 1054405 w 6605120"/>
              <a:gd name="connsiteY36" fmla="*/ 4971555 h 6611609"/>
              <a:gd name="connsiteX37" fmla="*/ 819185 w 6605120"/>
              <a:gd name="connsiteY37" fmla="*/ 4854194 h 6611609"/>
              <a:gd name="connsiteX38" fmla="*/ 810442 w 6605120"/>
              <a:gd name="connsiteY38" fmla="*/ 4403178 h 6611609"/>
              <a:gd name="connsiteX39" fmla="*/ 1091054 w 6605120"/>
              <a:gd name="connsiteY39" fmla="*/ 4237933 h 6611609"/>
              <a:gd name="connsiteX40" fmla="*/ 0 w 6605120"/>
              <a:gd name="connsiteY40" fmla="*/ 3611222 h 6611609"/>
              <a:gd name="connsiteX41" fmla="*/ 76459 w 6605120"/>
              <a:gd name="connsiteY41" fmla="*/ 3797021 h 6611609"/>
              <a:gd name="connsiteX42" fmla="*/ 118768 w 6605120"/>
              <a:gd name="connsiteY42" fmla="*/ 3968026 h 6611609"/>
              <a:gd name="connsiteX43" fmla="*/ 133314 w 6605120"/>
              <a:gd name="connsiteY43" fmla="*/ 4244041 h 6611609"/>
              <a:gd name="connsiteX44" fmla="*/ 128394 w 6605120"/>
              <a:gd name="connsiteY44" fmla="*/ 4265511 h 6611609"/>
              <a:gd name="connsiteX45" fmla="*/ 51544 w 6605120"/>
              <a:gd name="connsiteY45" fmla="*/ 3966631 h 6611609"/>
              <a:gd name="connsiteX46" fmla="*/ 1334 w 6605120"/>
              <a:gd name="connsiteY46" fmla="*/ 3637643 h 6611609"/>
              <a:gd name="connsiteX47" fmla="*/ 3839202 w 6605120"/>
              <a:gd name="connsiteY47" fmla="*/ 2970493 h 6611609"/>
              <a:gd name="connsiteX48" fmla="*/ 3671437 w 6605120"/>
              <a:gd name="connsiteY48" fmla="*/ 3115773 h 6611609"/>
              <a:gd name="connsiteX49" fmla="*/ 3900225 w 6605120"/>
              <a:gd name="connsiteY49" fmla="*/ 3647611 h 6611609"/>
              <a:gd name="connsiteX50" fmla="*/ 4010527 w 6605120"/>
              <a:gd name="connsiteY50" fmla="*/ 3666349 h 6611609"/>
              <a:gd name="connsiteX51" fmla="*/ 4075547 w 6605120"/>
              <a:gd name="connsiteY51" fmla="*/ 3348807 h 6611609"/>
              <a:gd name="connsiteX52" fmla="*/ 4012776 w 6605120"/>
              <a:gd name="connsiteY52" fmla="*/ 3094975 h 6611609"/>
              <a:gd name="connsiteX53" fmla="*/ 3840826 w 6605120"/>
              <a:gd name="connsiteY53" fmla="*/ 2970493 h 6611609"/>
              <a:gd name="connsiteX54" fmla="*/ 3839202 w 6605120"/>
              <a:gd name="connsiteY54" fmla="*/ 2970493 h 6611609"/>
              <a:gd name="connsiteX55" fmla="*/ 3839264 w 6605120"/>
              <a:gd name="connsiteY55" fmla="*/ 2858067 h 6611609"/>
              <a:gd name="connsiteX56" fmla="*/ 3842387 w 6605120"/>
              <a:gd name="connsiteY56" fmla="*/ 2858067 h 6611609"/>
              <a:gd name="connsiteX57" fmla="*/ 4112211 w 6605120"/>
              <a:gd name="connsiteY57" fmla="*/ 3042509 h 6611609"/>
              <a:gd name="connsiteX58" fmla="*/ 4187037 w 6605120"/>
              <a:gd name="connsiteY58" fmla="*/ 3334379 h 6611609"/>
              <a:gd name="connsiteX59" fmla="*/ 4072174 w 6605120"/>
              <a:gd name="connsiteY59" fmla="*/ 3760287 h 6611609"/>
              <a:gd name="connsiteX60" fmla="*/ 3979548 w 6605120"/>
              <a:gd name="connsiteY60" fmla="*/ 3787707 h 6611609"/>
              <a:gd name="connsiteX61" fmla="*/ 3842637 w 6605120"/>
              <a:gd name="connsiteY61" fmla="*/ 3744173 h 6611609"/>
              <a:gd name="connsiteX62" fmla="*/ 3623281 w 6605120"/>
              <a:gd name="connsiteY62" fmla="*/ 3447618 h 6611609"/>
              <a:gd name="connsiteX63" fmla="*/ 3562759 w 6605120"/>
              <a:gd name="connsiteY63" fmla="*/ 3086980 h 6611609"/>
              <a:gd name="connsiteX64" fmla="*/ 3839264 w 6605120"/>
              <a:gd name="connsiteY64" fmla="*/ 2858067 h 6611609"/>
              <a:gd name="connsiteX65" fmla="*/ 4368690 w 6605120"/>
              <a:gd name="connsiteY65" fmla="*/ 1992166 h 6611609"/>
              <a:gd name="connsiteX66" fmla="*/ 4582277 w 6605120"/>
              <a:gd name="connsiteY66" fmla="*/ 2051596 h 6611609"/>
              <a:gd name="connsiteX67" fmla="*/ 4654729 w 6605120"/>
              <a:gd name="connsiteY67" fmla="*/ 2434781 h 6611609"/>
              <a:gd name="connsiteX68" fmla="*/ 4576468 w 6605120"/>
              <a:gd name="connsiteY68" fmla="*/ 2600049 h 6611609"/>
              <a:gd name="connsiteX69" fmla="*/ 4505765 w 6605120"/>
              <a:gd name="connsiteY69" fmla="*/ 2748077 h 6611609"/>
              <a:gd name="connsiteX70" fmla="*/ 4551609 w 6605120"/>
              <a:gd name="connsiteY70" fmla="*/ 3294030 h 6611609"/>
              <a:gd name="connsiteX71" fmla="*/ 4727182 w 6605120"/>
              <a:gd name="connsiteY71" fmla="*/ 3628998 h 6611609"/>
              <a:gd name="connsiteX72" fmla="*/ 4834237 w 6605120"/>
              <a:gd name="connsiteY72" fmla="*/ 3819310 h 6611609"/>
              <a:gd name="connsiteX73" fmla="*/ 5102685 w 6605120"/>
              <a:gd name="connsiteY73" fmla="*/ 5506766 h 6611609"/>
              <a:gd name="connsiteX74" fmla="*/ 4926496 w 6605120"/>
              <a:gd name="connsiteY74" fmla="*/ 6101282 h 6611609"/>
              <a:gd name="connsiteX75" fmla="*/ 4869241 w 6605120"/>
              <a:gd name="connsiteY75" fmla="*/ 6216068 h 6611609"/>
              <a:gd name="connsiteX76" fmla="*/ 4704102 w 6605120"/>
              <a:gd name="connsiteY76" fmla="*/ 6295619 h 6611609"/>
              <a:gd name="connsiteX77" fmla="*/ 4823064 w 6605120"/>
              <a:gd name="connsiteY77" fmla="*/ 6057116 h 6611609"/>
              <a:gd name="connsiteX78" fmla="*/ 4991820 w 6605120"/>
              <a:gd name="connsiteY78" fmla="*/ 5487716 h 6611609"/>
              <a:gd name="connsiteX79" fmla="*/ 4734739 w 6605120"/>
              <a:gd name="connsiteY79" fmla="*/ 3871651 h 6611609"/>
              <a:gd name="connsiteX80" fmla="*/ 4629933 w 6605120"/>
              <a:gd name="connsiteY80" fmla="*/ 3685461 h 6611609"/>
              <a:gd name="connsiteX81" fmla="*/ 4447740 w 6605120"/>
              <a:gd name="connsiteY81" fmla="*/ 3337127 h 6611609"/>
              <a:gd name="connsiteX82" fmla="*/ 4399834 w 6605120"/>
              <a:gd name="connsiteY82" fmla="*/ 2710227 h 6611609"/>
              <a:gd name="connsiteX83" fmla="*/ 4477471 w 6605120"/>
              <a:gd name="connsiteY83" fmla="*/ 2546584 h 6611609"/>
              <a:gd name="connsiteX84" fmla="*/ 4548674 w 6605120"/>
              <a:gd name="connsiteY84" fmla="*/ 2397120 h 6611609"/>
              <a:gd name="connsiteX85" fmla="*/ 4511324 w 6605120"/>
              <a:gd name="connsiteY85" fmla="*/ 2138789 h 6611609"/>
              <a:gd name="connsiteX86" fmla="*/ 4214331 w 6605120"/>
              <a:gd name="connsiteY86" fmla="*/ 2136541 h 6611609"/>
              <a:gd name="connsiteX87" fmla="*/ 3247652 w 6605120"/>
              <a:gd name="connsiteY87" fmla="*/ 2757571 h 6611609"/>
              <a:gd name="connsiteX88" fmla="*/ 3273511 w 6605120"/>
              <a:gd name="connsiteY88" fmla="*/ 3456236 h 6611609"/>
              <a:gd name="connsiteX89" fmla="*/ 3455329 w 6605120"/>
              <a:gd name="connsiteY89" fmla="*/ 3854600 h 6611609"/>
              <a:gd name="connsiteX90" fmla="*/ 3592239 w 6605120"/>
              <a:gd name="connsiteY90" fmla="*/ 4139663 h 6611609"/>
              <a:gd name="connsiteX91" fmla="*/ 3573934 w 6605120"/>
              <a:gd name="connsiteY91" fmla="*/ 6349238 h 6611609"/>
              <a:gd name="connsiteX92" fmla="*/ 3439336 w 6605120"/>
              <a:gd name="connsiteY92" fmla="*/ 6608670 h 6611609"/>
              <a:gd name="connsiteX93" fmla="*/ 3323075 w 6605120"/>
              <a:gd name="connsiteY93" fmla="*/ 6611609 h 6611609"/>
              <a:gd name="connsiteX94" fmla="*/ 3327663 w 6605120"/>
              <a:gd name="connsiteY94" fmla="*/ 6580624 h 6611609"/>
              <a:gd name="connsiteX95" fmla="*/ 3489244 w 6605120"/>
              <a:gd name="connsiteY95" fmla="*/ 4184446 h 6611609"/>
              <a:gd name="connsiteX96" fmla="*/ 3355082 w 6605120"/>
              <a:gd name="connsiteY96" fmla="*/ 3905317 h 6611609"/>
              <a:gd name="connsiteX97" fmla="*/ 3168017 w 6605120"/>
              <a:gd name="connsiteY97" fmla="*/ 3494773 h 6611609"/>
              <a:gd name="connsiteX98" fmla="*/ 3144158 w 6605120"/>
              <a:gd name="connsiteY98" fmla="*/ 2714161 h 6611609"/>
              <a:gd name="connsiteX99" fmla="*/ 4183164 w 6605120"/>
              <a:gd name="connsiteY99" fmla="*/ 2028674 h 6611609"/>
              <a:gd name="connsiteX100" fmla="*/ 4368690 w 6605120"/>
              <a:gd name="connsiteY100" fmla="*/ 1992166 h 6611609"/>
              <a:gd name="connsiteX101" fmla="*/ 6300589 w 6605120"/>
              <a:gd name="connsiteY101" fmla="*/ 1905302 h 6611609"/>
              <a:gd name="connsiteX102" fmla="*/ 6350615 w 6605120"/>
              <a:gd name="connsiteY102" fmla="*/ 2009149 h 6611609"/>
              <a:gd name="connsiteX103" fmla="*/ 6368034 w 6605120"/>
              <a:gd name="connsiteY103" fmla="*/ 2056743 h 6611609"/>
              <a:gd name="connsiteX104" fmla="*/ 6344808 w 6605120"/>
              <a:gd name="connsiteY104" fmla="*/ 2151717 h 6611609"/>
              <a:gd name="connsiteX105" fmla="*/ 6473849 w 6605120"/>
              <a:gd name="connsiteY105" fmla="*/ 3005596 h 6611609"/>
              <a:gd name="connsiteX106" fmla="*/ 6605120 w 6605120"/>
              <a:gd name="connsiteY106" fmla="*/ 3415251 h 6611609"/>
              <a:gd name="connsiteX107" fmla="*/ 6593890 w 6605120"/>
              <a:gd name="connsiteY107" fmla="*/ 3637643 h 6611609"/>
              <a:gd name="connsiteX108" fmla="*/ 6582415 w 6605120"/>
              <a:gd name="connsiteY108" fmla="*/ 3712833 h 6611609"/>
              <a:gd name="connsiteX109" fmla="*/ 6366794 w 6605120"/>
              <a:gd name="connsiteY109" fmla="*/ 3039948 h 6611609"/>
              <a:gd name="connsiteX110" fmla="*/ 6234131 w 6605120"/>
              <a:gd name="connsiteY110" fmla="*/ 2131793 h 6611609"/>
              <a:gd name="connsiteX111" fmla="*/ 6264561 w 6605120"/>
              <a:gd name="connsiteY111" fmla="*/ 2007150 h 6611609"/>
              <a:gd name="connsiteX112" fmla="*/ 498047 w 6605120"/>
              <a:gd name="connsiteY112" fmla="*/ 1532008 h 6611609"/>
              <a:gd name="connsiteX113" fmla="*/ 508700 w 6605120"/>
              <a:gd name="connsiteY113" fmla="*/ 1538745 h 6611609"/>
              <a:gd name="connsiteX114" fmla="*/ 762658 w 6605120"/>
              <a:gd name="connsiteY114" fmla="*/ 1831428 h 6611609"/>
              <a:gd name="connsiteX115" fmla="*/ 773963 w 6605120"/>
              <a:gd name="connsiteY115" fmla="*/ 2529157 h 6611609"/>
              <a:gd name="connsiteX116" fmla="*/ 478282 w 6605120"/>
              <a:gd name="connsiteY116" fmla="*/ 2775371 h 6611609"/>
              <a:gd name="connsiteX117" fmla="*/ 449364 w 6605120"/>
              <a:gd name="connsiteY117" fmla="*/ 2776745 h 6611609"/>
              <a:gd name="connsiteX118" fmla="*/ 155080 w 6605120"/>
              <a:gd name="connsiteY118" fmla="*/ 2619304 h 6611609"/>
              <a:gd name="connsiteX119" fmla="*/ 77876 w 6605120"/>
              <a:gd name="connsiteY119" fmla="*/ 2528693 h 6611609"/>
              <a:gd name="connsiteX120" fmla="*/ 113081 w 6605120"/>
              <a:gd name="connsiteY120" fmla="*/ 2391777 h 6611609"/>
              <a:gd name="connsiteX121" fmla="*/ 165737 w 6605120"/>
              <a:gd name="connsiteY121" fmla="*/ 2458579 h 6611609"/>
              <a:gd name="connsiteX122" fmla="*/ 467103 w 6605120"/>
              <a:gd name="connsiteY122" fmla="*/ 2663444 h 6611609"/>
              <a:gd name="connsiteX123" fmla="*/ 672406 w 6605120"/>
              <a:gd name="connsiteY123" fmla="*/ 2480876 h 6611609"/>
              <a:gd name="connsiteX124" fmla="*/ 662724 w 6605120"/>
              <a:gd name="connsiteY124" fmla="*/ 1882894 h 6611609"/>
              <a:gd name="connsiteX125" fmla="*/ 477377 w 6605120"/>
              <a:gd name="connsiteY125" fmla="*/ 1655848 h 6611609"/>
              <a:gd name="connsiteX126" fmla="*/ 439649 w 6605120"/>
              <a:gd name="connsiteY126" fmla="*/ 1628133 h 6611609"/>
              <a:gd name="connsiteX127" fmla="*/ 6012416 w 6605120"/>
              <a:gd name="connsiteY127" fmla="*/ 1402584 h 6611609"/>
              <a:gd name="connsiteX128" fmla="*/ 6045123 w 6605120"/>
              <a:gd name="connsiteY128" fmla="*/ 1446323 h 6611609"/>
              <a:gd name="connsiteX129" fmla="*/ 6087064 w 6605120"/>
              <a:gd name="connsiteY129" fmla="*/ 1515360 h 6611609"/>
              <a:gd name="connsiteX130" fmla="*/ 5983670 w 6605120"/>
              <a:gd name="connsiteY130" fmla="*/ 1763848 h 6611609"/>
              <a:gd name="connsiteX131" fmla="*/ 5856816 w 6605120"/>
              <a:gd name="connsiteY131" fmla="*/ 2060402 h 6611609"/>
              <a:gd name="connsiteX132" fmla="*/ 5701168 w 6605120"/>
              <a:gd name="connsiteY132" fmla="*/ 3228324 h 6611609"/>
              <a:gd name="connsiteX133" fmla="*/ 6016086 w 6605120"/>
              <a:gd name="connsiteY133" fmla="*/ 3840172 h 6611609"/>
              <a:gd name="connsiteX134" fmla="*/ 6357050 w 6605120"/>
              <a:gd name="connsiteY134" fmla="*/ 4534716 h 6611609"/>
              <a:gd name="connsiteX135" fmla="*/ 6360893 w 6605120"/>
              <a:gd name="connsiteY135" fmla="*/ 4560505 h 6611609"/>
              <a:gd name="connsiteX136" fmla="*/ 6350615 w 6605120"/>
              <a:gd name="connsiteY136" fmla="*/ 4588587 h 6611609"/>
              <a:gd name="connsiteX137" fmla="*/ 6273900 w 6605120"/>
              <a:gd name="connsiteY137" fmla="*/ 4747837 h 6611609"/>
              <a:gd name="connsiteX138" fmla="*/ 6272965 w 6605120"/>
              <a:gd name="connsiteY138" fmla="*/ 4732556 h 6611609"/>
              <a:gd name="connsiteX139" fmla="*/ 6247247 w 6605120"/>
              <a:gd name="connsiteY139" fmla="*/ 4559263 h 6611609"/>
              <a:gd name="connsiteX140" fmla="*/ 5921711 w 6605120"/>
              <a:gd name="connsiteY140" fmla="*/ 3901445 h 6611609"/>
              <a:gd name="connsiteX141" fmla="*/ 5592739 w 6605120"/>
              <a:gd name="connsiteY141" fmla="*/ 3258179 h 6611609"/>
              <a:gd name="connsiteX142" fmla="*/ 5752635 w 6605120"/>
              <a:gd name="connsiteY142" fmla="*/ 2018306 h 6611609"/>
              <a:gd name="connsiteX143" fmla="*/ 5880738 w 6605120"/>
              <a:gd name="connsiteY143" fmla="*/ 1718753 h 6611609"/>
              <a:gd name="connsiteX144" fmla="*/ 825635 w 6605120"/>
              <a:gd name="connsiteY144" fmla="*/ 1097953 h 6611609"/>
              <a:gd name="connsiteX145" fmla="*/ 920599 w 6605120"/>
              <a:gd name="connsiteY145" fmla="*/ 1177686 h 6611609"/>
              <a:gd name="connsiteX146" fmla="*/ 1125983 w 6605120"/>
              <a:gd name="connsiteY146" fmla="*/ 1494899 h 6611609"/>
              <a:gd name="connsiteX147" fmla="*/ 1165894 w 6605120"/>
              <a:gd name="connsiteY147" fmla="*/ 2176764 h 6611609"/>
              <a:gd name="connsiteX148" fmla="*/ 1151091 w 6605120"/>
              <a:gd name="connsiteY148" fmla="*/ 2401991 h 6611609"/>
              <a:gd name="connsiteX149" fmla="*/ 1388248 w 6605120"/>
              <a:gd name="connsiteY149" fmla="*/ 3490090 h 6611609"/>
              <a:gd name="connsiteX150" fmla="*/ 1619909 w 6605120"/>
              <a:gd name="connsiteY150" fmla="*/ 3885205 h 6611609"/>
              <a:gd name="connsiteX151" fmla="*/ 1814906 w 6605120"/>
              <a:gd name="connsiteY151" fmla="*/ 4209368 h 6611609"/>
              <a:gd name="connsiteX152" fmla="*/ 2020396 w 6605120"/>
              <a:gd name="connsiteY152" fmla="*/ 5043633 h 6611609"/>
              <a:gd name="connsiteX153" fmla="*/ 1846510 w 6605120"/>
              <a:gd name="connsiteY153" fmla="*/ 5456862 h 6611609"/>
              <a:gd name="connsiteX154" fmla="*/ 1469757 w 6605120"/>
              <a:gd name="connsiteY154" fmla="*/ 5690646 h 6611609"/>
              <a:gd name="connsiteX155" fmla="*/ 1359455 w 6605120"/>
              <a:gd name="connsiteY155" fmla="*/ 5700640 h 6611609"/>
              <a:gd name="connsiteX156" fmla="*/ 873827 w 6605120"/>
              <a:gd name="connsiteY156" fmla="*/ 5547231 h 6611609"/>
              <a:gd name="connsiteX157" fmla="*/ 863239 w 6605120"/>
              <a:gd name="connsiteY157" fmla="*/ 5541158 h 6611609"/>
              <a:gd name="connsiteX158" fmla="*/ 740844 w 6605120"/>
              <a:gd name="connsiteY158" fmla="*/ 5406489 h 6611609"/>
              <a:gd name="connsiteX159" fmla="*/ 655435 w 6605120"/>
              <a:gd name="connsiteY159" fmla="*/ 5292274 h 6611609"/>
              <a:gd name="connsiteX160" fmla="*/ 777461 w 6605120"/>
              <a:gd name="connsiteY160" fmla="*/ 5362361 h 6611609"/>
              <a:gd name="connsiteX161" fmla="*/ 1361455 w 6605120"/>
              <a:gd name="connsiteY161" fmla="*/ 5587901 h 6611609"/>
              <a:gd name="connsiteX162" fmla="*/ 1449833 w 6605120"/>
              <a:gd name="connsiteY162" fmla="*/ 5580093 h 6611609"/>
              <a:gd name="connsiteX163" fmla="*/ 1908782 w 6605120"/>
              <a:gd name="connsiteY163" fmla="*/ 5030204 h 6611609"/>
              <a:gd name="connsiteX164" fmla="*/ 1716158 w 6605120"/>
              <a:gd name="connsiteY164" fmla="*/ 4263145 h 6611609"/>
              <a:gd name="connsiteX165" fmla="*/ 1524846 w 6605120"/>
              <a:gd name="connsiteY165" fmla="*/ 3945291 h 6611609"/>
              <a:gd name="connsiteX166" fmla="*/ 1287689 w 6605120"/>
              <a:gd name="connsiteY166" fmla="*/ 3540369 h 6611609"/>
              <a:gd name="connsiteX167" fmla="*/ 1038728 w 6605120"/>
              <a:gd name="connsiteY167" fmla="*/ 2398181 h 6611609"/>
              <a:gd name="connsiteX168" fmla="*/ 1053780 w 6605120"/>
              <a:gd name="connsiteY168" fmla="*/ 2167708 h 6611609"/>
              <a:gd name="connsiteX169" fmla="*/ 1019802 w 6605120"/>
              <a:gd name="connsiteY169" fmla="*/ 1532000 h 6611609"/>
              <a:gd name="connsiteX170" fmla="*/ 757192 w 6605120"/>
              <a:gd name="connsiteY170" fmla="*/ 1185895 h 6611609"/>
              <a:gd name="connsiteX171" fmla="*/ 749864 w 6605120"/>
              <a:gd name="connsiteY171" fmla="*/ 1181323 h 6611609"/>
              <a:gd name="connsiteX172" fmla="*/ 5694368 w 6605120"/>
              <a:gd name="connsiteY172" fmla="*/ 1015189 h 6611609"/>
              <a:gd name="connsiteX173" fmla="*/ 5778366 w 6605120"/>
              <a:gd name="connsiteY173" fmla="*/ 1107610 h 6611609"/>
              <a:gd name="connsiteX174" fmla="*/ 5757260 w 6605120"/>
              <a:gd name="connsiteY174" fmla="*/ 1160343 h 6611609"/>
              <a:gd name="connsiteX175" fmla="*/ 5443837 w 6605120"/>
              <a:gd name="connsiteY175" fmla="*/ 1705075 h 6611609"/>
              <a:gd name="connsiteX176" fmla="*/ 5012058 w 6605120"/>
              <a:gd name="connsiteY176" fmla="*/ 2786615 h 6611609"/>
              <a:gd name="connsiteX177" fmla="*/ 5352085 w 6605120"/>
              <a:gd name="connsiteY177" fmla="*/ 3716129 h 6611609"/>
              <a:gd name="connsiteX178" fmla="*/ 5581871 w 6605120"/>
              <a:gd name="connsiteY178" fmla="*/ 4164710 h 6611609"/>
              <a:gd name="connsiteX179" fmla="*/ 5743141 w 6605120"/>
              <a:gd name="connsiteY179" fmla="*/ 4812035 h 6611609"/>
              <a:gd name="connsiteX180" fmla="*/ 5708913 w 6605120"/>
              <a:gd name="connsiteY180" fmla="*/ 5478098 h 6611609"/>
              <a:gd name="connsiteX181" fmla="*/ 5674869 w 6605120"/>
              <a:gd name="connsiteY181" fmla="*/ 5604002 h 6611609"/>
              <a:gd name="connsiteX182" fmla="*/ 5640529 w 6605120"/>
              <a:gd name="connsiteY182" fmla="*/ 5641785 h 6611609"/>
              <a:gd name="connsiteX183" fmla="*/ 5521466 w 6605120"/>
              <a:gd name="connsiteY183" fmla="*/ 5749997 h 6611609"/>
              <a:gd name="connsiteX184" fmla="*/ 5600320 w 6605120"/>
              <a:gd name="connsiteY184" fmla="*/ 5455371 h 6611609"/>
              <a:gd name="connsiteX185" fmla="*/ 5478439 w 6605120"/>
              <a:gd name="connsiteY185" fmla="*/ 4208681 h 6611609"/>
              <a:gd name="connsiteX186" fmla="*/ 5253899 w 6605120"/>
              <a:gd name="connsiteY186" fmla="*/ 3770906 h 6611609"/>
              <a:gd name="connsiteX187" fmla="*/ 4899631 w 6605120"/>
              <a:gd name="connsiteY187" fmla="*/ 2788614 h 6611609"/>
              <a:gd name="connsiteX188" fmla="*/ 5349025 w 6605120"/>
              <a:gd name="connsiteY188" fmla="*/ 1644677 h 6611609"/>
              <a:gd name="connsiteX189" fmla="*/ 5653875 w 6605120"/>
              <a:gd name="connsiteY189" fmla="*/ 1116037 h 6611609"/>
              <a:gd name="connsiteX190" fmla="*/ 4901535 w 6605120"/>
              <a:gd name="connsiteY190" fmla="*/ 400316 h 6611609"/>
              <a:gd name="connsiteX191" fmla="*/ 5000365 w 6605120"/>
              <a:gd name="connsiteY191" fmla="*/ 460356 h 6611609"/>
              <a:gd name="connsiteX192" fmla="*/ 4966837 w 6605120"/>
              <a:gd name="connsiteY192" fmla="*/ 516854 h 6611609"/>
              <a:gd name="connsiteX193" fmla="*/ 4872961 w 6605120"/>
              <a:gd name="connsiteY193" fmla="*/ 759508 h 6611609"/>
              <a:gd name="connsiteX194" fmla="*/ 4676278 w 6605120"/>
              <a:gd name="connsiteY194" fmla="*/ 1182917 h 6611609"/>
              <a:gd name="connsiteX195" fmla="*/ 4154371 w 6605120"/>
              <a:gd name="connsiteY195" fmla="*/ 1550926 h 6611609"/>
              <a:gd name="connsiteX196" fmla="*/ 3524097 w 6605120"/>
              <a:gd name="connsiteY196" fmla="*/ 1702826 h 6611609"/>
              <a:gd name="connsiteX197" fmla="*/ 2496396 w 6605120"/>
              <a:gd name="connsiteY197" fmla="*/ 2243409 h 6611609"/>
              <a:gd name="connsiteX198" fmla="*/ 2530061 w 6605120"/>
              <a:gd name="connsiteY198" fmla="*/ 3101971 h 6611609"/>
              <a:gd name="connsiteX199" fmla="*/ 2800572 w 6605120"/>
              <a:gd name="connsiteY199" fmla="*/ 3582030 h 6611609"/>
              <a:gd name="connsiteX200" fmla="*/ 2997443 w 6605120"/>
              <a:gd name="connsiteY200" fmla="*/ 3911313 h 6611609"/>
              <a:gd name="connsiteX201" fmla="*/ 3335221 w 6605120"/>
              <a:gd name="connsiteY201" fmla="*/ 5271921 h 6611609"/>
              <a:gd name="connsiteX202" fmla="*/ 3150956 w 6605120"/>
              <a:gd name="connsiteY202" fmla="*/ 6316168 h 6611609"/>
              <a:gd name="connsiteX203" fmla="*/ 3025066 w 6605120"/>
              <a:gd name="connsiteY203" fmla="*/ 6600183 h 6611609"/>
              <a:gd name="connsiteX204" fmla="*/ 2958838 w 6605120"/>
              <a:gd name="connsiteY204" fmla="*/ 6595147 h 6611609"/>
              <a:gd name="connsiteX205" fmla="*/ 2909227 w 6605120"/>
              <a:gd name="connsiteY205" fmla="*/ 6588843 h 6611609"/>
              <a:gd name="connsiteX206" fmla="*/ 2909687 w 6605120"/>
              <a:gd name="connsiteY206" fmla="*/ 6583560 h 6611609"/>
              <a:gd name="connsiteX207" fmla="*/ 2898507 w 6605120"/>
              <a:gd name="connsiteY207" fmla="*/ 3964591 h 6611609"/>
              <a:gd name="connsiteX208" fmla="*/ 2705384 w 6605120"/>
              <a:gd name="connsiteY208" fmla="*/ 3641803 h 6611609"/>
              <a:gd name="connsiteX209" fmla="*/ 2427191 w 6605120"/>
              <a:gd name="connsiteY209" fmla="*/ 3147254 h 6611609"/>
              <a:gd name="connsiteX210" fmla="*/ 2304522 w 6605120"/>
              <a:gd name="connsiteY210" fmla="*/ 2671128 h 6611609"/>
              <a:gd name="connsiteX211" fmla="*/ 2396899 w 6605120"/>
              <a:gd name="connsiteY211" fmla="*/ 2191006 h 6611609"/>
              <a:gd name="connsiteX212" fmla="*/ 3504297 w 6605120"/>
              <a:gd name="connsiteY212" fmla="*/ 1592086 h 6611609"/>
              <a:gd name="connsiteX213" fmla="*/ 4585213 w 6605120"/>
              <a:gd name="connsiteY213" fmla="*/ 1116898 h 6611609"/>
              <a:gd name="connsiteX214" fmla="*/ 4766844 w 6605120"/>
              <a:gd name="connsiteY214" fmla="*/ 722220 h 6611609"/>
              <a:gd name="connsiteX215" fmla="*/ 4864842 w 6605120"/>
              <a:gd name="connsiteY215" fmla="*/ 469448 h 6611609"/>
              <a:gd name="connsiteX216" fmla="*/ 4626136 w 6605120"/>
              <a:gd name="connsiteY216" fmla="*/ 264559 h 6611609"/>
              <a:gd name="connsiteX217" fmla="*/ 4727522 w 6605120"/>
              <a:gd name="connsiteY217" fmla="*/ 313399 h 6611609"/>
              <a:gd name="connsiteX218" fmla="*/ 4726350 w 6605120"/>
              <a:gd name="connsiteY218" fmla="*/ 316406 h 6611609"/>
              <a:gd name="connsiteX219" fmla="*/ 4120143 w 6605120"/>
              <a:gd name="connsiteY219" fmla="*/ 786364 h 6611609"/>
              <a:gd name="connsiteX220" fmla="*/ 3604980 w 6605120"/>
              <a:gd name="connsiteY220" fmla="*/ 770000 h 6611609"/>
              <a:gd name="connsiteX221" fmla="*/ 3370884 w 6605120"/>
              <a:gd name="connsiteY221" fmla="*/ 742643 h 6611609"/>
              <a:gd name="connsiteX222" fmla="*/ 2007529 w 6605120"/>
              <a:gd name="connsiteY222" fmla="*/ 1356991 h 6611609"/>
              <a:gd name="connsiteX223" fmla="*/ 1763314 w 6605120"/>
              <a:gd name="connsiteY223" fmla="*/ 2832334 h 6611609"/>
              <a:gd name="connsiteX224" fmla="*/ 2279413 w 6605120"/>
              <a:gd name="connsiteY224" fmla="*/ 3698889 h 6611609"/>
              <a:gd name="connsiteX225" fmla="*/ 2835048 w 6605120"/>
              <a:gd name="connsiteY225" fmla="*/ 4676123 h 6611609"/>
              <a:gd name="connsiteX226" fmla="*/ 2833611 w 6605120"/>
              <a:gd name="connsiteY226" fmla="*/ 5671970 h 6611609"/>
              <a:gd name="connsiteX227" fmla="*/ 2595497 w 6605120"/>
              <a:gd name="connsiteY227" fmla="*/ 6406438 h 6611609"/>
              <a:gd name="connsiteX228" fmla="*/ 2546816 w 6605120"/>
              <a:gd name="connsiteY228" fmla="*/ 6525773 h 6611609"/>
              <a:gd name="connsiteX229" fmla="*/ 2469546 w 6605120"/>
              <a:gd name="connsiteY229" fmla="*/ 6507939 h 6611609"/>
              <a:gd name="connsiteX230" fmla="*/ 2435079 w 6605120"/>
              <a:gd name="connsiteY230" fmla="*/ 6498152 h 6611609"/>
              <a:gd name="connsiteX231" fmla="*/ 2588196 w 6605120"/>
              <a:gd name="connsiteY231" fmla="*/ 6106719 h 6611609"/>
              <a:gd name="connsiteX232" fmla="*/ 2726681 w 6605120"/>
              <a:gd name="connsiteY232" fmla="*/ 4706354 h 6611609"/>
              <a:gd name="connsiteX233" fmla="*/ 2189097 w 6605120"/>
              <a:gd name="connsiteY233" fmla="*/ 3765908 h 6611609"/>
              <a:gd name="connsiteX234" fmla="*/ 1656821 w 6605120"/>
              <a:gd name="connsiteY234" fmla="*/ 2868498 h 6611609"/>
              <a:gd name="connsiteX235" fmla="*/ 1593238 w 6605120"/>
              <a:gd name="connsiteY235" fmla="*/ 2046288 h 6611609"/>
              <a:gd name="connsiteX236" fmla="*/ 1918400 w 6605120"/>
              <a:gd name="connsiteY236" fmla="*/ 1288411 h 6611609"/>
              <a:gd name="connsiteX237" fmla="*/ 2567536 w 6605120"/>
              <a:gd name="connsiteY237" fmla="*/ 779868 h 6611609"/>
              <a:gd name="connsiteX238" fmla="*/ 3378504 w 6605120"/>
              <a:gd name="connsiteY238" fmla="*/ 630466 h 6611609"/>
              <a:gd name="connsiteX239" fmla="*/ 3620595 w 6605120"/>
              <a:gd name="connsiteY239" fmla="*/ 658635 h 6611609"/>
              <a:gd name="connsiteX240" fmla="*/ 4099781 w 6605120"/>
              <a:gd name="connsiteY240" fmla="*/ 675749 h 6611609"/>
              <a:gd name="connsiteX241" fmla="*/ 4624356 w 6605120"/>
              <a:gd name="connsiteY241" fmla="*/ 269126 h 6611609"/>
              <a:gd name="connsiteX242" fmla="*/ 3602327 w 6605120"/>
              <a:gd name="connsiteY242" fmla="*/ 0 h 6611609"/>
              <a:gd name="connsiteX243" fmla="*/ 3636387 w 6605120"/>
              <a:gd name="connsiteY243" fmla="*/ 2590 h 6611609"/>
              <a:gd name="connsiteX244" fmla="*/ 3794668 w 6605120"/>
              <a:gd name="connsiteY244" fmla="*/ 22703 h 6611609"/>
              <a:gd name="connsiteX245" fmla="*/ 3695352 w 6605120"/>
              <a:gd name="connsiteY245" fmla="*/ 82904 h 6611609"/>
              <a:gd name="connsiteX246" fmla="*/ 3448333 w 6605120"/>
              <a:gd name="connsiteY246" fmla="*/ 168020 h 6611609"/>
              <a:gd name="connsiteX247" fmla="*/ 3094129 w 6605120"/>
              <a:gd name="connsiteY247" fmla="*/ 216613 h 6611609"/>
              <a:gd name="connsiteX248" fmla="*/ 2846042 w 6605120"/>
              <a:gd name="connsiteY248" fmla="*/ 245469 h 6611609"/>
              <a:gd name="connsiteX249" fmla="*/ 2341560 w 6605120"/>
              <a:gd name="connsiteY249" fmla="*/ 477692 h 6611609"/>
              <a:gd name="connsiteX250" fmla="*/ 2207398 w 6605120"/>
              <a:gd name="connsiteY250" fmla="*/ 666318 h 6611609"/>
              <a:gd name="connsiteX251" fmla="*/ 1801477 w 6605120"/>
              <a:gd name="connsiteY251" fmla="*/ 1003098 h 6611609"/>
              <a:gd name="connsiteX252" fmla="*/ 1785612 w 6605120"/>
              <a:gd name="connsiteY252" fmla="*/ 1003534 h 6611609"/>
              <a:gd name="connsiteX253" fmla="*/ 1401926 w 6605120"/>
              <a:gd name="connsiteY253" fmla="*/ 761256 h 6611609"/>
              <a:gd name="connsiteX254" fmla="*/ 1346525 w 6605120"/>
              <a:gd name="connsiteY254" fmla="*/ 683244 h 6611609"/>
              <a:gd name="connsiteX255" fmla="*/ 1318722 w 6605120"/>
              <a:gd name="connsiteY255" fmla="*/ 645837 h 6611609"/>
              <a:gd name="connsiteX256" fmla="*/ 1408517 w 6605120"/>
              <a:gd name="connsiteY256" fmla="*/ 578689 h 6611609"/>
              <a:gd name="connsiteX257" fmla="*/ 1438777 w 6605120"/>
              <a:gd name="connsiteY257" fmla="*/ 619099 h 6611609"/>
              <a:gd name="connsiteX258" fmla="*/ 1492179 w 6605120"/>
              <a:gd name="connsiteY258" fmla="*/ 694300 h 6611609"/>
              <a:gd name="connsiteX259" fmla="*/ 1795918 w 6605120"/>
              <a:gd name="connsiteY259" fmla="*/ 890858 h 6611609"/>
              <a:gd name="connsiteX260" fmla="*/ 2112522 w 6605120"/>
              <a:gd name="connsiteY260" fmla="*/ 606170 h 6611609"/>
              <a:gd name="connsiteX261" fmla="*/ 2258177 w 6605120"/>
              <a:gd name="connsiteY261" fmla="*/ 402366 h 6611609"/>
              <a:gd name="connsiteX262" fmla="*/ 2828240 w 6605120"/>
              <a:gd name="connsiteY262" fmla="*/ 134542 h 6611609"/>
              <a:gd name="connsiteX263" fmla="*/ 3083573 w 6605120"/>
              <a:gd name="connsiteY263" fmla="*/ 104749 h 6611609"/>
              <a:gd name="connsiteX264" fmla="*/ 3423974 w 6605120"/>
              <a:gd name="connsiteY264" fmla="*/ 58342 h 6611609"/>
              <a:gd name="connsiteX265" fmla="*/ 3528727 w 6605120"/>
              <a:gd name="connsiteY265" fmla="*/ 29628 h 661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6605120" h="6611609">
                <a:moveTo>
                  <a:pt x="4343316" y="4424674"/>
                </a:moveTo>
                <a:cubicBezTo>
                  <a:pt x="4491501" y="4427134"/>
                  <a:pt x="4624031" y="4545804"/>
                  <a:pt x="4675841" y="4677623"/>
                </a:cubicBezTo>
                <a:cubicBezTo>
                  <a:pt x="4734178" y="4825963"/>
                  <a:pt x="4716876" y="4989106"/>
                  <a:pt x="4696078" y="5130388"/>
                </a:cubicBezTo>
                <a:cubicBezTo>
                  <a:pt x="4638834" y="5519103"/>
                  <a:pt x="4541292" y="5900544"/>
                  <a:pt x="4405219" y="6268836"/>
                </a:cubicBezTo>
                <a:lnTo>
                  <a:pt x="4333159" y="6444899"/>
                </a:lnTo>
                <a:lnTo>
                  <a:pt x="4282911" y="6463290"/>
                </a:lnTo>
                <a:lnTo>
                  <a:pt x="4193959" y="6488550"/>
                </a:lnTo>
                <a:lnTo>
                  <a:pt x="4299776" y="6230005"/>
                </a:lnTo>
                <a:cubicBezTo>
                  <a:pt x="4433145" y="5868994"/>
                  <a:pt x="4528718" y="5495071"/>
                  <a:pt x="4584838" y="5114087"/>
                </a:cubicBezTo>
                <a:cubicBezTo>
                  <a:pt x="4603513" y="4987170"/>
                  <a:pt x="4619440" y="4841453"/>
                  <a:pt x="4571222" y="4718784"/>
                </a:cubicBezTo>
                <a:cubicBezTo>
                  <a:pt x="4530124" y="4614165"/>
                  <a:pt x="4415824" y="4516416"/>
                  <a:pt x="4302836" y="4540900"/>
                </a:cubicBezTo>
                <a:cubicBezTo>
                  <a:pt x="4193907" y="4564510"/>
                  <a:pt x="4128200" y="4690115"/>
                  <a:pt x="4119518" y="4801979"/>
                </a:cubicBezTo>
                <a:cubicBezTo>
                  <a:pt x="4111961" y="4898978"/>
                  <a:pt x="4133447" y="4995914"/>
                  <a:pt x="4156244" y="5098534"/>
                </a:cubicBezTo>
                <a:cubicBezTo>
                  <a:pt x="4163239" y="5130076"/>
                  <a:pt x="4170422" y="5162680"/>
                  <a:pt x="4176731" y="5195096"/>
                </a:cubicBezTo>
                <a:cubicBezTo>
                  <a:pt x="4261113" y="5632583"/>
                  <a:pt x="4172864" y="6099527"/>
                  <a:pt x="3940061" y="6478601"/>
                </a:cubicBezTo>
                <a:lnTo>
                  <a:pt x="3884068" y="6559457"/>
                </a:lnTo>
                <a:lnTo>
                  <a:pt x="3802208" y="6574076"/>
                </a:lnTo>
                <a:lnTo>
                  <a:pt x="3738411" y="6582182"/>
                </a:lnTo>
                <a:lnTo>
                  <a:pt x="3742766" y="6566322"/>
                </a:lnTo>
                <a:cubicBezTo>
                  <a:pt x="4035761" y="6189694"/>
                  <a:pt x="4156744" y="5685025"/>
                  <a:pt x="4066365" y="5216395"/>
                </a:cubicBezTo>
                <a:cubicBezTo>
                  <a:pt x="4060370" y="5185477"/>
                  <a:pt x="4053312" y="5153623"/>
                  <a:pt x="4046504" y="5122831"/>
                </a:cubicBezTo>
                <a:cubicBezTo>
                  <a:pt x="4022957" y="5016651"/>
                  <a:pt x="3998660" y="4906910"/>
                  <a:pt x="4007467" y="4793297"/>
                </a:cubicBezTo>
                <a:cubicBezTo>
                  <a:pt x="4018959" y="4644707"/>
                  <a:pt x="4108838" y="4467948"/>
                  <a:pt x="4279039" y="4431035"/>
                </a:cubicBezTo>
                <a:cubicBezTo>
                  <a:pt x="4300658" y="4426343"/>
                  <a:pt x="4322146" y="4424323"/>
                  <a:pt x="4343316" y="4424674"/>
                </a:cubicBezTo>
                <a:close/>
                <a:moveTo>
                  <a:pt x="1087260" y="4350338"/>
                </a:moveTo>
                <a:cubicBezTo>
                  <a:pt x="1016991" y="4350338"/>
                  <a:pt x="950786" y="4390748"/>
                  <a:pt x="905753" y="4462826"/>
                </a:cubicBezTo>
                <a:cubicBezTo>
                  <a:pt x="843856" y="4561824"/>
                  <a:pt x="845418" y="4701232"/>
                  <a:pt x="909376" y="4787113"/>
                </a:cubicBezTo>
                <a:cubicBezTo>
                  <a:pt x="943603" y="4833083"/>
                  <a:pt x="1008934" y="4881052"/>
                  <a:pt x="1126047" y="4848885"/>
                </a:cubicBezTo>
                <a:cubicBezTo>
                  <a:pt x="1244156" y="4816407"/>
                  <a:pt x="1326913" y="4673250"/>
                  <a:pt x="1299681" y="4548582"/>
                </a:cubicBezTo>
                <a:cubicBezTo>
                  <a:pt x="1276697" y="4443339"/>
                  <a:pt x="1207491" y="4368450"/>
                  <a:pt x="1119113" y="4353148"/>
                </a:cubicBezTo>
                <a:cubicBezTo>
                  <a:pt x="1108433" y="4351274"/>
                  <a:pt x="1097751" y="4350338"/>
                  <a:pt x="1087260" y="4350338"/>
                </a:cubicBezTo>
                <a:close/>
                <a:moveTo>
                  <a:pt x="1091054" y="4237933"/>
                </a:moveTo>
                <a:cubicBezTo>
                  <a:pt x="1106743" y="4238108"/>
                  <a:pt x="1122541" y="4239543"/>
                  <a:pt x="1138351" y="4242283"/>
                </a:cubicBezTo>
                <a:cubicBezTo>
                  <a:pt x="1272638" y="4265581"/>
                  <a:pt x="1376569" y="4373697"/>
                  <a:pt x="1409484" y="4524535"/>
                </a:cubicBezTo>
                <a:cubicBezTo>
                  <a:pt x="1428409" y="4611229"/>
                  <a:pt x="1412358" y="4707728"/>
                  <a:pt x="1365326" y="4789424"/>
                </a:cubicBezTo>
                <a:cubicBezTo>
                  <a:pt x="1316795" y="4873807"/>
                  <a:pt x="1242344" y="4933392"/>
                  <a:pt x="1155777" y="4957189"/>
                </a:cubicBezTo>
                <a:cubicBezTo>
                  <a:pt x="1120923" y="4966870"/>
                  <a:pt x="1086947" y="4971555"/>
                  <a:pt x="1054405" y="4971555"/>
                </a:cubicBezTo>
                <a:cubicBezTo>
                  <a:pt x="959218" y="4971555"/>
                  <a:pt x="876460" y="4931144"/>
                  <a:pt x="819185" y="4854194"/>
                </a:cubicBezTo>
                <a:cubicBezTo>
                  <a:pt x="727619" y="4731212"/>
                  <a:pt x="723934" y="4541587"/>
                  <a:pt x="810442" y="4403178"/>
                </a:cubicBezTo>
                <a:cubicBezTo>
                  <a:pt x="876733" y="4297154"/>
                  <a:pt x="981234" y="4236702"/>
                  <a:pt x="1091054" y="4237933"/>
                </a:cubicBezTo>
                <a:close/>
                <a:moveTo>
                  <a:pt x="0" y="3611222"/>
                </a:moveTo>
                <a:lnTo>
                  <a:pt x="76459" y="3797021"/>
                </a:lnTo>
                <a:cubicBezTo>
                  <a:pt x="96256" y="3859980"/>
                  <a:pt x="109696" y="3918855"/>
                  <a:pt x="118768" y="3968026"/>
                </a:cubicBezTo>
                <a:cubicBezTo>
                  <a:pt x="133384" y="4047286"/>
                  <a:pt x="146419" y="4144816"/>
                  <a:pt x="133314" y="4244041"/>
                </a:cubicBezTo>
                <a:lnTo>
                  <a:pt x="128394" y="4265511"/>
                </a:lnTo>
                <a:lnTo>
                  <a:pt x="51544" y="3966631"/>
                </a:lnTo>
                <a:cubicBezTo>
                  <a:pt x="29475" y="3858784"/>
                  <a:pt x="12646" y="3749029"/>
                  <a:pt x="1334" y="3637643"/>
                </a:cubicBezTo>
                <a:close/>
                <a:moveTo>
                  <a:pt x="3839202" y="2970493"/>
                </a:moveTo>
                <a:cubicBezTo>
                  <a:pt x="3766562" y="2970493"/>
                  <a:pt x="3693111" y="3033953"/>
                  <a:pt x="3671437" y="3115773"/>
                </a:cubicBezTo>
                <a:cubicBezTo>
                  <a:pt x="3636773" y="3246625"/>
                  <a:pt x="3777868" y="3574659"/>
                  <a:pt x="3900225" y="3647611"/>
                </a:cubicBezTo>
                <a:cubicBezTo>
                  <a:pt x="3948505" y="3676405"/>
                  <a:pt x="3985606" y="3682713"/>
                  <a:pt x="4010527" y="3666349"/>
                </a:cubicBezTo>
                <a:cubicBezTo>
                  <a:pt x="4070863" y="3626750"/>
                  <a:pt x="4091287" y="3470665"/>
                  <a:pt x="4075547" y="3348807"/>
                </a:cubicBezTo>
                <a:cubicBezTo>
                  <a:pt x="4064242" y="3261115"/>
                  <a:pt x="4052562" y="3170488"/>
                  <a:pt x="4012776" y="3094975"/>
                </a:cubicBezTo>
                <a:cubicBezTo>
                  <a:pt x="3973365" y="3020211"/>
                  <a:pt x="3905846" y="2971368"/>
                  <a:pt x="3840826" y="2970493"/>
                </a:cubicBezTo>
                <a:cubicBezTo>
                  <a:pt x="3840327" y="2970493"/>
                  <a:pt x="3839765" y="2970493"/>
                  <a:pt x="3839202" y="2970493"/>
                </a:cubicBezTo>
                <a:close/>
                <a:moveTo>
                  <a:pt x="3839264" y="2858067"/>
                </a:moveTo>
                <a:cubicBezTo>
                  <a:pt x="3840327" y="2858067"/>
                  <a:pt x="3841389" y="2858067"/>
                  <a:pt x="3842387" y="2858067"/>
                </a:cubicBezTo>
                <a:cubicBezTo>
                  <a:pt x="3949630" y="2859504"/>
                  <a:pt x="4053000" y="2930207"/>
                  <a:pt x="4112211" y="3042509"/>
                </a:cubicBezTo>
                <a:cubicBezTo>
                  <a:pt x="4161491" y="3135947"/>
                  <a:pt x="4175044" y="3241378"/>
                  <a:pt x="4187037" y="3334379"/>
                </a:cubicBezTo>
                <a:cubicBezTo>
                  <a:pt x="4202464" y="3454426"/>
                  <a:pt x="4195719" y="3679278"/>
                  <a:pt x="4072174" y="3760287"/>
                </a:cubicBezTo>
                <a:cubicBezTo>
                  <a:pt x="4049689" y="3775090"/>
                  <a:pt x="4018959" y="3787707"/>
                  <a:pt x="3979548" y="3787707"/>
                </a:cubicBezTo>
                <a:cubicBezTo>
                  <a:pt x="3941947" y="3787707"/>
                  <a:pt x="3896415" y="3776214"/>
                  <a:pt x="3842637" y="3744173"/>
                </a:cubicBezTo>
                <a:cubicBezTo>
                  <a:pt x="3765251" y="3698016"/>
                  <a:pt x="3683242" y="3587151"/>
                  <a:pt x="3623281" y="3447618"/>
                </a:cubicBezTo>
                <a:cubicBezTo>
                  <a:pt x="3594238" y="3380099"/>
                  <a:pt x="3530217" y="3209711"/>
                  <a:pt x="3562759" y="3086980"/>
                </a:cubicBezTo>
                <a:cubicBezTo>
                  <a:pt x="3597486" y="2955941"/>
                  <a:pt x="3715970" y="2858067"/>
                  <a:pt x="3839264" y="2858067"/>
                </a:cubicBezTo>
                <a:close/>
                <a:moveTo>
                  <a:pt x="4368690" y="1992166"/>
                </a:moveTo>
                <a:cubicBezTo>
                  <a:pt x="4441634" y="1988341"/>
                  <a:pt x="4519255" y="2000504"/>
                  <a:pt x="4582277" y="2051596"/>
                </a:cubicBezTo>
                <a:cubicBezTo>
                  <a:pt x="4701699" y="2148533"/>
                  <a:pt x="4695952" y="2318609"/>
                  <a:pt x="4654729" y="2434781"/>
                </a:cubicBezTo>
                <a:cubicBezTo>
                  <a:pt x="4633931" y="2493680"/>
                  <a:pt x="4604700" y="2547771"/>
                  <a:pt x="4576468" y="2600049"/>
                </a:cubicBezTo>
                <a:cubicBezTo>
                  <a:pt x="4549299" y="2650391"/>
                  <a:pt x="4523690" y="2697922"/>
                  <a:pt x="4505765" y="2748077"/>
                </a:cubicBezTo>
                <a:cubicBezTo>
                  <a:pt x="4436685" y="2941700"/>
                  <a:pt x="4492523" y="3151873"/>
                  <a:pt x="4551609" y="3294030"/>
                </a:cubicBezTo>
                <a:cubicBezTo>
                  <a:pt x="4599578" y="3409454"/>
                  <a:pt x="4664410" y="3521069"/>
                  <a:pt x="4727182" y="3628998"/>
                </a:cubicBezTo>
                <a:cubicBezTo>
                  <a:pt x="4763096" y="3690770"/>
                  <a:pt x="4800197" y="3754603"/>
                  <a:pt x="4834237" y="3819310"/>
                </a:cubicBezTo>
                <a:cubicBezTo>
                  <a:pt x="5105496" y="4334098"/>
                  <a:pt x="5200808" y="4933329"/>
                  <a:pt x="5102685" y="5506766"/>
                </a:cubicBezTo>
                <a:cubicBezTo>
                  <a:pt x="5067895" y="5710195"/>
                  <a:pt x="5008403" y="5910142"/>
                  <a:pt x="4926496" y="6101282"/>
                </a:cubicBezTo>
                <a:lnTo>
                  <a:pt x="4869241" y="6216068"/>
                </a:lnTo>
                <a:lnTo>
                  <a:pt x="4704102" y="6295619"/>
                </a:lnTo>
                <a:lnTo>
                  <a:pt x="4823064" y="6057116"/>
                </a:lnTo>
                <a:cubicBezTo>
                  <a:pt x="4901520" y="5874025"/>
                  <a:pt x="4958498" y="5682526"/>
                  <a:pt x="4991820" y="5487716"/>
                </a:cubicBezTo>
                <a:cubicBezTo>
                  <a:pt x="5085822" y="4938576"/>
                  <a:pt x="4994507" y="4364640"/>
                  <a:pt x="4734739" y="3871651"/>
                </a:cubicBezTo>
                <a:cubicBezTo>
                  <a:pt x="4701761" y="3809005"/>
                  <a:pt x="4665222" y="3746233"/>
                  <a:pt x="4629933" y="3685461"/>
                </a:cubicBezTo>
                <a:cubicBezTo>
                  <a:pt x="4565350" y="3574346"/>
                  <a:pt x="4498582" y="3459422"/>
                  <a:pt x="4447740" y="3337127"/>
                </a:cubicBezTo>
                <a:cubicBezTo>
                  <a:pt x="4381096" y="3176609"/>
                  <a:pt x="4318700" y="2937640"/>
                  <a:pt x="4399834" y="2710227"/>
                </a:cubicBezTo>
                <a:cubicBezTo>
                  <a:pt x="4420633" y="2651952"/>
                  <a:pt x="4449552" y="2598425"/>
                  <a:pt x="4477471" y="2546584"/>
                </a:cubicBezTo>
                <a:cubicBezTo>
                  <a:pt x="4504890" y="2495805"/>
                  <a:pt x="4530748" y="2447835"/>
                  <a:pt x="4548674" y="2397120"/>
                </a:cubicBezTo>
                <a:cubicBezTo>
                  <a:pt x="4579904" y="2308927"/>
                  <a:pt x="4580528" y="2194940"/>
                  <a:pt x="4511324" y="2138789"/>
                </a:cubicBezTo>
                <a:cubicBezTo>
                  <a:pt x="4440682" y="2081577"/>
                  <a:pt x="4326820" y="2103875"/>
                  <a:pt x="4214331" y="2136541"/>
                </a:cubicBezTo>
                <a:cubicBezTo>
                  <a:pt x="3825336" y="2249342"/>
                  <a:pt x="3397804" y="2399618"/>
                  <a:pt x="3247652" y="2757571"/>
                </a:cubicBezTo>
                <a:cubicBezTo>
                  <a:pt x="3146594" y="2998600"/>
                  <a:pt x="3205930" y="3270546"/>
                  <a:pt x="3273511" y="3456236"/>
                </a:cubicBezTo>
                <a:cubicBezTo>
                  <a:pt x="3323103" y="3592522"/>
                  <a:pt x="3390309" y="3725747"/>
                  <a:pt x="3455329" y="3854600"/>
                </a:cubicBezTo>
                <a:cubicBezTo>
                  <a:pt x="3501923" y="3946977"/>
                  <a:pt x="3550142" y="4042476"/>
                  <a:pt x="3592239" y="4139663"/>
                </a:cubicBezTo>
                <a:cubicBezTo>
                  <a:pt x="3893534" y="4834941"/>
                  <a:pt x="3881797" y="5654887"/>
                  <a:pt x="3573934" y="6349238"/>
                </a:cubicBezTo>
                <a:lnTo>
                  <a:pt x="3439336" y="6608670"/>
                </a:lnTo>
                <a:lnTo>
                  <a:pt x="3323075" y="6611609"/>
                </a:lnTo>
                <a:lnTo>
                  <a:pt x="3327663" y="6580624"/>
                </a:lnTo>
                <a:cubicBezTo>
                  <a:pt x="3757443" y="5864531"/>
                  <a:pt x="3819403" y="4946321"/>
                  <a:pt x="3489244" y="4184446"/>
                </a:cubicBezTo>
                <a:cubicBezTo>
                  <a:pt x="3448458" y="4090258"/>
                  <a:pt x="3400990" y="3996257"/>
                  <a:pt x="3355082" y="3905317"/>
                </a:cubicBezTo>
                <a:cubicBezTo>
                  <a:pt x="3288626" y="3773528"/>
                  <a:pt x="3219858" y="3637305"/>
                  <a:pt x="3168017" y="3494773"/>
                </a:cubicBezTo>
                <a:cubicBezTo>
                  <a:pt x="3093566" y="3290220"/>
                  <a:pt x="3028983" y="2988730"/>
                  <a:pt x="3144158" y="2714161"/>
                </a:cubicBezTo>
                <a:cubicBezTo>
                  <a:pt x="3313485" y="2310551"/>
                  <a:pt x="3769248" y="2148658"/>
                  <a:pt x="4183164" y="2028674"/>
                </a:cubicBezTo>
                <a:cubicBezTo>
                  <a:pt x="4227478" y="2015808"/>
                  <a:pt x="4295746" y="1995991"/>
                  <a:pt x="4368690" y="1992166"/>
                </a:cubicBezTo>
                <a:close/>
                <a:moveTo>
                  <a:pt x="6300589" y="1905302"/>
                </a:moveTo>
                <a:lnTo>
                  <a:pt x="6350615" y="2009149"/>
                </a:lnTo>
                <a:lnTo>
                  <a:pt x="6368034" y="2056743"/>
                </a:lnTo>
                <a:lnTo>
                  <a:pt x="6344808" y="2151717"/>
                </a:lnTo>
                <a:cubicBezTo>
                  <a:pt x="6292718" y="2439966"/>
                  <a:pt x="6388967" y="2740457"/>
                  <a:pt x="6473849" y="3005596"/>
                </a:cubicBezTo>
                <a:lnTo>
                  <a:pt x="6605120" y="3415251"/>
                </a:lnTo>
                <a:lnTo>
                  <a:pt x="6593890" y="3637643"/>
                </a:lnTo>
                <a:lnTo>
                  <a:pt x="6582415" y="3712833"/>
                </a:lnTo>
                <a:lnTo>
                  <a:pt x="6366794" y="3039948"/>
                </a:lnTo>
                <a:cubicBezTo>
                  <a:pt x="6277915" y="2762318"/>
                  <a:pt x="6177106" y="2447648"/>
                  <a:pt x="6234131" y="2131793"/>
                </a:cubicBezTo>
                <a:cubicBezTo>
                  <a:pt x="6241782" y="2089400"/>
                  <a:pt x="6252166" y="2047900"/>
                  <a:pt x="6264561" y="2007150"/>
                </a:cubicBezTo>
                <a:close/>
                <a:moveTo>
                  <a:pt x="498047" y="1532008"/>
                </a:moveTo>
                <a:lnTo>
                  <a:pt x="508700" y="1538745"/>
                </a:lnTo>
                <a:cubicBezTo>
                  <a:pt x="611696" y="1613321"/>
                  <a:pt x="706633" y="1722749"/>
                  <a:pt x="762658" y="1831428"/>
                </a:cubicBezTo>
                <a:cubicBezTo>
                  <a:pt x="872586" y="2044850"/>
                  <a:pt x="876959" y="2312237"/>
                  <a:pt x="773963" y="2529157"/>
                </a:cubicBezTo>
                <a:cubicBezTo>
                  <a:pt x="705321" y="2673687"/>
                  <a:pt x="597579" y="2763441"/>
                  <a:pt x="478282" y="2775371"/>
                </a:cubicBezTo>
                <a:cubicBezTo>
                  <a:pt x="468539" y="2776308"/>
                  <a:pt x="458857" y="2776745"/>
                  <a:pt x="449364" y="2776745"/>
                </a:cubicBezTo>
                <a:cubicBezTo>
                  <a:pt x="333659" y="2776745"/>
                  <a:pt x="237277" y="2706654"/>
                  <a:pt x="155080" y="2619304"/>
                </a:cubicBezTo>
                <a:lnTo>
                  <a:pt x="77876" y="2528693"/>
                </a:lnTo>
                <a:lnTo>
                  <a:pt x="113081" y="2391777"/>
                </a:lnTo>
                <a:lnTo>
                  <a:pt x="165737" y="2458579"/>
                </a:lnTo>
                <a:cubicBezTo>
                  <a:pt x="250620" y="2566258"/>
                  <a:pt x="352865" y="2674812"/>
                  <a:pt x="467103" y="2663444"/>
                </a:cubicBezTo>
                <a:cubicBezTo>
                  <a:pt x="545051" y="2655637"/>
                  <a:pt x="621813" y="2587431"/>
                  <a:pt x="672406" y="2480876"/>
                </a:cubicBezTo>
                <a:cubicBezTo>
                  <a:pt x="760660" y="2294936"/>
                  <a:pt x="756912" y="2065836"/>
                  <a:pt x="662724" y="1882894"/>
                </a:cubicBezTo>
                <a:cubicBezTo>
                  <a:pt x="622907" y="1805601"/>
                  <a:pt x="556138" y="1721063"/>
                  <a:pt x="477377" y="1655848"/>
                </a:cubicBezTo>
                <a:lnTo>
                  <a:pt x="439649" y="1628133"/>
                </a:lnTo>
                <a:close/>
                <a:moveTo>
                  <a:pt x="6012416" y="1402584"/>
                </a:moveTo>
                <a:lnTo>
                  <a:pt x="6045123" y="1446323"/>
                </a:lnTo>
                <a:lnTo>
                  <a:pt x="6087064" y="1515360"/>
                </a:lnTo>
                <a:lnTo>
                  <a:pt x="5983670" y="1763848"/>
                </a:lnTo>
                <a:cubicBezTo>
                  <a:pt x="5941073" y="1860909"/>
                  <a:pt x="5896977" y="1961280"/>
                  <a:pt x="5856816" y="2060402"/>
                </a:cubicBezTo>
                <a:cubicBezTo>
                  <a:pt x="5734896" y="2361267"/>
                  <a:pt x="5586181" y="2809723"/>
                  <a:pt x="5701168" y="3228324"/>
                </a:cubicBezTo>
                <a:cubicBezTo>
                  <a:pt x="5761317" y="3447180"/>
                  <a:pt x="5890794" y="3646986"/>
                  <a:pt x="6016086" y="3840172"/>
                </a:cubicBezTo>
                <a:cubicBezTo>
                  <a:pt x="6155558" y="4055281"/>
                  <a:pt x="6299775" y="4277760"/>
                  <a:pt x="6357050" y="4534716"/>
                </a:cubicBezTo>
                <a:lnTo>
                  <a:pt x="6360893" y="4560505"/>
                </a:lnTo>
                <a:lnTo>
                  <a:pt x="6350615" y="4588587"/>
                </a:lnTo>
                <a:lnTo>
                  <a:pt x="6273900" y="4747837"/>
                </a:lnTo>
                <a:lnTo>
                  <a:pt x="6272965" y="4732556"/>
                </a:lnTo>
                <a:cubicBezTo>
                  <a:pt x="6267687" y="4673907"/>
                  <a:pt x="6259957" y="4616351"/>
                  <a:pt x="6247247" y="4559263"/>
                </a:cubicBezTo>
                <a:cubicBezTo>
                  <a:pt x="6194407" y="4322106"/>
                  <a:pt x="6061931" y="4117802"/>
                  <a:pt x="5921711" y="3901445"/>
                </a:cubicBezTo>
                <a:cubicBezTo>
                  <a:pt x="5791796" y="3701076"/>
                  <a:pt x="5657447" y="3493899"/>
                  <a:pt x="5592739" y="3258179"/>
                </a:cubicBezTo>
                <a:cubicBezTo>
                  <a:pt x="5468758" y="2806664"/>
                  <a:pt x="5624594" y="2334348"/>
                  <a:pt x="5752635" y="2018306"/>
                </a:cubicBezTo>
                <a:cubicBezTo>
                  <a:pt x="5793420" y="1917621"/>
                  <a:pt x="5837766" y="1816563"/>
                  <a:pt x="5880738" y="1718753"/>
                </a:cubicBezTo>
                <a:close/>
                <a:moveTo>
                  <a:pt x="825635" y="1097953"/>
                </a:moveTo>
                <a:lnTo>
                  <a:pt x="920599" y="1177686"/>
                </a:lnTo>
                <a:cubicBezTo>
                  <a:pt x="1011801" y="1266062"/>
                  <a:pt x="1083704" y="1373901"/>
                  <a:pt x="1125983" y="1494899"/>
                </a:cubicBezTo>
                <a:cubicBezTo>
                  <a:pt x="1203245" y="1715941"/>
                  <a:pt x="1184257" y="1950225"/>
                  <a:pt x="1165894" y="2176764"/>
                </a:cubicBezTo>
                <a:cubicBezTo>
                  <a:pt x="1159898" y="2251028"/>
                  <a:pt x="1153652" y="2327790"/>
                  <a:pt x="1151091" y="2401991"/>
                </a:cubicBezTo>
                <a:cubicBezTo>
                  <a:pt x="1138288" y="2777620"/>
                  <a:pt x="1220296" y="3153874"/>
                  <a:pt x="1388248" y="3490090"/>
                </a:cubicBezTo>
                <a:cubicBezTo>
                  <a:pt x="1456141" y="3625938"/>
                  <a:pt x="1539399" y="3757727"/>
                  <a:pt x="1619909" y="3885205"/>
                </a:cubicBezTo>
                <a:cubicBezTo>
                  <a:pt x="1685990" y="3989887"/>
                  <a:pt x="1754383" y="4098066"/>
                  <a:pt x="1814906" y="4209368"/>
                </a:cubicBezTo>
                <a:cubicBezTo>
                  <a:pt x="1983607" y="4519477"/>
                  <a:pt x="2050813" y="4792360"/>
                  <a:pt x="2020396" y="5043633"/>
                </a:cubicBezTo>
                <a:cubicBezTo>
                  <a:pt x="2002220" y="5193472"/>
                  <a:pt x="1940511" y="5340251"/>
                  <a:pt x="1846510" y="5456862"/>
                </a:cubicBezTo>
                <a:cubicBezTo>
                  <a:pt x="1744202" y="5583904"/>
                  <a:pt x="1613912" y="5664726"/>
                  <a:pt x="1469757" y="5690646"/>
                </a:cubicBezTo>
                <a:cubicBezTo>
                  <a:pt x="1432469" y="5697517"/>
                  <a:pt x="1395681" y="5700640"/>
                  <a:pt x="1359455" y="5700640"/>
                </a:cubicBezTo>
                <a:cubicBezTo>
                  <a:pt x="1188567" y="5700640"/>
                  <a:pt x="1028571" y="5631814"/>
                  <a:pt x="873827" y="5547231"/>
                </a:cubicBezTo>
                <a:lnTo>
                  <a:pt x="863239" y="5541158"/>
                </a:lnTo>
                <a:lnTo>
                  <a:pt x="740844" y="5406489"/>
                </a:lnTo>
                <a:lnTo>
                  <a:pt x="655435" y="5292274"/>
                </a:lnTo>
                <a:lnTo>
                  <a:pt x="777461" y="5362361"/>
                </a:lnTo>
                <a:cubicBezTo>
                  <a:pt x="966775" y="5473476"/>
                  <a:pt x="1161709" y="5587901"/>
                  <a:pt x="1361455" y="5587901"/>
                </a:cubicBezTo>
                <a:cubicBezTo>
                  <a:pt x="1390810" y="5587901"/>
                  <a:pt x="1420227" y="5585403"/>
                  <a:pt x="1449833" y="5580093"/>
                </a:cubicBezTo>
                <a:cubicBezTo>
                  <a:pt x="1713160" y="5532750"/>
                  <a:pt x="1879988" y="5267611"/>
                  <a:pt x="1908782" y="5030204"/>
                </a:cubicBezTo>
                <a:cubicBezTo>
                  <a:pt x="1936326" y="4802916"/>
                  <a:pt x="1873305" y="4552018"/>
                  <a:pt x="1716158" y="4263145"/>
                </a:cubicBezTo>
                <a:cubicBezTo>
                  <a:pt x="1657384" y="4155091"/>
                  <a:pt x="1589991" y="4048411"/>
                  <a:pt x="1524846" y="3945291"/>
                </a:cubicBezTo>
                <a:cubicBezTo>
                  <a:pt x="1442838" y="3815439"/>
                  <a:pt x="1358081" y="3681214"/>
                  <a:pt x="1287689" y="3540369"/>
                </a:cubicBezTo>
                <a:cubicBezTo>
                  <a:pt x="1111367" y="3187414"/>
                  <a:pt x="1025300" y="2792486"/>
                  <a:pt x="1038728" y="2398181"/>
                </a:cubicBezTo>
                <a:cubicBezTo>
                  <a:pt x="1041351" y="2321357"/>
                  <a:pt x="1047659" y="2243220"/>
                  <a:pt x="1053780" y="2167708"/>
                </a:cubicBezTo>
                <a:cubicBezTo>
                  <a:pt x="1072019" y="1942917"/>
                  <a:pt x="1089195" y="1730619"/>
                  <a:pt x="1019802" y="1532000"/>
                </a:cubicBezTo>
                <a:cubicBezTo>
                  <a:pt x="970890" y="1392010"/>
                  <a:pt x="876273" y="1272320"/>
                  <a:pt x="757192" y="1185895"/>
                </a:cubicBezTo>
                <a:lnTo>
                  <a:pt x="749864" y="1181323"/>
                </a:lnTo>
                <a:close/>
                <a:moveTo>
                  <a:pt x="5694368" y="1015189"/>
                </a:moveTo>
                <a:lnTo>
                  <a:pt x="5778366" y="1107610"/>
                </a:lnTo>
                <a:lnTo>
                  <a:pt x="5757260" y="1160343"/>
                </a:lnTo>
                <a:cubicBezTo>
                  <a:pt x="5669791" y="1350124"/>
                  <a:pt x="5555373" y="1529830"/>
                  <a:pt x="5443837" y="1705075"/>
                </a:cubicBezTo>
                <a:cubicBezTo>
                  <a:pt x="5218235" y="2059405"/>
                  <a:pt x="5005187" y="2394123"/>
                  <a:pt x="5012058" y="2786615"/>
                </a:cubicBezTo>
                <a:cubicBezTo>
                  <a:pt x="5017929" y="3117211"/>
                  <a:pt x="5180198" y="3408144"/>
                  <a:pt x="5352085" y="3716129"/>
                </a:cubicBezTo>
                <a:cubicBezTo>
                  <a:pt x="5432907" y="3861034"/>
                  <a:pt x="5516539" y="4010873"/>
                  <a:pt x="5581871" y="4164710"/>
                </a:cubicBezTo>
                <a:cubicBezTo>
                  <a:pt x="5667940" y="4367264"/>
                  <a:pt x="5722217" y="4585059"/>
                  <a:pt x="5743141" y="4812035"/>
                </a:cubicBezTo>
                <a:cubicBezTo>
                  <a:pt x="5763502" y="5032640"/>
                  <a:pt x="5751948" y="5256743"/>
                  <a:pt x="5708913" y="5478098"/>
                </a:cubicBezTo>
                <a:lnTo>
                  <a:pt x="5674869" y="5604002"/>
                </a:lnTo>
                <a:lnTo>
                  <a:pt x="5640529" y="5641785"/>
                </a:lnTo>
                <a:lnTo>
                  <a:pt x="5521466" y="5749997"/>
                </a:lnTo>
                <a:lnTo>
                  <a:pt x="5600320" y="5455371"/>
                </a:lnTo>
                <a:cubicBezTo>
                  <a:pt x="5681010" y="5038824"/>
                  <a:pt x="5644830" y="4600268"/>
                  <a:pt x="5478439" y="4208681"/>
                </a:cubicBezTo>
                <a:cubicBezTo>
                  <a:pt x="5415419" y="4060403"/>
                  <a:pt x="5333347" y="3913250"/>
                  <a:pt x="5253899" y="3770906"/>
                </a:cubicBezTo>
                <a:cubicBezTo>
                  <a:pt x="5082824" y="3464357"/>
                  <a:pt x="4906002" y="3147377"/>
                  <a:pt x="4899631" y="2788614"/>
                </a:cubicBezTo>
                <a:cubicBezTo>
                  <a:pt x="4892137" y="2362269"/>
                  <a:pt x="5124421" y="1997445"/>
                  <a:pt x="5349025" y="1644677"/>
                </a:cubicBezTo>
                <a:cubicBezTo>
                  <a:pt x="5457844" y="1473742"/>
                  <a:pt x="5569474" y="1298416"/>
                  <a:pt x="5653875" y="1116037"/>
                </a:cubicBezTo>
                <a:close/>
                <a:moveTo>
                  <a:pt x="4901535" y="400316"/>
                </a:moveTo>
                <a:lnTo>
                  <a:pt x="5000365" y="460356"/>
                </a:lnTo>
                <a:lnTo>
                  <a:pt x="4966837" y="516854"/>
                </a:lnTo>
                <a:cubicBezTo>
                  <a:pt x="4930861" y="594366"/>
                  <a:pt x="4901381" y="678311"/>
                  <a:pt x="4872961" y="759508"/>
                </a:cubicBezTo>
                <a:cubicBezTo>
                  <a:pt x="4822245" y="904225"/>
                  <a:pt x="4769717" y="1053877"/>
                  <a:pt x="4676278" y="1182917"/>
                </a:cubicBezTo>
                <a:cubicBezTo>
                  <a:pt x="4559730" y="1343812"/>
                  <a:pt x="4389029" y="1464170"/>
                  <a:pt x="4154371" y="1550926"/>
                </a:cubicBezTo>
                <a:cubicBezTo>
                  <a:pt x="3948755" y="1626938"/>
                  <a:pt x="3723154" y="1667287"/>
                  <a:pt x="3524097" y="1702826"/>
                </a:cubicBezTo>
                <a:cubicBezTo>
                  <a:pt x="3118238" y="1775404"/>
                  <a:pt x="2678714" y="1896324"/>
                  <a:pt x="2496396" y="2243409"/>
                </a:cubicBezTo>
                <a:cubicBezTo>
                  <a:pt x="2377162" y="2470385"/>
                  <a:pt x="2389466" y="2783305"/>
                  <a:pt x="2530061" y="3101971"/>
                </a:cubicBezTo>
                <a:cubicBezTo>
                  <a:pt x="2603763" y="3269048"/>
                  <a:pt x="2703823" y="3428193"/>
                  <a:pt x="2800572" y="3582030"/>
                </a:cubicBezTo>
                <a:cubicBezTo>
                  <a:pt x="2867402" y="3688335"/>
                  <a:pt x="2936545" y="3798263"/>
                  <a:pt x="2997443" y="3911313"/>
                </a:cubicBezTo>
                <a:cubicBezTo>
                  <a:pt x="3217110" y="4318609"/>
                  <a:pt x="3333909" y="4789050"/>
                  <a:pt x="3335221" y="5271921"/>
                </a:cubicBezTo>
                <a:cubicBezTo>
                  <a:pt x="3336204" y="5631966"/>
                  <a:pt x="3273071" y="5987198"/>
                  <a:pt x="3150956" y="6316168"/>
                </a:cubicBezTo>
                <a:lnTo>
                  <a:pt x="3025066" y="6600183"/>
                </a:lnTo>
                <a:lnTo>
                  <a:pt x="2958838" y="6595147"/>
                </a:lnTo>
                <a:lnTo>
                  <a:pt x="2909227" y="6588843"/>
                </a:lnTo>
                <a:lnTo>
                  <a:pt x="2909687" y="6583560"/>
                </a:lnTo>
                <a:cubicBezTo>
                  <a:pt x="3334221" y="5767970"/>
                  <a:pt x="3329912" y="4764441"/>
                  <a:pt x="2898507" y="3964591"/>
                </a:cubicBezTo>
                <a:cubicBezTo>
                  <a:pt x="2839358" y="3854851"/>
                  <a:pt x="2771215" y="3746547"/>
                  <a:pt x="2705384" y="3641803"/>
                </a:cubicBezTo>
                <a:cubicBezTo>
                  <a:pt x="2606511" y="3484531"/>
                  <a:pt x="2504203" y="3321825"/>
                  <a:pt x="2427191" y="3147254"/>
                </a:cubicBezTo>
                <a:cubicBezTo>
                  <a:pt x="2357050" y="2988294"/>
                  <a:pt x="2314640" y="2823716"/>
                  <a:pt x="2304522" y="2671128"/>
                </a:cubicBezTo>
                <a:cubicBezTo>
                  <a:pt x="2292592" y="2491933"/>
                  <a:pt x="2323697" y="2330414"/>
                  <a:pt x="2396899" y="2191006"/>
                </a:cubicBezTo>
                <a:cubicBezTo>
                  <a:pt x="2601764" y="1801074"/>
                  <a:pt x="3071644" y="1669411"/>
                  <a:pt x="3504297" y="1592086"/>
                </a:cubicBezTo>
                <a:cubicBezTo>
                  <a:pt x="3900912" y="1521195"/>
                  <a:pt x="4350492" y="1440935"/>
                  <a:pt x="4585213" y="1116898"/>
                </a:cubicBezTo>
                <a:cubicBezTo>
                  <a:pt x="4669033" y="1001099"/>
                  <a:pt x="4716565" y="865625"/>
                  <a:pt x="4766844" y="722220"/>
                </a:cubicBezTo>
                <a:cubicBezTo>
                  <a:pt x="4796200" y="638525"/>
                  <a:pt x="4826555" y="551956"/>
                  <a:pt x="4864842" y="469448"/>
                </a:cubicBezTo>
                <a:close/>
                <a:moveTo>
                  <a:pt x="4626136" y="264559"/>
                </a:moveTo>
                <a:lnTo>
                  <a:pt x="4727522" y="313399"/>
                </a:lnTo>
                <a:lnTo>
                  <a:pt x="4726350" y="316406"/>
                </a:lnTo>
                <a:cubicBezTo>
                  <a:pt x="4612772" y="555489"/>
                  <a:pt x="4380995" y="738545"/>
                  <a:pt x="4120143" y="786364"/>
                </a:cubicBezTo>
                <a:cubicBezTo>
                  <a:pt x="3946943" y="818156"/>
                  <a:pt x="3773120" y="793672"/>
                  <a:pt x="3604980" y="770000"/>
                </a:cubicBezTo>
                <a:cubicBezTo>
                  <a:pt x="3527906" y="759132"/>
                  <a:pt x="3448208" y="747952"/>
                  <a:pt x="3370884" y="742643"/>
                </a:cubicBezTo>
                <a:cubicBezTo>
                  <a:pt x="2856784" y="707479"/>
                  <a:pt x="2321697" y="948634"/>
                  <a:pt x="2007529" y="1356991"/>
                </a:cubicBezTo>
                <a:cubicBezTo>
                  <a:pt x="1693360" y="1765410"/>
                  <a:pt x="1597485" y="2344467"/>
                  <a:pt x="1763314" y="2832334"/>
                </a:cubicBezTo>
                <a:cubicBezTo>
                  <a:pt x="1870806" y="3148565"/>
                  <a:pt x="2078545" y="3428317"/>
                  <a:pt x="2279413" y="3698889"/>
                </a:cubicBezTo>
                <a:cubicBezTo>
                  <a:pt x="2502142" y="3998818"/>
                  <a:pt x="2732428" y="4308927"/>
                  <a:pt x="2835048" y="4676123"/>
                </a:cubicBezTo>
                <a:cubicBezTo>
                  <a:pt x="2917931" y="4972929"/>
                  <a:pt x="2917494" y="5298652"/>
                  <a:pt x="2833611" y="5671970"/>
                </a:cubicBezTo>
                <a:cubicBezTo>
                  <a:pt x="2777305" y="5922634"/>
                  <a:pt x="2687551" y="6174386"/>
                  <a:pt x="2595497" y="6406438"/>
                </a:cubicBezTo>
                <a:lnTo>
                  <a:pt x="2546816" y="6525773"/>
                </a:lnTo>
                <a:lnTo>
                  <a:pt x="2469546" y="6507939"/>
                </a:lnTo>
                <a:lnTo>
                  <a:pt x="2435079" y="6498152"/>
                </a:lnTo>
                <a:lnTo>
                  <a:pt x="2588196" y="6106719"/>
                </a:lnTo>
                <a:cubicBezTo>
                  <a:pt x="2757553" y="5628741"/>
                  <a:pt x="2853630" y="5160837"/>
                  <a:pt x="2726681" y="4706354"/>
                </a:cubicBezTo>
                <a:cubicBezTo>
                  <a:pt x="2629746" y="4359269"/>
                  <a:pt x="2405705" y="4057654"/>
                  <a:pt x="2189097" y="3765908"/>
                </a:cubicBezTo>
                <a:cubicBezTo>
                  <a:pt x="1983045" y="3488403"/>
                  <a:pt x="1769935" y="3201466"/>
                  <a:pt x="1656821" y="2868498"/>
                </a:cubicBezTo>
                <a:cubicBezTo>
                  <a:pt x="1568942" y="2610043"/>
                  <a:pt x="1546956" y="2325729"/>
                  <a:pt x="1593238" y="2046288"/>
                </a:cubicBezTo>
                <a:cubicBezTo>
                  <a:pt x="1639520" y="1766847"/>
                  <a:pt x="1751946" y="1504831"/>
                  <a:pt x="1918400" y="1288411"/>
                </a:cubicBezTo>
                <a:cubicBezTo>
                  <a:pt x="2084853" y="1072053"/>
                  <a:pt x="2309331" y="896231"/>
                  <a:pt x="2567536" y="779868"/>
                </a:cubicBezTo>
                <a:cubicBezTo>
                  <a:pt x="2825742" y="663507"/>
                  <a:pt x="3106245" y="611916"/>
                  <a:pt x="3378504" y="630466"/>
                </a:cubicBezTo>
                <a:cubicBezTo>
                  <a:pt x="3459825" y="636025"/>
                  <a:pt x="3541585" y="647518"/>
                  <a:pt x="3620595" y="658635"/>
                </a:cubicBezTo>
                <a:cubicBezTo>
                  <a:pt x="3787173" y="682058"/>
                  <a:pt x="3944508" y="704230"/>
                  <a:pt x="4099781" y="675749"/>
                </a:cubicBezTo>
                <a:cubicBezTo>
                  <a:pt x="4325492" y="634378"/>
                  <a:pt x="4526097" y="475991"/>
                  <a:pt x="4624356" y="269126"/>
                </a:cubicBezTo>
                <a:close/>
                <a:moveTo>
                  <a:pt x="3602327" y="0"/>
                </a:moveTo>
                <a:lnTo>
                  <a:pt x="3636387" y="2590"/>
                </a:lnTo>
                <a:lnTo>
                  <a:pt x="3794668" y="22703"/>
                </a:lnTo>
                <a:lnTo>
                  <a:pt x="3695352" y="82904"/>
                </a:lnTo>
                <a:cubicBezTo>
                  <a:pt x="3609213" y="125360"/>
                  <a:pt x="3521692" y="151718"/>
                  <a:pt x="3448333" y="168020"/>
                </a:cubicBezTo>
                <a:cubicBezTo>
                  <a:pt x="3330723" y="194190"/>
                  <a:pt x="3210427" y="205558"/>
                  <a:pt x="3094129" y="216613"/>
                </a:cubicBezTo>
                <a:cubicBezTo>
                  <a:pt x="3012245" y="224358"/>
                  <a:pt x="2927613" y="232415"/>
                  <a:pt x="2846042" y="245469"/>
                </a:cubicBezTo>
                <a:cubicBezTo>
                  <a:pt x="2617441" y="282133"/>
                  <a:pt x="2447678" y="360269"/>
                  <a:pt x="2341560" y="477692"/>
                </a:cubicBezTo>
                <a:cubicBezTo>
                  <a:pt x="2293092" y="531344"/>
                  <a:pt x="2249495" y="599986"/>
                  <a:pt x="2207398" y="666318"/>
                </a:cubicBezTo>
                <a:cubicBezTo>
                  <a:pt x="2105402" y="827087"/>
                  <a:pt x="1999971" y="993291"/>
                  <a:pt x="1801477" y="1003098"/>
                </a:cubicBezTo>
                <a:cubicBezTo>
                  <a:pt x="1796230" y="1003409"/>
                  <a:pt x="1790921" y="1003534"/>
                  <a:pt x="1785612" y="1003534"/>
                </a:cubicBezTo>
                <a:cubicBezTo>
                  <a:pt x="1652012" y="1003534"/>
                  <a:pt x="1519662" y="920090"/>
                  <a:pt x="1401926" y="761256"/>
                </a:cubicBezTo>
                <a:cubicBezTo>
                  <a:pt x="1382878" y="735585"/>
                  <a:pt x="1364389" y="708977"/>
                  <a:pt x="1346525" y="683244"/>
                </a:cubicBezTo>
                <a:lnTo>
                  <a:pt x="1318722" y="645837"/>
                </a:lnTo>
                <a:lnTo>
                  <a:pt x="1408517" y="578689"/>
                </a:lnTo>
                <a:lnTo>
                  <a:pt x="1438777" y="619099"/>
                </a:lnTo>
                <a:cubicBezTo>
                  <a:pt x="1456203" y="644145"/>
                  <a:pt x="1474193" y="670003"/>
                  <a:pt x="1492179" y="694300"/>
                </a:cubicBezTo>
                <a:cubicBezTo>
                  <a:pt x="1561197" y="787426"/>
                  <a:pt x="1670001" y="896980"/>
                  <a:pt x="1795918" y="890858"/>
                </a:cubicBezTo>
                <a:cubicBezTo>
                  <a:pt x="1936263" y="883925"/>
                  <a:pt x="2021832" y="749014"/>
                  <a:pt x="2112522" y="606170"/>
                </a:cubicBezTo>
                <a:cubicBezTo>
                  <a:pt x="2157118" y="535841"/>
                  <a:pt x="2203276" y="463139"/>
                  <a:pt x="2258177" y="402366"/>
                </a:cubicBezTo>
                <a:cubicBezTo>
                  <a:pt x="2381908" y="265456"/>
                  <a:pt x="2573720" y="175390"/>
                  <a:pt x="2828240" y="134542"/>
                </a:cubicBezTo>
                <a:cubicBezTo>
                  <a:pt x="2913372" y="120863"/>
                  <a:pt x="2999877" y="112681"/>
                  <a:pt x="3083573" y="104749"/>
                </a:cubicBezTo>
                <a:cubicBezTo>
                  <a:pt x="3196499" y="94068"/>
                  <a:pt x="3313235" y="82951"/>
                  <a:pt x="3423974" y="58342"/>
                </a:cubicBezTo>
                <a:cubicBezTo>
                  <a:pt x="3456406" y="51128"/>
                  <a:pt x="3491910" y="41763"/>
                  <a:pt x="3528727" y="29628"/>
                </a:cubicBezTo>
                <a:close/>
              </a:path>
            </a:pathLst>
          </a:custGeom>
          <a:gradFill>
            <a:gsLst>
              <a:gs pos="0">
                <a:schemeClr val="accent1"/>
              </a:gs>
              <a:gs pos="100000">
                <a:schemeClr val="accent2"/>
              </a:gs>
            </a:gsLst>
            <a:lin ang="13500000" scaled="1"/>
          </a:gradFill>
          <a:ln w="6242" cap="flat">
            <a:noFill/>
            <a:prstDash val="solid"/>
            <a:miter/>
          </a:ln>
        </p:spPr>
        <p:txBody>
          <a:bodyPr rtlCol="0" anchor="ctr"/>
          <a:lstStyle/>
          <a:p>
            <a:endParaRPr lang="en-ID" sz="1350" dirty="0"/>
          </a:p>
        </p:txBody>
      </p:sp>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8AD15F32-A784-ED35-9995-CDDD3A0CFC1B}"/>
              </a:ext>
            </a:extLst>
          </p:cNvPr>
          <p:cNvSpPr txBox="1"/>
          <p:nvPr/>
        </p:nvSpPr>
        <p:spPr>
          <a:xfrm>
            <a:off x="6922008" y="4336559"/>
            <a:ext cx="2761077" cy="646331"/>
          </a:xfrm>
          <a:prstGeom prst="rect">
            <a:avLst/>
          </a:prstGeom>
          <a:noFill/>
        </p:spPr>
        <p:txBody>
          <a:bodyPr wrap="none" rtlCol="0">
            <a:spAutoFit/>
          </a:bodyPr>
          <a:lstStyle/>
          <a:p>
            <a:r>
              <a:rPr lang="en-US" dirty="0"/>
              <a:t>Presented by Jack Partridge</a:t>
            </a:r>
          </a:p>
          <a:p>
            <a:r>
              <a:rPr lang="en-US" b="1" i="1" dirty="0"/>
              <a:t>jp589@student.le.ac.uk</a:t>
            </a:r>
          </a:p>
        </p:txBody>
      </p:sp>
    </p:spTree>
    <p:extLst>
      <p:ext uri="{BB962C8B-B14F-4D97-AF65-F5344CB8AC3E}">
        <p14:creationId xmlns:p14="http://schemas.microsoft.com/office/powerpoint/2010/main" val="346853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887-ACEF-0FE8-5A71-9D7F49BFACBB}"/>
              </a:ext>
            </a:extLst>
          </p:cNvPr>
          <p:cNvSpPr>
            <a:spLocks noGrp="1"/>
          </p:cNvSpPr>
          <p:nvPr>
            <p:ph type="ctrTitle"/>
          </p:nvPr>
        </p:nvSpPr>
        <p:spPr/>
        <p:txBody>
          <a:bodyPr/>
          <a:lstStyle/>
          <a:p>
            <a:r>
              <a:rPr lang="en-GB" dirty="0"/>
              <a:t>Overview of the Purpose of the Project</a:t>
            </a:r>
          </a:p>
        </p:txBody>
      </p:sp>
      <p:sp>
        <p:nvSpPr>
          <p:cNvPr id="3" name="Subtitle 2">
            <a:extLst>
              <a:ext uri="{FF2B5EF4-FFF2-40B4-BE49-F238E27FC236}">
                <a16:creationId xmlns:a16="http://schemas.microsoft.com/office/drawing/2014/main" id="{CCB663FA-16E1-CC3A-C47F-D1690A687F0A}"/>
              </a:ext>
            </a:extLst>
          </p:cNvPr>
          <p:cNvSpPr>
            <a:spLocks noGrp="1"/>
          </p:cNvSpPr>
          <p:nvPr>
            <p:ph type="subTitle" idx="1"/>
          </p:nvPr>
        </p:nvSpPr>
        <p:spPr/>
        <p:txBody>
          <a:bodyPr/>
          <a:lstStyle/>
          <a:p>
            <a:r>
              <a:rPr lang="en-GB" dirty="0"/>
              <a:t>Ed Borthwick</a:t>
            </a:r>
            <a:br>
              <a:rPr lang="en-GB" dirty="0"/>
            </a:br>
            <a:r>
              <a:rPr lang="en-GB" dirty="0"/>
              <a:t>eb430@student.le.ac.uk</a:t>
            </a:r>
          </a:p>
        </p:txBody>
      </p:sp>
    </p:spTree>
    <p:extLst>
      <p:ext uri="{BB962C8B-B14F-4D97-AF65-F5344CB8AC3E}">
        <p14:creationId xmlns:p14="http://schemas.microsoft.com/office/powerpoint/2010/main" val="98497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5AC0B0-8F96-AF7B-51F4-BE1A57CD8669}"/>
              </a:ext>
            </a:extLst>
          </p:cNvPr>
          <p:cNvSpPr txBox="1"/>
          <p:nvPr/>
        </p:nvSpPr>
        <p:spPr>
          <a:xfrm>
            <a:off x="699104" y="548201"/>
            <a:ext cx="9917235" cy="800219"/>
          </a:xfrm>
          <a:prstGeom prst="rect">
            <a:avLst/>
          </a:prstGeom>
          <a:noFill/>
        </p:spPr>
        <p:txBody>
          <a:bodyPr wrap="square">
            <a:spAutoFit/>
          </a:bodyPr>
          <a:lstStyle/>
          <a:p>
            <a:r>
              <a:rPr lang="en-US" sz="4600" dirty="0">
                <a:latin typeface="Aptos Light" panose="020B0004020202020204" pitchFamily="34" charset="0"/>
              </a:rPr>
              <a:t>DTOs - Structuring Marketplace Data</a:t>
            </a:r>
            <a:endParaRPr lang="en-US" sz="4600" b="1" dirty="0">
              <a:latin typeface="Aptos" panose="020B0004020202020204" pitchFamily="34" charset="0"/>
              <a:ea typeface="Ayuthaya" pitchFamily="2" charset="-34"/>
              <a:cs typeface="Ayuthaya" pitchFamily="2" charset="-34"/>
            </a:endParaRPr>
          </a:p>
        </p:txBody>
      </p:sp>
      <p:sp>
        <p:nvSpPr>
          <p:cNvPr id="7" name="Freeform: Shape 27">
            <a:extLst>
              <a:ext uri="{FF2B5EF4-FFF2-40B4-BE49-F238E27FC236}">
                <a16:creationId xmlns:a16="http://schemas.microsoft.com/office/drawing/2014/main" id="{C3CE6DDE-BC36-5995-C761-6716DCD96ECE}"/>
              </a:ext>
            </a:extLst>
          </p:cNvPr>
          <p:cNvSpPr/>
          <p:nvPr/>
        </p:nvSpPr>
        <p:spPr>
          <a:xfrm rot="12600000">
            <a:off x="9904926" y="-286890"/>
            <a:ext cx="2819483" cy="2753271"/>
          </a:xfrm>
          <a:custGeom>
            <a:avLst/>
            <a:gdLst>
              <a:gd name="connsiteX0" fmla="*/ 4343316 w 6605120"/>
              <a:gd name="connsiteY0" fmla="*/ 4424674 h 6611609"/>
              <a:gd name="connsiteX1" fmla="*/ 4675841 w 6605120"/>
              <a:gd name="connsiteY1" fmla="*/ 4677623 h 6611609"/>
              <a:gd name="connsiteX2" fmla="*/ 4696078 w 6605120"/>
              <a:gd name="connsiteY2" fmla="*/ 5130388 h 6611609"/>
              <a:gd name="connsiteX3" fmla="*/ 4405219 w 6605120"/>
              <a:gd name="connsiteY3" fmla="*/ 6268836 h 6611609"/>
              <a:gd name="connsiteX4" fmla="*/ 4333159 w 6605120"/>
              <a:gd name="connsiteY4" fmla="*/ 6444899 h 6611609"/>
              <a:gd name="connsiteX5" fmla="*/ 4282911 w 6605120"/>
              <a:gd name="connsiteY5" fmla="*/ 6463290 h 6611609"/>
              <a:gd name="connsiteX6" fmla="*/ 4193959 w 6605120"/>
              <a:gd name="connsiteY6" fmla="*/ 6488550 h 6611609"/>
              <a:gd name="connsiteX7" fmla="*/ 4299776 w 6605120"/>
              <a:gd name="connsiteY7" fmla="*/ 6230005 h 6611609"/>
              <a:gd name="connsiteX8" fmla="*/ 4584838 w 6605120"/>
              <a:gd name="connsiteY8" fmla="*/ 5114087 h 6611609"/>
              <a:gd name="connsiteX9" fmla="*/ 4571222 w 6605120"/>
              <a:gd name="connsiteY9" fmla="*/ 4718784 h 6611609"/>
              <a:gd name="connsiteX10" fmla="*/ 4302836 w 6605120"/>
              <a:gd name="connsiteY10" fmla="*/ 4540900 h 6611609"/>
              <a:gd name="connsiteX11" fmla="*/ 4119518 w 6605120"/>
              <a:gd name="connsiteY11" fmla="*/ 4801979 h 6611609"/>
              <a:gd name="connsiteX12" fmla="*/ 4156244 w 6605120"/>
              <a:gd name="connsiteY12" fmla="*/ 5098534 h 6611609"/>
              <a:gd name="connsiteX13" fmla="*/ 4176731 w 6605120"/>
              <a:gd name="connsiteY13" fmla="*/ 5195096 h 6611609"/>
              <a:gd name="connsiteX14" fmla="*/ 3940061 w 6605120"/>
              <a:gd name="connsiteY14" fmla="*/ 6478601 h 6611609"/>
              <a:gd name="connsiteX15" fmla="*/ 3884068 w 6605120"/>
              <a:gd name="connsiteY15" fmla="*/ 6559457 h 6611609"/>
              <a:gd name="connsiteX16" fmla="*/ 3802208 w 6605120"/>
              <a:gd name="connsiteY16" fmla="*/ 6574076 h 6611609"/>
              <a:gd name="connsiteX17" fmla="*/ 3738411 w 6605120"/>
              <a:gd name="connsiteY17" fmla="*/ 6582182 h 6611609"/>
              <a:gd name="connsiteX18" fmla="*/ 3742766 w 6605120"/>
              <a:gd name="connsiteY18" fmla="*/ 6566322 h 6611609"/>
              <a:gd name="connsiteX19" fmla="*/ 4066365 w 6605120"/>
              <a:gd name="connsiteY19" fmla="*/ 5216395 h 6611609"/>
              <a:gd name="connsiteX20" fmla="*/ 4046504 w 6605120"/>
              <a:gd name="connsiteY20" fmla="*/ 5122831 h 6611609"/>
              <a:gd name="connsiteX21" fmla="*/ 4007467 w 6605120"/>
              <a:gd name="connsiteY21" fmla="*/ 4793297 h 6611609"/>
              <a:gd name="connsiteX22" fmla="*/ 4279039 w 6605120"/>
              <a:gd name="connsiteY22" fmla="*/ 4431035 h 6611609"/>
              <a:gd name="connsiteX23" fmla="*/ 4343316 w 6605120"/>
              <a:gd name="connsiteY23" fmla="*/ 4424674 h 6611609"/>
              <a:gd name="connsiteX24" fmla="*/ 1087260 w 6605120"/>
              <a:gd name="connsiteY24" fmla="*/ 4350338 h 6611609"/>
              <a:gd name="connsiteX25" fmla="*/ 905753 w 6605120"/>
              <a:gd name="connsiteY25" fmla="*/ 4462826 h 6611609"/>
              <a:gd name="connsiteX26" fmla="*/ 909376 w 6605120"/>
              <a:gd name="connsiteY26" fmla="*/ 4787113 h 6611609"/>
              <a:gd name="connsiteX27" fmla="*/ 1126047 w 6605120"/>
              <a:gd name="connsiteY27" fmla="*/ 4848885 h 6611609"/>
              <a:gd name="connsiteX28" fmla="*/ 1299681 w 6605120"/>
              <a:gd name="connsiteY28" fmla="*/ 4548582 h 6611609"/>
              <a:gd name="connsiteX29" fmla="*/ 1119113 w 6605120"/>
              <a:gd name="connsiteY29" fmla="*/ 4353148 h 6611609"/>
              <a:gd name="connsiteX30" fmla="*/ 1087260 w 6605120"/>
              <a:gd name="connsiteY30" fmla="*/ 4350338 h 6611609"/>
              <a:gd name="connsiteX31" fmla="*/ 1091054 w 6605120"/>
              <a:gd name="connsiteY31" fmla="*/ 4237933 h 6611609"/>
              <a:gd name="connsiteX32" fmla="*/ 1138351 w 6605120"/>
              <a:gd name="connsiteY32" fmla="*/ 4242283 h 6611609"/>
              <a:gd name="connsiteX33" fmla="*/ 1409484 w 6605120"/>
              <a:gd name="connsiteY33" fmla="*/ 4524535 h 6611609"/>
              <a:gd name="connsiteX34" fmla="*/ 1365326 w 6605120"/>
              <a:gd name="connsiteY34" fmla="*/ 4789424 h 6611609"/>
              <a:gd name="connsiteX35" fmla="*/ 1155777 w 6605120"/>
              <a:gd name="connsiteY35" fmla="*/ 4957189 h 6611609"/>
              <a:gd name="connsiteX36" fmla="*/ 1054405 w 6605120"/>
              <a:gd name="connsiteY36" fmla="*/ 4971555 h 6611609"/>
              <a:gd name="connsiteX37" fmla="*/ 819185 w 6605120"/>
              <a:gd name="connsiteY37" fmla="*/ 4854194 h 6611609"/>
              <a:gd name="connsiteX38" fmla="*/ 810442 w 6605120"/>
              <a:gd name="connsiteY38" fmla="*/ 4403178 h 6611609"/>
              <a:gd name="connsiteX39" fmla="*/ 1091054 w 6605120"/>
              <a:gd name="connsiteY39" fmla="*/ 4237933 h 6611609"/>
              <a:gd name="connsiteX40" fmla="*/ 0 w 6605120"/>
              <a:gd name="connsiteY40" fmla="*/ 3611222 h 6611609"/>
              <a:gd name="connsiteX41" fmla="*/ 76459 w 6605120"/>
              <a:gd name="connsiteY41" fmla="*/ 3797021 h 6611609"/>
              <a:gd name="connsiteX42" fmla="*/ 118768 w 6605120"/>
              <a:gd name="connsiteY42" fmla="*/ 3968026 h 6611609"/>
              <a:gd name="connsiteX43" fmla="*/ 133314 w 6605120"/>
              <a:gd name="connsiteY43" fmla="*/ 4244041 h 6611609"/>
              <a:gd name="connsiteX44" fmla="*/ 128394 w 6605120"/>
              <a:gd name="connsiteY44" fmla="*/ 4265511 h 6611609"/>
              <a:gd name="connsiteX45" fmla="*/ 51544 w 6605120"/>
              <a:gd name="connsiteY45" fmla="*/ 3966631 h 6611609"/>
              <a:gd name="connsiteX46" fmla="*/ 1334 w 6605120"/>
              <a:gd name="connsiteY46" fmla="*/ 3637643 h 6611609"/>
              <a:gd name="connsiteX47" fmla="*/ 3839202 w 6605120"/>
              <a:gd name="connsiteY47" fmla="*/ 2970493 h 6611609"/>
              <a:gd name="connsiteX48" fmla="*/ 3671437 w 6605120"/>
              <a:gd name="connsiteY48" fmla="*/ 3115773 h 6611609"/>
              <a:gd name="connsiteX49" fmla="*/ 3900225 w 6605120"/>
              <a:gd name="connsiteY49" fmla="*/ 3647611 h 6611609"/>
              <a:gd name="connsiteX50" fmla="*/ 4010527 w 6605120"/>
              <a:gd name="connsiteY50" fmla="*/ 3666349 h 6611609"/>
              <a:gd name="connsiteX51" fmla="*/ 4075547 w 6605120"/>
              <a:gd name="connsiteY51" fmla="*/ 3348807 h 6611609"/>
              <a:gd name="connsiteX52" fmla="*/ 4012776 w 6605120"/>
              <a:gd name="connsiteY52" fmla="*/ 3094975 h 6611609"/>
              <a:gd name="connsiteX53" fmla="*/ 3840826 w 6605120"/>
              <a:gd name="connsiteY53" fmla="*/ 2970493 h 6611609"/>
              <a:gd name="connsiteX54" fmla="*/ 3839202 w 6605120"/>
              <a:gd name="connsiteY54" fmla="*/ 2970493 h 6611609"/>
              <a:gd name="connsiteX55" fmla="*/ 3839264 w 6605120"/>
              <a:gd name="connsiteY55" fmla="*/ 2858067 h 6611609"/>
              <a:gd name="connsiteX56" fmla="*/ 3842387 w 6605120"/>
              <a:gd name="connsiteY56" fmla="*/ 2858067 h 6611609"/>
              <a:gd name="connsiteX57" fmla="*/ 4112211 w 6605120"/>
              <a:gd name="connsiteY57" fmla="*/ 3042509 h 6611609"/>
              <a:gd name="connsiteX58" fmla="*/ 4187037 w 6605120"/>
              <a:gd name="connsiteY58" fmla="*/ 3334379 h 6611609"/>
              <a:gd name="connsiteX59" fmla="*/ 4072174 w 6605120"/>
              <a:gd name="connsiteY59" fmla="*/ 3760287 h 6611609"/>
              <a:gd name="connsiteX60" fmla="*/ 3979548 w 6605120"/>
              <a:gd name="connsiteY60" fmla="*/ 3787707 h 6611609"/>
              <a:gd name="connsiteX61" fmla="*/ 3842637 w 6605120"/>
              <a:gd name="connsiteY61" fmla="*/ 3744173 h 6611609"/>
              <a:gd name="connsiteX62" fmla="*/ 3623281 w 6605120"/>
              <a:gd name="connsiteY62" fmla="*/ 3447618 h 6611609"/>
              <a:gd name="connsiteX63" fmla="*/ 3562759 w 6605120"/>
              <a:gd name="connsiteY63" fmla="*/ 3086980 h 6611609"/>
              <a:gd name="connsiteX64" fmla="*/ 3839264 w 6605120"/>
              <a:gd name="connsiteY64" fmla="*/ 2858067 h 6611609"/>
              <a:gd name="connsiteX65" fmla="*/ 4368690 w 6605120"/>
              <a:gd name="connsiteY65" fmla="*/ 1992166 h 6611609"/>
              <a:gd name="connsiteX66" fmla="*/ 4582277 w 6605120"/>
              <a:gd name="connsiteY66" fmla="*/ 2051596 h 6611609"/>
              <a:gd name="connsiteX67" fmla="*/ 4654729 w 6605120"/>
              <a:gd name="connsiteY67" fmla="*/ 2434781 h 6611609"/>
              <a:gd name="connsiteX68" fmla="*/ 4576468 w 6605120"/>
              <a:gd name="connsiteY68" fmla="*/ 2600049 h 6611609"/>
              <a:gd name="connsiteX69" fmla="*/ 4505765 w 6605120"/>
              <a:gd name="connsiteY69" fmla="*/ 2748077 h 6611609"/>
              <a:gd name="connsiteX70" fmla="*/ 4551609 w 6605120"/>
              <a:gd name="connsiteY70" fmla="*/ 3294030 h 6611609"/>
              <a:gd name="connsiteX71" fmla="*/ 4727182 w 6605120"/>
              <a:gd name="connsiteY71" fmla="*/ 3628998 h 6611609"/>
              <a:gd name="connsiteX72" fmla="*/ 4834237 w 6605120"/>
              <a:gd name="connsiteY72" fmla="*/ 3819310 h 6611609"/>
              <a:gd name="connsiteX73" fmla="*/ 5102685 w 6605120"/>
              <a:gd name="connsiteY73" fmla="*/ 5506766 h 6611609"/>
              <a:gd name="connsiteX74" fmla="*/ 4926496 w 6605120"/>
              <a:gd name="connsiteY74" fmla="*/ 6101282 h 6611609"/>
              <a:gd name="connsiteX75" fmla="*/ 4869241 w 6605120"/>
              <a:gd name="connsiteY75" fmla="*/ 6216068 h 6611609"/>
              <a:gd name="connsiteX76" fmla="*/ 4704102 w 6605120"/>
              <a:gd name="connsiteY76" fmla="*/ 6295619 h 6611609"/>
              <a:gd name="connsiteX77" fmla="*/ 4823064 w 6605120"/>
              <a:gd name="connsiteY77" fmla="*/ 6057116 h 6611609"/>
              <a:gd name="connsiteX78" fmla="*/ 4991820 w 6605120"/>
              <a:gd name="connsiteY78" fmla="*/ 5487716 h 6611609"/>
              <a:gd name="connsiteX79" fmla="*/ 4734739 w 6605120"/>
              <a:gd name="connsiteY79" fmla="*/ 3871651 h 6611609"/>
              <a:gd name="connsiteX80" fmla="*/ 4629933 w 6605120"/>
              <a:gd name="connsiteY80" fmla="*/ 3685461 h 6611609"/>
              <a:gd name="connsiteX81" fmla="*/ 4447740 w 6605120"/>
              <a:gd name="connsiteY81" fmla="*/ 3337127 h 6611609"/>
              <a:gd name="connsiteX82" fmla="*/ 4399834 w 6605120"/>
              <a:gd name="connsiteY82" fmla="*/ 2710227 h 6611609"/>
              <a:gd name="connsiteX83" fmla="*/ 4477471 w 6605120"/>
              <a:gd name="connsiteY83" fmla="*/ 2546584 h 6611609"/>
              <a:gd name="connsiteX84" fmla="*/ 4548674 w 6605120"/>
              <a:gd name="connsiteY84" fmla="*/ 2397120 h 6611609"/>
              <a:gd name="connsiteX85" fmla="*/ 4511324 w 6605120"/>
              <a:gd name="connsiteY85" fmla="*/ 2138789 h 6611609"/>
              <a:gd name="connsiteX86" fmla="*/ 4214331 w 6605120"/>
              <a:gd name="connsiteY86" fmla="*/ 2136541 h 6611609"/>
              <a:gd name="connsiteX87" fmla="*/ 3247652 w 6605120"/>
              <a:gd name="connsiteY87" fmla="*/ 2757571 h 6611609"/>
              <a:gd name="connsiteX88" fmla="*/ 3273511 w 6605120"/>
              <a:gd name="connsiteY88" fmla="*/ 3456236 h 6611609"/>
              <a:gd name="connsiteX89" fmla="*/ 3455329 w 6605120"/>
              <a:gd name="connsiteY89" fmla="*/ 3854600 h 6611609"/>
              <a:gd name="connsiteX90" fmla="*/ 3592239 w 6605120"/>
              <a:gd name="connsiteY90" fmla="*/ 4139663 h 6611609"/>
              <a:gd name="connsiteX91" fmla="*/ 3573934 w 6605120"/>
              <a:gd name="connsiteY91" fmla="*/ 6349238 h 6611609"/>
              <a:gd name="connsiteX92" fmla="*/ 3439336 w 6605120"/>
              <a:gd name="connsiteY92" fmla="*/ 6608670 h 6611609"/>
              <a:gd name="connsiteX93" fmla="*/ 3323075 w 6605120"/>
              <a:gd name="connsiteY93" fmla="*/ 6611609 h 6611609"/>
              <a:gd name="connsiteX94" fmla="*/ 3327663 w 6605120"/>
              <a:gd name="connsiteY94" fmla="*/ 6580624 h 6611609"/>
              <a:gd name="connsiteX95" fmla="*/ 3489244 w 6605120"/>
              <a:gd name="connsiteY95" fmla="*/ 4184446 h 6611609"/>
              <a:gd name="connsiteX96" fmla="*/ 3355082 w 6605120"/>
              <a:gd name="connsiteY96" fmla="*/ 3905317 h 6611609"/>
              <a:gd name="connsiteX97" fmla="*/ 3168017 w 6605120"/>
              <a:gd name="connsiteY97" fmla="*/ 3494773 h 6611609"/>
              <a:gd name="connsiteX98" fmla="*/ 3144158 w 6605120"/>
              <a:gd name="connsiteY98" fmla="*/ 2714161 h 6611609"/>
              <a:gd name="connsiteX99" fmla="*/ 4183164 w 6605120"/>
              <a:gd name="connsiteY99" fmla="*/ 2028674 h 6611609"/>
              <a:gd name="connsiteX100" fmla="*/ 4368690 w 6605120"/>
              <a:gd name="connsiteY100" fmla="*/ 1992166 h 6611609"/>
              <a:gd name="connsiteX101" fmla="*/ 6300589 w 6605120"/>
              <a:gd name="connsiteY101" fmla="*/ 1905302 h 6611609"/>
              <a:gd name="connsiteX102" fmla="*/ 6350615 w 6605120"/>
              <a:gd name="connsiteY102" fmla="*/ 2009149 h 6611609"/>
              <a:gd name="connsiteX103" fmla="*/ 6368034 w 6605120"/>
              <a:gd name="connsiteY103" fmla="*/ 2056743 h 6611609"/>
              <a:gd name="connsiteX104" fmla="*/ 6344808 w 6605120"/>
              <a:gd name="connsiteY104" fmla="*/ 2151717 h 6611609"/>
              <a:gd name="connsiteX105" fmla="*/ 6473849 w 6605120"/>
              <a:gd name="connsiteY105" fmla="*/ 3005596 h 6611609"/>
              <a:gd name="connsiteX106" fmla="*/ 6605120 w 6605120"/>
              <a:gd name="connsiteY106" fmla="*/ 3415251 h 6611609"/>
              <a:gd name="connsiteX107" fmla="*/ 6593890 w 6605120"/>
              <a:gd name="connsiteY107" fmla="*/ 3637643 h 6611609"/>
              <a:gd name="connsiteX108" fmla="*/ 6582415 w 6605120"/>
              <a:gd name="connsiteY108" fmla="*/ 3712833 h 6611609"/>
              <a:gd name="connsiteX109" fmla="*/ 6366794 w 6605120"/>
              <a:gd name="connsiteY109" fmla="*/ 3039948 h 6611609"/>
              <a:gd name="connsiteX110" fmla="*/ 6234131 w 6605120"/>
              <a:gd name="connsiteY110" fmla="*/ 2131793 h 6611609"/>
              <a:gd name="connsiteX111" fmla="*/ 6264561 w 6605120"/>
              <a:gd name="connsiteY111" fmla="*/ 2007150 h 6611609"/>
              <a:gd name="connsiteX112" fmla="*/ 498047 w 6605120"/>
              <a:gd name="connsiteY112" fmla="*/ 1532008 h 6611609"/>
              <a:gd name="connsiteX113" fmla="*/ 508700 w 6605120"/>
              <a:gd name="connsiteY113" fmla="*/ 1538745 h 6611609"/>
              <a:gd name="connsiteX114" fmla="*/ 762658 w 6605120"/>
              <a:gd name="connsiteY114" fmla="*/ 1831428 h 6611609"/>
              <a:gd name="connsiteX115" fmla="*/ 773963 w 6605120"/>
              <a:gd name="connsiteY115" fmla="*/ 2529157 h 6611609"/>
              <a:gd name="connsiteX116" fmla="*/ 478282 w 6605120"/>
              <a:gd name="connsiteY116" fmla="*/ 2775371 h 6611609"/>
              <a:gd name="connsiteX117" fmla="*/ 449364 w 6605120"/>
              <a:gd name="connsiteY117" fmla="*/ 2776745 h 6611609"/>
              <a:gd name="connsiteX118" fmla="*/ 155080 w 6605120"/>
              <a:gd name="connsiteY118" fmla="*/ 2619304 h 6611609"/>
              <a:gd name="connsiteX119" fmla="*/ 77876 w 6605120"/>
              <a:gd name="connsiteY119" fmla="*/ 2528693 h 6611609"/>
              <a:gd name="connsiteX120" fmla="*/ 113081 w 6605120"/>
              <a:gd name="connsiteY120" fmla="*/ 2391777 h 6611609"/>
              <a:gd name="connsiteX121" fmla="*/ 165737 w 6605120"/>
              <a:gd name="connsiteY121" fmla="*/ 2458579 h 6611609"/>
              <a:gd name="connsiteX122" fmla="*/ 467103 w 6605120"/>
              <a:gd name="connsiteY122" fmla="*/ 2663444 h 6611609"/>
              <a:gd name="connsiteX123" fmla="*/ 672406 w 6605120"/>
              <a:gd name="connsiteY123" fmla="*/ 2480876 h 6611609"/>
              <a:gd name="connsiteX124" fmla="*/ 662724 w 6605120"/>
              <a:gd name="connsiteY124" fmla="*/ 1882894 h 6611609"/>
              <a:gd name="connsiteX125" fmla="*/ 477377 w 6605120"/>
              <a:gd name="connsiteY125" fmla="*/ 1655848 h 6611609"/>
              <a:gd name="connsiteX126" fmla="*/ 439649 w 6605120"/>
              <a:gd name="connsiteY126" fmla="*/ 1628133 h 6611609"/>
              <a:gd name="connsiteX127" fmla="*/ 6012416 w 6605120"/>
              <a:gd name="connsiteY127" fmla="*/ 1402584 h 6611609"/>
              <a:gd name="connsiteX128" fmla="*/ 6045123 w 6605120"/>
              <a:gd name="connsiteY128" fmla="*/ 1446323 h 6611609"/>
              <a:gd name="connsiteX129" fmla="*/ 6087064 w 6605120"/>
              <a:gd name="connsiteY129" fmla="*/ 1515360 h 6611609"/>
              <a:gd name="connsiteX130" fmla="*/ 5983670 w 6605120"/>
              <a:gd name="connsiteY130" fmla="*/ 1763848 h 6611609"/>
              <a:gd name="connsiteX131" fmla="*/ 5856816 w 6605120"/>
              <a:gd name="connsiteY131" fmla="*/ 2060402 h 6611609"/>
              <a:gd name="connsiteX132" fmla="*/ 5701168 w 6605120"/>
              <a:gd name="connsiteY132" fmla="*/ 3228324 h 6611609"/>
              <a:gd name="connsiteX133" fmla="*/ 6016086 w 6605120"/>
              <a:gd name="connsiteY133" fmla="*/ 3840172 h 6611609"/>
              <a:gd name="connsiteX134" fmla="*/ 6357050 w 6605120"/>
              <a:gd name="connsiteY134" fmla="*/ 4534716 h 6611609"/>
              <a:gd name="connsiteX135" fmla="*/ 6360893 w 6605120"/>
              <a:gd name="connsiteY135" fmla="*/ 4560505 h 6611609"/>
              <a:gd name="connsiteX136" fmla="*/ 6350615 w 6605120"/>
              <a:gd name="connsiteY136" fmla="*/ 4588587 h 6611609"/>
              <a:gd name="connsiteX137" fmla="*/ 6273900 w 6605120"/>
              <a:gd name="connsiteY137" fmla="*/ 4747837 h 6611609"/>
              <a:gd name="connsiteX138" fmla="*/ 6272965 w 6605120"/>
              <a:gd name="connsiteY138" fmla="*/ 4732556 h 6611609"/>
              <a:gd name="connsiteX139" fmla="*/ 6247247 w 6605120"/>
              <a:gd name="connsiteY139" fmla="*/ 4559263 h 6611609"/>
              <a:gd name="connsiteX140" fmla="*/ 5921711 w 6605120"/>
              <a:gd name="connsiteY140" fmla="*/ 3901445 h 6611609"/>
              <a:gd name="connsiteX141" fmla="*/ 5592739 w 6605120"/>
              <a:gd name="connsiteY141" fmla="*/ 3258179 h 6611609"/>
              <a:gd name="connsiteX142" fmla="*/ 5752635 w 6605120"/>
              <a:gd name="connsiteY142" fmla="*/ 2018306 h 6611609"/>
              <a:gd name="connsiteX143" fmla="*/ 5880738 w 6605120"/>
              <a:gd name="connsiteY143" fmla="*/ 1718753 h 6611609"/>
              <a:gd name="connsiteX144" fmla="*/ 825635 w 6605120"/>
              <a:gd name="connsiteY144" fmla="*/ 1097953 h 6611609"/>
              <a:gd name="connsiteX145" fmla="*/ 920599 w 6605120"/>
              <a:gd name="connsiteY145" fmla="*/ 1177686 h 6611609"/>
              <a:gd name="connsiteX146" fmla="*/ 1125983 w 6605120"/>
              <a:gd name="connsiteY146" fmla="*/ 1494899 h 6611609"/>
              <a:gd name="connsiteX147" fmla="*/ 1165894 w 6605120"/>
              <a:gd name="connsiteY147" fmla="*/ 2176764 h 6611609"/>
              <a:gd name="connsiteX148" fmla="*/ 1151091 w 6605120"/>
              <a:gd name="connsiteY148" fmla="*/ 2401991 h 6611609"/>
              <a:gd name="connsiteX149" fmla="*/ 1388248 w 6605120"/>
              <a:gd name="connsiteY149" fmla="*/ 3490090 h 6611609"/>
              <a:gd name="connsiteX150" fmla="*/ 1619909 w 6605120"/>
              <a:gd name="connsiteY150" fmla="*/ 3885205 h 6611609"/>
              <a:gd name="connsiteX151" fmla="*/ 1814906 w 6605120"/>
              <a:gd name="connsiteY151" fmla="*/ 4209368 h 6611609"/>
              <a:gd name="connsiteX152" fmla="*/ 2020396 w 6605120"/>
              <a:gd name="connsiteY152" fmla="*/ 5043633 h 6611609"/>
              <a:gd name="connsiteX153" fmla="*/ 1846510 w 6605120"/>
              <a:gd name="connsiteY153" fmla="*/ 5456862 h 6611609"/>
              <a:gd name="connsiteX154" fmla="*/ 1469757 w 6605120"/>
              <a:gd name="connsiteY154" fmla="*/ 5690646 h 6611609"/>
              <a:gd name="connsiteX155" fmla="*/ 1359455 w 6605120"/>
              <a:gd name="connsiteY155" fmla="*/ 5700640 h 6611609"/>
              <a:gd name="connsiteX156" fmla="*/ 873827 w 6605120"/>
              <a:gd name="connsiteY156" fmla="*/ 5547231 h 6611609"/>
              <a:gd name="connsiteX157" fmla="*/ 863239 w 6605120"/>
              <a:gd name="connsiteY157" fmla="*/ 5541158 h 6611609"/>
              <a:gd name="connsiteX158" fmla="*/ 740844 w 6605120"/>
              <a:gd name="connsiteY158" fmla="*/ 5406489 h 6611609"/>
              <a:gd name="connsiteX159" fmla="*/ 655435 w 6605120"/>
              <a:gd name="connsiteY159" fmla="*/ 5292274 h 6611609"/>
              <a:gd name="connsiteX160" fmla="*/ 777461 w 6605120"/>
              <a:gd name="connsiteY160" fmla="*/ 5362361 h 6611609"/>
              <a:gd name="connsiteX161" fmla="*/ 1361455 w 6605120"/>
              <a:gd name="connsiteY161" fmla="*/ 5587901 h 6611609"/>
              <a:gd name="connsiteX162" fmla="*/ 1449833 w 6605120"/>
              <a:gd name="connsiteY162" fmla="*/ 5580093 h 6611609"/>
              <a:gd name="connsiteX163" fmla="*/ 1908782 w 6605120"/>
              <a:gd name="connsiteY163" fmla="*/ 5030204 h 6611609"/>
              <a:gd name="connsiteX164" fmla="*/ 1716158 w 6605120"/>
              <a:gd name="connsiteY164" fmla="*/ 4263145 h 6611609"/>
              <a:gd name="connsiteX165" fmla="*/ 1524846 w 6605120"/>
              <a:gd name="connsiteY165" fmla="*/ 3945291 h 6611609"/>
              <a:gd name="connsiteX166" fmla="*/ 1287689 w 6605120"/>
              <a:gd name="connsiteY166" fmla="*/ 3540369 h 6611609"/>
              <a:gd name="connsiteX167" fmla="*/ 1038728 w 6605120"/>
              <a:gd name="connsiteY167" fmla="*/ 2398181 h 6611609"/>
              <a:gd name="connsiteX168" fmla="*/ 1053780 w 6605120"/>
              <a:gd name="connsiteY168" fmla="*/ 2167708 h 6611609"/>
              <a:gd name="connsiteX169" fmla="*/ 1019802 w 6605120"/>
              <a:gd name="connsiteY169" fmla="*/ 1532000 h 6611609"/>
              <a:gd name="connsiteX170" fmla="*/ 757192 w 6605120"/>
              <a:gd name="connsiteY170" fmla="*/ 1185895 h 6611609"/>
              <a:gd name="connsiteX171" fmla="*/ 749864 w 6605120"/>
              <a:gd name="connsiteY171" fmla="*/ 1181323 h 6611609"/>
              <a:gd name="connsiteX172" fmla="*/ 5694368 w 6605120"/>
              <a:gd name="connsiteY172" fmla="*/ 1015189 h 6611609"/>
              <a:gd name="connsiteX173" fmla="*/ 5778366 w 6605120"/>
              <a:gd name="connsiteY173" fmla="*/ 1107610 h 6611609"/>
              <a:gd name="connsiteX174" fmla="*/ 5757260 w 6605120"/>
              <a:gd name="connsiteY174" fmla="*/ 1160343 h 6611609"/>
              <a:gd name="connsiteX175" fmla="*/ 5443837 w 6605120"/>
              <a:gd name="connsiteY175" fmla="*/ 1705075 h 6611609"/>
              <a:gd name="connsiteX176" fmla="*/ 5012058 w 6605120"/>
              <a:gd name="connsiteY176" fmla="*/ 2786615 h 6611609"/>
              <a:gd name="connsiteX177" fmla="*/ 5352085 w 6605120"/>
              <a:gd name="connsiteY177" fmla="*/ 3716129 h 6611609"/>
              <a:gd name="connsiteX178" fmla="*/ 5581871 w 6605120"/>
              <a:gd name="connsiteY178" fmla="*/ 4164710 h 6611609"/>
              <a:gd name="connsiteX179" fmla="*/ 5743141 w 6605120"/>
              <a:gd name="connsiteY179" fmla="*/ 4812035 h 6611609"/>
              <a:gd name="connsiteX180" fmla="*/ 5708913 w 6605120"/>
              <a:gd name="connsiteY180" fmla="*/ 5478098 h 6611609"/>
              <a:gd name="connsiteX181" fmla="*/ 5674869 w 6605120"/>
              <a:gd name="connsiteY181" fmla="*/ 5604002 h 6611609"/>
              <a:gd name="connsiteX182" fmla="*/ 5640529 w 6605120"/>
              <a:gd name="connsiteY182" fmla="*/ 5641785 h 6611609"/>
              <a:gd name="connsiteX183" fmla="*/ 5521466 w 6605120"/>
              <a:gd name="connsiteY183" fmla="*/ 5749997 h 6611609"/>
              <a:gd name="connsiteX184" fmla="*/ 5600320 w 6605120"/>
              <a:gd name="connsiteY184" fmla="*/ 5455371 h 6611609"/>
              <a:gd name="connsiteX185" fmla="*/ 5478439 w 6605120"/>
              <a:gd name="connsiteY185" fmla="*/ 4208681 h 6611609"/>
              <a:gd name="connsiteX186" fmla="*/ 5253899 w 6605120"/>
              <a:gd name="connsiteY186" fmla="*/ 3770906 h 6611609"/>
              <a:gd name="connsiteX187" fmla="*/ 4899631 w 6605120"/>
              <a:gd name="connsiteY187" fmla="*/ 2788614 h 6611609"/>
              <a:gd name="connsiteX188" fmla="*/ 5349025 w 6605120"/>
              <a:gd name="connsiteY188" fmla="*/ 1644677 h 6611609"/>
              <a:gd name="connsiteX189" fmla="*/ 5653875 w 6605120"/>
              <a:gd name="connsiteY189" fmla="*/ 1116037 h 6611609"/>
              <a:gd name="connsiteX190" fmla="*/ 4901535 w 6605120"/>
              <a:gd name="connsiteY190" fmla="*/ 400316 h 6611609"/>
              <a:gd name="connsiteX191" fmla="*/ 5000365 w 6605120"/>
              <a:gd name="connsiteY191" fmla="*/ 460356 h 6611609"/>
              <a:gd name="connsiteX192" fmla="*/ 4966837 w 6605120"/>
              <a:gd name="connsiteY192" fmla="*/ 516854 h 6611609"/>
              <a:gd name="connsiteX193" fmla="*/ 4872961 w 6605120"/>
              <a:gd name="connsiteY193" fmla="*/ 759508 h 6611609"/>
              <a:gd name="connsiteX194" fmla="*/ 4676278 w 6605120"/>
              <a:gd name="connsiteY194" fmla="*/ 1182917 h 6611609"/>
              <a:gd name="connsiteX195" fmla="*/ 4154371 w 6605120"/>
              <a:gd name="connsiteY195" fmla="*/ 1550926 h 6611609"/>
              <a:gd name="connsiteX196" fmla="*/ 3524097 w 6605120"/>
              <a:gd name="connsiteY196" fmla="*/ 1702826 h 6611609"/>
              <a:gd name="connsiteX197" fmla="*/ 2496396 w 6605120"/>
              <a:gd name="connsiteY197" fmla="*/ 2243409 h 6611609"/>
              <a:gd name="connsiteX198" fmla="*/ 2530061 w 6605120"/>
              <a:gd name="connsiteY198" fmla="*/ 3101971 h 6611609"/>
              <a:gd name="connsiteX199" fmla="*/ 2800572 w 6605120"/>
              <a:gd name="connsiteY199" fmla="*/ 3582030 h 6611609"/>
              <a:gd name="connsiteX200" fmla="*/ 2997443 w 6605120"/>
              <a:gd name="connsiteY200" fmla="*/ 3911313 h 6611609"/>
              <a:gd name="connsiteX201" fmla="*/ 3335221 w 6605120"/>
              <a:gd name="connsiteY201" fmla="*/ 5271921 h 6611609"/>
              <a:gd name="connsiteX202" fmla="*/ 3150956 w 6605120"/>
              <a:gd name="connsiteY202" fmla="*/ 6316168 h 6611609"/>
              <a:gd name="connsiteX203" fmla="*/ 3025066 w 6605120"/>
              <a:gd name="connsiteY203" fmla="*/ 6600183 h 6611609"/>
              <a:gd name="connsiteX204" fmla="*/ 2958838 w 6605120"/>
              <a:gd name="connsiteY204" fmla="*/ 6595147 h 6611609"/>
              <a:gd name="connsiteX205" fmla="*/ 2909227 w 6605120"/>
              <a:gd name="connsiteY205" fmla="*/ 6588843 h 6611609"/>
              <a:gd name="connsiteX206" fmla="*/ 2909687 w 6605120"/>
              <a:gd name="connsiteY206" fmla="*/ 6583560 h 6611609"/>
              <a:gd name="connsiteX207" fmla="*/ 2898507 w 6605120"/>
              <a:gd name="connsiteY207" fmla="*/ 3964591 h 6611609"/>
              <a:gd name="connsiteX208" fmla="*/ 2705384 w 6605120"/>
              <a:gd name="connsiteY208" fmla="*/ 3641803 h 6611609"/>
              <a:gd name="connsiteX209" fmla="*/ 2427191 w 6605120"/>
              <a:gd name="connsiteY209" fmla="*/ 3147254 h 6611609"/>
              <a:gd name="connsiteX210" fmla="*/ 2304522 w 6605120"/>
              <a:gd name="connsiteY210" fmla="*/ 2671128 h 6611609"/>
              <a:gd name="connsiteX211" fmla="*/ 2396899 w 6605120"/>
              <a:gd name="connsiteY211" fmla="*/ 2191006 h 6611609"/>
              <a:gd name="connsiteX212" fmla="*/ 3504297 w 6605120"/>
              <a:gd name="connsiteY212" fmla="*/ 1592086 h 6611609"/>
              <a:gd name="connsiteX213" fmla="*/ 4585213 w 6605120"/>
              <a:gd name="connsiteY213" fmla="*/ 1116898 h 6611609"/>
              <a:gd name="connsiteX214" fmla="*/ 4766844 w 6605120"/>
              <a:gd name="connsiteY214" fmla="*/ 722220 h 6611609"/>
              <a:gd name="connsiteX215" fmla="*/ 4864842 w 6605120"/>
              <a:gd name="connsiteY215" fmla="*/ 469448 h 6611609"/>
              <a:gd name="connsiteX216" fmla="*/ 4626136 w 6605120"/>
              <a:gd name="connsiteY216" fmla="*/ 264559 h 6611609"/>
              <a:gd name="connsiteX217" fmla="*/ 4727522 w 6605120"/>
              <a:gd name="connsiteY217" fmla="*/ 313399 h 6611609"/>
              <a:gd name="connsiteX218" fmla="*/ 4726350 w 6605120"/>
              <a:gd name="connsiteY218" fmla="*/ 316406 h 6611609"/>
              <a:gd name="connsiteX219" fmla="*/ 4120143 w 6605120"/>
              <a:gd name="connsiteY219" fmla="*/ 786364 h 6611609"/>
              <a:gd name="connsiteX220" fmla="*/ 3604980 w 6605120"/>
              <a:gd name="connsiteY220" fmla="*/ 770000 h 6611609"/>
              <a:gd name="connsiteX221" fmla="*/ 3370884 w 6605120"/>
              <a:gd name="connsiteY221" fmla="*/ 742643 h 6611609"/>
              <a:gd name="connsiteX222" fmla="*/ 2007529 w 6605120"/>
              <a:gd name="connsiteY222" fmla="*/ 1356991 h 6611609"/>
              <a:gd name="connsiteX223" fmla="*/ 1763314 w 6605120"/>
              <a:gd name="connsiteY223" fmla="*/ 2832334 h 6611609"/>
              <a:gd name="connsiteX224" fmla="*/ 2279413 w 6605120"/>
              <a:gd name="connsiteY224" fmla="*/ 3698889 h 6611609"/>
              <a:gd name="connsiteX225" fmla="*/ 2835048 w 6605120"/>
              <a:gd name="connsiteY225" fmla="*/ 4676123 h 6611609"/>
              <a:gd name="connsiteX226" fmla="*/ 2833611 w 6605120"/>
              <a:gd name="connsiteY226" fmla="*/ 5671970 h 6611609"/>
              <a:gd name="connsiteX227" fmla="*/ 2595497 w 6605120"/>
              <a:gd name="connsiteY227" fmla="*/ 6406438 h 6611609"/>
              <a:gd name="connsiteX228" fmla="*/ 2546816 w 6605120"/>
              <a:gd name="connsiteY228" fmla="*/ 6525773 h 6611609"/>
              <a:gd name="connsiteX229" fmla="*/ 2469546 w 6605120"/>
              <a:gd name="connsiteY229" fmla="*/ 6507939 h 6611609"/>
              <a:gd name="connsiteX230" fmla="*/ 2435079 w 6605120"/>
              <a:gd name="connsiteY230" fmla="*/ 6498152 h 6611609"/>
              <a:gd name="connsiteX231" fmla="*/ 2588196 w 6605120"/>
              <a:gd name="connsiteY231" fmla="*/ 6106719 h 6611609"/>
              <a:gd name="connsiteX232" fmla="*/ 2726681 w 6605120"/>
              <a:gd name="connsiteY232" fmla="*/ 4706354 h 6611609"/>
              <a:gd name="connsiteX233" fmla="*/ 2189097 w 6605120"/>
              <a:gd name="connsiteY233" fmla="*/ 3765908 h 6611609"/>
              <a:gd name="connsiteX234" fmla="*/ 1656821 w 6605120"/>
              <a:gd name="connsiteY234" fmla="*/ 2868498 h 6611609"/>
              <a:gd name="connsiteX235" fmla="*/ 1593238 w 6605120"/>
              <a:gd name="connsiteY235" fmla="*/ 2046288 h 6611609"/>
              <a:gd name="connsiteX236" fmla="*/ 1918400 w 6605120"/>
              <a:gd name="connsiteY236" fmla="*/ 1288411 h 6611609"/>
              <a:gd name="connsiteX237" fmla="*/ 2567536 w 6605120"/>
              <a:gd name="connsiteY237" fmla="*/ 779868 h 6611609"/>
              <a:gd name="connsiteX238" fmla="*/ 3378504 w 6605120"/>
              <a:gd name="connsiteY238" fmla="*/ 630466 h 6611609"/>
              <a:gd name="connsiteX239" fmla="*/ 3620595 w 6605120"/>
              <a:gd name="connsiteY239" fmla="*/ 658635 h 6611609"/>
              <a:gd name="connsiteX240" fmla="*/ 4099781 w 6605120"/>
              <a:gd name="connsiteY240" fmla="*/ 675749 h 6611609"/>
              <a:gd name="connsiteX241" fmla="*/ 4624356 w 6605120"/>
              <a:gd name="connsiteY241" fmla="*/ 269126 h 6611609"/>
              <a:gd name="connsiteX242" fmla="*/ 3602327 w 6605120"/>
              <a:gd name="connsiteY242" fmla="*/ 0 h 6611609"/>
              <a:gd name="connsiteX243" fmla="*/ 3636387 w 6605120"/>
              <a:gd name="connsiteY243" fmla="*/ 2590 h 6611609"/>
              <a:gd name="connsiteX244" fmla="*/ 3794668 w 6605120"/>
              <a:gd name="connsiteY244" fmla="*/ 22703 h 6611609"/>
              <a:gd name="connsiteX245" fmla="*/ 3695352 w 6605120"/>
              <a:gd name="connsiteY245" fmla="*/ 82904 h 6611609"/>
              <a:gd name="connsiteX246" fmla="*/ 3448333 w 6605120"/>
              <a:gd name="connsiteY246" fmla="*/ 168020 h 6611609"/>
              <a:gd name="connsiteX247" fmla="*/ 3094129 w 6605120"/>
              <a:gd name="connsiteY247" fmla="*/ 216613 h 6611609"/>
              <a:gd name="connsiteX248" fmla="*/ 2846042 w 6605120"/>
              <a:gd name="connsiteY248" fmla="*/ 245469 h 6611609"/>
              <a:gd name="connsiteX249" fmla="*/ 2341560 w 6605120"/>
              <a:gd name="connsiteY249" fmla="*/ 477692 h 6611609"/>
              <a:gd name="connsiteX250" fmla="*/ 2207398 w 6605120"/>
              <a:gd name="connsiteY250" fmla="*/ 666318 h 6611609"/>
              <a:gd name="connsiteX251" fmla="*/ 1801477 w 6605120"/>
              <a:gd name="connsiteY251" fmla="*/ 1003098 h 6611609"/>
              <a:gd name="connsiteX252" fmla="*/ 1785612 w 6605120"/>
              <a:gd name="connsiteY252" fmla="*/ 1003534 h 6611609"/>
              <a:gd name="connsiteX253" fmla="*/ 1401926 w 6605120"/>
              <a:gd name="connsiteY253" fmla="*/ 761256 h 6611609"/>
              <a:gd name="connsiteX254" fmla="*/ 1346525 w 6605120"/>
              <a:gd name="connsiteY254" fmla="*/ 683244 h 6611609"/>
              <a:gd name="connsiteX255" fmla="*/ 1318722 w 6605120"/>
              <a:gd name="connsiteY255" fmla="*/ 645837 h 6611609"/>
              <a:gd name="connsiteX256" fmla="*/ 1408517 w 6605120"/>
              <a:gd name="connsiteY256" fmla="*/ 578689 h 6611609"/>
              <a:gd name="connsiteX257" fmla="*/ 1438777 w 6605120"/>
              <a:gd name="connsiteY257" fmla="*/ 619099 h 6611609"/>
              <a:gd name="connsiteX258" fmla="*/ 1492179 w 6605120"/>
              <a:gd name="connsiteY258" fmla="*/ 694300 h 6611609"/>
              <a:gd name="connsiteX259" fmla="*/ 1795918 w 6605120"/>
              <a:gd name="connsiteY259" fmla="*/ 890858 h 6611609"/>
              <a:gd name="connsiteX260" fmla="*/ 2112522 w 6605120"/>
              <a:gd name="connsiteY260" fmla="*/ 606170 h 6611609"/>
              <a:gd name="connsiteX261" fmla="*/ 2258177 w 6605120"/>
              <a:gd name="connsiteY261" fmla="*/ 402366 h 6611609"/>
              <a:gd name="connsiteX262" fmla="*/ 2828240 w 6605120"/>
              <a:gd name="connsiteY262" fmla="*/ 134542 h 6611609"/>
              <a:gd name="connsiteX263" fmla="*/ 3083573 w 6605120"/>
              <a:gd name="connsiteY263" fmla="*/ 104749 h 6611609"/>
              <a:gd name="connsiteX264" fmla="*/ 3423974 w 6605120"/>
              <a:gd name="connsiteY264" fmla="*/ 58342 h 6611609"/>
              <a:gd name="connsiteX265" fmla="*/ 3528727 w 6605120"/>
              <a:gd name="connsiteY265" fmla="*/ 29628 h 661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6605120" h="6611609">
                <a:moveTo>
                  <a:pt x="4343316" y="4424674"/>
                </a:moveTo>
                <a:cubicBezTo>
                  <a:pt x="4491501" y="4427134"/>
                  <a:pt x="4624031" y="4545804"/>
                  <a:pt x="4675841" y="4677623"/>
                </a:cubicBezTo>
                <a:cubicBezTo>
                  <a:pt x="4734178" y="4825963"/>
                  <a:pt x="4716876" y="4989106"/>
                  <a:pt x="4696078" y="5130388"/>
                </a:cubicBezTo>
                <a:cubicBezTo>
                  <a:pt x="4638834" y="5519103"/>
                  <a:pt x="4541292" y="5900544"/>
                  <a:pt x="4405219" y="6268836"/>
                </a:cubicBezTo>
                <a:lnTo>
                  <a:pt x="4333159" y="6444899"/>
                </a:lnTo>
                <a:lnTo>
                  <a:pt x="4282911" y="6463290"/>
                </a:lnTo>
                <a:lnTo>
                  <a:pt x="4193959" y="6488550"/>
                </a:lnTo>
                <a:lnTo>
                  <a:pt x="4299776" y="6230005"/>
                </a:lnTo>
                <a:cubicBezTo>
                  <a:pt x="4433145" y="5868994"/>
                  <a:pt x="4528718" y="5495071"/>
                  <a:pt x="4584838" y="5114087"/>
                </a:cubicBezTo>
                <a:cubicBezTo>
                  <a:pt x="4603513" y="4987170"/>
                  <a:pt x="4619440" y="4841453"/>
                  <a:pt x="4571222" y="4718784"/>
                </a:cubicBezTo>
                <a:cubicBezTo>
                  <a:pt x="4530124" y="4614165"/>
                  <a:pt x="4415824" y="4516416"/>
                  <a:pt x="4302836" y="4540900"/>
                </a:cubicBezTo>
                <a:cubicBezTo>
                  <a:pt x="4193907" y="4564510"/>
                  <a:pt x="4128200" y="4690115"/>
                  <a:pt x="4119518" y="4801979"/>
                </a:cubicBezTo>
                <a:cubicBezTo>
                  <a:pt x="4111961" y="4898978"/>
                  <a:pt x="4133447" y="4995914"/>
                  <a:pt x="4156244" y="5098534"/>
                </a:cubicBezTo>
                <a:cubicBezTo>
                  <a:pt x="4163239" y="5130076"/>
                  <a:pt x="4170422" y="5162680"/>
                  <a:pt x="4176731" y="5195096"/>
                </a:cubicBezTo>
                <a:cubicBezTo>
                  <a:pt x="4261113" y="5632583"/>
                  <a:pt x="4172864" y="6099527"/>
                  <a:pt x="3940061" y="6478601"/>
                </a:cubicBezTo>
                <a:lnTo>
                  <a:pt x="3884068" y="6559457"/>
                </a:lnTo>
                <a:lnTo>
                  <a:pt x="3802208" y="6574076"/>
                </a:lnTo>
                <a:lnTo>
                  <a:pt x="3738411" y="6582182"/>
                </a:lnTo>
                <a:lnTo>
                  <a:pt x="3742766" y="6566322"/>
                </a:lnTo>
                <a:cubicBezTo>
                  <a:pt x="4035761" y="6189694"/>
                  <a:pt x="4156744" y="5685025"/>
                  <a:pt x="4066365" y="5216395"/>
                </a:cubicBezTo>
                <a:cubicBezTo>
                  <a:pt x="4060370" y="5185477"/>
                  <a:pt x="4053312" y="5153623"/>
                  <a:pt x="4046504" y="5122831"/>
                </a:cubicBezTo>
                <a:cubicBezTo>
                  <a:pt x="4022957" y="5016651"/>
                  <a:pt x="3998660" y="4906910"/>
                  <a:pt x="4007467" y="4793297"/>
                </a:cubicBezTo>
                <a:cubicBezTo>
                  <a:pt x="4018959" y="4644707"/>
                  <a:pt x="4108838" y="4467948"/>
                  <a:pt x="4279039" y="4431035"/>
                </a:cubicBezTo>
                <a:cubicBezTo>
                  <a:pt x="4300658" y="4426343"/>
                  <a:pt x="4322146" y="4424323"/>
                  <a:pt x="4343316" y="4424674"/>
                </a:cubicBezTo>
                <a:close/>
                <a:moveTo>
                  <a:pt x="1087260" y="4350338"/>
                </a:moveTo>
                <a:cubicBezTo>
                  <a:pt x="1016991" y="4350338"/>
                  <a:pt x="950786" y="4390748"/>
                  <a:pt x="905753" y="4462826"/>
                </a:cubicBezTo>
                <a:cubicBezTo>
                  <a:pt x="843856" y="4561824"/>
                  <a:pt x="845418" y="4701232"/>
                  <a:pt x="909376" y="4787113"/>
                </a:cubicBezTo>
                <a:cubicBezTo>
                  <a:pt x="943603" y="4833083"/>
                  <a:pt x="1008934" y="4881052"/>
                  <a:pt x="1126047" y="4848885"/>
                </a:cubicBezTo>
                <a:cubicBezTo>
                  <a:pt x="1244156" y="4816407"/>
                  <a:pt x="1326913" y="4673250"/>
                  <a:pt x="1299681" y="4548582"/>
                </a:cubicBezTo>
                <a:cubicBezTo>
                  <a:pt x="1276697" y="4443339"/>
                  <a:pt x="1207491" y="4368450"/>
                  <a:pt x="1119113" y="4353148"/>
                </a:cubicBezTo>
                <a:cubicBezTo>
                  <a:pt x="1108433" y="4351274"/>
                  <a:pt x="1097751" y="4350338"/>
                  <a:pt x="1087260" y="4350338"/>
                </a:cubicBezTo>
                <a:close/>
                <a:moveTo>
                  <a:pt x="1091054" y="4237933"/>
                </a:moveTo>
                <a:cubicBezTo>
                  <a:pt x="1106743" y="4238108"/>
                  <a:pt x="1122541" y="4239543"/>
                  <a:pt x="1138351" y="4242283"/>
                </a:cubicBezTo>
                <a:cubicBezTo>
                  <a:pt x="1272638" y="4265581"/>
                  <a:pt x="1376569" y="4373697"/>
                  <a:pt x="1409484" y="4524535"/>
                </a:cubicBezTo>
                <a:cubicBezTo>
                  <a:pt x="1428409" y="4611229"/>
                  <a:pt x="1412358" y="4707728"/>
                  <a:pt x="1365326" y="4789424"/>
                </a:cubicBezTo>
                <a:cubicBezTo>
                  <a:pt x="1316795" y="4873807"/>
                  <a:pt x="1242344" y="4933392"/>
                  <a:pt x="1155777" y="4957189"/>
                </a:cubicBezTo>
                <a:cubicBezTo>
                  <a:pt x="1120923" y="4966870"/>
                  <a:pt x="1086947" y="4971555"/>
                  <a:pt x="1054405" y="4971555"/>
                </a:cubicBezTo>
                <a:cubicBezTo>
                  <a:pt x="959218" y="4971555"/>
                  <a:pt x="876460" y="4931144"/>
                  <a:pt x="819185" y="4854194"/>
                </a:cubicBezTo>
                <a:cubicBezTo>
                  <a:pt x="727619" y="4731212"/>
                  <a:pt x="723934" y="4541587"/>
                  <a:pt x="810442" y="4403178"/>
                </a:cubicBezTo>
                <a:cubicBezTo>
                  <a:pt x="876733" y="4297154"/>
                  <a:pt x="981234" y="4236702"/>
                  <a:pt x="1091054" y="4237933"/>
                </a:cubicBezTo>
                <a:close/>
                <a:moveTo>
                  <a:pt x="0" y="3611222"/>
                </a:moveTo>
                <a:lnTo>
                  <a:pt x="76459" y="3797021"/>
                </a:lnTo>
                <a:cubicBezTo>
                  <a:pt x="96256" y="3859980"/>
                  <a:pt x="109696" y="3918855"/>
                  <a:pt x="118768" y="3968026"/>
                </a:cubicBezTo>
                <a:cubicBezTo>
                  <a:pt x="133384" y="4047286"/>
                  <a:pt x="146419" y="4144816"/>
                  <a:pt x="133314" y="4244041"/>
                </a:cubicBezTo>
                <a:lnTo>
                  <a:pt x="128394" y="4265511"/>
                </a:lnTo>
                <a:lnTo>
                  <a:pt x="51544" y="3966631"/>
                </a:lnTo>
                <a:cubicBezTo>
                  <a:pt x="29475" y="3858784"/>
                  <a:pt x="12646" y="3749029"/>
                  <a:pt x="1334" y="3637643"/>
                </a:cubicBezTo>
                <a:close/>
                <a:moveTo>
                  <a:pt x="3839202" y="2970493"/>
                </a:moveTo>
                <a:cubicBezTo>
                  <a:pt x="3766562" y="2970493"/>
                  <a:pt x="3693111" y="3033953"/>
                  <a:pt x="3671437" y="3115773"/>
                </a:cubicBezTo>
                <a:cubicBezTo>
                  <a:pt x="3636773" y="3246625"/>
                  <a:pt x="3777868" y="3574659"/>
                  <a:pt x="3900225" y="3647611"/>
                </a:cubicBezTo>
                <a:cubicBezTo>
                  <a:pt x="3948505" y="3676405"/>
                  <a:pt x="3985606" y="3682713"/>
                  <a:pt x="4010527" y="3666349"/>
                </a:cubicBezTo>
                <a:cubicBezTo>
                  <a:pt x="4070863" y="3626750"/>
                  <a:pt x="4091287" y="3470665"/>
                  <a:pt x="4075547" y="3348807"/>
                </a:cubicBezTo>
                <a:cubicBezTo>
                  <a:pt x="4064242" y="3261115"/>
                  <a:pt x="4052562" y="3170488"/>
                  <a:pt x="4012776" y="3094975"/>
                </a:cubicBezTo>
                <a:cubicBezTo>
                  <a:pt x="3973365" y="3020211"/>
                  <a:pt x="3905846" y="2971368"/>
                  <a:pt x="3840826" y="2970493"/>
                </a:cubicBezTo>
                <a:cubicBezTo>
                  <a:pt x="3840327" y="2970493"/>
                  <a:pt x="3839765" y="2970493"/>
                  <a:pt x="3839202" y="2970493"/>
                </a:cubicBezTo>
                <a:close/>
                <a:moveTo>
                  <a:pt x="3839264" y="2858067"/>
                </a:moveTo>
                <a:cubicBezTo>
                  <a:pt x="3840327" y="2858067"/>
                  <a:pt x="3841389" y="2858067"/>
                  <a:pt x="3842387" y="2858067"/>
                </a:cubicBezTo>
                <a:cubicBezTo>
                  <a:pt x="3949630" y="2859504"/>
                  <a:pt x="4053000" y="2930207"/>
                  <a:pt x="4112211" y="3042509"/>
                </a:cubicBezTo>
                <a:cubicBezTo>
                  <a:pt x="4161491" y="3135947"/>
                  <a:pt x="4175044" y="3241378"/>
                  <a:pt x="4187037" y="3334379"/>
                </a:cubicBezTo>
                <a:cubicBezTo>
                  <a:pt x="4202464" y="3454426"/>
                  <a:pt x="4195719" y="3679278"/>
                  <a:pt x="4072174" y="3760287"/>
                </a:cubicBezTo>
                <a:cubicBezTo>
                  <a:pt x="4049689" y="3775090"/>
                  <a:pt x="4018959" y="3787707"/>
                  <a:pt x="3979548" y="3787707"/>
                </a:cubicBezTo>
                <a:cubicBezTo>
                  <a:pt x="3941947" y="3787707"/>
                  <a:pt x="3896415" y="3776214"/>
                  <a:pt x="3842637" y="3744173"/>
                </a:cubicBezTo>
                <a:cubicBezTo>
                  <a:pt x="3765251" y="3698016"/>
                  <a:pt x="3683242" y="3587151"/>
                  <a:pt x="3623281" y="3447618"/>
                </a:cubicBezTo>
                <a:cubicBezTo>
                  <a:pt x="3594238" y="3380099"/>
                  <a:pt x="3530217" y="3209711"/>
                  <a:pt x="3562759" y="3086980"/>
                </a:cubicBezTo>
                <a:cubicBezTo>
                  <a:pt x="3597486" y="2955941"/>
                  <a:pt x="3715970" y="2858067"/>
                  <a:pt x="3839264" y="2858067"/>
                </a:cubicBezTo>
                <a:close/>
                <a:moveTo>
                  <a:pt x="4368690" y="1992166"/>
                </a:moveTo>
                <a:cubicBezTo>
                  <a:pt x="4441634" y="1988341"/>
                  <a:pt x="4519255" y="2000504"/>
                  <a:pt x="4582277" y="2051596"/>
                </a:cubicBezTo>
                <a:cubicBezTo>
                  <a:pt x="4701699" y="2148533"/>
                  <a:pt x="4695952" y="2318609"/>
                  <a:pt x="4654729" y="2434781"/>
                </a:cubicBezTo>
                <a:cubicBezTo>
                  <a:pt x="4633931" y="2493680"/>
                  <a:pt x="4604700" y="2547771"/>
                  <a:pt x="4576468" y="2600049"/>
                </a:cubicBezTo>
                <a:cubicBezTo>
                  <a:pt x="4549299" y="2650391"/>
                  <a:pt x="4523690" y="2697922"/>
                  <a:pt x="4505765" y="2748077"/>
                </a:cubicBezTo>
                <a:cubicBezTo>
                  <a:pt x="4436685" y="2941700"/>
                  <a:pt x="4492523" y="3151873"/>
                  <a:pt x="4551609" y="3294030"/>
                </a:cubicBezTo>
                <a:cubicBezTo>
                  <a:pt x="4599578" y="3409454"/>
                  <a:pt x="4664410" y="3521069"/>
                  <a:pt x="4727182" y="3628998"/>
                </a:cubicBezTo>
                <a:cubicBezTo>
                  <a:pt x="4763096" y="3690770"/>
                  <a:pt x="4800197" y="3754603"/>
                  <a:pt x="4834237" y="3819310"/>
                </a:cubicBezTo>
                <a:cubicBezTo>
                  <a:pt x="5105496" y="4334098"/>
                  <a:pt x="5200808" y="4933329"/>
                  <a:pt x="5102685" y="5506766"/>
                </a:cubicBezTo>
                <a:cubicBezTo>
                  <a:pt x="5067895" y="5710195"/>
                  <a:pt x="5008403" y="5910142"/>
                  <a:pt x="4926496" y="6101282"/>
                </a:cubicBezTo>
                <a:lnTo>
                  <a:pt x="4869241" y="6216068"/>
                </a:lnTo>
                <a:lnTo>
                  <a:pt x="4704102" y="6295619"/>
                </a:lnTo>
                <a:lnTo>
                  <a:pt x="4823064" y="6057116"/>
                </a:lnTo>
                <a:cubicBezTo>
                  <a:pt x="4901520" y="5874025"/>
                  <a:pt x="4958498" y="5682526"/>
                  <a:pt x="4991820" y="5487716"/>
                </a:cubicBezTo>
                <a:cubicBezTo>
                  <a:pt x="5085822" y="4938576"/>
                  <a:pt x="4994507" y="4364640"/>
                  <a:pt x="4734739" y="3871651"/>
                </a:cubicBezTo>
                <a:cubicBezTo>
                  <a:pt x="4701761" y="3809005"/>
                  <a:pt x="4665222" y="3746233"/>
                  <a:pt x="4629933" y="3685461"/>
                </a:cubicBezTo>
                <a:cubicBezTo>
                  <a:pt x="4565350" y="3574346"/>
                  <a:pt x="4498582" y="3459422"/>
                  <a:pt x="4447740" y="3337127"/>
                </a:cubicBezTo>
                <a:cubicBezTo>
                  <a:pt x="4381096" y="3176609"/>
                  <a:pt x="4318700" y="2937640"/>
                  <a:pt x="4399834" y="2710227"/>
                </a:cubicBezTo>
                <a:cubicBezTo>
                  <a:pt x="4420633" y="2651952"/>
                  <a:pt x="4449552" y="2598425"/>
                  <a:pt x="4477471" y="2546584"/>
                </a:cubicBezTo>
                <a:cubicBezTo>
                  <a:pt x="4504890" y="2495805"/>
                  <a:pt x="4530748" y="2447835"/>
                  <a:pt x="4548674" y="2397120"/>
                </a:cubicBezTo>
                <a:cubicBezTo>
                  <a:pt x="4579904" y="2308927"/>
                  <a:pt x="4580528" y="2194940"/>
                  <a:pt x="4511324" y="2138789"/>
                </a:cubicBezTo>
                <a:cubicBezTo>
                  <a:pt x="4440682" y="2081577"/>
                  <a:pt x="4326820" y="2103875"/>
                  <a:pt x="4214331" y="2136541"/>
                </a:cubicBezTo>
                <a:cubicBezTo>
                  <a:pt x="3825336" y="2249342"/>
                  <a:pt x="3397804" y="2399618"/>
                  <a:pt x="3247652" y="2757571"/>
                </a:cubicBezTo>
                <a:cubicBezTo>
                  <a:pt x="3146594" y="2998600"/>
                  <a:pt x="3205930" y="3270546"/>
                  <a:pt x="3273511" y="3456236"/>
                </a:cubicBezTo>
                <a:cubicBezTo>
                  <a:pt x="3323103" y="3592522"/>
                  <a:pt x="3390309" y="3725747"/>
                  <a:pt x="3455329" y="3854600"/>
                </a:cubicBezTo>
                <a:cubicBezTo>
                  <a:pt x="3501923" y="3946977"/>
                  <a:pt x="3550142" y="4042476"/>
                  <a:pt x="3592239" y="4139663"/>
                </a:cubicBezTo>
                <a:cubicBezTo>
                  <a:pt x="3893534" y="4834941"/>
                  <a:pt x="3881797" y="5654887"/>
                  <a:pt x="3573934" y="6349238"/>
                </a:cubicBezTo>
                <a:lnTo>
                  <a:pt x="3439336" y="6608670"/>
                </a:lnTo>
                <a:lnTo>
                  <a:pt x="3323075" y="6611609"/>
                </a:lnTo>
                <a:lnTo>
                  <a:pt x="3327663" y="6580624"/>
                </a:lnTo>
                <a:cubicBezTo>
                  <a:pt x="3757443" y="5864531"/>
                  <a:pt x="3819403" y="4946321"/>
                  <a:pt x="3489244" y="4184446"/>
                </a:cubicBezTo>
                <a:cubicBezTo>
                  <a:pt x="3448458" y="4090258"/>
                  <a:pt x="3400990" y="3996257"/>
                  <a:pt x="3355082" y="3905317"/>
                </a:cubicBezTo>
                <a:cubicBezTo>
                  <a:pt x="3288626" y="3773528"/>
                  <a:pt x="3219858" y="3637305"/>
                  <a:pt x="3168017" y="3494773"/>
                </a:cubicBezTo>
                <a:cubicBezTo>
                  <a:pt x="3093566" y="3290220"/>
                  <a:pt x="3028983" y="2988730"/>
                  <a:pt x="3144158" y="2714161"/>
                </a:cubicBezTo>
                <a:cubicBezTo>
                  <a:pt x="3313485" y="2310551"/>
                  <a:pt x="3769248" y="2148658"/>
                  <a:pt x="4183164" y="2028674"/>
                </a:cubicBezTo>
                <a:cubicBezTo>
                  <a:pt x="4227478" y="2015808"/>
                  <a:pt x="4295746" y="1995991"/>
                  <a:pt x="4368690" y="1992166"/>
                </a:cubicBezTo>
                <a:close/>
                <a:moveTo>
                  <a:pt x="6300589" y="1905302"/>
                </a:moveTo>
                <a:lnTo>
                  <a:pt x="6350615" y="2009149"/>
                </a:lnTo>
                <a:lnTo>
                  <a:pt x="6368034" y="2056743"/>
                </a:lnTo>
                <a:lnTo>
                  <a:pt x="6344808" y="2151717"/>
                </a:lnTo>
                <a:cubicBezTo>
                  <a:pt x="6292718" y="2439966"/>
                  <a:pt x="6388967" y="2740457"/>
                  <a:pt x="6473849" y="3005596"/>
                </a:cubicBezTo>
                <a:lnTo>
                  <a:pt x="6605120" y="3415251"/>
                </a:lnTo>
                <a:lnTo>
                  <a:pt x="6593890" y="3637643"/>
                </a:lnTo>
                <a:lnTo>
                  <a:pt x="6582415" y="3712833"/>
                </a:lnTo>
                <a:lnTo>
                  <a:pt x="6366794" y="3039948"/>
                </a:lnTo>
                <a:cubicBezTo>
                  <a:pt x="6277915" y="2762318"/>
                  <a:pt x="6177106" y="2447648"/>
                  <a:pt x="6234131" y="2131793"/>
                </a:cubicBezTo>
                <a:cubicBezTo>
                  <a:pt x="6241782" y="2089400"/>
                  <a:pt x="6252166" y="2047900"/>
                  <a:pt x="6264561" y="2007150"/>
                </a:cubicBezTo>
                <a:close/>
                <a:moveTo>
                  <a:pt x="498047" y="1532008"/>
                </a:moveTo>
                <a:lnTo>
                  <a:pt x="508700" y="1538745"/>
                </a:lnTo>
                <a:cubicBezTo>
                  <a:pt x="611696" y="1613321"/>
                  <a:pt x="706633" y="1722749"/>
                  <a:pt x="762658" y="1831428"/>
                </a:cubicBezTo>
                <a:cubicBezTo>
                  <a:pt x="872586" y="2044850"/>
                  <a:pt x="876959" y="2312237"/>
                  <a:pt x="773963" y="2529157"/>
                </a:cubicBezTo>
                <a:cubicBezTo>
                  <a:pt x="705321" y="2673687"/>
                  <a:pt x="597579" y="2763441"/>
                  <a:pt x="478282" y="2775371"/>
                </a:cubicBezTo>
                <a:cubicBezTo>
                  <a:pt x="468539" y="2776308"/>
                  <a:pt x="458857" y="2776745"/>
                  <a:pt x="449364" y="2776745"/>
                </a:cubicBezTo>
                <a:cubicBezTo>
                  <a:pt x="333659" y="2776745"/>
                  <a:pt x="237277" y="2706654"/>
                  <a:pt x="155080" y="2619304"/>
                </a:cubicBezTo>
                <a:lnTo>
                  <a:pt x="77876" y="2528693"/>
                </a:lnTo>
                <a:lnTo>
                  <a:pt x="113081" y="2391777"/>
                </a:lnTo>
                <a:lnTo>
                  <a:pt x="165737" y="2458579"/>
                </a:lnTo>
                <a:cubicBezTo>
                  <a:pt x="250620" y="2566258"/>
                  <a:pt x="352865" y="2674812"/>
                  <a:pt x="467103" y="2663444"/>
                </a:cubicBezTo>
                <a:cubicBezTo>
                  <a:pt x="545051" y="2655637"/>
                  <a:pt x="621813" y="2587431"/>
                  <a:pt x="672406" y="2480876"/>
                </a:cubicBezTo>
                <a:cubicBezTo>
                  <a:pt x="760660" y="2294936"/>
                  <a:pt x="756912" y="2065836"/>
                  <a:pt x="662724" y="1882894"/>
                </a:cubicBezTo>
                <a:cubicBezTo>
                  <a:pt x="622907" y="1805601"/>
                  <a:pt x="556138" y="1721063"/>
                  <a:pt x="477377" y="1655848"/>
                </a:cubicBezTo>
                <a:lnTo>
                  <a:pt x="439649" y="1628133"/>
                </a:lnTo>
                <a:close/>
                <a:moveTo>
                  <a:pt x="6012416" y="1402584"/>
                </a:moveTo>
                <a:lnTo>
                  <a:pt x="6045123" y="1446323"/>
                </a:lnTo>
                <a:lnTo>
                  <a:pt x="6087064" y="1515360"/>
                </a:lnTo>
                <a:lnTo>
                  <a:pt x="5983670" y="1763848"/>
                </a:lnTo>
                <a:cubicBezTo>
                  <a:pt x="5941073" y="1860909"/>
                  <a:pt x="5896977" y="1961280"/>
                  <a:pt x="5856816" y="2060402"/>
                </a:cubicBezTo>
                <a:cubicBezTo>
                  <a:pt x="5734896" y="2361267"/>
                  <a:pt x="5586181" y="2809723"/>
                  <a:pt x="5701168" y="3228324"/>
                </a:cubicBezTo>
                <a:cubicBezTo>
                  <a:pt x="5761317" y="3447180"/>
                  <a:pt x="5890794" y="3646986"/>
                  <a:pt x="6016086" y="3840172"/>
                </a:cubicBezTo>
                <a:cubicBezTo>
                  <a:pt x="6155558" y="4055281"/>
                  <a:pt x="6299775" y="4277760"/>
                  <a:pt x="6357050" y="4534716"/>
                </a:cubicBezTo>
                <a:lnTo>
                  <a:pt x="6360893" y="4560505"/>
                </a:lnTo>
                <a:lnTo>
                  <a:pt x="6350615" y="4588587"/>
                </a:lnTo>
                <a:lnTo>
                  <a:pt x="6273900" y="4747837"/>
                </a:lnTo>
                <a:lnTo>
                  <a:pt x="6272965" y="4732556"/>
                </a:lnTo>
                <a:cubicBezTo>
                  <a:pt x="6267687" y="4673907"/>
                  <a:pt x="6259957" y="4616351"/>
                  <a:pt x="6247247" y="4559263"/>
                </a:cubicBezTo>
                <a:cubicBezTo>
                  <a:pt x="6194407" y="4322106"/>
                  <a:pt x="6061931" y="4117802"/>
                  <a:pt x="5921711" y="3901445"/>
                </a:cubicBezTo>
                <a:cubicBezTo>
                  <a:pt x="5791796" y="3701076"/>
                  <a:pt x="5657447" y="3493899"/>
                  <a:pt x="5592739" y="3258179"/>
                </a:cubicBezTo>
                <a:cubicBezTo>
                  <a:pt x="5468758" y="2806664"/>
                  <a:pt x="5624594" y="2334348"/>
                  <a:pt x="5752635" y="2018306"/>
                </a:cubicBezTo>
                <a:cubicBezTo>
                  <a:pt x="5793420" y="1917621"/>
                  <a:pt x="5837766" y="1816563"/>
                  <a:pt x="5880738" y="1718753"/>
                </a:cubicBezTo>
                <a:close/>
                <a:moveTo>
                  <a:pt x="825635" y="1097953"/>
                </a:moveTo>
                <a:lnTo>
                  <a:pt x="920599" y="1177686"/>
                </a:lnTo>
                <a:cubicBezTo>
                  <a:pt x="1011801" y="1266062"/>
                  <a:pt x="1083704" y="1373901"/>
                  <a:pt x="1125983" y="1494899"/>
                </a:cubicBezTo>
                <a:cubicBezTo>
                  <a:pt x="1203245" y="1715941"/>
                  <a:pt x="1184257" y="1950225"/>
                  <a:pt x="1165894" y="2176764"/>
                </a:cubicBezTo>
                <a:cubicBezTo>
                  <a:pt x="1159898" y="2251028"/>
                  <a:pt x="1153652" y="2327790"/>
                  <a:pt x="1151091" y="2401991"/>
                </a:cubicBezTo>
                <a:cubicBezTo>
                  <a:pt x="1138288" y="2777620"/>
                  <a:pt x="1220296" y="3153874"/>
                  <a:pt x="1388248" y="3490090"/>
                </a:cubicBezTo>
                <a:cubicBezTo>
                  <a:pt x="1456141" y="3625938"/>
                  <a:pt x="1539399" y="3757727"/>
                  <a:pt x="1619909" y="3885205"/>
                </a:cubicBezTo>
                <a:cubicBezTo>
                  <a:pt x="1685990" y="3989887"/>
                  <a:pt x="1754383" y="4098066"/>
                  <a:pt x="1814906" y="4209368"/>
                </a:cubicBezTo>
                <a:cubicBezTo>
                  <a:pt x="1983607" y="4519477"/>
                  <a:pt x="2050813" y="4792360"/>
                  <a:pt x="2020396" y="5043633"/>
                </a:cubicBezTo>
                <a:cubicBezTo>
                  <a:pt x="2002220" y="5193472"/>
                  <a:pt x="1940511" y="5340251"/>
                  <a:pt x="1846510" y="5456862"/>
                </a:cubicBezTo>
                <a:cubicBezTo>
                  <a:pt x="1744202" y="5583904"/>
                  <a:pt x="1613912" y="5664726"/>
                  <a:pt x="1469757" y="5690646"/>
                </a:cubicBezTo>
                <a:cubicBezTo>
                  <a:pt x="1432469" y="5697517"/>
                  <a:pt x="1395681" y="5700640"/>
                  <a:pt x="1359455" y="5700640"/>
                </a:cubicBezTo>
                <a:cubicBezTo>
                  <a:pt x="1188567" y="5700640"/>
                  <a:pt x="1028571" y="5631814"/>
                  <a:pt x="873827" y="5547231"/>
                </a:cubicBezTo>
                <a:lnTo>
                  <a:pt x="863239" y="5541158"/>
                </a:lnTo>
                <a:lnTo>
                  <a:pt x="740844" y="5406489"/>
                </a:lnTo>
                <a:lnTo>
                  <a:pt x="655435" y="5292274"/>
                </a:lnTo>
                <a:lnTo>
                  <a:pt x="777461" y="5362361"/>
                </a:lnTo>
                <a:cubicBezTo>
                  <a:pt x="966775" y="5473476"/>
                  <a:pt x="1161709" y="5587901"/>
                  <a:pt x="1361455" y="5587901"/>
                </a:cubicBezTo>
                <a:cubicBezTo>
                  <a:pt x="1390810" y="5587901"/>
                  <a:pt x="1420227" y="5585403"/>
                  <a:pt x="1449833" y="5580093"/>
                </a:cubicBezTo>
                <a:cubicBezTo>
                  <a:pt x="1713160" y="5532750"/>
                  <a:pt x="1879988" y="5267611"/>
                  <a:pt x="1908782" y="5030204"/>
                </a:cubicBezTo>
                <a:cubicBezTo>
                  <a:pt x="1936326" y="4802916"/>
                  <a:pt x="1873305" y="4552018"/>
                  <a:pt x="1716158" y="4263145"/>
                </a:cubicBezTo>
                <a:cubicBezTo>
                  <a:pt x="1657384" y="4155091"/>
                  <a:pt x="1589991" y="4048411"/>
                  <a:pt x="1524846" y="3945291"/>
                </a:cubicBezTo>
                <a:cubicBezTo>
                  <a:pt x="1442838" y="3815439"/>
                  <a:pt x="1358081" y="3681214"/>
                  <a:pt x="1287689" y="3540369"/>
                </a:cubicBezTo>
                <a:cubicBezTo>
                  <a:pt x="1111367" y="3187414"/>
                  <a:pt x="1025300" y="2792486"/>
                  <a:pt x="1038728" y="2398181"/>
                </a:cubicBezTo>
                <a:cubicBezTo>
                  <a:pt x="1041351" y="2321357"/>
                  <a:pt x="1047659" y="2243220"/>
                  <a:pt x="1053780" y="2167708"/>
                </a:cubicBezTo>
                <a:cubicBezTo>
                  <a:pt x="1072019" y="1942917"/>
                  <a:pt x="1089195" y="1730619"/>
                  <a:pt x="1019802" y="1532000"/>
                </a:cubicBezTo>
                <a:cubicBezTo>
                  <a:pt x="970890" y="1392010"/>
                  <a:pt x="876273" y="1272320"/>
                  <a:pt x="757192" y="1185895"/>
                </a:cubicBezTo>
                <a:lnTo>
                  <a:pt x="749864" y="1181323"/>
                </a:lnTo>
                <a:close/>
                <a:moveTo>
                  <a:pt x="5694368" y="1015189"/>
                </a:moveTo>
                <a:lnTo>
                  <a:pt x="5778366" y="1107610"/>
                </a:lnTo>
                <a:lnTo>
                  <a:pt x="5757260" y="1160343"/>
                </a:lnTo>
                <a:cubicBezTo>
                  <a:pt x="5669791" y="1350124"/>
                  <a:pt x="5555373" y="1529830"/>
                  <a:pt x="5443837" y="1705075"/>
                </a:cubicBezTo>
                <a:cubicBezTo>
                  <a:pt x="5218235" y="2059405"/>
                  <a:pt x="5005187" y="2394123"/>
                  <a:pt x="5012058" y="2786615"/>
                </a:cubicBezTo>
                <a:cubicBezTo>
                  <a:pt x="5017929" y="3117211"/>
                  <a:pt x="5180198" y="3408144"/>
                  <a:pt x="5352085" y="3716129"/>
                </a:cubicBezTo>
                <a:cubicBezTo>
                  <a:pt x="5432907" y="3861034"/>
                  <a:pt x="5516539" y="4010873"/>
                  <a:pt x="5581871" y="4164710"/>
                </a:cubicBezTo>
                <a:cubicBezTo>
                  <a:pt x="5667940" y="4367264"/>
                  <a:pt x="5722217" y="4585059"/>
                  <a:pt x="5743141" y="4812035"/>
                </a:cubicBezTo>
                <a:cubicBezTo>
                  <a:pt x="5763502" y="5032640"/>
                  <a:pt x="5751948" y="5256743"/>
                  <a:pt x="5708913" y="5478098"/>
                </a:cubicBezTo>
                <a:lnTo>
                  <a:pt x="5674869" y="5604002"/>
                </a:lnTo>
                <a:lnTo>
                  <a:pt x="5640529" y="5641785"/>
                </a:lnTo>
                <a:lnTo>
                  <a:pt x="5521466" y="5749997"/>
                </a:lnTo>
                <a:lnTo>
                  <a:pt x="5600320" y="5455371"/>
                </a:lnTo>
                <a:cubicBezTo>
                  <a:pt x="5681010" y="5038824"/>
                  <a:pt x="5644830" y="4600268"/>
                  <a:pt x="5478439" y="4208681"/>
                </a:cubicBezTo>
                <a:cubicBezTo>
                  <a:pt x="5415419" y="4060403"/>
                  <a:pt x="5333347" y="3913250"/>
                  <a:pt x="5253899" y="3770906"/>
                </a:cubicBezTo>
                <a:cubicBezTo>
                  <a:pt x="5082824" y="3464357"/>
                  <a:pt x="4906002" y="3147377"/>
                  <a:pt x="4899631" y="2788614"/>
                </a:cubicBezTo>
                <a:cubicBezTo>
                  <a:pt x="4892137" y="2362269"/>
                  <a:pt x="5124421" y="1997445"/>
                  <a:pt x="5349025" y="1644677"/>
                </a:cubicBezTo>
                <a:cubicBezTo>
                  <a:pt x="5457844" y="1473742"/>
                  <a:pt x="5569474" y="1298416"/>
                  <a:pt x="5653875" y="1116037"/>
                </a:cubicBezTo>
                <a:close/>
                <a:moveTo>
                  <a:pt x="4901535" y="400316"/>
                </a:moveTo>
                <a:lnTo>
                  <a:pt x="5000365" y="460356"/>
                </a:lnTo>
                <a:lnTo>
                  <a:pt x="4966837" y="516854"/>
                </a:lnTo>
                <a:cubicBezTo>
                  <a:pt x="4930861" y="594366"/>
                  <a:pt x="4901381" y="678311"/>
                  <a:pt x="4872961" y="759508"/>
                </a:cubicBezTo>
                <a:cubicBezTo>
                  <a:pt x="4822245" y="904225"/>
                  <a:pt x="4769717" y="1053877"/>
                  <a:pt x="4676278" y="1182917"/>
                </a:cubicBezTo>
                <a:cubicBezTo>
                  <a:pt x="4559730" y="1343812"/>
                  <a:pt x="4389029" y="1464170"/>
                  <a:pt x="4154371" y="1550926"/>
                </a:cubicBezTo>
                <a:cubicBezTo>
                  <a:pt x="3948755" y="1626938"/>
                  <a:pt x="3723154" y="1667287"/>
                  <a:pt x="3524097" y="1702826"/>
                </a:cubicBezTo>
                <a:cubicBezTo>
                  <a:pt x="3118238" y="1775404"/>
                  <a:pt x="2678714" y="1896324"/>
                  <a:pt x="2496396" y="2243409"/>
                </a:cubicBezTo>
                <a:cubicBezTo>
                  <a:pt x="2377162" y="2470385"/>
                  <a:pt x="2389466" y="2783305"/>
                  <a:pt x="2530061" y="3101971"/>
                </a:cubicBezTo>
                <a:cubicBezTo>
                  <a:pt x="2603763" y="3269048"/>
                  <a:pt x="2703823" y="3428193"/>
                  <a:pt x="2800572" y="3582030"/>
                </a:cubicBezTo>
                <a:cubicBezTo>
                  <a:pt x="2867402" y="3688335"/>
                  <a:pt x="2936545" y="3798263"/>
                  <a:pt x="2997443" y="3911313"/>
                </a:cubicBezTo>
                <a:cubicBezTo>
                  <a:pt x="3217110" y="4318609"/>
                  <a:pt x="3333909" y="4789050"/>
                  <a:pt x="3335221" y="5271921"/>
                </a:cubicBezTo>
                <a:cubicBezTo>
                  <a:pt x="3336204" y="5631966"/>
                  <a:pt x="3273071" y="5987198"/>
                  <a:pt x="3150956" y="6316168"/>
                </a:cubicBezTo>
                <a:lnTo>
                  <a:pt x="3025066" y="6600183"/>
                </a:lnTo>
                <a:lnTo>
                  <a:pt x="2958838" y="6595147"/>
                </a:lnTo>
                <a:lnTo>
                  <a:pt x="2909227" y="6588843"/>
                </a:lnTo>
                <a:lnTo>
                  <a:pt x="2909687" y="6583560"/>
                </a:lnTo>
                <a:cubicBezTo>
                  <a:pt x="3334221" y="5767970"/>
                  <a:pt x="3329912" y="4764441"/>
                  <a:pt x="2898507" y="3964591"/>
                </a:cubicBezTo>
                <a:cubicBezTo>
                  <a:pt x="2839358" y="3854851"/>
                  <a:pt x="2771215" y="3746547"/>
                  <a:pt x="2705384" y="3641803"/>
                </a:cubicBezTo>
                <a:cubicBezTo>
                  <a:pt x="2606511" y="3484531"/>
                  <a:pt x="2504203" y="3321825"/>
                  <a:pt x="2427191" y="3147254"/>
                </a:cubicBezTo>
                <a:cubicBezTo>
                  <a:pt x="2357050" y="2988294"/>
                  <a:pt x="2314640" y="2823716"/>
                  <a:pt x="2304522" y="2671128"/>
                </a:cubicBezTo>
                <a:cubicBezTo>
                  <a:pt x="2292592" y="2491933"/>
                  <a:pt x="2323697" y="2330414"/>
                  <a:pt x="2396899" y="2191006"/>
                </a:cubicBezTo>
                <a:cubicBezTo>
                  <a:pt x="2601764" y="1801074"/>
                  <a:pt x="3071644" y="1669411"/>
                  <a:pt x="3504297" y="1592086"/>
                </a:cubicBezTo>
                <a:cubicBezTo>
                  <a:pt x="3900912" y="1521195"/>
                  <a:pt x="4350492" y="1440935"/>
                  <a:pt x="4585213" y="1116898"/>
                </a:cubicBezTo>
                <a:cubicBezTo>
                  <a:pt x="4669033" y="1001099"/>
                  <a:pt x="4716565" y="865625"/>
                  <a:pt x="4766844" y="722220"/>
                </a:cubicBezTo>
                <a:cubicBezTo>
                  <a:pt x="4796200" y="638525"/>
                  <a:pt x="4826555" y="551956"/>
                  <a:pt x="4864842" y="469448"/>
                </a:cubicBezTo>
                <a:close/>
                <a:moveTo>
                  <a:pt x="4626136" y="264559"/>
                </a:moveTo>
                <a:lnTo>
                  <a:pt x="4727522" y="313399"/>
                </a:lnTo>
                <a:lnTo>
                  <a:pt x="4726350" y="316406"/>
                </a:lnTo>
                <a:cubicBezTo>
                  <a:pt x="4612772" y="555489"/>
                  <a:pt x="4380995" y="738545"/>
                  <a:pt x="4120143" y="786364"/>
                </a:cubicBezTo>
                <a:cubicBezTo>
                  <a:pt x="3946943" y="818156"/>
                  <a:pt x="3773120" y="793672"/>
                  <a:pt x="3604980" y="770000"/>
                </a:cubicBezTo>
                <a:cubicBezTo>
                  <a:pt x="3527906" y="759132"/>
                  <a:pt x="3448208" y="747952"/>
                  <a:pt x="3370884" y="742643"/>
                </a:cubicBezTo>
                <a:cubicBezTo>
                  <a:pt x="2856784" y="707479"/>
                  <a:pt x="2321697" y="948634"/>
                  <a:pt x="2007529" y="1356991"/>
                </a:cubicBezTo>
                <a:cubicBezTo>
                  <a:pt x="1693360" y="1765410"/>
                  <a:pt x="1597485" y="2344467"/>
                  <a:pt x="1763314" y="2832334"/>
                </a:cubicBezTo>
                <a:cubicBezTo>
                  <a:pt x="1870806" y="3148565"/>
                  <a:pt x="2078545" y="3428317"/>
                  <a:pt x="2279413" y="3698889"/>
                </a:cubicBezTo>
                <a:cubicBezTo>
                  <a:pt x="2502142" y="3998818"/>
                  <a:pt x="2732428" y="4308927"/>
                  <a:pt x="2835048" y="4676123"/>
                </a:cubicBezTo>
                <a:cubicBezTo>
                  <a:pt x="2917931" y="4972929"/>
                  <a:pt x="2917494" y="5298652"/>
                  <a:pt x="2833611" y="5671970"/>
                </a:cubicBezTo>
                <a:cubicBezTo>
                  <a:pt x="2777305" y="5922634"/>
                  <a:pt x="2687551" y="6174386"/>
                  <a:pt x="2595497" y="6406438"/>
                </a:cubicBezTo>
                <a:lnTo>
                  <a:pt x="2546816" y="6525773"/>
                </a:lnTo>
                <a:lnTo>
                  <a:pt x="2469546" y="6507939"/>
                </a:lnTo>
                <a:lnTo>
                  <a:pt x="2435079" y="6498152"/>
                </a:lnTo>
                <a:lnTo>
                  <a:pt x="2588196" y="6106719"/>
                </a:lnTo>
                <a:cubicBezTo>
                  <a:pt x="2757553" y="5628741"/>
                  <a:pt x="2853630" y="5160837"/>
                  <a:pt x="2726681" y="4706354"/>
                </a:cubicBezTo>
                <a:cubicBezTo>
                  <a:pt x="2629746" y="4359269"/>
                  <a:pt x="2405705" y="4057654"/>
                  <a:pt x="2189097" y="3765908"/>
                </a:cubicBezTo>
                <a:cubicBezTo>
                  <a:pt x="1983045" y="3488403"/>
                  <a:pt x="1769935" y="3201466"/>
                  <a:pt x="1656821" y="2868498"/>
                </a:cubicBezTo>
                <a:cubicBezTo>
                  <a:pt x="1568942" y="2610043"/>
                  <a:pt x="1546956" y="2325729"/>
                  <a:pt x="1593238" y="2046288"/>
                </a:cubicBezTo>
                <a:cubicBezTo>
                  <a:pt x="1639520" y="1766847"/>
                  <a:pt x="1751946" y="1504831"/>
                  <a:pt x="1918400" y="1288411"/>
                </a:cubicBezTo>
                <a:cubicBezTo>
                  <a:pt x="2084853" y="1072053"/>
                  <a:pt x="2309331" y="896231"/>
                  <a:pt x="2567536" y="779868"/>
                </a:cubicBezTo>
                <a:cubicBezTo>
                  <a:pt x="2825742" y="663507"/>
                  <a:pt x="3106245" y="611916"/>
                  <a:pt x="3378504" y="630466"/>
                </a:cubicBezTo>
                <a:cubicBezTo>
                  <a:pt x="3459825" y="636025"/>
                  <a:pt x="3541585" y="647518"/>
                  <a:pt x="3620595" y="658635"/>
                </a:cubicBezTo>
                <a:cubicBezTo>
                  <a:pt x="3787173" y="682058"/>
                  <a:pt x="3944508" y="704230"/>
                  <a:pt x="4099781" y="675749"/>
                </a:cubicBezTo>
                <a:cubicBezTo>
                  <a:pt x="4325492" y="634378"/>
                  <a:pt x="4526097" y="475991"/>
                  <a:pt x="4624356" y="269126"/>
                </a:cubicBezTo>
                <a:close/>
                <a:moveTo>
                  <a:pt x="3602327" y="0"/>
                </a:moveTo>
                <a:lnTo>
                  <a:pt x="3636387" y="2590"/>
                </a:lnTo>
                <a:lnTo>
                  <a:pt x="3794668" y="22703"/>
                </a:lnTo>
                <a:lnTo>
                  <a:pt x="3695352" y="82904"/>
                </a:lnTo>
                <a:cubicBezTo>
                  <a:pt x="3609213" y="125360"/>
                  <a:pt x="3521692" y="151718"/>
                  <a:pt x="3448333" y="168020"/>
                </a:cubicBezTo>
                <a:cubicBezTo>
                  <a:pt x="3330723" y="194190"/>
                  <a:pt x="3210427" y="205558"/>
                  <a:pt x="3094129" y="216613"/>
                </a:cubicBezTo>
                <a:cubicBezTo>
                  <a:pt x="3012245" y="224358"/>
                  <a:pt x="2927613" y="232415"/>
                  <a:pt x="2846042" y="245469"/>
                </a:cubicBezTo>
                <a:cubicBezTo>
                  <a:pt x="2617441" y="282133"/>
                  <a:pt x="2447678" y="360269"/>
                  <a:pt x="2341560" y="477692"/>
                </a:cubicBezTo>
                <a:cubicBezTo>
                  <a:pt x="2293092" y="531344"/>
                  <a:pt x="2249495" y="599986"/>
                  <a:pt x="2207398" y="666318"/>
                </a:cubicBezTo>
                <a:cubicBezTo>
                  <a:pt x="2105402" y="827087"/>
                  <a:pt x="1999971" y="993291"/>
                  <a:pt x="1801477" y="1003098"/>
                </a:cubicBezTo>
                <a:cubicBezTo>
                  <a:pt x="1796230" y="1003409"/>
                  <a:pt x="1790921" y="1003534"/>
                  <a:pt x="1785612" y="1003534"/>
                </a:cubicBezTo>
                <a:cubicBezTo>
                  <a:pt x="1652012" y="1003534"/>
                  <a:pt x="1519662" y="920090"/>
                  <a:pt x="1401926" y="761256"/>
                </a:cubicBezTo>
                <a:cubicBezTo>
                  <a:pt x="1382878" y="735585"/>
                  <a:pt x="1364389" y="708977"/>
                  <a:pt x="1346525" y="683244"/>
                </a:cubicBezTo>
                <a:lnTo>
                  <a:pt x="1318722" y="645837"/>
                </a:lnTo>
                <a:lnTo>
                  <a:pt x="1408517" y="578689"/>
                </a:lnTo>
                <a:lnTo>
                  <a:pt x="1438777" y="619099"/>
                </a:lnTo>
                <a:cubicBezTo>
                  <a:pt x="1456203" y="644145"/>
                  <a:pt x="1474193" y="670003"/>
                  <a:pt x="1492179" y="694300"/>
                </a:cubicBezTo>
                <a:cubicBezTo>
                  <a:pt x="1561197" y="787426"/>
                  <a:pt x="1670001" y="896980"/>
                  <a:pt x="1795918" y="890858"/>
                </a:cubicBezTo>
                <a:cubicBezTo>
                  <a:pt x="1936263" y="883925"/>
                  <a:pt x="2021832" y="749014"/>
                  <a:pt x="2112522" y="606170"/>
                </a:cubicBezTo>
                <a:cubicBezTo>
                  <a:pt x="2157118" y="535841"/>
                  <a:pt x="2203276" y="463139"/>
                  <a:pt x="2258177" y="402366"/>
                </a:cubicBezTo>
                <a:cubicBezTo>
                  <a:pt x="2381908" y="265456"/>
                  <a:pt x="2573720" y="175390"/>
                  <a:pt x="2828240" y="134542"/>
                </a:cubicBezTo>
                <a:cubicBezTo>
                  <a:pt x="2913372" y="120863"/>
                  <a:pt x="2999877" y="112681"/>
                  <a:pt x="3083573" y="104749"/>
                </a:cubicBezTo>
                <a:cubicBezTo>
                  <a:pt x="3196499" y="94068"/>
                  <a:pt x="3313235" y="82951"/>
                  <a:pt x="3423974" y="58342"/>
                </a:cubicBezTo>
                <a:cubicBezTo>
                  <a:pt x="3456406" y="51128"/>
                  <a:pt x="3491910" y="41763"/>
                  <a:pt x="3528727" y="29628"/>
                </a:cubicBezTo>
                <a:close/>
              </a:path>
            </a:pathLst>
          </a:custGeom>
          <a:gradFill>
            <a:gsLst>
              <a:gs pos="0">
                <a:schemeClr val="accent1"/>
              </a:gs>
              <a:gs pos="100000">
                <a:schemeClr val="accent2"/>
              </a:gs>
            </a:gsLst>
            <a:lin ang="13500000" scaled="1"/>
          </a:gradFill>
          <a:ln w="6242" cap="flat">
            <a:noFill/>
            <a:prstDash val="solid"/>
            <a:miter/>
          </a:ln>
        </p:spPr>
        <p:txBody>
          <a:bodyPr rtlCol="0" anchor="ctr"/>
          <a:lstStyle/>
          <a:p>
            <a:endParaRPr lang="en-ID" sz="1350" dirty="0"/>
          </a:p>
        </p:txBody>
      </p:sp>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B8E608B1-F4AD-644C-D553-BBB3DC51FC17}"/>
              </a:ext>
            </a:extLst>
          </p:cNvPr>
          <p:cNvSpPr txBox="1"/>
          <p:nvPr/>
        </p:nvSpPr>
        <p:spPr>
          <a:xfrm>
            <a:off x="699104" y="1628507"/>
            <a:ext cx="8874664" cy="646331"/>
          </a:xfrm>
          <a:prstGeom prst="rect">
            <a:avLst/>
          </a:prstGeom>
          <a:noFill/>
        </p:spPr>
        <p:txBody>
          <a:bodyPr wrap="square">
            <a:spAutoFit/>
          </a:bodyPr>
          <a:lstStyle/>
          <a:p>
            <a:r>
              <a:rPr lang="en-GB" b="0" i="0" dirty="0">
                <a:solidFill>
                  <a:srgbClr val="D1D5DB"/>
                </a:solidFill>
                <a:effectLst/>
                <a:latin typeface="Söhne"/>
              </a:rPr>
              <a:t>The market exists to allow users to trade and engage with other users to obtain better items and customisation of their experience with the application.</a:t>
            </a:r>
            <a:endParaRPr lang="en-US" dirty="0"/>
          </a:p>
        </p:txBody>
      </p:sp>
      <p:sp>
        <p:nvSpPr>
          <p:cNvPr id="11" name="TextBox 10">
            <a:extLst>
              <a:ext uri="{FF2B5EF4-FFF2-40B4-BE49-F238E27FC236}">
                <a16:creationId xmlns:a16="http://schemas.microsoft.com/office/drawing/2014/main" id="{D69B0E39-CA50-E3DC-034E-7C0D81FECD30}"/>
              </a:ext>
            </a:extLst>
          </p:cNvPr>
          <p:cNvSpPr txBox="1"/>
          <p:nvPr/>
        </p:nvSpPr>
        <p:spPr>
          <a:xfrm>
            <a:off x="713692" y="2554925"/>
            <a:ext cx="6034579" cy="369332"/>
          </a:xfrm>
          <a:prstGeom prst="rect">
            <a:avLst/>
          </a:prstGeom>
          <a:noFill/>
        </p:spPr>
        <p:txBody>
          <a:bodyPr wrap="square">
            <a:spAutoFit/>
          </a:bodyPr>
          <a:lstStyle/>
          <a:p>
            <a:r>
              <a:rPr lang="en-GB" b="0" i="0" dirty="0">
                <a:solidFill>
                  <a:srgbClr val="D1D5DB"/>
                </a:solidFill>
                <a:effectLst/>
                <a:latin typeface="Söhne"/>
              </a:rPr>
              <a:t>Here's a breakdown of the DTOs for the market:</a:t>
            </a:r>
            <a:endParaRPr lang="en-US" dirty="0"/>
          </a:p>
        </p:txBody>
      </p:sp>
      <p:sp>
        <p:nvSpPr>
          <p:cNvPr id="15" name="TextBox 14">
            <a:extLst>
              <a:ext uri="{FF2B5EF4-FFF2-40B4-BE49-F238E27FC236}">
                <a16:creationId xmlns:a16="http://schemas.microsoft.com/office/drawing/2014/main" id="{87865E23-4F75-B3BA-FBD6-ACA813B2DB56}"/>
              </a:ext>
            </a:extLst>
          </p:cNvPr>
          <p:cNvSpPr txBox="1"/>
          <p:nvPr/>
        </p:nvSpPr>
        <p:spPr>
          <a:xfrm>
            <a:off x="713692" y="3123978"/>
            <a:ext cx="8896651" cy="2585323"/>
          </a:xfrm>
          <a:prstGeom prst="rect">
            <a:avLst/>
          </a:prstGeom>
          <a:noFill/>
        </p:spPr>
        <p:txBody>
          <a:bodyPr wrap="square">
            <a:spAutoFit/>
          </a:bodyPr>
          <a:lstStyle/>
          <a:p>
            <a:pPr algn="l"/>
            <a:r>
              <a:rPr lang="en-GB" b="1" i="0" dirty="0">
                <a:solidFill>
                  <a:srgbClr val="D1D5DB"/>
                </a:solidFill>
                <a:effectLst/>
                <a:latin typeface="Söhne"/>
              </a:rPr>
              <a:t>ItemInfoDetail:</a:t>
            </a:r>
            <a:br>
              <a:rPr lang="en-GB" b="0" i="0" dirty="0">
                <a:solidFill>
                  <a:srgbClr val="D1D5DB"/>
                </a:solidFill>
                <a:effectLst/>
                <a:latin typeface="Söhne"/>
              </a:rPr>
            </a:br>
            <a:r>
              <a:rPr lang="en-GB" b="0" i="0" dirty="0">
                <a:solidFill>
                  <a:srgbClr val="D1D5DB"/>
                </a:solidFill>
                <a:effectLst/>
                <a:latin typeface="Söhne"/>
              </a:rPr>
              <a:t>	Extends </a:t>
            </a:r>
            <a:r>
              <a:rPr lang="en-GB" b="0" i="0" dirty="0">
                <a:solidFill>
                  <a:schemeClr val="accent2">
                    <a:lumMod val="75000"/>
                  </a:schemeClr>
                </a:solidFill>
                <a:effectLst/>
                <a:latin typeface="Söhne"/>
              </a:rPr>
              <a:t>ItemListingDetail</a:t>
            </a:r>
            <a:r>
              <a:rPr lang="en-GB" b="0" i="0" dirty="0">
                <a:solidFill>
                  <a:srgbClr val="D1D5DB"/>
                </a:solidFill>
                <a:effectLst/>
                <a:latin typeface="Söhne"/>
              </a:rPr>
              <a:t>, adding fields for deeper market insights (lowest sell, highest 	buy, etc.).</a:t>
            </a:r>
          </a:p>
          <a:p>
            <a:pPr algn="l"/>
            <a:endParaRPr lang="en-GB" b="0" i="0" dirty="0">
              <a:solidFill>
                <a:srgbClr val="D1D5DB"/>
              </a:solidFill>
              <a:effectLst/>
              <a:latin typeface="Söhne"/>
            </a:endParaRPr>
          </a:p>
          <a:p>
            <a:pPr algn="l"/>
            <a:r>
              <a:rPr lang="en-GB" b="1" dirty="0">
                <a:solidFill>
                  <a:srgbClr val="D1D5DB"/>
                </a:solidFill>
                <a:highlight>
                  <a:srgbClr val="000000"/>
                </a:highlight>
                <a:latin typeface="Söhne"/>
              </a:rPr>
              <a:t>ItemListingDetail</a:t>
            </a:r>
            <a:r>
              <a:rPr lang="en-GB" b="1" dirty="0">
                <a:solidFill>
                  <a:srgbClr val="D1D5DB"/>
                </a:solidFill>
                <a:latin typeface="Söhne"/>
              </a:rPr>
              <a:t>:</a:t>
            </a:r>
            <a:br>
              <a:rPr lang="en-GB" b="1" dirty="0">
                <a:solidFill>
                  <a:srgbClr val="D1D5DB"/>
                </a:solidFill>
                <a:latin typeface="Söhne"/>
              </a:rPr>
            </a:br>
            <a:r>
              <a:rPr lang="en-GB" dirty="0">
                <a:solidFill>
                  <a:srgbClr val="D1D5DB"/>
                </a:solidFill>
                <a:latin typeface="Söhne"/>
              </a:rPr>
              <a:t>	</a:t>
            </a:r>
            <a:r>
              <a:rPr lang="en-GB" dirty="0">
                <a:solidFill>
                  <a:srgbClr val="D1D5DB"/>
                </a:solidFill>
                <a:highlight>
                  <a:srgbClr val="000000"/>
                </a:highlight>
                <a:latin typeface="Söhne"/>
              </a:rPr>
              <a:t>Contains core listing info: price, seller name, description, etc.</a:t>
            </a:r>
          </a:p>
          <a:p>
            <a:pPr algn="l"/>
            <a:endParaRPr lang="en-GB" dirty="0">
              <a:solidFill>
                <a:srgbClr val="D1D5DB"/>
              </a:solidFill>
              <a:highlight>
                <a:srgbClr val="000000"/>
              </a:highlight>
              <a:latin typeface="Söhne"/>
            </a:endParaRPr>
          </a:p>
          <a:p>
            <a:pPr algn="l"/>
            <a:r>
              <a:rPr lang="en-GB" b="1" i="0" dirty="0">
                <a:solidFill>
                  <a:srgbClr val="D1D5DB"/>
                </a:solidFill>
                <a:effectLst/>
                <a:latin typeface="Söhne"/>
              </a:rPr>
              <a:t>ListingSummary:</a:t>
            </a:r>
          </a:p>
          <a:p>
            <a:pPr lvl="1"/>
            <a:r>
              <a:rPr lang="en-GB" i="0" dirty="0">
                <a:solidFill>
                  <a:srgbClr val="D1D5DB"/>
                </a:solidFill>
                <a:effectLst/>
                <a:latin typeface="Söhne"/>
              </a:rPr>
              <a:t>Summarised listing view for efficient overviews (itemName, quantity, minPrice).</a:t>
            </a:r>
          </a:p>
        </p:txBody>
      </p:sp>
    </p:spTree>
    <p:extLst>
      <p:ext uri="{BB962C8B-B14F-4D97-AF65-F5344CB8AC3E}">
        <p14:creationId xmlns:p14="http://schemas.microsoft.com/office/powerpoint/2010/main" val="21871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963E535E-E2E1-A261-9CB2-2BE22352A26B}"/>
              </a:ext>
            </a:extLst>
          </p:cNvPr>
          <p:cNvSpPr txBox="1"/>
          <p:nvPr/>
        </p:nvSpPr>
        <p:spPr>
          <a:xfrm>
            <a:off x="699104" y="548201"/>
            <a:ext cx="11492896" cy="830997"/>
          </a:xfrm>
          <a:prstGeom prst="rect">
            <a:avLst/>
          </a:prstGeom>
          <a:noFill/>
        </p:spPr>
        <p:txBody>
          <a:bodyPr wrap="square">
            <a:spAutoFit/>
          </a:bodyPr>
          <a:lstStyle/>
          <a:p>
            <a:r>
              <a:rPr lang="en-US" sz="4600" dirty="0">
                <a:latin typeface="Aptos Light" panose="020B0004020202020204" pitchFamily="34" charset="0"/>
              </a:rPr>
              <a:t>Spring Data JPA Repositories</a:t>
            </a:r>
            <a:endParaRPr lang="en-US" sz="4600" b="1" dirty="0">
              <a:latin typeface="Aptos" panose="020B0004020202020204" pitchFamily="34" charset="0"/>
              <a:ea typeface="Ayuthaya" pitchFamily="2" charset="-34"/>
              <a:cs typeface="Ayuthaya" pitchFamily="2" charset="-34"/>
            </a:endParaRPr>
          </a:p>
        </p:txBody>
      </p:sp>
      <p:sp>
        <p:nvSpPr>
          <p:cNvPr id="5" name="TextBox 4">
            <a:extLst>
              <a:ext uri="{FF2B5EF4-FFF2-40B4-BE49-F238E27FC236}">
                <a16:creationId xmlns:a16="http://schemas.microsoft.com/office/drawing/2014/main" id="{13B78464-206C-2736-55E3-1FC1D56DCE4E}"/>
              </a:ext>
            </a:extLst>
          </p:cNvPr>
          <p:cNvSpPr txBox="1"/>
          <p:nvPr/>
        </p:nvSpPr>
        <p:spPr>
          <a:xfrm>
            <a:off x="2743200" y="2615184"/>
            <a:ext cx="184731" cy="369332"/>
          </a:xfrm>
          <a:prstGeom prst="rect">
            <a:avLst/>
          </a:prstGeom>
          <a:noFill/>
        </p:spPr>
        <p:txBody>
          <a:bodyPr wrap="none" rtlCol="0">
            <a:spAutoFit/>
          </a:bodyPr>
          <a:lstStyle/>
          <a:p>
            <a:endParaRPr lang="en-US" dirty="0"/>
          </a:p>
        </p:txBody>
      </p:sp>
      <p:sp>
        <p:nvSpPr>
          <p:cNvPr id="3" name="Freeform: Shape 5">
            <a:extLst>
              <a:ext uri="{FF2B5EF4-FFF2-40B4-BE49-F238E27FC236}">
                <a16:creationId xmlns:a16="http://schemas.microsoft.com/office/drawing/2014/main" id="{8DCA68CE-6ECB-4A79-AF01-3E07BE071431}"/>
              </a:ext>
            </a:extLst>
          </p:cNvPr>
          <p:cNvSpPr/>
          <p:nvPr/>
        </p:nvSpPr>
        <p:spPr>
          <a:xfrm rot="20700000">
            <a:off x="10645365" y="5418812"/>
            <a:ext cx="1661894" cy="1765328"/>
          </a:xfrm>
          <a:custGeom>
            <a:avLst/>
            <a:gdLst>
              <a:gd name="connsiteX0" fmla="*/ 2563795 w 2922768"/>
              <a:gd name="connsiteY0" fmla="*/ 1552210 h 3051110"/>
              <a:gd name="connsiteX1" fmla="*/ 2868505 w 2922768"/>
              <a:gd name="connsiteY1" fmla="*/ 1784034 h 3051110"/>
              <a:gd name="connsiteX2" fmla="*/ 2904952 w 2922768"/>
              <a:gd name="connsiteY2" fmla="*/ 1993908 h 3051110"/>
              <a:gd name="connsiteX3" fmla="*/ 2901426 w 2922768"/>
              <a:gd name="connsiteY3" fmla="*/ 2063877 h 3051110"/>
              <a:gd name="connsiteX4" fmla="*/ 2881115 w 2922768"/>
              <a:gd name="connsiteY4" fmla="*/ 2119370 h 3051110"/>
              <a:gd name="connsiteX5" fmla="*/ 2816875 w 2922768"/>
              <a:gd name="connsiteY5" fmla="*/ 2252725 h 3051110"/>
              <a:gd name="connsiteX6" fmla="*/ 2753647 w 2922768"/>
              <a:gd name="connsiteY6" fmla="*/ 2356801 h 3051110"/>
              <a:gd name="connsiteX7" fmla="*/ 2785298 w 2922768"/>
              <a:gd name="connsiteY7" fmla="*/ 2183714 h 3051110"/>
              <a:gd name="connsiteX8" fmla="*/ 2772851 w 2922768"/>
              <a:gd name="connsiteY8" fmla="*/ 1821512 h 3051110"/>
              <a:gd name="connsiteX9" fmla="*/ 2527002 w 2922768"/>
              <a:gd name="connsiteY9" fmla="*/ 1658592 h 3051110"/>
              <a:gd name="connsiteX10" fmla="*/ 2359047 w 2922768"/>
              <a:gd name="connsiteY10" fmla="*/ 1897729 h 3051110"/>
              <a:gd name="connsiteX11" fmla="*/ 2392610 w 2922768"/>
              <a:gd name="connsiteY11" fmla="*/ 2169449 h 3051110"/>
              <a:gd name="connsiteX12" fmla="*/ 2411349 w 2922768"/>
              <a:gd name="connsiteY12" fmla="*/ 2257972 h 3051110"/>
              <a:gd name="connsiteX13" fmla="*/ 2439484 w 2922768"/>
              <a:gd name="connsiteY13" fmla="*/ 2605653 h 3051110"/>
              <a:gd name="connsiteX14" fmla="*/ 2430857 w 2922768"/>
              <a:gd name="connsiteY14" fmla="*/ 2713952 h 3051110"/>
              <a:gd name="connsiteX15" fmla="*/ 2328398 w 2922768"/>
              <a:gd name="connsiteY15" fmla="*/ 2790569 h 3051110"/>
              <a:gd name="connsiteX16" fmla="*/ 2317822 w 2922768"/>
              <a:gd name="connsiteY16" fmla="*/ 2796995 h 3051110"/>
              <a:gd name="connsiteX17" fmla="*/ 2323473 w 2922768"/>
              <a:gd name="connsiteY17" fmla="*/ 2766546 h 3051110"/>
              <a:gd name="connsiteX18" fmla="*/ 2310101 w 2922768"/>
              <a:gd name="connsiteY18" fmla="*/ 2277550 h 3051110"/>
              <a:gd name="connsiteX19" fmla="*/ 2291921 w 2922768"/>
              <a:gd name="connsiteY19" fmla="*/ 2191824 h 3051110"/>
              <a:gd name="connsiteX20" fmla="*/ 2256120 w 2922768"/>
              <a:gd name="connsiteY20" fmla="*/ 1889897 h 3051110"/>
              <a:gd name="connsiteX21" fmla="*/ 2504906 w 2922768"/>
              <a:gd name="connsiteY21" fmla="*/ 1558043 h 3051110"/>
              <a:gd name="connsiteX22" fmla="*/ 2563795 w 2922768"/>
              <a:gd name="connsiteY22" fmla="*/ 1552210 h 3051110"/>
              <a:gd name="connsiteX23" fmla="*/ 40340 w 2922768"/>
              <a:gd name="connsiteY23" fmla="*/ 1012169 h 3051110"/>
              <a:gd name="connsiteX24" fmla="*/ 68651 w 2922768"/>
              <a:gd name="connsiteY24" fmla="*/ 1057815 h 3051110"/>
              <a:gd name="connsiteX25" fmla="*/ 247375 w 2922768"/>
              <a:gd name="connsiteY25" fmla="*/ 1354847 h 3051110"/>
              <a:gd name="connsiteX26" fmla="*/ 435607 w 2922768"/>
              <a:gd name="connsiteY26" fmla="*/ 2119245 h 3051110"/>
              <a:gd name="connsiteX27" fmla="*/ 335214 w 2922768"/>
              <a:gd name="connsiteY27" fmla="*/ 2412954 h 3051110"/>
              <a:gd name="connsiteX28" fmla="*/ 287589 w 2922768"/>
              <a:gd name="connsiteY28" fmla="*/ 2481688 h 3051110"/>
              <a:gd name="connsiteX29" fmla="*/ 222847 w 2922768"/>
              <a:gd name="connsiteY29" fmla="*/ 2395110 h 3051110"/>
              <a:gd name="connsiteX30" fmla="*/ 252178 w 2922768"/>
              <a:gd name="connsiteY30" fmla="*/ 2350699 h 3051110"/>
              <a:gd name="connsiteX31" fmla="*/ 333240 w 2922768"/>
              <a:gd name="connsiteY31" fmla="*/ 2107078 h 3051110"/>
              <a:gd name="connsiteX32" fmla="*/ 156755 w 2922768"/>
              <a:gd name="connsiteY32" fmla="*/ 1404353 h 3051110"/>
              <a:gd name="connsiteX33" fmla="*/ 0 w 2922768"/>
              <a:gd name="connsiteY33" fmla="*/ 1143762 h 3051110"/>
              <a:gd name="connsiteX34" fmla="*/ 18477 w 2922768"/>
              <a:gd name="connsiteY34" fmla="*/ 1071902 h 3051110"/>
              <a:gd name="connsiteX35" fmla="*/ 2672108 w 2922768"/>
              <a:gd name="connsiteY35" fmla="*/ 581196 h 3051110"/>
              <a:gd name="connsiteX36" fmla="*/ 2740460 w 2922768"/>
              <a:gd name="connsiteY36" fmla="*/ 672603 h 3051110"/>
              <a:gd name="connsiteX37" fmla="*/ 2881115 w 2922768"/>
              <a:gd name="connsiteY37" fmla="*/ 931740 h 3051110"/>
              <a:gd name="connsiteX38" fmla="*/ 2922768 w 2922768"/>
              <a:gd name="connsiteY38" fmla="*/ 1045542 h 3051110"/>
              <a:gd name="connsiteX39" fmla="*/ 2826832 w 2922768"/>
              <a:gd name="connsiteY39" fmla="*/ 875176 h 3051110"/>
              <a:gd name="connsiteX40" fmla="*/ 2738694 w 2922768"/>
              <a:gd name="connsiteY40" fmla="*/ 719440 h 3051110"/>
              <a:gd name="connsiteX41" fmla="*/ 380596 w 2922768"/>
              <a:gd name="connsiteY41" fmla="*/ 464561 h 3051110"/>
              <a:gd name="connsiteX42" fmla="*/ 404142 w 2922768"/>
              <a:gd name="connsiteY42" fmla="*/ 505844 h 3051110"/>
              <a:gd name="connsiteX43" fmla="*/ 672646 w 2922768"/>
              <a:gd name="connsiteY43" fmla="*/ 887063 h 3051110"/>
              <a:gd name="connsiteX44" fmla="*/ 1181685 w 2922768"/>
              <a:gd name="connsiteY44" fmla="*/ 1782356 h 3051110"/>
              <a:gd name="connsiteX45" fmla="*/ 1180426 w 2922768"/>
              <a:gd name="connsiteY45" fmla="*/ 2694851 h 3051110"/>
              <a:gd name="connsiteX46" fmla="*/ 1119676 w 2922768"/>
              <a:gd name="connsiteY46" fmla="*/ 2924159 h 3051110"/>
              <a:gd name="connsiteX47" fmla="*/ 1094158 w 2922768"/>
              <a:gd name="connsiteY47" fmla="*/ 3001131 h 3051110"/>
              <a:gd name="connsiteX48" fmla="*/ 1021793 w 2922768"/>
              <a:gd name="connsiteY48" fmla="*/ 2982524 h 3051110"/>
              <a:gd name="connsiteX49" fmla="*/ 995297 w 2922768"/>
              <a:gd name="connsiteY49" fmla="*/ 2972827 h 3051110"/>
              <a:gd name="connsiteX50" fmla="*/ 1027255 w 2922768"/>
              <a:gd name="connsiteY50" fmla="*/ 2875121 h 3051110"/>
              <a:gd name="connsiteX51" fmla="*/ 1082814 w 2922768"/>
              <a:gd name="connsiteY51" fmla="*/ 1810186 h 3051110"/>
              <a:gd name="connsiteX52" fmla="*/ 590277 w 2922768"/>
              <a:gd name="connsiteY52" fmla="*/ 948455 h 3051110"/>
              <a:gd name="connsiteX53" fmla="*/ 314518 w 2922768"/>
              <a:gd name="connsiteY53" fmla="*/ 556398 h 3051110"/>
              <a:gd name="connsiteX54" fmla="*/ 307833 w 2922768"/>
              <a:gd name="connsiteY54" fmla="*/ 544621 h 3051110"/>
              <a:gd name="connsiteX55" fmla="*/ 2103828 w 2922768"/>
              <a:gd name="connsiteY55" fmla="*/ 219720 h 3051110"/>
              <a:gd name="connsiteX56" fmla="*/ 2102150 w 2922768"/>
              <a:gd name="connsiteY56" fmla="*/ 219859 h 3051110"/>
              <a:gd name="connsiteX57" fmla="*/ 1948459 w 2922768"/>
              <a:gd name="connsiteY57" fmla="*/ 352993 h 3051110"/>
              <a:gd name="connsiteX58" fmla="*/ 2158088 w 2922768"/>
              <a:gd name="connsiteY58" fmla="*/ 840215 h 3051110"/>
              <a:gd name="connsiteX59" fmla="*/ 2259197 w 2922768"/>
              <a:gd name="connsiteY59" fmla="*/ 857416 h 3051110"/>
              <a:gd name="connsiteX60" fmla="*/ 2318771 w 2922768"/>
              <a:gd name="connsiteY60" fmla="*/ 566397 h 3051110"/>
              <a:gd name="connsiteX61" fmla="*/ 2261295 w 2922768"/>
              <a:gd name="connsiteY61" fmla="*/ 333834 h 3051110"/>
              <a:gd name="connsiteX62" fmla="*/ 2103828 w 2922768"/>
              <a:gd name="connsiteY62" fmla="*/ 219720 h 3051110"/>
              <a:gd name="connsiteX63" fmla="*/ 834739 w 2922768"/>
              <a:gd name="connsiteY63" fmla="*/ 142475 h 3051110"/>
              <a:gd name="connsiteX64" fmla="*/ 902692 w 2922768"/>
              <a:gd name="connsiteY64" fmla="*/ 340266 h 3051110"/>
              <a:gd name="connsiteX65" fmla="*/ 1150499 w 2922768"/>
              <a:gd name="connsiteY65" fmla="*/ 780081 h 3051110"/>
              <a:gd name="connsiteX66" fmla="*/ 1330900 w 2922768"/>
              <a:gd name="connsiteY66" fmla="*/ 1081728 h 3051110"/>
              <a:gd name="connsiteX67" fmla="*/ 1640378 w 2922768"/>
              <a:gd name="connsiteY67" fmla="*/ 2328315 h 3051110"/>
              <a:gd name="connsiteX68" fmla="*/ 1565246 w 2922768"/>
              <a:gd name="connsiteY68" fmla="*/ 2976343 h 3051110"/>
              <a:gd name="connsiteX69" fmla="*/ 1543592 w 2922768"/>
              <a:gd name="connsiteY69" fmla="*/ 3047669 h 3051110"/>
              <a:gd name="connsiteX70" fmla="*/ 1475446 w 2922768"/>
              <a:gd name="connsiteY70" fmla="*/ 3051110 h 3051110"/>
              <a:gd name="connsiteX71" fmla="*/ 1436287 w 2922768"/>
              <a:gd name="connsiteY71" fmla="*/ 3049133 h 3051110"/>
              <a:gd name="connsiteX72" fmla="*/ 1468401 w 2922768"/>
              <a:gd name="connsiteY72" fmla="*/ 2942977 h 3051110"/>
              <a:gd name="connsiteX73" fmla="*/ 1240140 w 2922768"/>
              <a:gd name="connsiteY73" fmla="*/ 1130534 h 3051110"/>
              <a:gd name="connsiteX74" fmla="*/ 1063235 w 2922768"/>
              <a:gd name="connsiteY74" fmla="*/ 834760 h 3051110"/>
              <a:gd name="connsiteX75" fmla="*/ 808296 w 2922768"/>
              <a:gd name="connsiteY75" fmla="*/ 381660 h 3051110"/>
              <a:gd name="connsiteX76" fmla="*/ 740998 w 2922768"/>
              <a:gd name="connsiteY76" fmla="*/ 188548 h 3051110"/>
              <a:gd name="connsiteX77" fmla="*/ 748276 w 2922768"/>
              <a:gd name="connsiteY77" fmla="*/ 184126 h 3051110"/>
              <a:gd name="connsiteX78" fmla="*/ 2069467 w 2922768"/>
              <a:gd name="connsiteY78" fmla="*/ 119985 h 3051110"/>
              <a:gd name="connsiteX79" fmla="*/ 2202616 w 2922768"/>
              <a:gd name="connsiteY79" fmla="*/ 184126 h 3051110"/>
              <a:gd name="connsiteX80" fmla="*/ 2328398 w 2922768"/>
              <a:gd name="connsiteY80" fmla="*/ 260541 h 3051110"/>
              <a:gd name="connsiteX81" fmla="*/ 2342364 w 2922768"/>
              <a:gd name="connsiteY81" fmla="*/ 270984 h 3051110"/>
              <a:gd name="connsiteX82" fmla="*/ 2352474 w 2922768"/>
              <a:gd name="connsiteY82" fmla="*/ 285726 h 3051110"/>
              <a:gd name="connsiteX83" fmla="*/ 2420998 w 2922768"/>
              <a:gd name="connsiteY83" fmla="*/ 553111 h 3051110"/>
              <a:gd name="connsiteX84" fmla="*/ 2315695 w 2922768"/>
              <a:gd name="connsiteY84" fmla="*/ 943421 h 3051110"/>
              <a:gd name="connsiteX85" fmla="*/ 2230668 w 2922768"/>
              <a:gd name="connsiteY85" fmla="*/ 968593 h 3051110"/>
              <a:gd name="connsiteX86" fmla="*/ 2105227 w 2922768"/>
              <a:gd name="connsiteY86" fmla="*/ 928737 h 3051110"/>
              <a:gd name="connsiteX87" fmla="*/ 1904268 w 2922768"/>
              <a:gd name="connsiteY87" fmla="*/ 657017 h 3051110"/>
              <a:gd name="connsiteX88" fmla="*/ 1848889 w 2922768"/>
              <a:gd name="connsiteY88" fmla="*/ 326561 h 3051110"/>
              <a:gd name="connsiteX89" fmla="*/ 2060267 w 2922768"/>
              <a:gd name="connsiteY89" fmla="*/ 120880 h 3051110"/>
              <a:gd name="connsiteX90" fmla="*/ 1475446 w 2922768"/>
              <a:gd name="connsiteY90" fmla="*/ 0 h 3051110"/>
              <a:gd name="connsiteX91" fmla="*/ 1571636 w 2922768"/>
              <a:gd name="connsiteY91" fmla="*/ 4857 h 3051110"/>
              <a:gd name="connsiteX92" fmla="*/ 1560527 w 2922768"/>
              <a:gd name="connsiteY92" fmla="*/ 25054 h 3051110"/>
              <a:gd name="connsiteX93" fmla="*/ 1584161 w 2922768"/>
              <a:gd name="connsiteY93" fmla="*/ 665267 h 3051110"/>
              <a:gd name="connsiteX94" fmla="*/ 1750717 w 2922768"/>
              <a:gd name="connsiteY94" fmla="*/ 1030265 h 3051110"/>
              <a:gd name="connsiteX95" fmla="*/ 1876159 w 2922768"/>
              <a:gd name="connsiteY95" fmla="*/ 1291497 h 3051110"/>
              <a:gd name="connsiteX96" fmla="*/ 2034335 w 2922768"/>
              <a:gd name="connsiteY96" fmla="*/ 2747850 h 3051110"/>
              <a:gd name="connsiteX97" fmla="*/ 1981616 w 2922768"/>
              <a:gd name="connsiteY97" fmla="*/ 2963303 h 3051110"/>
              <a:gd name="connsiteX98" fmla="*/ 1929100 w 2922768"/>
              <a:gd name="connsiteY98" fmla="*/ 2982524 h 3051110"/>
              <a:gd name="connsiteX99" fmla="*/ 1867141 w 2922768"/>
              <a:gd name="connsiteY99" fmla="*/ 2998455 h 3051110"/>
              <a:gd name="connsiteX100" fmla="*/ 1933202 w 2922768"/>
              <a:gd name="connsiteY100" fmla="*/ 2728564 h 3051110"/>
              <a:gd name="connsiteX101" fmla="*/ 1781624 w 2922768"/>
              <a:gd name="connsiteY101" fmla="*/ 1332052 h 3051110"/>
              <a:gd name="connsiteX102" fmla="*/ 1658698 w 2922768"/>
              <a:gd name="connsiteY102" fmla="*/ 1076275 h 3051110"/>
              <a:gd name="connsiteX103" fmla="*/ 1487248 w 2922768"/>
              <a:gd name="connsiteY103" fmla="*/ 700089 h 3051110"/>
              <a:gd name="connsiteX104" fmla="*/ 1433256 w 2922768"/>
              <a:gd name="connsiteY104" fmla="*/ 80194 h 3051110"/>
              <a:gd name="connsiteX105" fmla="*/ 1460077 w 2922768"/>
              <a:gd name="connsiteY105" fmla="*/ 776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22768" h="3051110">
                <a:moveTo>
                  <a:pt x="2563795" y="1552210"/>
                </a:moveTo>
                <a:cubicBezTo>
                  <a:pt x="2699565" y="1554447"/>
                  <a:pt x="2821027" y="1663137"/>
                  <a:pt x="2868505" y="1784034"/>
                </a:cubicBezTo>
                <a:cubicBezTo>
                  <a:pt x="2895216" y="1851999"/>
                  <a:pt x="2904620" y="1923355"/>
                  <a:pt x="2904952" y="1993908"/>
                </a:cubicBezTo>
                <a:lnTo>
                  <a:pt x="2901426" y="2063877"/>
                </a:lnTo>
                <a:lnTo>
                  <a:pt x="2881115" y="2119370"/>
                </a:lnTo>
                <a:cubicBezTo>
                  <a:pt x="2861816" y="2164999"/>
                  <a:pt x="2840360" y="2209493"/>
                  <a:pt x="2816875" y="2252725"/>
                </a:cubicBezTo>
                <a:lnTo>
                  <a:pt x="2753647" y="2356801"/>
                </a:lnTo>
                <a:lnTo>
                  <a:pt x="2785298" y="2183714"/>
                </a:lnTo>
                <a:cubicBezTo>
                  <a:pt x="2802498" y="2067362"/>
                  <a:pt x="2817042" y="1933949"/>
                  <a:pt x="2772851" y="1821512"/>
                </a:cubicBezTo>
                <a:cubicBezTo>
                  <a:pt x="2735232" y="1725578"/>
                  <a:pt x="2630488" y="1636077"/>
                  <a:pt x="2527002" y="1658592"/>
                </a:cubicBezTo>
                <a:cubicBezTo>
                  <a:pt x="2427152" y="1680268"/>
                  <a:pt x="2367018" y="1795361"/>
                  <a:pt x="2359047" y="1897729"/>
                </a:cubicBezTo>
                <a:cubicBezTo>
                  <a:pt x="2352194" y="1986531"/>
                  <a:pt x="2371773" y="2075473"/>
                  <a:pt x="2392610" y="2169449"/>
                </a:cubicBezTo>
                <a:cubicBezTo>
                  <a:pt x="2399042" y="2198397"/>
                  <a:pt x="2405616" y="2228184"/>
                  <a:pt x="2411349" y="2257972"/>
                </a:cubicBezTo>
                <a:cubicBezTo>
                  <a:pt x="2433445" y="2372506"/>
                  <a:pt x="2442622" y="2489234"/>
                  <a:pt x="2439484" y="2605653"/>
                </a:cubicBezTo>
                <a:lnTo>
                  <a:pt x="2430857" y="2713952"/>
                </a:lnTo>
                <a:lnTo>
                  <a:pt x="2328398" y="2790569"/>
                </a:lnTo>
                <a:lnTo>
                  <a:pt x="2317822" y="2796995"/>
                </a:lnTo>
                <a:lnTo>
                  <a:pt x="2323473" y="2766546"/>
                </a:lnTo>
                <a:cubicBezTo>
                  <a:pt x="2344975" y="2604187"/>
                  <a:pt x="2341147" y="2438548"/>
                  <a:pt x="2310101" y="2277550"/>
                </a:cubicBezTo>
                <a:cubicBezTo>
                  <a:pt x="2304646" y="2249161"/>
                  <a:pt x="2298214" y="2220073"/>
                  <a:pt x="2291921" y="2191824"/>
                </a:cubicBezTo>
                <a:cubicBezTo>
                  <a:pt x="2270385" y="2094631"/>
                  <a:pt x="2248009" y="1993943"/>
                  <a:pt x="2256120" y="1889897"/>
                </a:cubicBezTo>
                <a:cubicBezTo>
                  <a:pt x="2266609" y="1753827"/>
                  <a:pt x="2348978" y="1591746"/>
                  <a:pt x="2504906" y="1558043"/>
                </a:cubicBezTo>
                <a:cubicBezTo>
                  <a:pt x="2524712" y="1553743"/>
                  <a:pt x="2544399" y="1551890"/>
                  <a:pt x="2563795" y="1552210"/>
                </a:cubicBezTo>
                <a:close/>
                <a:moveTo>
                  <a:pt x="40340" y="1012169"/>
                </a:moveTo>
                <a:lnTo>
                  <a:pt x="68651" y="1057815"/>
                </a:lnTo>
                <a:cubicBezTo>
                  <a:pt x="129205" y="1153749"/>
                  <a:pt x="191856" y="1252900"/>
                  <a:pt x="247375" y="1354847"/>
                </a:cubicBezTo>
                <a:cubicBezTo>
                  <a:pt x="401904" y="1639014"/>
                  <a:pt x="463577" y="1889059"/>
                  <a:pt x="435607" y="2119245"/>
                </a:cubicBezTo>
                <a:cubicBezTo>
                  <a:pt x="423127" y="2222242"/>
                  <a:pt x="388226" y="2323586"/>
                  <a:pt x="335214" y="2412954"/>
                </a:cubicBezTo>
                <a:lnTo>
                  <a:pt x="287589" y="2481688"/>
                </a:lnTo>
                <a:lnTo>
                  <a:pt x="222847" y="2395110"/>
                </a:lnTo>
                <a:lnTo>
                  <a:pt x="252178" y="2350699"/>
                </a:lnTo>
                <a:cubicBezTo>
                  <a:pt x="295639" y="2273838"/>
                  <a:pt x="323329" y="2188679"/>
                  <a:pt x="333240" y="2107078"/>
                </a:cubicBezTo>
                <a:cubicBezTo>
                  <a:pt x="358412" y="1898848"/>
                  <a:pt x="300656" y="1668941"/>
                  <a:pt x="156755" y="1404353"/>
                </a:cubicBezTo>
                <a:lnTo>
                  <a:pt x="0" y="1143762"/>
                </a:lnTo>
                <a:lnTo>
                  <a:pt x="18477" y="1071902"/>
                </a:lnTo>
                <a:close/>
                <a:moveTo>
                  <a:pt x="2672108" y="581196"/>
                </a:moveTo>
                <a:lnTo>
                  <a:pt x="2740460" y="672603"/>
                </a:lnTo>
                <a:cubicBezTo>
                  <a:pt x="2795291" y="753763"/>
                  <a:pt x="2842517" y="840483"/>
                  <a:pt x="2881115" y="931740"/>
                </a:cubicBezTo>
                <a:lnTo>
                  <a:pt x="2922768" y="1045542"/>
                </a:lnTo>
                <a:lnTo>
                  <a:pt x="2826832" y="875176"/>
                </a:lnTo>
                <a:cubicBezTo>
                  <a:pt x="2797255" y="824272"/>
                  <a:pt x="2767188" y="772494"/>
                  <a:pt x="2738694" y="719440"/>
                </a:cubicBezTo>
                <a:close/>
                <a:moveTo>
                  <a:pt x="380596" y="464561"/>
                </a:moveTo>
                <a:lnTo>
                  <a:pt x="404142" y="505844"/>
                </a:lnTo>
                <a:cubicBezTo>
                  <a:pt x="487036" y="637124"/>
                  <a:pt x="580628" y="763160"/>
                  <a:pt x="672646" y="887063"/>
                </a:cubicBezTo>
                <a:cubicBezTo>
                  <a:pt x="876681" y="1161860"/>
                  <a:pt x="1087709" y="1446027"/>
                  <a:pt x="1181685" y="1782356"/>
                </a:cubicBezTo>
                <a:cubicBezTo>
                  <a:pt x="1257622" y="2054357"/>
                  <a:pt x="1257202" y="2352788"/>
                  <a:pt x="1180426" y="2694851"/>
                </a:cubicBezTo>
                <a:cubicBezTo>
                  <a:pt x="1163225" y="2771417"/>
                  <a:pt x="1142624" y="2848087"/>
                  <a:pt x="1119676" y="2924159"/>
                </a:cubicBezTo>
                <a:lnTo>
                  <a:pt x="1094158" y="3001131"/>
                </a:lnTo>
                <a:lnTo>
                  <a:pt x="1021793" y="2982524"/>
                </a:lnTo>
                <a:lnTo>
                  <a:pt x="995297" y="2972827"/>
                </a:lnTo>
                <a:lnTo>
                  <a:pt x="1027255" y="2875121"/>
                </a:lnTo>
                <a:cubicBezTo>
                  <a:pt x="1134754" y="2512813"/>
                  <a:pt x="1179745" y="2157266"/>
                  <a:pt x="1082814" y="1810186"/>
                </a:cubicBezTo>
                <a:cubicBezTo>
                  <a:pt x="994012" y="1492176"/>
                  <a:pt x="788718" y="1215840"/>
                  <a:pt x="590277" y="948455"/>
                </a:cubicBezTo>
                <a:cubicBezTo>
                  <a:pt x="495881" y="821335"/>
                  <a:pt x="399877" y="692048"/>
                  <a:pt x="314518" y="556398"/>
                </a:cubicBezTo>
                <a:lnTo>
                  <a:pt x="307833" y="544621"/>
                </a:lnTo>
                <a:close/>
                <a:moveTo>
                  <a:pt x="2103828" y="219720"/>
                </a:moveTo>
                <a:cubicBezTo>
                  <a:pt x="2103129" y="219859"/>
                  <a:pt x="2102570" y="219859"/>
                  <a:pt x="2102150" y="219859"/>
                </a:cubicBezTo>
                <a:cubicBezTo>
                  <a:pt x="2035583" y="219859"/>
                  <a:pt x="1968317" y="278034"/>
                  <a:pt x="1948459" y="352993"/>
                </a:cubicBezTo>
                <a:cubicBezTo>
                  <a:pt x="1916714" y="472840"/>
                  <a:pt x="2045932" y="773368"/>
                  <a:pt x="2158088" y="840215"/>
                </a:cubicBezTo>
                <a:cubicBezTo>
                  <a:pt x="2202280" y="866646"/>
                  <a:pt x="2236262" y="872379"/>
                  <a:pt x="2259197" y="857416"/>
                </a:cubicBezTo>
                <a:cubicBezTo>
                  <a:pt x="2314436" y="821196"/>
                  <a:pt x="2333176" y="678133"/>
                  <a:pt x="2318771" y="566397"/>
                </a:cubicBezTo>
                <a:cubicBezTo>
                  <a:pt x="2308423" y="486125"/>
                  <a:pt x="2297794" y="403058"/>
                  <a:pt x="2261295" y="333834"/>
                </a:cubicBezTo>
                <a:cubicBezTo>
                  <a:pt x="2225214" y="265309"/>
                  <a:pt x="2163402" y="220558"/>
                  <a:pt x="2103828" y="219720"/>
                </a:cubicBezTo>
                <a:close/>
                <a:moveTo>
                  <a:pt x="834739" y="142475"/>
                </a:moveTo>
                <a:lnTo>
                  <a:pt x="902692" y="340266"/>
                </a:lnTo>
                <a:cubicBezTo>
                  <a:pt x="970237" y="493397"/>
                  <a:pt x="1061976" y="639116"/>
                  <a:pt x="1150499" y="780081"/>
                </a:cubicBezTo>
                <a:cubicBezTo>
                  <a:pt x="1211751" y="877553"/>
                  <a:pt x="1275101" y="978242"/>
                  <a:pt x="1330900" y="1081728"/>
                </a:cubicBezTo>
                <a:cubicBezTo>
                  <a:pt x="1532138" y="1454837"/>
                  <a:pt x="1639260" y="1885982"/>
                  <a:pt x="1640378" y="2328315"/>
                </a:cubicBezTo>
                <a:cubicBezTo>
                  <a:pt x="1641008" y="2548223"/>
                  <a:pt x="1615486" y="2766173"/>
                  <a:pt x="1565246" y="2976343"/>
                </a:cubicBezTo>
                <a:lnTo>
                  <a:pt x="1543592" y="3047669"/>
                </a:lnTo>
                <a:lnTo>
                  <a:pt x="1475446" y="3051110"/>
                </a:lnTo>
                <a:lnTo>
                  <a:pt x="1436287" y="3049133"/>
                </a:lnTo>
                <a:lnTo>
                  <a:pt x="1468401" y="2942977"/>
                </a:lnTo>
                <a:cubicBezTo>
                  <a:pt x="1612847" y="2334739"/>
                  <a:pt x="1536543" y="1680129"/>
                  <a:pt x="1240140" y="1130534"/>
                </a:cubicBezTo>
                <a:cubicBezTo>
                  <a:pt x="1185879" y="1029985"/>
                  <a:pt x="1123508" y="930695"/>
                  <a:pt x="1063235" y="834760"/>
                </a:cubicBezTo>
                <a:cubicBezTo>
                  <a:pt x="972615" y="690579"/>
                  <a:pt x="878918" y="541643"/>
                  <a:pt x="808296" y="381660"/>
                </a:cubicBezTo>
                <a:lnTo>
                  <a:pt x="740998" y="188548"/>
                </a:lnTo>
                <a:lnTo>
                  <a:pt x="748276" y="184126"/>
                </a:lnTo>
                <a:close/>
                <a:moveTo>
                  <a:pt x="2069467" y="119985"/>
                </a:moveTo>
                <a:lnTo>
                  <a:pt x="2202616" y="184126"/>
                </a:lnTo>
                <a:cubicBezTo>
                  <a:pt x="2245848" y="207612"/>
                  <a:pt x="2287818" y="233126"/>
                  <a:pt x="2328398" y="260541"/>
                </a:cubicBezTo>
                <a:lnTo>
                  <a:pt x="2342364" y="270984"/>
                </a:lnTo>
                <a:lnTo>
                  <a:pt x="2352474" y="285726"/>
                </a:lnTo>
                <a:cubicBezTo>
                  <a:pt x="2397644" y="371312"/>
                  <a:pt x="2410091" y="467945"/>
                  <a:pt x="2420998" y="553111"/>
                </a:cubicBezTo>
                <a:cubicBezTo>
                  <a:pt x="2435123" y="663170"/>
                  <a:pt x="2428970" y="869163"/>
                  <a:pt x="2315695" y="943421"/>
                </a:cubicBezTo>
                <a:cubicBezTo>
                  <a:pt x="2294997" y="956986"/>
                  <a:pt x="2266749" y="968593"/>
                  <a:pt x="2230668" y="968593"/>
                </a:cubicBezTo>
                <a:cubicBezTo>
                  <a:pt x="2196266" y="968593"/>
                  <a:pt x="2154452" y="958105"/>
                  <a:pt x="2105227" y="928737"/>
                </a:cubicBezTo>
                <a:cubicBezTo>
                  <a:pt x="2034325" y="886504"/>
                  <a:pt x="1959228" y="784836"/>
                  <a:pt x="1904268" y="657017"/>
                </a:cubicBezTo>
                <a:cubicBezTo>
                  <a:pt x="1877697" y="595065"/>
                  <a:pt x="1818962" y="438997"/>
                  <a:pt x="1848889" y="326561"/>
                </a:cubicBezTo>
                <a:cubicBezTo>
                  <a:pt x="1876789" y="221449"/>
                  <a:pt x="1963362" y="139680"/>
                  <a:pt x="2060267" y="120880"/>
                </a:cubicBezTo>
                <a:close/>
                <a:moveTo>
                  <a:pt x="1475446" y="0"/>
                </a:moveTo>
                <a:lnTo>
                  <a:pt x="1571636" y="4857"/>
                </a:lnTo>
                <a:lnTo>
                  <a:pt x="1560527" y="25054"/>
                </a:lnTo>
                <a:cubicBezTo>
                  <a:pt x="1467949" y="245871"/>
                  <a:pt x="1522349" y="495075"/>
                  <a:pt x="1584161" y="665267"/>
                </a:cubicBezTo>
                <a:cubicBezTo>
                  <a:pt x="1629611" y="790150"/>
                  <a:pt x="1691143" y="912235"/>
                  <a:pt x="1750717" y="1030265"/>
                </a:cubicBezTo>
                <a:cubicBezTo>
                  <a:pt x="1793370" y="1114872"/>
                  <a:pt x="1837562" y="1202415"/>
                  <a:pt x="1876159" y="1291497"/>
                </a:cubicBezTo>
                <a:cubicBezTo>
                  <a:pt x="2073342" y="1746521"/>
                  <a:pt x="2124178" y="2259832"/>
                  <a:pt x="2034335" y="2747850"/>
                </a:cubicBezTo>
                <a:lnTo>
                  <a:pt x="1981616" y="2963303"/>
                </a:lnTo>
                <a:lnTo>
                  <a:pt x="1929100" y="2982524"/>
                </a:lnTo>
                <a:lnTo>
                  <a:pt x="1867141" y="2998455"/>
                </a:lnTo>
                <a:lnTo>
                  <a:pt x="1933202" y="2728564"/>
                </a:lnTo>
                <a:cubicBezTo>
                  <a:pt x="2019395" y="2260575"/>
                  <a:pt x="1970678" y="1768372"/>
                  <a:pt x="1781624" y="1332052"/>
                </a:cubicBezTo>
                <a:cubicBezTo>
                  <a:pt x="1744285" y="1245768"/>
                  <a:pt x="1700792" y="1159623"/>
                  <a:pt x="1658698" y="1076275"/>
                </a:cubicBezTo>
                <a:cubicBezTo>
                  <a:pt x="1597726" y="955587"/>
                  <a:pt x="1534795" y="830705"/>
                  <a:pt x="1487248" y="700089"/>
                </a:cubicBezTo>
                <a:cubicBezTo>
                  <a:pt x="1427534" y="536119"/>
                  <a:pt x="1374779" y="304161"/>
                  <a:pt x="1433256" y="80194"/>
                </a:cubicBezTo>
                <a:lnTo>
                  <a:pt x="1460077" y="776"/>
                </a:lnTo>
                <a:close/>
              </a:path>
            </a:pathLst>
          </a:custGeom>
          <a:solidFill>
            <a:schemeClr val="bg2"/>
          </a:solidFill>
          <a:ln w="13981" cap="flat">
            <a:solidFill>
              <a:schemeClr val="accent6">
                <a:lumMod val="75000"/>
              </a:schemeClr>
            </a:solidFill>
            <a:prstDash val="solid"/>
            <a:miter/>
          </a:ln>
        </p:spPr>
        <p:txBody>
          <a:bodyPr rtlCol="0" anchor="ctr"/>
          <a:lstStyle/>
          <a:p>
            <a:endParaRPr lang="en-ID" sz="1350" dirty="0"/>
          </a:p>
        </p:txBody>
      </p:sp>
      <p:pic>
        <p:nvPicPr>
          <p:cNvPr id="10" name="Picture 9">
            <a:extLst>
              <a:ext uri="{FF2B5EF4-FFF2-40B4-BE49-F238E27FC236}">
                <a16:creationId xmlns:a16="http://schemas.microsoft.com/office/drawing/2014/main" id="{52321C5C-F020-2F0C-BFF8-28F41D4448F9}"/>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4743303" y="1542787"/>
            <a:ext cx="6706494" cy="2362786"/>
          </a:xfrm>
          <a:prstGeom prst="roundRect">
            <a:avLst>
              <a:gd name="adj" fmla="val 13387"/>
            </a:avLst>
          </a:prstGeom>
        </p:spPr>
      </p:pic>
      <p:sp>
        <p:nvSpPr>
          <p:cNvPr id="20" name="TextBox 19">
            <a:extLst>
              <a:ext uri="{FF2B5EF4-FFF2-40B4-BE49-F238E27FC236}">
                <a16:creationId xmlns:a16="http://schemas.microsoft.com/office/drawing/2014/main" id="{6D01AB3F-19EF-CB2C-210F-B77A94D2E457}"/>
              </a:ext>
            </a:extLst>
          </p:cNvPr>
          <p:cNvSpPr txBox="1"/>
          <p:nvPr/>
        </p:nvSpPr>
        <p:spPr>
          <a:xfrm>
            <a:off x="699103" y="1542787"/>
            <a:ext cx="4044199" cy="1200329"/>
          </a:xfrm>
          <a:prstGeom prst="rect">
            <a:avLst/>
          </a:prstGeom>
          <a:noFill/>
        </p:spPr>
        <p:txBody>
          <a:bodyPr wrap="square" rtlCol="0">
            <a:spAutoFit/>
          </a:bodyPr>
          <a:lstStyle/>
          <a:p>
            <a:r>
              <a:rPr lang="en-GB" dirty="0">
                <a:solidFill>
                  <a:schemeClr val="accent2">
                    <a:lumMod val="75000"/>
                  </a:schemeClr>
                </a:solidFill>
              </a:rPr>
              <a:t>TransactionRepository</a:t>
            </a:r>
            <a:r>
              <a:rPr lang="en-GB" dirty="0"/>
              <a:t> is responsible for handling core interactions with the Transaction Entity:</a:t>
            </a:r>
          </a:p>
          <a:p>
            <a:endParaRPr lang="en-GB" dirty="0"/>
          </a:p>
        </p:txBody>
      </p:sp>
      <p:sp>
        <p:nvSpPr>
          <p:cNvPr id="31" name="TextBox 30">
            <a:extLst>
              <a:ext uri="{FF2B5EF4-FFF2-40B4-BE49-F238E27FC236}">
                <a16:creationId xmlns:a16="http://schemas.microsoft.com/office/drawing/2014/main" id="{2A0FDF41-B5D6-3200-AD8D-6E094AA3041E}"/>
              </a:ext>
            </a:extLst>
          </p:cNvPr>
          <p:cNvSpPr txBox="1"/>
          <p:nvPr/>
        </p:nvSpPr>
        <p:spPr>
          <a:xfrm>
            <a:off x="699104" y="2725623"/>
            <a:ext cx="6183822" cy="3785652"/>
          </a:xfrm>
          <a:prstGeom prst="rect">
            <a:avLst/>
          </a:prstGeom>
          <a:noFill/>
        </p:spPr>
        <p:txBody>
          <a:bodyPr wrap="square">
            <a:spAutoFit/>
          </a:bodyPr>
          <a:lstStyle/>
          <a:p>
            <a:r>
              <a:rPr lang="en-GB" sz="1200" b="0" i="0" dirty="0">
                <a:solidFill>
                  <a:srgbClr val="CF8E6D"/>
                </a:solidFill>
                <a:latin typeface="JetBrains Mono"/>
              </a:rPr>
              <a:t>public class </a:t>
            </a:r>
            <a:r>
              <a:rPr lang="en-GB" sz="1200" b="0" i="0" dirty="0">
                <a:solidFill>
                  <a:srgbClr val="BCBEC4"/>
                </a:solidFill>
                <a:latin typeface="JetBrains Mono"/>
              </a:rPr>
              <a:t>Transaction {</a:t>
            </a:r>
            <a:br>
              <a:rPr lang="en-GB" sz="1200" b="0" i="0" dirty="0">
                <a:solidFill>
                  <a:srgbClr val="BCBEC4"/>
                </a:solidFill>
                <a:latin typeface="JetBrains Mono"/>
              </a:rPr>
            </a:b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public enum </a:t>
            </a:r>
            <a:r>
              <a:rPr lang="en-GB" sz="1200" b="0" i="0" dirty="0">
                <a:solidFill>
                  <a:srgbClr val="BCBEC4"/>
                </a:solidFill>
                <a:latin typeface="JetBrains Mono"/>
              </a:rPr>
              <a:t>OrderType {</a:t>
            </a:r>
            <a:br>
              <a:rPr lang="en-GB" sz="1200" b="0" i="0" dirty="0">
                <a:solidFill>
                  <a:srgbClr val="BCBEC4"/>
                </a:solidFill>
                <a:latin typeface="JetBrains Mono"/>
              </a:rPr>
            </a:br>
            <a:r>
              <a:rPr lang="en-GB" sz="1200" b="0" i="0" dirty="0">
                <a:solidFill>
                  <a:srgbClr val="BCBEC4"/>
                </a:solidFill>
                <a:latin typeface="JetBrains Mono"/>
              </a:rPr>
              <a:t>        </a:t>
            </a:r>
            <a:r>
              <a:rPr lang="en-GB" sz="1200" b="0" i="1" dirty="0">
                <a:solidFill>
                  <a:srgbClr val="C77DBB"/>
                </a:solidFill>
                <a:latin typeface="JetBrains Mono"/>
              </a:rPr>
              <a:t>BUY</a:t>
            </a:r>
            <a:r>
              <a:rPr lang="en-GB" sz="1200" b="0" i="0" dirty="0">
                <a:solidFill>
                  <a:srgbClr val="BCBEC4"/>
                </a:solidFill>
                <a:latin typeface="JetBrains Mono"/>
              </a:rPr>
              <a:t>, </a:t>
            </a:r>
            <a:r>
              <a:rPr lang="en-GB" sz="1200" b="0" i="1" dirty="0">
                <a:solidFill>
                  <a:srgbClr val="C77DBB"/>
                </a:solidFill>
                <a:latin typeface="JetBrains Mono"/>
              </a:rPr>
              <a:t>SELL</a:t>
            </a:r>
            <a:br>
              <a:rPr lang="en-GB" sz="1200" b="0" i="1" dirty="0">
                <a:solidFill>
                  <a:srgbClr val="C77DBB"/>
                </a:solidFill>
                <a:latin typeface="JetBrains Mono"/>
              </a:rPr>
            </a:br>
            <a:r>
              <a:rPr lang="en-GB" sz="1200" b="0" i="1" dirty="0">
                <a:solidFill>
                  <a:srgbClr val="C77DBB"/>
                </a:solidFill>
                <a:latin typeface="JetBrains Mono"/>
              </a:rPr>
              <a:t>    </a:t>
            </a:r>
            <a:r>
              <a:rPr lang="en-GB" sz="1200" b="0" i="0" dirty="0">
                <a:solidFill>
                  <a:srgbClr val="BCBEC4"/>
                </a:solidFill>
                <a:latin typeface="JetBrains Mono"/>
              </a:rPr>
              <a:t>}</a:t>
            </a:r>
            <a:br>
              <a:rPr lang="en-GB" sz="1200" b="0" i="0" dirty="0">
                <a:solidFill>
                  <a:srgbClr val="BCBEC4"/>
                </a:solidFill>
                <a:latin typeface="JetBrains Mono"/>
              </a:rPr>
            </a:b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public enum </a:t>
            </a:r>
            <a:r>
              <a:rPr lang="en-GB" sz="1200" b="0" i="0" dirty="0">
                <a:solidFill>
                  <a:srgbClr val="BCBEC4"/>
                </a:solidFill>
                <a:latin typeface="JetBrains Mono"/>
              </a:rPr>
              <a:t>TransactionStatus {</a:t>
            </a:r>
            <a:br>
              <a:rPr lang="en-GB" sz="1200" b="0" i="0" dirty="0">
                <a:solidFill>
                  <a:srgbClr val="BCBEC4"/>
                </a:solidFill>
                <a:latin typeface="JetBrains Mono"/>
              </a:rPr>
            </a:br>
            <a:r>
              <a:rPr lang="en-GB" sz="1200" b="0" i="0" dirty="0">
                <a:solidFill>
                  <a:srgbClr val="BCBEC4"/>
                </a:solidFill>
                <a:latin typeface="JetBrains Mono"/>
              </a:rPr>
              <a:t>        </a:t>
            </a:r>
            <a:r>
              <a:rPr lang="en-GB" sz="1200" b="0" i="1" dirty="0">
                <a:solidFill>
                  <a:srgbClr val="C77DBB"/>
                </a:solidFill>
                <a:latin typeface="JetBrains Mono"/>
              </a:rPr>
              <a:t>PENDING</a:t>
            </a:r>
            <a:r>
              <a:rPr lang="en-GB" sz="1200" b="0" i="0" dirty="0">
                <a:solidFill>
                  <a:srgbClr val="BCBEC4"/>
                </a:solidFill>
                <a:latin typeface="JetBrains Mono"/>
              </a:rPr>
              <a:t>, </a:t>
            </a:r>
            <a:r>
              <a:rPr lang="en-GB" sz="1200" b="0" i="1" dirty="0">
                <a:solidFill>
                  <a:srgbClr val="C77DBB"/>
                </a:solidFill>
                <a:latin typeface="JetBrains Mono"/>
              </a:rPr>
              <a:t>COMPLETED</a:t>
            </a:r>
            <a:r>
              <a:rPr lang="en-GB" sz="1200" b="0" i="0" dirty="0">
                <a:solidFill>
                  <a:srgbClr val="BCBEC4"/>
                </a:solidFill>
                <a:latin typeface="JetBrains Mono"/>
              </a:rPr>
              <a:t>, </a:t>
            </a:r>
            <a:r>
              <a:rPr lang="en-GB" sz="1200" b="0" i="1" dirty="0">
                <a:solidFill>
                  <a:srgbClr val="C77DBB"/>
                </a:solidFill>
                <a:latin typeface="JetBrains Mono"/>
              </a:rPr>
              <a:t>CANCELLED</a:t>
            </a:r>
            <a:br>
              <a:rPr lang="en-GB" sz="1200" b="0" i="1" dirty="0">
                <a:solidFill>
                  <a:srgbClr val="C77DBB"/>
                </a:solidFill>
                <a:latin typeface="JetBrains Mono"/>
              </a:rPr>
            </a:br>
            <a:r>
              <a:rPr lang="en-GB" sz="1200" b="0" i="1" dirty="0">
                <a:solidFill>
                  <a:srgbClr val="C77DBB"/>
                </a:solidFill>
                <a:latin typeface="JetBrains Mono"/>
              </a:rPr>
              <a:t>    </a:t>
            </a:r>
            <a:r>
              <a:rPr lang="en-GB" sz="1200" b="0" i="0" dirty="0">
                <a:solidFill>
                  <a:srgbClr val="BCBEC4"/>
                </a:solidFill>
                <a:latin typeface="JetBrains Mono"/>
              </a:rPr>
              <a:t>}</a:t>
            </a:r>
            <a:br>
              <a:rPr lang="en-GB" sz="1200" b="0" i="0" dirty="0">
                <a:solidFill>
                  <a:srgbClr val="BCBEC4"/>
                </a:solidFill>
                <a:latin typeface="JetBrains Mono"/>
              </a:rPr>
            </a:b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Long </a:t>
            </a:r>
            <a:r>
              <a:rPr lang="en-GB" sz="1200" b="0" i="0" dirty="0">
                <a:solidFill>
                  <a:srgbClr val="C77DBB"/>
                </a:solidFill>
                <a:latin typeface="JetBrains Mono"/>
              </a:rPr>
              <a:t>id</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OrderType </a:t>
            </a:r>
            <a:r>
              <a:rPr lang="en-GB" sz="1200" b="0" i="0" dirty="0">
                <a:solidFill>
                  <a:srgbClr val="C77DBB"/>
                </a:solidFill>
                <a:latin typeface="JetBrains Mono"/>
              </a:rPr>
              <a:t>orderType</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User </a:t>
            </a:r>
            <a:r>
              <a:rPr lang="en-GB" sz="1200" b="0" i="0" dirty="0">
                <a:solidFill>
                  <a:srgbClr val="C77DBB"/>
                </a:solidFill>
                <a:latin typeface="JetBrains Mono"/>
              </a:rPr>
              <a:t>buyer</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User </a:t>
            </a:r>
            <a:r>
              <a:rPr lang="en-GB" sz="1200" b="0" i="0" dirty="0">
                <a:solidFill>
                  <a:srgbClr val="C77DBB"/>
                </a:solidFill>
                <a:latin typeface="JetBrains Mono"/>
              </a:rPr>
              <a:t>seller</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Item </a:t>
            </a:r>
            <a:r>
              <a:rPr lang="en-GB" sz="1200" b="0" i="0" dirty="0">
                <a:solidFill>
                  <a:srgbClr val="C77DBB"/>
                </a:solidFill>
                <a:latin typeface="JetBrains Mono"/>
              </a:rPr>
              <a:t>item</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BigDecimal </a:t>
            </a:r>
            <a:r>
              <a:rPr lang="en-GB" sz="1200" b="0" i="0" dirty="0">
                <a:solidFill>
                  <a:srgbClr val="C77DBB"/>
                </a:solidFill>
                <a:latin typeface="JetBrains Mono"/>
              </a:rPr>
              <a:t>price</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int </a:t>
            </a:r>
            <a:r>
              <a:rPr lang="en-GB" sz="1200" b="0" i="0" dirty="0">
                <a:solidFill>
                  <a:srgbClr val="C77DBB"/>
                </a:solidFill>
                <a:latin typeface="JetBrains Mono"/>
              </a:rPr>
              <a:t>quantity</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TransactionStatus </a:t>
            </a:r>
            <a:r>
              <a:rPr lang="en-GB" sz="1200" b="0" i="0" dirty="0">
                <a:solidFill>
                  <a:srgbClr val="C77DBB"/>
                </a:solidFill>
                <a:latin typeface="JetBrains Mono"/>
              </a:rPr>
              <a:t>status</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Timestamp </a:t>
            </a:r>
            <a:r>
              <a:rPr lang="en-GB" sz="1200" b="0" i="0" dirty="0">
                <a:solidFill>
                  <a:srgbClr val="C77DBB"/>
                </a:solidFill>
                <a:latin typeface="JetBrains Mono"/>
              </a:rPr>
              <a:t>transactionDate</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a:t>
            </a:r>
          </a:p>
        </p:txBody>
      </p:sp>
      <p:sp>
        <p:nvSpPr>
          <p:cNvPr id="32" name="TextBox 31">
            <a:extLst>
              <a:ext uri="{FF2B5EF4-FFF2-40B4-BE49-F238E27FC236}">
                <a16:creationId xmlns:a16="http://schemas.microsoft.com/office/drawing/2014/main" id="{C14256ED-4F88-FE0A-0718-0A6C27705E5F}"/>
              </a:ext>
            </a:extLst>
          </p:cNvPr>
          <p:cNvSpPr txBox="1"/>
          <p:nvPr/>
        </p:nvSpPr>
        <p:spPr>
          <a:xfrm>
            <a:off x="4743303" y="4286768"/>
            <a:ext cx="5997022" cy="1200329"/>
          </a:xfrm>
          <a:prstGeom prst="rect">
            <a:avLst/>
          </a:prstGeom>
          <a:noFill/>
        </p:spPr>
        <p:txBody>
          <a:bodyPr wrap="square" rtlCol="0">
            <a:spAutoFit/>
          </a:bodyPr>
          <a:lstStyle/>
          <a:p>
            <a:r>
              <a:rPr lang="en-GB" dirty="0">
                <a:solidFill>
                  <a:schemeClr val="accent2">
                    <a:lumMod val="75000"/>
                  </a:schemeClr>
                </a:solidFill>
              </a:rPr>
              <a:t>ItemRepository</a:t>
            </a:r>
            <a:r>
              <a:rPr lang="en-GB" dirty="0"/>
              <a:t> provides access to the item details.</a:t>
            </a:r>
          </a:p>
          <a:p>
            <a:br>
              <a:rPr lang="en-GB" dirty="0"/>
            </a:br>
            <a:r>
              <a:rPr lang="en-GB" dirty="0"/>
              <a:t>Custom queries are used (as shown in the diagram) to streamline data retrieval.</a:t>
            </a:r>
          </a:p>
        </p:txBody>
      </p:sp>
    </p:spTree>
    <p:extLst>
      <p:ext uri="{BB962C8B-B14F-4D97-AF65-F5344CB8AC3E}">
        <p14:creationId xmlns:p14="http://schemas.microsoft.com/office/powerpoint/2010/main" val="243613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D0FCDD8A-429C-21D5-134D-26454BED1AD1}"/>
              </a:ext>
            </a:extLst>
          </p:cNvPr>
          <p:cNvSpPr txBox="1"/>
          <p:nvPr/>
        </p:nvSpPr>
        <p:spPr>
          <a:xfrm>
            <a:off x="699104" y="548201"/>
            <a:ext cx="11492896" cy="830997"/>
          </a:xfrm>
          <a:prstGeom prst="rect">
            <a:avLst/>
          </a:prstGeom>
          <a:noFill/>
        </p:spPr>
        <p:txBody>
          <a:bodyPr wrap="square">
            <a:spAutoFit/>
          </a:bodyPr>
          <a:lstStyle/>
          <a:p>
            <a:r>
              <a:rPr lang="en-GB" sz="4600" dirty="0">
                <a:latin typeface="Aptos Light" panose="020B0004020202020204" pitchFamily="34" charset="0"/>
              </a:rPr>
              <a:t>The Logic Behind the Listings</a:t>
            </a:r>
            <a:endParaRPr lang="en-US" sz="4600" b="1" dirty="0">
              <a:latin typeface="Aptos" panose="020B0004020202020204" pitchFamily="34" charset="0"/>
              <a:ea typeface="Ayuthaya" pitchFamily="2" charset="-34"/>
              <a:cs typeface="Ayuthaya" pitchFamily="2" charset="-34"/>
            </a:endParaRPr>
          </a:p>
        </p:txBody>
      </p:sp>
      <p:sp>
        <p:nvSpPr>
          <p:cNvPr id="3" name="Freeform: Shape 5">
            <a:extLst>
              <a:ext uri="{FF2B5EF4-FFF2-40B4-BE49-F238E27FC236}">
                <a16:creationId xmlns:a16="http://schemas.microsoft.com/office/drawing/2014/main" id="{8DCA68CE-6ECB-4A79-AF01-3E07BE071431}"/>
              </a:ext>
            </a:extLst>
          </p:cNvPr>
          <p:cNvSpPr/>
          <p:nvPr/>
        </p:nvSpPr>
        <p:spPr>
          <a:xfrm rot="20700000">
            <a:off x="10645365" y="5418812"/>
            <a:ext cx="1661894" cy="1765328"/>
          </a:xfrm>
          <a:custGeom>
            <a:avLst/>
            <a:gdLst>
              <a:gd name="connsiteX0" fmla="*/ 2563795 w 2922768"/>
              <a:gd name="connsiteY0" fmla="*/ 1552210 h 3051110"/>
              <a:gd name="connsiteX1" fmla="*/ 2868505 w 2922768"/>
              <a:gd name="connsiteY1" fmla="*/ 1784034 h 3051110"/>
              <a:gd name="connsiteX2" fmla="*/ 2904952 w 2922768"/>
              <a:gd name="connsiteY2" fmla="*/ 1993908 h 3051110"/>
              <a:gd name="connsiteX3" fmla="*/ 2901426 w 2922768"/>
              <a:gd name="connsiteY3" fmla="*/ 2063877 h 3051110"/>
              <a:gd name="connsiteX4" fmla="*/ 2881115 w 2922768"/>
              <a:gd name="connsiteY4" fmla="*/ 2119370 h 3051110"/>
              <a:gd name="connsiteX5" fmla="*/ 2816875 w 2922768"/>
              <a:gd name="connsiteY5" fmla="*/ 2252725 h 3051110"/>
              <a:gd name="connsiteX6" fmla="*/ 2753647 w 2922768"/>
              <a:gd name="connsiteY6" fmla="*/ 2356801 h 3051110"/>
              <a:gd name="connsiteX7" fmla="*/ 2785298 w 2922768"/>
              <a:gd name="connsiteY7" fmla="*/ 2183714 h 3051110"/>
              <a:gd name="connsiteX8" fmla="*/ 2772851 w 2922768"/>
              <a:gd name="connsiteY8" fmla="*/ 1821512 h 3051110"/>
              <a:gd name="connsiteX9" fmla="*/ 2527002 w 2922768"/>
              <a:gd name="connsiteY9" fmla="*/ 1658592 h 3051110"/>
              <a:gd name="connsiteX10" fmla="*/ 2359047 w 2922768"/>
              <a:gd name="connsiteY10" fmla="*/ 1897729 h 3051110"/>
              <a:gd name="connsiteX11" fmla="*/ 2392610 w 2922768"/>
              <a:gd name="connsiteY11" fmla="*/ 2169449 h 3051110"/>
              <a:gd name="connsiteX12" fmla="*/ 2411349 w 2922768"/>
              <a:gd name="connsiteY12" fmla="*/ 2257972 h 3051110"/>
              <a:gd name="connsiteX13" fmla="*/ 2439484 w 2922768"/>
              <a:gd name="connsiteY13" fmla="*/ 2605653 h 3051110"/>
              <a:gd name="connsiteX14" fmla="*/ 2430857 w 2922768"/>
              <a:gd name="connsiteY14" fmla="*/ 2713952 h 3051110"/>
              <a:gd name="connsiteX15" fmla="*/ 2328398 w 2922768"/>
              <a:gd name="connsiteY15" fmla="*/ 2790569 h 3051110"/>
              <a:gd name="connsiteX16" fmla="*/ 2317822 w 2922768"/>
              <a:gd name="connsiteY16" fmla="*/ 2796995 h 3051110"/>
              <a:gd name="connsiteX17" fmla="*/ 2323473 w 2922768"/>
              <a:gd name="connsiteY17" fmla="*/ 2766546 h 3051110"/>
              <a:gd name="connsiteX18" fmla="*/ 2310101 w 2922768"/>
              <a:gd name="connsiteY18" fmla="*/ 2277550 h 3051110"/>
              <a:gd name="connsiteX19" fmla="*/ 2291921 w 2922768"/>
              <a:gd name="connsiteY19" fmla="*/ 2191824 h 3051110"/>
              <a:gd name="connsiteX20" fmla="*/ 2256120 w 2922768"/>
              <a:gd name="connsiteY20" fmla="*/ 1889897 h 3051110"/>
              <a:gd name="connsiteX21" fmla="*/ 2504906 w 2922768"/>
              <a:gd name="connsiteY21" fmla="*/ 1558043 h 3051110"/>
              <a:gd name="connsiteX22" fmla="*/ 2563795 w 2922768"/>
              <a:gd name="connsiteY22" fmla="*/ 1552210 h 3051110"/>
              <a:gd name="connsiteX23" fmla="*/ 40340 w 2922768"/>
              <a:gd name="connsiteY23" fmla="*/ 1012169 h 3051110"/>
              <a:gd name="connsiteX24" fmla="*/ 68651 w 2922768"/>
              <a:gd name="connsiteY24" fmla="*/ 1057815 h 3051110"/>
              <a:gd name="connsiteX25" fmla="*/ 247375 w 2922768"/>
              <a:gd name="connsiteY25" fmla="*/ 1354847 h 3051110"/>
              <a:gd name="connsiteX26" fmla="*/ 435607 w 2922768"/>
              <a:gd name="connsiteY26" fmla="*/ 2119245 h 3051110"/>
              <a:gd name="connsiteX27" fmla="*/ 335214 w 2922768"/>
              <a:gd name="connsiteY27" fmla="*/ 2412954 h 3051110"/>
              <a:gd name="connsiteX28" fmla="*/ 287589 w 2922768"/>
              <a:gd name="connsiteY28" fmla="*/ 2481688 h 3051110"/>
              <a:gd name="connsiteX29" fmla="*/ 222847 w 2922768"/>
              <a:gd name="connsiteY29" fmla="*/ 2395110 h 3051110"/>
              <a:gd name="connsiteX30" fmla="*/ 252178 w 2922768"/>
              <a:gd name="connsiteY30" fmla="*/ 2350699 h 3051110"/>
              <a:gd name="connsiteX31" fmla="*/ 333240 w 2922768"/>
              <a:gd name="connsiteY31" fmla="*/ 2107078 h 3051110"/>
              <a:gd name="connsiteX32" fmla="*/ 156755 w 2922768"/>
              <a:gd name="connsiteY32" fmla="*/ 1404353 h 3051110"/>
              <a:gd name="connsiteX33" fmla="*/ 0 w 2922768"/>
              <a:gd name="connsiteY33" fmla="*/ 1143762 h 3051110"/>
              <a:gd name="connsiteX34" fmla="*/ 18477 w 2922768"/>
              <a:gd name="connsiteY34" fmla="*/ 1071902 h 3051110"/>
              <a:gd name="connsiteX35" fmla="*/ 2672108 w 2922768"/>
              <a:gd name="connsiteY35" fmla="*/ 581196 h 3051110"/>
              <a:gd name="connsiteX36" fmla="*/ 2740460 w 2922768"/>
              <a:gd name="connsiteY36" fmla="*/ 672603 h 3051110"/>
              <a:gd name="connsiteX37" fmla="*/ 2881115 w 2922768"/>
              <a:gd name="connsiteY37" fmla="*/ 931740 h 3051110"/>
              <a:gd name="connsiteX38" fmla="*/ 2922768 w 2922768"/>
              <a:gd name="connsiteY38" fmla="*/ 1045542 h 3051110"/>
              <a:gd name="connsiteX39" fmla="*/ 2826832 w 2922768"/>
              <a:gd name="connsiteY39" fmla="*/ 875176 h 3051110"/>
              <a:gd name="connsiteX40" fmla="*/ 2738694 w 2922768"/>
              <a:gd name="connsiteY40" fmla="*/ 719440 h 3051110"/>
              <a:gd name="connsiteX41" fmla="*/ 380596 w 2922768"/>
              <a:gd name="connsiteY41" fmla="*/ 464561 h 3051110"/>
              <a:gd name="connsiteX42" fmla="*/ 404142 w 2922768"/>
              <a:gd name="connsiteY42" fmla="*/ 505844 h 3051110"/>
              <a:gd name="connsiteX43" fmla="*/ 672646 w 2922768"/>
              <a:gd name="connsiteY43" fmla="*/ 887063 h 3051110"/>
              <a:gd name="connsiteX44" fmla="*/ 1181685 w 2922768"/>
              <a:gd name="connsiteY44" fmla="*/ 1782356 h 3051110"/>
              <a:gd name="connsiteX45" fmla="*/ 1180426 w 2922768"/>
              <a:gd name="connsiteY45" fmla="*/ 2694851 h 3051110"/>
              <a:gd name="connsiteX46" fmla="*/ 1119676 w 2922768"/>
              <a:gd name="connsiteY46" fmla="*/ 2924159 h 3051110"/>
              <a:gd name="connsiteX47" fmla="*/ 1094158 w 2922768"/>
              <a:gd name="connsiteY47" fmla="*/ 3001131 h 3051110"/>
              <a:gd name="connsiteX48" fmla="*/ 1021793 w 2922768"/>
              <a:gd name="connsiteY48" fmla="*/ 2982524 h 3051110"/>
              <a:gd name="connsiteX49" fmla="*/ 995297 w 2922768"/>
              <a:gd name="connsiteY49" fmla="*/ 2972827 h 3051110"/>
              <a:gd name="connsiteX50" fmla="*/ 1027255 w 2922768"/>
              <a:gd name="connsiteY50" fmla="*/ 2875121 h 3051110"/>
              <a:gd name="connsiteX51" fmla="*/ 1082814 w 2922768"/>
              <a:gd name="connsiteY51" fmla="*/ 1810186 h 3051110"/>
              <a:gd name="connsiteX52" fmla="*/ 590277 w 2922768"/>
              <a:gd name="connsiteY52" fmla="*/ 948455 h 3051110"/>
              <a:gd name="connsiteX53" fmla="*/ 314518 w 2922768"/>
              <a:gd name="connsiteY53" fmla="*/ 556398 h 3051110"/>
              <a:gd name="connsiteX54" fmla="*/ 307833 w 2922768"/>
              <a:gd name="connsiteY54" fmla="*/ 544621 h 3051110"/>
              <a:gd name="connsiteX55" fmla="*/ 2103828 w 2922768"/>
              <a:gd name="connsiteY55" fmla="*/ 219720 h 3051110"/>
              <a:gd name="connsiteX56" fmla="*/ 2102150 w 2922768"/>
              <a:gd name="connsiteY56" fmla="*/ 219859 h 3051110"/>
              <a:gd name="connsiteX57" fmla="*/ 1948459 w 2922768"/>
              <a:gd name="connsiteY57" fmla="*/ 352993 h 3051110"/>
              <a:gd name="connsiteX58" fmla="*/ 2158088 w 2922768"/>
              <a:gd name="connsiteY58" fmla="*/ 840215 h 3051110"/>
              <a:gd name="connsiteX59" fmla="*/ 2259197 w 2922768"/>
              <a:gd name="connsiteY59" fmla="*/ 857416 h 3051110"/>
              <a:gd name="connsiteX60" fmla="*/ 2318771 w 2922768"/>
              <a:gd name="connsiteY60" fmla="*/ 566397 h 3051110"/>
              <a:gd name="connsiteX61" fmla="*/ 2261295 w 2922768"/>
              <a:gd name="connsiteY61" fmla="*/ 333834 h 3051110"/>
              <a:gd name="connsiteX62" fmla="*/ 2103828 w 2922768"/>
              <a:gd name="connsiteY62" fmla="*/ 219720 h 3051110"/>
              <a:gd name="connsiteX63" fmla="*/ 834739 w 2922768"/>
              <a:gd name="connsiteY63" fmla="*/ 142475 h 3051110"/>
              <a:gd name="connsiteX64" fmla="*/ 902692 w 2922768"/>
              <a:gd name="connsiteY64" fmla="*/ 340266 h 3051110"/>
              <a:gd name="connsiteX65" fmla="*/ 1150499 w 2922768"/>
              <a:gd name="connsiteY65" fmla="*/ 780081 h 3051110"/>
              <a:gd name="connsiteX66" fmla="*/ 1330900 w 2922768"/>
              <a:gd name="connsiteY66" fmla="*/ 1081728 h 3051110"/>
              <a:gd name="connsiteX67" fmla="*/ 1640378 w 2922768"/>
              <a:gd name="connsiteY67" fmla="*/ 2328315 h 3051110"/>
              <a:gd name="connsiteX68" fmla="*/ 1565246 w 2922768"/>
              <a:gd name="connsiteY68" fmla="*/ 2976343 h 3051110"/>
              <a:gd name="connsiteX69" fmla="*/ 1543592 w 2922768"/>
              <a:gd name="connsiteY69" fmla="*/ 3047669 h 3051110"/>
              <a:gd name="connsiteX70" fmla="*/ 1475446 w 2922768"/>
              <a:gd name="connsiteY70" fmla="*/ 3051110 h 3051110"/>
              <a:gd name="connsiteX71" fmla="*/ 1436287 w 2922768"/>
              <a:gd name="connsiteY71" fmla="*/ 3049133 h 3051110"/>
              <a:gd name="connsiteX72" fmla="*/ 1468401 w 2922768"/>
              <a:gd name="connsiteY72" fmla="*/ 2942977 h 3051110"/>
              <a:gd name="connsiteX73" fmla="*/ 1240140 w 2922768"/>
              <a:gd name="connsiteY73" fmla="*/ 1130534 h 3051110"/>
              <a:gd name="connsiteX74" fmla="*/ 1063235 w 2922768"/>
              <a:gd name="connsiteY74" fmla="*/ 834760 h 3051110"/>
              <a:gd name="connsiteX75" fmla="*/ 808296 w 2922768"/>
              <a:gd name="connsiteY75" fmla="*/ 381660 h 3051110"/>
              <a:gd name="connsiteX76" fmla="*/ 740998 w 2922768"/>
              <a:gd name="connsiteY76" fmla="*/ 188548 h 3051110"/>
              <a:gd name="connsiteX77" fmla="*/ 748276 w 2922768"/>
              <a:gd name="connsiteY77" fmla="*/ 184126 h 3051110"/>
              <a:gd name="connsiteX78" fmla="*/ 2069467 w 2922768"/>
              <a:gd name="connsiteY78" fmla="*/ 119985 h 3051110"/>
              <a:gd name="connsiteX79" fmla="*/ 2202616 w 2922768"/>
              <a:gd name="connsiteY79" fmla="*/ 184126 h 3051110"/>
              <a:gd name="connsiteX80" fmla="*/ 2328398 w 2922768"/>
              <a:gd name="connsiteY80" fmla="*/ 260541 h 3051110"/>
              <a:gd name="connsiteX81" fmla="*/ 2342364 w 2922768"/>
              <a:gd name="connsiteY81" fmla="*/ 270984 h 3051110"/>
              <a:gd name="connsiteX82" fmla="*/ 2352474 w 2922768"/>
              <a:gd name="connsiteY82" fmla="*/ 285726 h 3051110"/>
              <a:gd name="connsiteX83" fmla="*/ 2420998 w 2922768"/>
              <a:gd name="connsiteY83" fmla="*/ 553111 h 3051110"/>
              <a:gd name="connsiteX84" fmla="*/ 2315695 w 2922768"/>
              <a:gd name="connsiteY84" fmla="*/ 943421 h 3051110"/>
              <a:gd name="connsiteX85" fmla="*/ 2230668 w 2922768"/>
              <a:gd name="connsiteY85" fmla="*/ 968593 h 3051110"/>
              <a:gd name="connsiteX86" fmla="*/ 2105227 w 2922768"/>
              <a:gd name="connsiteY86" fmla="*/ 928737 h 3051110"/>
              <a:gd name="connsiteX87" fmla="*/ 1904268 w 2922768"/>
              <a:gd name="connsiteY87" fmla="*/ 657017 h 3051110"/>
              <a:gd name="connsiteX88" fmla="*/ 1848889 w 2922768"/>
              <a:gd name="connsiteY88" fmla="*/ 326561 h 3051110"/>
              <a:gd name="connsiteX89" fmla="*/ 2060267 w 2922768"/>
              <a:gd name="connsiteY89" fmla="*/ 120880 h 3051110"/>
              <a:gd name="connsiteX90" fmla="*/ 1475446 w 2922768"/>
              <a:gd name="connsiteY90" fmla="*/ 0 h 3051110"/>
              <a:gd name="connsiteX91" fmla="*/ 1571636 w 2922768"/>
              <a:gd name="connsiteY91" fmla="*/ 4857 h 3051110"/>
              <a:gd name="connsiteX92" fmla="*/ 1560527 w 2922768"/>
              <a:gd name="connsiteY92" fmla="*/ 25054 h 3051110"/>
              <a:gd name="connsiteX93" fmla="*/ 1584161 w 2922768"/>
              <a:gd name="connsiteY93" fmla="*/ 665267 h 3051110"/>
              <a:gd name="connsiteX94" fmla="*/ 1750717 w 2922768"/>
              <a:gd name="connsiteY94" fmla="*/ 1030265 h 3051110"/>
              <a:gd name="connsiteX95" fmla="*/ 1876159 w 2922768"/>
              <a:gd name="connsiteY95" fmla="*/ 1291497 h 3051110"/>
              <a:gd name="connsiteX96" fmla="*/ 2034335 w 2922768"/>
              <a:gd name="connsiteY96" fmla="*/ 2747850 h 3051110"/>
              <a:gd name="connsiteX97" fmla="*/ 1981616 w 2922768"/>
              <a:gd name="connsiteY97" fmla="*/ 2963303 h 3051110"/>
              <a:gd name="connsiteX98" fmla="*/ 1929100 w 2922768"/>
              <a:gd name="connsiteY98" fmla="*/ 2982524 h 3051110"/>
              <a:gd name="connsiteX99" fmla="*/ 1867141 w 2922768"/>
              <a:gd name="connsiteY99" fmla="*/ 2998455 h 3051110"/>
              <a:gd name="connsiteX100" fmla="*/ 1933202 w 2922768"/>
              <a:gd name="connsiteY100" fmla="*/ 2728564 h 3051110"/>
              <a:gd name="connsiteX101" fmla="*/ 1781624 w 2922768"/>
              <a:gd name="connsiteY101" fmla="*/ 1332052 h 3051110"/>
              <a:gd name="connsiteX102" fmla="*/ 1658698 w 2922768"/>
              <a:gd name="connsiteY102" fmla="*/ 1076275 h 3051110"/>
              <a:gd name="connsiteX103" fmla="*/ 1487248 w 2922768"/>
              <a:gd name="connsiteY103" fmla="*/ 700089 h 3051110"/>
              <a:gd name="connsiteX104" fmla="*/ 1433256 w 2922768"/>
              <a:gd name="connsiteY104" fmla="*/ 80194 h 3051110"/>
              <a:gd name="connsiteX105" fmla="*/ 1460077 w 2922768"/>
              <a:gd name="connsiteY105" fmla="*/ 776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22768" h="3051110">
                <a:moveTo>
                  <a:pt x="2563795" y="1552210"/>
                </a:moveTo>
                <a:cubicBezTo>
                  <a:pt x="2699565" y="1554447"/>
                  <a:pt x="2821027" y="1663137"/>
                  <a:pt x="2868505" y="1784034"/>
                </a:cubicBezTo>
                <a:cubicBezTo>
                  <a:pt x="2895216" y="1851999"/>
                  <a:pt x="2904620" y="1923355"/>
                  <a:pt x="2904952" y="1993908"/>
                </a:cubicBezTo>
                <a:lnTo>
                  <a:pt x="2901426" y="2063877"/>
                </a:lnTo>
                <a:lnTo>
                  <a:pt x="2881115" y="2119370"/>
                </a:lnTo>
                <a:cubicBezTo>
                  <a:pt x="2861816" y="2164999"/>
                  <a:pt x="2840360" y="2209493"/>
                  <a:pt x="2816875" y="2252725"/>
                </a:cubicBezTo>
                <a:lnTo>
                  <a:pt x="2753647" y="2356801"/>
                </a:lnTo>
                <a:lnTo>
                  <a:pt x="2785298" y="2183714"/>
                </a:lnTo>
                <a:cubicBezTo>
                  <a:pt x="2802498" y="2067362"/>
                  <a:pt x="2817042" y="1933949"/>
                  <a:pt x="2772851" y="1821512"/>
                </a:cubicBezTo>
                <a:cubicBezTo>
                  <a:pt x="2735232" y="1725578"/>
                  <a:pt x="2630488" y="1636077"/>
                  <a:pt x="2527002" y="1658592"/>
                </a:cubicBezTo>
                <a:cubicBezTo>
                  <a:pt x="2427152" y="1680268"/>
                  <a:pt x="2367018" y="1795361"/>
                  <a:pt x="2359047" y="1897729"/>
                </a:cubicBezTo>
                <a:cubicBezTo>
                  <a:pt x="2352194" y="1986531"/>
                  <a:pt x="2371773" y="2075473"/>
                  <a:pt x="2392610" y="2169449"/>
                </a:cubicBezTo>
                <a:cubicBezTo>
                  <a:pt x="2399042" y="2198397"/>
                  <a:pt x="2405616" y="2228184"/>
                  <a:pt x="2411349" y="2257972"/>
                </a:cubicBezTo>
                <a:cubicBezTo>
                  <a:pt x="2433445" y="2372506"/>
                  <a:pt x="2442622" y="2489234"/>
                  <a:pt x="2439484" y="2605653"/>
                </a:cubicBezTo>
                <a:lnTo>
                  <a:pt x="2430857" y="2713952"/>
                </a:lnTo>
                <a:lnTo>
                  <a:pt x="2328398" y="2790569"/>
                </a:lnTo>
                <a:lnTo>
                  <a:pt x="2317822" y="2796995"/>
                </a:lnTo>
                <a:lnTo>
                  <a:pt x="2323473" y="2766546"/>
                </a:lnTo>
                <a:cubicBezTo>
                  <a:pt x="2344975" y="2604187"/>
                  <a:pt x="2341147" y="2438548"/>
                  <a:pt x="2310101" y="2277550"/>
                </a:cubicBezTo>
                <a:cubicBezTo>
                  <a:pt x="2304646" y="2249161"/>
                  <a:pt x="2298214" y="2220073"/>
                  <a:pt x="2291921" y="2191824"/>
                </a:cubicBezTo>
                <a:cubicBezTo>
                  <a:pt x="2270385" y="2094631"/>
                  <a:pt x="2248009" y="1993943"/>
                  <a:pt x="2256120" y="1889897"/>
                </a:cubicBezTo>
                <a:cubicBezTo>
                  <a:pt x="2266609" y="1753827"/>
                  <a:pt x="2348978" y="1591746"/>
                  <a:pt x="2504906" y="1558043"/>
                </a:cubicBezTo>
                <a:cubicBezTo>
                  <a:pt x="2524712" y="1553743"/>
                  <a:pt x="2544399" y="1551890"/>
                  <a:pt x="2563795" y="1552210"/>
                </a:cubicBezTo>
                <a:close/>
                <a:moveTo>
                  <a:pt x="40340" y="1012169"/>
                </a:moveTo>
                <a:lnTo>
                  <a:pt x="68651" y="1057815"/>
                </a:lnTo>
                <a:cubicBezTo>
                  <a:pt x="129205" y="1153749"/>
                  <a:pt x="191856" y="1252900"/>
                  <a:pt x="247375" y="1354847"/>
                </a:cubicBezTo>
                <a:cubicBezTo>
                  <a:pt x="401904" y="1639014"/>
                  <a:pt x="463577" y="1889059"/>
                  <a:pt x="435607" y="2119245"/>
                </a:cubicBezTo>
                <a:cubicBezTo>
                  <a:pt x="423127" y="2222242"/>
                  <a:pt x="388226" y="2323586"/>
                  <a:pt x="335214" y="2412954"/>
                </a:cubicBezTo>
                <a:lnTo>
                  <a:pt x="287589" y="2481688"/>
                </a:lnTo>
                <a:lnTo>
                  <a:pt x="222847" y="2395110"/>
                </a:lnTo>
                <a:lnTo>
                  <a:pt x="252178" y="2350699"/>
                </a:lnTo>
                <a:cubicBezTo>
                  <a:pt x="295639" y="2273838"/>
                  <a:pt x="323329" y="2188679"/>
                  <a:pt x="333240" y="2107078"/>
                </a:cubicBezTo>
                <a:cubicBezTo>
                  <a:pt x="358412" y="1898848"/>
                  <a:pt x="300656" y="1668941"/>
                  <a:pt x="156755" y="1404353"/>
                </a:cubicBezTo>
                <a:lnTo>
                  <a:pt x="0" y="1143762"/>
                </a:lnTo>
                <a:lnTo>
                  <a:pt x="18477" y="1071902"/>
                </a:lnTo>
                <a:close/>
                <a:moveTo>
                  <a:pt x="2672108" y="581196"/>
                </a:moveTo>
                <a:lnTo>
                  <a:pt x="2740460" y="672603"/>
                </a:lnTo>
                <a:cubicBezTo>
                  <a:pt x="2795291" y="753763"/>
                  <a:pt x="2842517" y="840483"/>
                  <a:pt x="2881115" y="931740"/>
                </a:cubicBezTo>
                <a:lnTo>
                  <a:pt x="2922768" y="1045542"/>
                </a:lnTo>
                <a:lnTo>
                  <a:pt x="2826832" y="875176"/>
                </a:lnTo>
                <a:cubicBezTo>
                  <a:pt x="2797255" y="824272"/>
                  <a:pt x="2767188" y="772494"/>
                  <a:pt x="2738694" y="719440"/>
                </a:cubicBezTo>
                <a:close/>
                <a:moveTo>
                  <a:pt x="380596" y="464561"/>
                </a:moveTo>
                <a:lnTo>
                  <a:pt x="404142" y="505844"/>
                </a:lnTo>
                <a:cubicBezTo>
                  <a:pt x="487036" y="637124"/>
                  <a:pt x="580628" y="763160"/>
                  <a:pt x="672646" y="887063"/>
                </a:cubicBezTo>
                <a:cubicBezTo>
                  <a:pt x="876681" y="1161860"/>
                  <a:pt x="1087709" y="1446027"/>
                  <a:pt x="1181685" y="1782356"/>
                </a:cubicBezTo>
                <a:cubicBezTo>
                  <a:pt x="1257622" y="2054357"/>
                  <a:pt x="1257202" y="2352788"/>
                  <a:pt x="1180426" y="2694851"/>
                </a:cubicBezTo>
                <a:cubicBezTo>
                  <a:pt x="1163225" y="2771417"/>
                  <a:pt x="1142624" y="2848087"/>
                  <a:pt x="1119676" y="2924159"/>
                </a:cubicBezTo>
                <a:lnTo>
                  <a:pt x="1094158" y="3001131"/>
                </a:lnTo>
                <a:lnTo>
                  <a:pt x="1021793" y="2982524"/>
                </a:lnTo>
                <a:lnTo>
                  <a:pt x="995297" y="2972827"/>
                </a:lnTo>
                <a:lnTo>
                  <a:pt x="1027255" y="2875121"/>
                </a:lnTo>
                <a:cubicBezTo>
                  <a:pt x="1134754" y="2512813"/>
                  <a:pt x="1179745" y="2157266"/>
                  <a:pt x="1082814" y="1810186"/>
                </a:cubicBezTo>
                <a:cubicBezTo>
                  <a:pt x="994012" y="1492176"/>
                  <a:pt x="788718" y="1215840"/>
                  <a:pt x="590277" y="948455"/>
                </a:cubicBezTo>
                <a:cubicBezTo>
                  <a:pt x="495881" y="821335"/>
                  <a:pt x="399877" y="692048"/>
                  <a:pt x="314518" y="556398"/>
                </a:cubicBezTo>
                <a:lnTo>
                  <a:pt x="307833" y="544621"/>
                </a:lnTo>
                <a:close/>
                <a:moveTo>
                  <a:pt x="2103828" y="219720"/>
                </a:moveTo>
                <a:cubicBezTo>
                  <a:pt x="2103129" y="219859"/>
                  <a:pt x="2102570" y="219859"/>
                  <a:pt x="2102150" y="219859"/>
                </a:cubicBezTo>
                <a:cubicBezTo>
                  <a:pt x="2035583" y="219859"/>
                  <a:pt x="1968317" y="278034"/>
                  <a:pt x="1948459" y="352993"/>
                </a:cubicBezTo>
                <a:cubicBezTo>
                  <a:pt x="1916714" y="472840"/>
                  <a:pt x="2045932" y="773368"/>
                  <a:pt x="2158088" y="840215"/>
                </a:cubicBezTo>
                <a:cubicBezTo>
                  <a:pt x="2202280" y="866646"/>
                  <a:pt x="2236262" y="872379"/>
                  <a:pt x="2259197" y="857416"/>
                </a:cubicBezTo>
                <a:cubicBezTo>
                  <a:pt x="2314436" y="821196"/>
                  <a:pt x="2333176" y="678133"/>
                  <a:pt x="2318771" y="566397"/>
                </a:cubicBezTo>
                <a:cubicBezTo>
                  <a:pt x="2308423" y="486125"/>
                  <a:pt x="2297794" y="403058"/>
                  <a:pt x="2261295" y="333834"/>
                </a:cubicBezTo>
                <a:cubicBezTo>
                  <a:pt x="2225214" y="265309"/>
                  <a:pt x="2163402" y="220558"/>
                  <a:pt x="2103828" y="219720"/>
                </a:cubicBezTo>
                <a:close/>
                <a:moveTo>
                  <a:pt x="834739" y="142475"/>
                </a:moveTo>
                <a:lnTo>
                  <a:pt x="902692" y="340266"/>
                </a:lnTo>
                <a:cubicBezTo>
                  <a:pt x="970237" y="493397"/>
                  <a:pt x="1061976" y="639116"/>
                  <a:pt x="1150499" y="780081"/>
                </a:cubicBezTo>
                <a:cubicBezTo>
                  <a:pt x="1211751" y="877553"/>
                  <a:pt x="1275101" y="978242"/>
                  <a:pt x="1330900" y="1081728"/>
                </a:cubicBezTo>
                <a:cubicBezTo>
                  <a:pt x="1532138" y="1454837"/>
                  <a:pt x="1639260" y="1885982"/>
                  <a:pt x="1640378" y="2328315"/>
                </a:cubicBezTo>
                <a:cubicBezTo>
                  <a:pt x="1641008" y="2548223"/>
                  <a:pt x="1615486" y="2766173"/>
                  <a:pt x="1565246" y="2976343"/>
                </a:cubicBezTo>
                <a:lnTo>
                  <a:pt x="1543592" y="3047669"/>
                </a:lnTo>
                <a:lnTo>
                  <a:pt x="1475446" y="3051110"/>
                </a:lnTo>
                <a:lnTo>
                  <a:pt x="1436287" y="3049133"/>
                </a:lnTo>
                <a:lnTo>
                  <a:pt x="1468401" y="2942977"/>
                </a:lnTo>
                <a:cubicBezTo>
                  <a:pt x="1612847" y="2334739"/>
                  <a:pt x="1536543" y="1680129"/>
                  <a:pt x="1240140" y="1130534"/>
                </a:cubicBezTo>
                <a:cubicBezTo>
                  <a:pt x="1185879" y="1029985"/>
                  <a:pt x="1123508" y="930695"/>
                  <a:pt x="1063235" y="834760"/>
                </a:cubicBezTo>
                <a:cubicBezTo>
                  <a:pt x="972615" y="690579"/>
                  <a:pt x="878918" y="541643"/>
                  <a:pt x="808296" y="381660"/>
                </a:cubicBezTo>
                <a:lnTo>
                  <a:pt x="740998" y="188548"/>
                </a:lnTo>
                <a:lnTo>
                  <a:pt x="748276" y="184126"/>
                </a:lnTo>
                <a:close/>
                <a:moveTo>
                  <a:pt x="2069467" y="119985"/>
                </a:moveTo>
                <a:lnTo>
                  <a:pt x="2202616" y="184126"/>
                </a:lnTo>
                <a:cubicBezTo>
                  <a:pt x="2245848" y="207612"/>
                  <a:pt x="2287818" y="233126"/>
                  <a:pt x="2328398" y="260541"/>
                </a:cubicBezTo>
                <a:lnTo>
                  <a:pt x="2342364" y="270984"/>
                </a:lnTo>
                <a:lnTo>
                  <a:pt x="2352474" y="285726"/>
                </a:lnTo>
                <a:cubicBezTo>
                  <a:pt x="2397644" y="371312"/>
                  <a:pt x="2410091" y="467945"/>
                  <a:pt x="2420998" y="553111"/>
                </a:cubicBezTo>
                <a:cubicBezTo>
                  <a:pt x="2435123" y="663170"/>
                  <a:pt x="2428970" y="869163"/>
                  <a:pt x="2315695" y="943421"/>
                </a:cubicBezTo>
                <a:cubicBezTo>
                  <a:pt x="2294997" y="956986"/>
                  <a:pt x="2266749" y="968593"/>
                  <a:pt x="2230668" y="968593"/>
                </a:cubicBezTo>
                <a:cubicBezTo>
                  <a:pt x="2196266" y="968593"/>
                  <a:pt x="2154452" y="958105"/>
                  <a:pt x="2105227" y="928737"/>
                </a:cubicBezTo>
                <a:cubicBezTo>
                  <a:pt x="2034325" y="886504"/>
                  <a:pt x="1959228" y="784836"/>
                  <a:pt x="1904268" y="657017"/>
                </a:cubicBezTo>
                <a:cubicBezTo>
                  <a:pt x="1877697" y="595065"/>
                  <a:pt x="1818962" y="438997"/>
                  <a:pt x="1848889" y="326561"/>
                </a:cubicBezTo>
                <a:cubicBezTo>
                  <a:pt x="1876789" y="221449"/>
                  <a:pt x="1963362" y="139680"/>
                  <a:pt x="2060267" y="120880"/>
                </a:cubicBezTo>
                <a:close/>
                <a:moveTo>
                  <a:pt x="1475446" y="0"/>
                </a:moveTo>
                <a:lnTo>
                  <a:pt x="1571636" y="4857"/>
                </a:lnTo>
                <a:lnTo>
                  <a:pt x="1560527" y="25054"/>
                </a:lnTo>
                <a:cubicBezTo>
                  <a:pt x="1467949" y="245871"/>
                  <a:pt x="1522349" y="495075"/>
                  <a:pt x="1584161" y="665267"/>
                </a:cubicBezTo>
                <a:cubicBezTo>
                  <a:pt x="1629611" y="790150"/>
                  <a:pt x="1691143" y="912235"/>
                  <a:pt x="1750717" y="1030265"/>
                </a:cubicBezTo>
                <a:cubicBezTo>
                  <a:pt x="1793370" y="1114872"/>
                  <a:pt x="1837562" y="1202415"/>
                  <a:pt x="1876159" y="1291497"/>
                </a:cubicBezTo>
                <a:cubicBezTo>
                  <a:pt x="2073342" y="1746521"/>
                  <a:pt x="2124178" y="2259832"/>
                  <a:pt x="2034335" y="2747850"/>
                </a:cubicBezTo>
                <a:lnTo>
                  <a:pt x="1981616" y="2963303"/>
                </a:lnTo>
                <a:lnTo>
                  <a:pt x="1929100" y="2982524"/>
                </a:lnTo>
                <a:lnTo>
                  <a:pt x="1867141" y="2998455"/>
                </a:lnTo>
                <a:lnTo>
                  <a:pt x="1933202" y="2728564"/>
                </a:lnTo>
                <a:cubicBezTo>
                  <a:pt x="2019395" y="2260575"/>
                  <a:pt x="1970678" y="1768372"/>
                  <a:pt x="1781624" y="1332052"/>
                </a:cubicBezTo>
                <a:cubicBezTo>
                  <a:pt x="1744285" y="1245768"/>
                  <a:pt x="1700792" y="1159623"/>
                  <a:pt x="1658698" y="1076275"/>
                </a:cubicBezTo>
                <a:cubicBezTo>
                  <a:pt x="1597726" y="955587"/>
                  <a:pt x="1534795" y="830705"/>
                  <a:pt x="1487248" y="700089"/>
                </a:cubicBezTo>
                <a:cubicBezTo>
                  <a:pt x="1427534" y="536119"/>
                  <a:pt x="1374779" y="304161"/>
                  <a:pt x="1433256" y="80194"/>
                </a:cubicBezTo>
                <a:lnTo>
                  <a:pt x="1460077" y="776"/>
                </a:lnTo>
                <a:close/>
              </a:path>
            </a:pathLst>
          </a:custGeom>
          <a:solidFill>
            <a:schemeClr val="bg2"/>
          </a:solidFill>
          <a:ln w="13981" cap="flat">
            <a:solidFill>
              <a:schemeClr val="accent5">
                <a:lumMod val="60000"/>
                <a:lumOff val="40000"/>
              </a:schemeClr>
            </a:solidFill>
            <a:prstDash val="solid"/>
            <a:miter/>
          </a:ln>
        </p:spPr>
        <p:txBody>
          <a:bodyPr rtlCol="0" anchor="ctr"/>
          <a:lstStyle/>
          <a:p>
            <a:endParaRPr lang="en-ID" sz="1350" dirty="0"/>
          </a:p>
        </p:txBody>
      </p:sp>
      <p:pic>
        <p:nvPicPr>
          <p:cNvPr id="19" name="Picture 18">
            <a:extLst>
              <a:ext uri="{FF2B5EF4-FFF2-40B4-BE49-F238E27FC236}">
                <a16:creationId xmlns:a16="http://schemas.microsoft.com/office/drawing/2014/main" id="{E2B974B4-37B9-13BB-AD5B-A432399BD799}"/>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287950" y="1611822"/>
            <a:ext cx="4168779" cy="5072441"/>
          </a:xfrm>
          <a:prstGeom prst="rect">
            <a:avLst/>
          </a:prstGeom>
        </p:spPr>
      </p:pic>
      <p:sp>
        <p:nvSpPr>
          <p:cNvPr id="20" name="TextBox 19">
            <a:extLst>
              <a:ext uri="{FF2B5EF4-FFF2-40B4-BE49-F238E27FC236}">
                <a16:creationId xmlns:a16="http://schemas.microsoft.com/office/drawing/2014/main" id="{9D63925D-5710-D162-FB1A-9FBB28080D77}"/>
              </a:ext>
            </a:extLst>
          </p:cNvPr>
          <p:cNvSpPr txBox="1"/>
          <p:nvPr/>
        </p:nvSpPr>
        <p:spPr>
          <a:xfrm>
            <a:off x="699104" y="1611823"/>
            <a:ext cx="5181600" cy="3693319"/>
          </a:xfrm>
          <a:prstGeom prst="rect">
            <a:avLst/>
          </a:prstGeom>
          <a:noFill/>
        </p:spPr>
        <p:txBody>
          <a:bodyPr wrap="square" rtlCol="0">
            <a:spAutoFit/>
          </a:bodyPr>
          <a:lstStyle/>
          <a:p>
            <a:r>
              <a:rPr lang="en-GB" dirty="0"/>
              <a:t>Here we can see the logic breakdown of the </a:t>
            </a:r>
            <a:r>
              <a:rPr lang="en-GB" dirty="0">
                <a:solidFill>
                  <a:schemeClr val="accent2">
                    <a:lumMod val="75000"/>
                  </a:schemeClr>
                </a:solidFill>
              </a:rPr>
              <a:t>getItemInfoDetail</a:t>
            </a:r>
            <a:r>
              <a:rPr lang="en-GB" dirty="0"/>
              <a:t> function:</a:t>
            </a:r>
          </a:p>
          <a:p>
            <a:endParaRPr lang="en-GB" dirty="0"/>
          </a:p>
          <a:p>
            <a:endParaRPr lang="en-GB" dirty="0"/>
          </a:p>
          <a:p>
            <a:endParaRPr lang="en-GB" dirty="0"/>
          </a:p>
          <a:p>
            <a:r>
              <a:rPr lang="en-GB" dirty="0"/>
              <a:t>This function is responsible for fetching the relevant transactions for a requested item.</a:t>
            </a:r>
          </a:p>
          <a:p>
            <a:endParaRPr lang="en-GB" dirty="0"/>
          </a:p>
          <a:p>
            <a:r>
              <a:rPr lang="en-GB" dirty="0"/>
              <a:t>It efficiently calculates the lowest sell order and highest buy request using </a:t>
            </a:r>
            <a:r>
              <a:rPr lang="en-GB" dirty="0">
                <a:solidFill>
                  <a:schemeClr val="accent2">
                    <a:lumMod val="75000"/>
                  </a:schemeClr>
                </a:solidFill>
              </a:rPr>
              <a:t>Java Streams</a:t>
            </a:r>
            <a:r>
              <a:rPr lang="en-GB" dirty="0"/>
              <a:t>.</a:t>
            </a:r>
          </a:p>
          <a:p>
            <a:endParaRPr lang="en-GB" dirty="0"/>
          </a:p>
          <a:p>
            <a:r>
              <a:rPr lang="en-GB" dirty="0"/>
              <a:t>It is also integrated with </a:t>
            </a:r>
            <a:r>
              <a:rPr lang="en-GB" dirty="0">
                <a:solidFill>
                  <a:schemeClr val="accent2">
                    <a:lumMod val="75000"/>
                  </a:schemeClr>
                </a:solidFill>
              </a:rPr>
              <a:t>ItemRepository</a:t>
            </a:r>
            <a:r>
              <a:rPr lang="en-GB" dirty="0"/>
              <a:t> to pull in additional items.</a:t>
            </a:r>
          </a:p>
        </p:txBody>
      </p:sp>
    </p:spTree>
    <p:extLst>
      <p:ext uri="{BB962C8B-B14F-4D97-AF65-F5344CB8AC3E}">
        <p14:creationId xmlns:p14="http://schemas.microsoft.com/office/powerpoint/2010/main" val="374735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F9F07-8C3B-7DC8-3533-B3EEB3785422}"/>
              </a:ext>
            </a:extLst>
          </p:cNvPr>
          <p:cNvSpPr txBox="1"/>
          <p:nvPr/>
        </p:nvSpPr>
        <p:spPr>
          <a:xfrm>
            <a:off x="699104" y="548201"/>
            <a:ext cx="11492896" cy="830997"/>
          </a:xfrm>
          <a:prstGeom prst="rect">
            <a:avLst/>
          </a:prstGeom>
          <a:noFill/>
        </p:spPr>
        <p:txBody>
          <a:bodyPr wrap="square">
            <a:spAutoFit/>
          </a:bodyPr>
          <a:lstStyle/>
          <a:p>
            <a:r>
              <a:rPr lang="en-US" sz="4800" dirty="0">
                <a:latin typeface="Aptos Light" panose="020B0004020202020204" pitchFamily="34" charset="0"/>
              </a:rPr>
              <a:t>Executing a Transaction</a:t>
            </a:r>
            <a:endParaRPr lang="en-US" sz="4600" b="1" dirty="0">
              <a:latin typeface="Aptos" panose="020B0004020202020204" pitchFamily="34" charset="0"/>
              <a:ea typeface="Ayuthaya" pitchFamily="2" charset="-34"/>
              <a:cs typeface="Ayuthaya" pitchFamily="2" charset="-34"/>
            </a:endParaRPr>
          </a:p>
        </p:txBody>
      </p:sp>
      <p:sp>
        <p:nvSpPr>
          <p:cNvPr id="7" name="Freeform: Shape 5">
            <a:extLst>
              <a:ext uri="{FF2B5EF4-FFF2-40B4-BE49-F238E27FC236}">
                <a16:creationId xmlns:a16="http://schemas.microsoft.com/office/drawing/2014/main" id="{64F485A5-AA86-ABCE-2E23-942800323D39}"/>
              </a:ext>
            </a:extLst>
          </p:cNvPr>
          <p:cNvSpPr/>
          <p:nvPr/>
        </p:nvSpPr>
        <p:spPr>
          <a:xfrm rot="20700000">
            <a:off x="10645365" y="5418812"/>
            <a:ext cx="1661894" cy="1765328"/>
          </a:xfrm>
          <a:custGeom>
            <a:avLst/>
            <a:gdLst>
              <a:gd name="connsiteX0" fmla="*/ 2563795 w 2922768"/>
              <a:gd name="connsiteY0" fmla="*/ 1552210 h 3051110"/>
              <a:gd name="connsiteX1" fmla="*/ 2868505 w 2922768"/>
              <a:gd name="connsiteY1" fmla="*/ 1784034 h 3051110"/>
              <a:gd name="connsiteX2" fmla="*/ 2904952 w 2922768"/>
              <a:gd name="connsiteY2" fmla="*/ 1993908 h 3051110"/>
              <a:gd name="connsiteX3" fmla="*/ 2901426 w 2922768"/>
              <a:gd name="connsiteY3" fmla="*/ 2063877 h 3051110"/>
              <a:gd name="connsiteX4" fmla="*/ 2881115 w 2922768"/>
              <a:gd name="connsiteY4" fmla="*/ 2119370 h 3051110"/>
              <a:gd name="connsiteX5" fmla="*/ 2816875 w 2922768"/>
              <a:gd name="connsiteY5" fmla="*/ 2252725 h 3051110"/>
              <a:gd name="connsiteX6" fmla="*/ 2753647 w 2922768"/>
              <a:gd name="connsiteY6" fmla="*/ 2356801 h 3051110"/>
              <a:gd name="connsiteX7" fmla="*/ 2785298 w 2922768"/>
              <a:gd name="connsiteY7" fmla="*/ 2183714 h 3051110"/>
              <a:gd name="connsiteX8" fmla="*/ 2772851 w 2922768"/>
              <a:gd name="connsiteY8" fmla="*/ 1821512 h 3051110"/>
              <a:gd name="connsiteX9" fmla="*/ 2527002 w 2922768"/>
              <a:gd name="connsiteY9" fmla="*/ 1658592 h 3051110"/>
              <a:gd name="connsiteX10" fmla="*/ 2359047 w 2922768"/>
              <a:gd name="connsiteY10" fmla="*/ 1897729 h 3051110"/>
              <a:gd name="connsiteX11" fmla="*/ 2392610 w 2922768"/>
              <a:gd name="connsiteY11" fmla="*/ 2169449 h 3051110"/>
              <a:gd name="connsiteX12" fmla="*/ 2411349 w 2922768"/>
              <a:gd name="connsiteY12" fmla="*/ 2257972 h 3051110"/>
              <a:gd name="connsiteX13" fmla="*/ 2439484 w 2922768"/>
              <a:gd name="connsiteY13" fmla="*/ 2605653 h 3051110"/>
              <a:gd name="connsiteX14" fmla="*/ 2430857 w 2922768"/>
              <a:gd name="connsiteY14" fmla="*/ 2713952 h 3051110"/>
              <a:gd name="connsiteX15" fmla="*/ 2328398 w 2922768"/>
              <a:gd name="connsiteY15" fmla="*/ 2790569 h 3051110"/>
              <a:gd name="connsiteX16" fmla="*/ 2317822 w 2922768"/>
              <a:gd name="connsiteY16" fmla="*/ 2796995 h 3051110"/>
              <a:gd name="connsiteX17" fmla="*/ 2323473 w 2922768"/>
              <a:gd name="connsiteY17" fmla="*/ 2766546 h 3051110"/>
              <a:gd name="connsiteX18" fmla="*/ 2310101 w 2922768"/>
              <a:gd name="connsiteY18" fmla="*/ 2277550 h 3051110"/>
              <a:gd name="connsiteX19" fmla="*/ 2291921 w 2922768"/>
              <a:gd name="connsiteY19" fmla="*/ 2191824 h 3051110"/>
              <a:gd name="connsiteX20" fmla="*/ 2256120 w 2922768"/>
              <a:gd name="connsiteY20" fmla="*/ 1889897 h 3051110"/>
              <a:gd name="connsiteX21" fmla="*/ 2504906 w 2922768"/>
              <a:gd name="connsiteY21" fmla="*/ 1558043 h 3051110"/>
              <a:gd name="connsiteX22" fmla="*/ 2563795 w 2922768"/>
              <a:gd name="connsiteY22" fmla="*/ 1552210 h 3051110"/>
              <a:gd name="connsiteX23" fmla="*/ 40340 w 2922768"/>
              <a:gd name="connsiteY23" fmla="*/ 1012169 h 3051110"/>
              <a:gd name="connsiteX24" fmla="*/ 68651 w 2922768"/>
              <a:gd name="connsiteY24" fmla="*/ 1057815 h 3051110"/>
              <a:gd name="connsiteX25" fmla="*/ 247375 w 2922768"/>
              <a:gd name="connsiteY25" fmla="*/ 1354847 h 3051110"/>
              <a:gd name="connsiteX26" fmla="*/ 435607 w 2922768"/>
              <a:gd name="connsiteY26" fmla="*/ 2119245 h 3051110"/>
              <a:gd name="connsiteX27" fmla="*/ 335214 w 2922768"/>
              <a:gd name="connsiteY27" fmla="*/ 2412954 h 3051110"/>
              <a:gd name="connsiteX28" fmla="*/ 287589 w 2922768"/>
              <a:gd name="connsiteY28" fmla="*/ 2481688 h 3051110"/>
              <a:gd name="connsiteX29" fmla="*/ 222847 w 2922768"/>
              <a:gd name="connsiteY29" fmla="*/ 2395110 h 3051110"/>
              <a:gd name="connsiteX30" fmla="*/ 252178 w 2922768"/>
              <a:gd name="connsiteY30" fmla="*/ 2350699 h 3051110"/>
              <a:gd name="connsiteX31" fmla="*/ 333240 w 2922768"/>
              <a:gd name="connsiteY31" fmla="*/ 2107078 h 3051110"/>
              <a:gd name="connsiteX32" fmla="*/ 156755 w 2922768"/>
              <a:gd name="connsiteY32" fmla="*/ 1404353 h 3051110"/>
              <a:gd name="connsiteX33" fmla="*/ 0 w 2922768"/>
              <a:gd name="connsiteY33" fmla="*/ 1143762 h 3051110"/>
              <a:gd name="connsiteX34" fmla="*/ 18477 w 2922768"/>
              <a:gd name="connsiteY34" fmla="*/ 1071902 h 3051110"/>
              <a:gd name="connsiteX35" fmla="*/ 2672108 w 2922768"/>
              <a:gd name="connsiteY35" fmla="*/ 581196 h 3051110"/>
              <a:gd name="connsiteX36" fmla="*/ 2740460 w 2922768"/>
              <a:gd name="connsiteY36" fmla="*/ 672603 h 3051110"/>
              <a:gd name="connsiteX37" fmla="*/ 2881115 w 2922768"/>
              <a:gd name="connsiteY37" fmla="*/ 931740 h 3051110"/>
              <a:gd name="connsiteX38" fmla="*/ 2922768 w 2922768"/>
              <a:gd name="connsiteY38" fmla="*/ 1045542 h 3051110"/>
              <a:gd name="connsiteX39" fmla="*/ 2826832 w 2922768"/>
              <a:gd name="connsiteY39" fmla="*/ 875176 h 3051110"/>
              <a:gd name="connsiteX40" fmla="*/ 2738694 w 2922768"/>
              <a:gd name="connsiteY40" fmla="*/ 719440 h 3051110"/>
              <a:gd name="connsiteX41" fmla="*/ 380596 w 2922768"/>
              <a:gd name="connsiteY41" fmla="*/ 464561 h 3051110"/>
              <a:gd name="connsiteX42" fmla="*/ 404142 w 2922768"/>
              <a:gd name="connsiteY42" fmla="*/ 505844 h 3051110"/>
              <a:gd name="connsiteX43" fmla="*/ 672646 w 2922768"/>
              <a:gd name="connsiteY43" fmla="*/ 887063 h 3051110"/>
              <a:gd name="connsiteX44" fmla="*/ 1181685 w 2922768"/>
              <a:gd name="connsiteY44" fmla="*/ 1782356 h 3051110"/>
              <a:gd name="connsiteX45" fmla="*/ 1180426 w 2922768"/>
              <a:gd name="connsiteY45" fmla="*/ 2694851 h 3051110"/>
              <a:gd name="connsiteX46" fmla="*/ 1119676 w 2922768"/>
              <a:gd name="connsiteY46" fmla="*/ 2924159 h 3051110"/>
              <a:gd name="connsiteX47" fmla="*/ 1094158 w 2922768"/>
              <a:gd name="connsiteY47" fmla="*/ 3001131 h 3051110"/>
              <a:gd name="connsiteX48" fmla="*/ 1021793 w 2922768"/>
              <a:gd name="connsiteY48" fmla="*/ 2982524 h 3051110"/>
              <a:gd name="connsiteX49" fmla="*/ 995297 w 2922768"/>
              <a:gd name="connsiteY49" fmla="*/ 2972827 h 3051110"/>
              <a:gd name="connsiteX50" fmla="*/ 1027255 w 2922768"/>
              <a:gd name="connsiteY50" fmla="*/ 2875121 h 3051110"/>
              <a:gd name="connsiteX51" fmla="*/ 1082814 w 2922768"/>
              <a:gd name="connsiteY51" fmla="*/ 1810186 h 3051110"/>
              <a:gd name="connsiteX52" fmla="*/ 590277 w 2922768"/>
              <a:gd name="connsiteY52" fmla="*/ 948455 h 3051110"/>
              <a:gd name="connsiteX53" fmla="*/ 314518 w 2922768"/>
              <a:gd name="connsiteY53" fmla="*/ 556398 h 3051110"/>
              <a:gd name="connsiteX54" fmla="*/ 307833 w 2922768"/>
              <a:gd name="connsiteY54" fmla="*/ 544621 h 3051110"/>
              <a:gd name="connsiteX55" fmla="*/ 2103828 w 2922768"/>
              <a:gd name="connsiteY55" fmla="*/ 219720 h 3051110"/>
              <a:gd name="connsiteX56" fmla="*/ 2102150 w 2922768"/>
              <a:gd name="connsiteY56" fmla="*/ 219859 h 3051110"/>
              <a:gd name="connsiteX57" fmla="*/ 1948459 w 2922768"/>
              <a:gd name="connsiteY57" fmla="*/ 352993 h 3051110"/>
              <a:gd name="connsiteX58" fmla="*/ 2158088 w 2922768"/>
              <a:gd name="connsiteY58" fmla="*/ 840215 h 3051110"/>
              <a:gd name="connsiteX59" fmla="*/ 2259197 w 2922768"/>
              <a:gd name="connsiteY59" fmla="*/ 857416 h 3051110"/>
              <a:gd name="connsiteX60" fmla="*/ 2318771 w 2922768"/>
              <a:gd name="connsiteY60" fmla="*/ 566397 h 3051110"/>
              <a:gd name="connsiteX61" fmla="*/ 2261295 w 2922768"/>
              <a:gd name="connsiteY61" fmla="*/ 333834 h 3051110"/>
              <a:gd name="connsiteX62" fmla="*/ 2103828 w 2922768"/>
              <a:gd name="connsiteY62" fmla="*/ 219720 h 3051110"/>
              <a:gd name="connsiteX63" fmla="*/ 834739 w 2922768"/>
              <a:gd name="connsiteY63" fmla="*/ 142475 h 3051110"/>
              <a:gd name="connsiteX64" fmla="*/ 902692 w 2922768"/>
              <a:gd name="connsiteY64" fmla="*/ 340266 h 3051110"/>
              <a:gd name="connsiteX65" fmla="*/ 1150499 w 2922768"/>
              <a:gd name="connsiteY65" fmla="*/ 780081 h 3051110"/>
              <a:gd name="connsiteX66" fmla="*/ 1330900 w 2922768"/>
              <a:gd name="connsiteY66" fmla="*/ 1081728 h 3051110"/>
              <a:gd name="connsiteX67" fmla="*/ 1640378 w 2922768"/>
              <a:gd name="connsiteY67" fmla="*/ 2328315 h 3051110"/>
              <a:gd name="connsiteX68" fmla="*/ 1565246 w 2922768"/>
              <a:gd name="connsiteY68" fmla="*/ 2976343 h 3051110"/>
              <a:gd name="connsiteX69" fmla="*/ 1543592 w 2922768"/>
              <a:gd name="connsiteY69" fmla="*/ 3047669 h 3051110"/>
              <a:gd name="connsiteX70" fmla="*/ 1475446 w 2922768"/>
              <a:gd name="connsiteY70" fmla="*/ 3051110 h 3051110"/>
              <a:gd name="connsiteX71" fmla="*/ 1436287 w 2922768"/>
              <a:gd name="connsiteY71" fmla="*/ 3049133 h 3051110"/>
              <a:gd name="connsiteX72" fmla="*/ 1468401 w 2922768"/>
              <a:gd name="connsiteY72" fmla="*/ 2942977 h 3051110"/>
              <a:gd name="connsiteX73" fmla="*/ 1240140 w 2922768"/>
              <a:gd name="connsiteY73" fmla="*/ 1130534 h 3051110"/>
              <a:gd name="connsiteX74" fmla="*/ 1063235 w 2922768"/>
              <a:gd name="connsiteY74" fmla="*/ 834760 h 3051110"/>
              <a:gd name="connsiteX75" fmla="*/ 808296 w 2922768"/>
              <a:gd name="connsiteY75" fmla="*/ 381660 h 3051110"/>
              <a:gd name="connsiteX76" fmla="*/ 740998 w 2922768"/>
              <a:gd name="connsiteY76" fmla="*/ 188548 h 3051110"/>
              <a:gd name="connsiteX77" fmla="*/ 748276 w 2922768"/>
              <a:gd name="connsiteY77" fmla="*/ 184126 h 3051110"/>
              <a:gd name="connsiteX78" fmla="*/ 2069467 w 2922768"/>
              <a:gd name="connsiteY78" fmla="*/ 119985 h 3051110"/>
              <a:gd name="connsiteX79" fmla="*/ 2202616 w 2922768"/>
              <a:gd name="connsiteY79" fmla="*/ 184126 h 3051110"/>
              <a:gd name="connsiteX80" fmla="*/ 2328398 w 2922768"/>
              <a:gd name="connsiteY80" fmla="*/ 260541 h 3051110"/>
              <a:gd name="connsiteX81" fmla="*/ 2342364 w 2922768"/>
              <a:gd name="connsiteY81" fmla="*/ 270984 h 3051110"/>
              <a:gd name="connsiteX82" fmla="*/ 2352474 w 2922768"/>
              <a:gd name="connsiteY82" fmla="*/ 285726 h 3051110"/>
              <a:gd name="connsiteX83" fmla="*/ 2420998 w 2922768"/>
              <a:gd name="connsiteY83" fmla="*/ 553111 h 3051110"/>
              <a:gd name="connsiteX84" fmla="*/ 2315695 w 2922768"/>
              <a:gd name="connsiteY84" fmla="*/ 943421 h 3051110"/>
              <a:gd name="connsiteX85" fmla="*/ 2230668 w 2922768"/>
              <a:gd name="connsiteY85" fmla="*/ 968593 h 3051110"/>
              <a:gd name="connsiteX86" fmla="*/ 2105227 w 2922768"/>
              <a:gd name="connsiteY86" fmla="*/ 928737 h 3051110"/>
              <a:gd name="connsiteX87" fmla="*/ 1904268 w 2922768"/>
              <a:gd name="connsiteY87" fmla="*/ 657017 h 3051110"/>
              <a:gd name="connsiteX88" fmla="*/ 1848889 w 2922768"/>
              <a:gd name="connsiteY88" fmla="*/ 326561 h 3051110"/>
              <a:gd name="connsiteX89" fmla="*/ 2060267 w 2922768"/>
              <a:gd name="connsiteY89" fmla="*/ 120880 h 3051110"/>
              <a:gd name="connsiteX90" fmla="*/ 1475446 w 2922768"/>
              <a:gd name="connsiteY90" fmla="*/ 0 h 3051110"/>
              <a:gd name="connsiteX91" fmla="*/ 1571636 w 2922768"/>
              <a:gd name="connsiteY91" fmla="*/ 4857 h 3051110"/>
              <a:gd name="connsiteX92" fmla="*/ 1560527 w 2922768"/>
              <a:gd name="connsiteY92" fmla="*/ 25054 h 3051110"/>
              <a:gd name="connsiteX93" fmla="*/ 1584161 w 2922768"/>
              <a:gd name="connsiteY93" fmla="*/ 665267 h 3051110"/>
              <a:gd name="connsiteX94" fmla="*/ 1750717 w 2922768"/>
              <a:gd name="connsiteY94" fmla="*/ 1030265 h 3051110"/>
              <a:gd name="connsiteX95" fmla="*/ 1876159 w 2922768"/>
              <a:gd name="connsiteY95" fmla="*/ 1291497 h 3051110"/>
              <a:gd name="connsiteX96" fmla="*/ 2034335 w 2922768"/>
              <a:gd name="connsiteY96" fmla="*/ 2747850 h 3051110"/>
              <a:gd name="connsiteX97" fmla="*/ 1981616 w 2922768"/>
              <a:gd name="connsiteY97" fmla="*/ 2963303 h 3051110"/>
              <a:gd name="connsiteX98" fmla="*/ 1929100 w 2922768"/>
              <a:gd name="connsiteY98" fmla="*/ 2982524 h 3051110"/>
              <a:gd name="connsiteX99" fmla="*/ 1867141 w 2922768"/>
              <a:gd name="connsiteY99" fmla="*/ 2998455 h 3051110"/>
              <a:gd name="connsiteX100" fmla="*/ 1933202 w 2922768"/>
              <a:gd name="connsiteY100" fmla="*/ 2728564 h 3051110"/>
              <a:gd name="connsiteX101" fmla="*/ 1781624 w 2922768"/>
              <a:gd name="connsiteY101" fmla="*/ 1332052 h 3051110"/>
              <a:gd name="connsiteX102" fmla="*/ 1658698 w 2922768"/>
              <a:gd name="connsiteY102" fmla="*/ 1076275 h 3051110"/>
              <a:gd name="connsiteX103" fmla="*/ 1487248 w 2922768"/>
              <a:gd name="connsiteY103" fmla="*/ 700089 h 3051110"/>
              <a:gd name="connsiteX104" fmla="*/ 1433256 w 2922768"/>
              <a:gd name="connsiteY104" fmla="*/ 80194 h 3051110"/>
              <a:gd name="connsiteX105" fmla="*/ 1460077 w 2922768"/>
              <a:gd name="connsiteY105" fmla="*/ 776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22768" h="3051110">
                <a:moveTo>
                  <a:pt x="2563795" y="1552210"/>
                </a:moveTo>
                <a:cubicBezTo>
                  <a:pt x="2699565" y="1554447"/>
                  <a:pt x="2821027" y="1663137"/>
                  <a:pt x="2868505" y="1784034"/>
                </a:cubicBezTo>
                <a:cubicBezTo>
                  <a:pt x="2895216" y="1851999"/>
                  <a:pt x="2904620" y="1923355"/>
                  <a:pt x="2904952" y="1993908"/>
                </a:cubicBezTo>
                <a:lnTo>
                  <a:pt x="2901426" y="2063877"/>
                </a:lnTo>
                <a:lnTo>
                  <a:pt x="2881115" y="2119370"/>
                </a:lnTo>
                <a:cubicBezTo>
                  <a:pt x="2861816" y="2164999"/>
                  <a:pt x="2840360" y="2209493"/>
                  <a:pt x="2816875" y="2252725"/>
                </a:cubicBezTo>
                <a:lnTo>
                  <a:pt x="2753647" y="2356801"/>
                </a:lnTo>
                <a:lnTo>
                  <a:pt x="2785298" y="2183714"/>
                </a:lnTo>
                <a:cubicBezTo>
                  <a:pt x="2802498" y="2067362"/>
                  <a:pt x="2817042" y="1933949"/>
                  <a:pt x="2772851" y="1821512"/>
                </a:cubicBezTo>
                <a:cubicBezTo>
                  <a:pt x="2735232" y="1725578"/>
                  <a:pt x="2630488" y="1636077"/>
                  <a:pt x="2527002" y="1658592"/>
                </a:cubicBezTo>
                <a:cubicBezTo>
                  <a:pt x="2427152" y="1680268"/>
                  <a:pt x="2367018" y="1795361"/>
                  <a:pt x="2359047" y="1897729"/>
                </a:cubicBezTo>
                <a:cubicBezTo>
                  <a:pt x="2352194" y="1986531"/>
                  <a:pt x="2371773" y="2075473"/>
                  <a:pt x="2392610" y="2169449"/>
                </a:cubicBezTo>
                <a:cubicBezTo>
                  <a:pt x="2399042" y="2198397"/>
                  <a:pt x="2405616" y="2228184"/>
                  <a:pt x="2411349" y="2257972"/>
                </a:cubicBezTo>
                <a:cubicBezTo>
                  <a:pt x="2433445" y="2372506"/>
                  <a:pt x="2442622" y="2489234"/>
                  <a:pt x="2439484" y="2605653"/>
                </a:cubicBezTo>
                <a:lnTo>
                  <a:pt x="2430857" y="2713952"/>
                </a:lnTo>
                <a:lnTo>
                  <a:pt x="2328398" y="2790569"/>
                </a:lnTo>
                <a:lnTo>
                  <a:pt x="2317822" y="2796995"/>
                </a:lnTo>
                <a:lnTo>
                  <a:pt x="2323473" y="2766546"/>
                </a:lnTo>
                <a:cubicBezTo>
                  <a:pt x="2344975" y="2604187"/>
                  <a:pt x="2341147" y="2438548"/>
                  <a:pt x="2310101" y="2277550"/>
                </a:cubicBezTo>
                <a:cubicBezTo>
                  <a:pt x="2304646" y="2249161"/>
                  <a:pt x="2298214" y="2220073"/>
                  <a:pt x="2291921" y="2191824"/>
                </a:cubicBezTo>
                <a:cubicBezTo>
                  <a:pt x="2270385" y="2094631"/>
                  <a:pt x="2248009" y="1993943"/>
                  <a:pt x="2256120" y="1889897"/>
                </a:cubicBezTo>
                <a:cubicBezTo>
                  <a:pt x="2266609" y="1753827"/>
                  <a:pt x="2348978" y="1591746"/>
                  <a:pt x="2504906" y="1558043"/>
                </a:cubicBezTo>
                <a:cubicBezTo>
                  <a:pt x="2524712" y="1553743"/>
                  <a:pt x="2544399" y="1551890"/>
                  <a:pt x="2563795" y="1552210"/>
                </a:cubicBezTo>
                <a:close/>
                <a:moveTo>
                  <a:pt x="40340" y="1012169"/>
                </a:moveTo>
                <a:lnTo>
                  <a:pt x="68651" y="1057815"/>
                </a:lnTo>
                <a:cubicBezTo>
                  <a:pt x="129205" y="1153749"/>
                  <a:pt x="191856" y="1252900"/>
                  <a:pt x="247375" y="1354847"/>
                </a:cubicBezTo>
                <a:cubicBezTo>
                  <a:pt x="401904" y="1639014"/>
                  <a:pt x="463577" y="1889059"/>
                  <a:pt x="435607" y="2119245"/>
                </a:cubicBezTo>
                <a:cubicBezTo>
                  <a:pt x="423127" y="2222242"/>
                  <a:pt x="388226" y="2323586"/>
                  <a:pt x="335214" y="2412954"/>
                </a:cubicBezTo>
                <a:lnTo>
                  <a:pt x="287589" y="2481688"/>
                </a:lnTo>
                <a:lnTo>
                  <a:pt x="222847" y="2395110"/>
                </a:lnTo>
                <a:lnTo>
                  <a:pt x="252178" y="2350699"/>
                </a:lnTo>
                <a:cubicBezTo>
                  <a:pt x="295639" y="2273838"/>
                  <a:pt x="323329" y="2188679"/>
                  <a:pt x="333240" y="2107078"/>
                </a:cubicBezTo>
                <a:cubicBezTo>
                  <a:pt x="358412" y="1898848"/>
                  <a:pt x="300656" y="1668941"/>
                  <a:pt x="156755" y="1404353"/>
                </a:cubicBezTo>
                <a:lnTo>
                  <a:pt x="0" y="1143762"/>
                </a:lnTo>
                <a:lnTo>
                  <a:pt x="18477" y="1071902"/>
                </a:lnTo>
                <a:close/>
                <a:moveTo>
                  <a:pt x="2672108" y="581196"/>
                </a:moveTo>
                <a:lnTo>
                  <a:pt x="2740460" y="672603"/>
                </a:lnTo>
                <a:cubicBezTo>
                  <a:pt x="2795291" y="753763"/>
                  <a:pt x="2842517" y="840483"/>
                  <a:pt x="2881115" y="931740"/>
                </a:cubicBezTo>
                <a:lnTo>
                  <a:pt x="2922768" y="1045542"/>
                </a:lnTo>
                <a:lnTo>
                  <a:pt x="2826832" y="875176"/>
                </a:lnTo>
                <a:cubicBezTo>
                  <a:pt x="2797255" y="824272"/>
                  <a:pt x="2767188" y="772494"/>
                  <a:pt x="2738694" y="719440"/>
                </a:cubicBezTo>
                <a:close/>
                <a:moveTo>
                  <a:pt x="380596" y="464561"/>
                </a:moveTo>
                <a:lnTo>
                  <a:pt x="404142" y="505844"/>
                </a:lnTo>
                <a:cubicBezTo>
                  <a:pt x="487036" y="637124"/>
                  <a:pt x="580628" y="763160"/>
                  <a:pt x="672646" y="887063"/>
                </a:cubicBezTo>
                <a:cubicBezTo>
                  <a:pt x="876681" y="1161860"/>
                  <a:pt x="1087709" y="1446027"/>
                  <a:pt x="1181685" y="1782356"/>
                </a:cubicBezTo>
                <a:cubicBezTo>
                  <a:pt x="1257622" y="2054357"/>
                  <a:pt x="1257202" y="2352788"/>
                  <a:pt x="1180426" y="2694851"/>
                </a:cubicBezTo>
                <a:cubicBezTo>
                  <a:pt x="1163225" y="2771417"/>
                  <a:pt x="1142624" y="2848087"/>
                  <a:pt x="1119676" y="2924159"/>
                </a:cubicBezTo>
                <a:lnTo>
                  <a:pt x="1094158" y="3001131"/>
                </a:lnTo>
                <a:lnTo>
                  <a:pt x="1021793" y="2982524"/>
                </a:lnTo>
                <a:lnTo>
                  <a:pt x="995297" y="2972827"/>
                </a:lnTo>
                <a:lnTo>
                  <a:pt x="1027255" y="2875121"/>
                </a:lnTo>
                <a:cubicBezTo>
                  <a:pt x="1134754" y="2512813"/>
                  <a:pt x="1179745" y="2157266"/>
                  <a:pt x="1082814" y="1810186"/>
                </a:cubicBezTo>
                <a:cubicBezTo>
                  <a:pt x="994012" y="1492176"/>
                  <a:pt x="788718" y="1215840"/>
                  <a:pt x="590277" y="948455"/>
                </a:cubicBezTo>
                <a:cubicBezTo>
                  <a:pt x="495881" y="821335"/>
                  <a:pt x="399877" y="692048"/>
                  <a:pt x="314518" y="556398"/>
                </a:cubicBezTo>
                <a:lnTo>
                  <a:pt x="307833" y="544621"/>
                </a:lnTo>
                <a:close/>
                <a:moveTo>
                  <a:pt x="2103828" y="219720"/>
                </a:moveTo>
                <a:cubicBezTo>
                  <a:pt x="2103129" y="219859"/>
                  <a:pt x="2102570" y="219859"/>
                  <a:pt x="2102150" y="219859"/>
                </a:cubicBezTo>
                <a:cubicBezTo>
                  <a:pt x="2035583" y="219859"/>
                  <a:pt x="1968317" y="278034"/>
                  <a:pt x="1948459" y="352993"/>
                </a:cubicBezTo>
                <a:cubicBezTo>
                  <a:pt x="1916714" y="472840"/>
                  <a:pt x="2045932" y="773368"/>
                  <a:pt x="2158088" y="840215"/>
                </a:cubicBezTo>
                <a:cubicBezTo>
                  <a:pt x="2202280" y="866646"/>
                  <a:pt x="2236262" y="872379"/>
                  <a:pt x="2259197" y="857416"/>
                </a:cubicBezTo>
                <a:cubicBezTo>
                  <a:pt x="2314436" y="821196"/>
                  <a:pt x="2333176" y="678133"/>
                  <a:pt x="2318771" y="566397"/>
                </a:cubicBezTo>
                <a:cubicBezTo>
                  <a:pt x="2308423" y="486125"/>
                  <a:pt x="2297794" y="403058"/>
                  <a:pt x="2261295" y="333834"/>
                </a:cubicBezTo>
                <a:cubicBezTo>
                  <a:pt x="2225214" y="265309"/>
                  <a:pt x="2163402" y="220558"/>
                  <a:pt x="2103828" y="219720"/>
                </a:cubicBezTo>
                <a:close/>
                <a:moveTo>
                  <a:pt x="834739" y="142475"/>
                </a:moveTo>
                <a:lnTo>
                  <a:pt x="902692" y="340266"/>
                </a:lnTo>
                <a:cubicBezTo>
                  <a:pt x="970237" y="493397"/>
                  <a:pt x="1061976" y="639116"/>
                  <a:pt x="1150499" y="780081"/>
                </a:cubicBezTo>
                <a:cubicBezTo>
                  <a:pt x="1211751" y="877553"/>
                  <a:pt x="1275101" y="978242"/>
                  <a:pt x="1330900" y="1081728"/>
                </a:cubicBezTo>
                <a:cubicBezTo>
                  <a:pt x="1532138" y="1454837"/>
                  <a:pt x="1639260" y="1885982"/>
                  <a:pt x="1640378" y="2328315"/>
                </a:cubicBezTo>
                <a:cubicBezTo>
                  <a:pt x="1641008" y="2548223"/>
                  <a:pt x="1615486" y="2766173"/>
                  <a:pt x="1565246" y="2976343"/>
                </a:cubicBezTo>
                <a:lnTo>
                  <a:pt x="1543592" y="3047669"/>
                </a:lnTo>
                <a:lnTo>
                  <a:pt x="1475446" y="3051110"/>
                </a:lnTo>
                <a:lnTo>
                  <a:pt x="1436287" y="3049133"/>
                </a:lnTo>
                <a:lnTo>
                  <a:pt x="1468401" y="2942977"/>
                </a:lnTo>
                <a:cubicBezTo>
                  <a:pt x="1612847" y="2334739"/>
                  <a:pt x="1536543" y="1680129"/>
                  <a:pt x="1240140" y="1130534"/>
                </a:cubicBezTo>
                <a:cubicBezTo>
                  <a:pt x="1185879" y="1029985"/>
                  <a:pt x="1123508" y="930695"/>
                  <a:pt x="1063235" y="834760"/>
                </a:cubicBezTo>
                <a:cubicBezTo>
                  <a:pt x="972615" y="690579"/>
                  <a:pt x="878918" y="541643"/>
                  <a:pt x="808296" y="381660"/>
                </a:cubicBezTo>
                <a:lnTo>
                  <a:pt x="740998" y="188548"/>
                </a:lnTo>
                <a:lnTo>
                  <a:pt x="748276" y="184126"/>
                </a:lnTo>
                <a:close/>
                <a:moveTo>
                  <a:pt x="2069467" y="119985"/>
                </a:moveTo>
                <a:lnTo>
                  <a:pt x="2202616" y="184126"/>
                </a:lnTo>
                <a:cubicBezTo>
                  <a:pt x="2245848" y="207612"/>
                  <a:pt x="2287818" y="233126"/>
                  <a:pt x="2328398" y="260541"/>
                </a:cubicBezTo>
                <a:lnTo>
                  <a:pt x="2342364" y="270984"/>
                </a:lnTo>
                <a:lnTo>
                  <a:pt x="2352474" y="285726"/>
                </a:lnTo>
                <a:cubicBezTo>
                  <a:pt x="2397644" y="371312"/>
                  <a:pt x="2410091" y="467945"/>
                  <a:pt x="2420998" y="553111"/>
                </a:cubicBezTo>
                <a:cubicBezTo>
                  <a:pt x="2435123" y="663170"/>
                  <a:pt x="2428970" y="869163"/>
                  <a:pt x="2315695" y="943421"/>
                </a:cubicBezTo>
                <a:cubicBezTo>
                  <a:pt x="2294997" y="956986"/>
                  <a:pt x="2266749" y="968593"/>
                  <a:pt x="2230668" y="968593"/>
                </a:cubicBezTo>
                <a:cubicBezTo>
                  <a:pt x="2196266" y="968593"/>
                  <a:pt x="2154452" y="958105"/>
                  <a:pt x="2105227" y="928737"/>
                </a:cubicBezTo>
                <a:cubicBezTo>
                  <a:pt x="2034325" y="886504"/>
                  <a:pt x="1959228" y="784836"/>
                  <a:pt x="1904268" y="657017"/>
                </a:cubicBezTo>
                <a:cubicBezTo>
                  <a:pt x="1877697" y="595065"/>
                  <a:pt x="1818962" y="438997"/>
                  <a:pt x="1848889" y="326561"/>
                </a:cubicBezTo>
                <a:cubicBezTo>
                  <a:pt x="1876789" y="221449"/>
                  <a:pt x="1963362" y="139680"/>
                  <a:pt x="2060267" y="120880"/>
                </a:cubicBezTo>
                <a:close/>
                <a:moveTo>
                  <a:pt x="1475446" y="0"/>
                </a:moveTo>
                <a:lnTo>
                  <a:pt x="1571636" y="4857"/>
                </a:lnTo>
                <a:lnTo>
                  <a:pt x="1560527" y="25054"/>
                </a:lnTo>
                <a:cubicBezTo>
                  <a:pt x="1467949" y="245871"/>
                  <a:pt x="1522349" y="495075"/>
                  <a:pt x="1584161" y="665267"/>
                </a:cubicBezTo>
                <a:cubicBezTo>
                  <a:pt x="1629611" y="790150"/>
                  <a:pt x="1691143" y="912235"/>
                  <a:pt x="1750717" y="1030265"/>
                </a:cubicBezTo>
                <a:cubicBezTo>
                  <a:pt x="1793370" y="1114872"/>
                  <a:pt x="1837562" y="1202415"/>
                  <a:pt x="1876159" y="1291497"/>
                </a:cubicBezTo>
                <a:cubicBezTo>
                  <a:pt x="2073342" y="1746521"/>
                  <a:pt x="2124178" y="2259832"/>
                  <a:pt x="2034335" y="2747850"/>
                </a:cubicBezTo>
                <a:lnTo>
                  <a:pt x="1981616" y="2963303"/>
                </a:lnTo>
                <a:lnTo>
                  <a:pt x="1929100" y="2982524"/>
                </a:lnTo>
                <a:lnTo>
                  <a:pt x="1867141" y="2998455"/>
                </a:lnTo>
                <a:lnTo>
                  <a:pt x="1933202" y="2728564"/>
                </a:lnTo>
                <a:cubicBezTo>
                  <a:pt x="2019395" y="2260575"/>
                  <a:pt x="1970678" y="1768372"/>
                  <a:pt x="1781624" y="1332052"/>
                </a:cubicBezTo>
                <a:cubicBezTo>
                  <a:pt x="1744285" y="1245768"/>
                  <a:pt x="1700792" y="1159623"/>
                  <a:pt x="1658698" y="1076275"/>
                </a:cubicBezTo>
                <a:cubicBezTo>
                  <a:pt x="1597726" y="955587"/>
                  <a:pt x="1534795" y="830705"/>
                  <a:pt x="1487248" y="700089"/>
                </a:cubicBezTo>
                <a:cubicBezTo>
                  <a:pt x="1427534" y="536119"/>
                  <a:pt x="1374779" y="304161"/>
                  <a:pt x="1433256" y="80194"/>
                </a:cubicBezTo>
                <a:lnTo>
                  <a:pt x="1460077" y="776"/>
                </a:lnTo>
                <a:close/>
              </a:path>
            </a:pathLst>
          </a:custGeom>
          <a:solidFill>
            <a:schemeClr val="bg2"/>
          </a:solidFill>
          <a:ln w="13981" cap="flat">
            <a:noFill/>
            <a:prstDash val="solid"/>
            <a:miter/>
          </a:ln>
        </p:spPr>
        <p:txBody>
          <a:bodyPr rtlCol="0" anchor="ctr"/>
          <a:lstStyle/>
          <a:p>
            <a:endParaRPr lang="en-ID" sz="1350" dirty="0"/>
          </a:p>
        </p:txBody>
      </p:sp>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FC1AC70-C4AF-1194-470A-5FAD95F6C100}"/>
              </a:ext>
            </a:extLst>
          </p:cNvPr>
          <p:cNvGrpSpPr/>
          <p:nvPr/>
        </p:nvGrpSpPr>
        <p:grpSpPr>
          <a:xfrm>
            <a:off x="772441" y="1379198"/>
            <a:ext cx="3334521" cy="5241224"/>
            <a:chOff x="2878345" y="-213935"/>
            <a:chExt cx="5503656" cy="7235594"/>
          </a:xfrm>
        </p:grpSpPr>
        <p:grpSp>
          <p:nvGrpSpPr>
            <p:cNvPr id="24" name="Group 23">
              <a:extLst>
                <a:ext uri="{FF2B5EF4-FFF2-40B4-BE49-F238E27FC236}">
                  <a16:creationId xmlns:a16="http://schemas.microsoft.com/office/drawing/2014/main" id="{BE3B434B-5A58-FAF7-1BF2-0F88571B4267}"/>
                </a:ext>
              </a:extLst>
            </p:cNvPr>
            <p:cNvGrpSpPr/>
            <p:nvPr/>
          </p:nvGrpSpPr>
          <p:grpSpPr>
            <a:xfrm>
              <a:off x="2878345" y="-213935"/>
              <a:ext cx="5503656" cy="7235594"/>
              <a:chOff x="2878344" y="-213935"/>
              <a:chExt cx="5503655" cy="7235591"/>
            </a:xfrm>
          </p:grpSpPr>
          <p:grpSp>
            <p:nvGrpSpPr>
              <p:cNvPr id="16" name="Group 15">
                <a:extLst>
                  <a:ext uri="{FF2B5EF4-FFF2-40B4-BE49-F238E27FC236}">
                    <a16:creationId xmlns:a16="http://schemas.microsoft.com/office/drawing/2014/main" id="{6A0DF700-77DC-0A3A-6D39-2A052BDE4513}"/>
                  </a:ext>
                </a:extLst>
              </p:cNvPr>
              <p:cNvGrpSpPr/>
              <p:nvPr/>
            </p:nvGrpSpPr>
            <p:grpSpPr>
              <a:xfrm>
                <a:off x="2878344" y="-213935"/>
                <a:ext cx="5503655" cy="7235591"/>
                <a:chOff x="2878345" y="-213935"/>
                <a:chExt cx="2871526" cy="7235591"/>
              </a:xfrm>
            </p:grpSpPr>
            <p:pic>
              <p:nvPicPr>
                <p:cNvPr id="5" name="Picture 4" descr="A diagram of a order">
                  <a:extLst>
                    <a:ext uri="{FF2B5EF4-FFF2-40B4-BE49-F238E27FC236}">
                      <a16:creationId xmlns:a16="http://schemas.microsoft.com/office/drawing/2014/main" id="{2A99AEDD-1168-B6E0-10F0-EFBAFBDD5BA0}"/>
                    </a:ext>
                  </a:extLst>
                </p:cNvPr>
                <p:cNvPicPr>
                  <a:picLocks noChangeAspect="1"/>
                </p:cNvPicPr>
                <p:nvPr/>
              </p:nvPicPr>
              <p:blipFill rotWithShape="1">
                <a:blip r:embed="rId3"/>
                <a:srcRect l="30119" r="30195"/>
                <a:stretch/>
              </p:blipFill>
              <p:spPr>
                <a:xfrm>
                  <a:off x="2878345" y="-213935"/>
                  <a:ext cx="2871526" cy="7235591"/>
                </a:xfrm>
                <a:prstGeom prst="round1Rect">
                  <a:avLst/>
                </a:prstGeom>
              </p:spPr>
            </p:pic>
            <p:sp>
              <p:nvSpPr>
                <p:cNvPr id="12" name="Rectangle 11">
                  <a:extLst>
                    <a:ext uri="{FF2B5EF4-FFF2-40B4-BE49-F238E27FC236}">
                      <a16:creationId xmlns:a16="http://schemas.microsoft.com/office/drawing/2014/main" id="{4A4F0998-E096-8F1A-AB15-71A9121D20CD}"/>
                    </a:ext>
                  </a:extLst>
                </p:cNvPr>
                <p:cNvSpPr/>
                <p:nvPr/>
              </p:nvSpPr>
              <p:spPr>
                <a:xfrm>
                  <a:off x="3998563" y="5233823"/>
                  <a:ext cx="670766" cy="454055"/>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044602C-7931-B5FF-D57C-149B876E68B1}"/>
                    </a:ext>
                  </a:extLst>
                </p:cNvPr>
                <p:cNvSpPr/>
                <p:nvPr/>
              </p:nvSpPr>
              <p:spPr>
                <a:xfrm>
                  <a:off x="4017775" y="2971801"/>
                  <a:ext cx="670766" cy="657223"/>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F0D96FB4-C3FD-42B2-26BE-84C47A4207F1}"/>
                    </a:ext>
                  </a:extLst>
                </p:cNvPr>
                <p:cNvSpPr/>
                <p:nvPr/>
              </p:nvSpPr>
              <p:spPr>
                <a:xfrm>
                  <a:off x="4038737" y="819151"/>
                  <a:ext cx="670766" cy="657224"/>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C77BF67B-8252-B200-2438-FECDC6C6D0D8}"/>
                    </a:ext>
                  </a:extLst>
                </p:cNvPr>
                <p:cNvSpPr/>
                <p:nvPr/>
              </p:nvSpPr>
              <p:spPr>
                <a:xfrm>
                  <a:off x="4027138" y="5132238"/>
                  <a:ext cx="670766" cy="657224"/>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7" name="TextBox 16">
                <a:extLst>
                  <a:ext uri="{FF2B5EF4-FFF2-40B4-BE49-F238E27FC236}">
                    <a16:creationId xmlns:a16="http://schemas.microsoft.com/office/drawing/2014/main" id="{4749CD29-F8CE-9E54-1F0F-DFCDF9729793}"/>
                  </a:ext>
                </a:extLst>
              </p:cNvPr>
              <p:cNvSpPr txBox="1"/>
              <p:nvPr/>
            </p:nvSpPr>
            <p:spPr>
              <a:xfrm>
                <a:off x="4978428" y="956625"/>
                <a:ext cx="1533525" cy="339912"/>
              </a:xfrm>
              <a:prstGeom prst="round1Rect">
                <a:avLst/>
              </a:prstGeom>
              <a:noFill/>
            </p:spPr>
            <p:txBody>
              <a:bodyPr wrap="square" rtlCol="0">
                <a:spAutoFit/>
              </a:bodyPr>
              <a:lstStyle/>
              <a:p>
                <a:pPr algn="ctr"/>
                <a:r>
                  <a:rPr lang="en-GB" sz="1000" dirty="0">
                    <a:solidFill>
                      <a:srgbClr val="021E40"/>
                    </a:solidFill>
                    <a:latin typeface="Aharoni" panose="02010803020104030203" pitchFamily="2" charset="-79"/>
                    <a:cs typeface="Aharoni" panose="02010803020104030203" pitchFamily="2" charset="-79"/>
                  </a:rPr>
                  <a:t>BUY ORDER</a:t>
                </a:r>
              </a:p>
            </p:txBody>
          </p:sp>
          <p:sp>
            <p:nvSpPr>
              <p:cNvPr id="18" name="TextBox 17">
                <a:extLst>
                  <a:ext uri="{FF2B5EF4-FFF2-40B4-BE49-F238E27FC236}">
                    <a16:creationId xmlns:a16="http://schemas.microsoft.com/office/drawing/2014/main" id="{4715D35A-DEBA-7F7E-6FAB-1C584CED7A51}"/>
                  </a:ext>
                </a:extLst>
              </p:cNvPr>
              <p:cNvSpPr txBox="1"/>
              <p:nvPr/>
            </p:nvSpPr>
            <p:spPr>
              <a:xfrm>
                <a:off x="4960483" y="3110727"/>
                <a:ext cx="1533525" cy="339912"/>
              </a:xfrm>
              <a:prstGeom prst="round1Rect">
                <a:avLst/>
              </a:prstGeom>
              <a:noFill/>
            </p:spPr>
            <p:txBody>
              <a:bodyPr wrap="square" rtlCol="0">
                <a:spAutoFit/>
              </a:bodyPr>
              <a:lstStyle/>
              <a:p>
                <a:pPr algn="ctr"/>
                <a:r>
                  <a:rPr lang="en-GB" sz="1000" dirty="0">
                    <a:solidFill>
                      <a:srgbClr val="021E40"/>
                    </a:solidFill>
                    <a:latin typeface="Aharoni" panose="02010803020104030203" pitchFamily="2" charset="-79"/>
                    <a:cs typeface="Aharoni" panose="02010803020104030203" pitchFamily="2" charset="-79"/>
                  </a:rPr>
                  <a:t>MATCHING</a:t>
                </a:r>
              </a:p>
            </p:txBody>
          </p:sp>
          <p:sp>
            <p:nvSpPr>
              <p:cNvPr id="19" name="TextBox 18">
                <a:extLst>
                  <a:ext uri="{FF2B5EF4-FFF2-40B4-BE49-F238E27FC236}">
                    <a16:creationId xmlns:a16="http://schemas.microsoft.com/office/drawing/2014/main" id="{D5930393-369C-13B4-38C4-4BE303E4FE7E}"/>
                  </a:ext>
                </a:extLst>
              </p:cNvPr>
              <p:cNvSpPr txBox="1"/>
              <p:nvPr/>
            </p:nvSpPr>
            <p:spPr>
              <a:xfrm>
                <a:off x="4956199" y="5286256"/>
                <a:ext cx="1533525" cy="339912"/>
              </a:xfrm>
              <a:prstGeom prst="round1Rect">
                <a:avLst/>
              </a:prstGeom>
              <a:noFill/>
            </p:spPr>
            <p:txBody>
              <a:bodyPr wrap="square" rtlCol="0">
                <a:spAutoFit/>
              </a:bodyPr>
              <a:lstStyle/>
              <a:p>
                <a:pPr algn="ctr"/>
                <a:r>
                  <a:rPr lang="en-GB" sz="1000" dirty="0">
                    <a:solidFill>
                      <a:srgbClr val="021E40"/>
                    </a:solidFill>
                    <a:latin typeface="Aharoni" panose="02010803020104030203" pitchFamily="2" charset="-79"/>
                    <a:cs typeface="Aharoni" panose="02010803020104030203" pitchFamily="2" charset="-79"/>
                  </a:rPr>
                  <a:t>EXECUTION</a:t>
                </a:r>
              </a:p>
            </p:txBody>
          </p:sp>
          <p:pic>
            <p:nvPicPr>
              <p:cNvPr id="21" name="Picture 20">
                <a:extLst>
                  <a:ext uri="{FF2B5EF4-FFF2-40B4-BE49-F238E27FC236}">
                    <a16:creationId xmlns:a16="http://schemas.microsoft.com/office/drawing/2014/main" id="{3E85FAC9-6791-8CEC-1937-091D26DAFB51}"/>
                  </a:ext>
                </a:extLst>
              </p:cNvPr>
              <p:cNvPicPr>
                <a:picLocks noChangeAspect="1"/>
              </p:cNvPicPr>
              <p:nvPr/>
            </p:nvPicPr>
            <p:blipFill>
              <a:blip r:embed="rId4"/>
              <a:stretch>
                <a:fillRect/>
              </a:stretch>
            </p:blipFill>
            <p:spPr>
              <a:xfrm>
                <a:off x="4833548" y="1812155"/>
                <a:ext cx="1844655" cy="948897"/>
              </a:xfrm>
              <a:prstGeom prst="round1Rect">
                <a:avLst/>
              </a:prstGeom>
            </p:spPr>
          </p:pic>
          <p:pic>
            <p:nvPicPr>
              <p:cNvPr id="22" name="Picture 21">
                <a:extLst>
                  <a:ext uri="{FF2B5EF4-FFF2-40B4-BE49-F238E27FC236}">
                    <a16:creationId xmlns:a16="http://schemas.microsoft.com/office/drawing/2014/main" id="{D033C033-D650-D245-B5E8-BE2DC99B3F74}"/>
                  </a:ext>
                </a:extLst>
              </p:cNvPr>
              <p:cNvPicPr>
                <a:picLocks noChangeAspect="1"/>
              </p:cNvPicPr>
              <p:nvPr/>
            </p:nvPicPr>
            <p:blipFill>
              <a:blip r:embed="rId4"/>
              <a:stretch>
                <a:fillRect/>
              </a:stretch>
            </p:blipFill>
            <p:spPr>
              <a:xfrm>
                <a:off x="4881174" y="3997777"/>
                <a:ext cx="1745488" cy="897885"/>
              </a:xfrm>
              <a:prstGeom prst="round1Rect">
                <a:avLst/>
              </a:prstGeom>
            </p:spPr>
          </p:pic>
          <p:pic>
            <p:nvPicPr>
              <p:cNvPr id="23" name="Picture 22">
                <a:extLst>
                  <a:ext uri="{FF2B5EF4-FFF2-40B4-BE49-F238E27FC236}">
                    <a16:creationId xmlns:a16="http://schemas.microsoft.com/office/drawing/2014/main" id="{1CA45765-85FF-178D-6D88-448648F83713}"/>
                  </a:ext>
                </a:extLst>
              </p:cNvPr>
              <p:cNvPicPr>
                <a:picLocks noChangeAspect="1"/>
              </p:cNvPicPr>
              <p:nvPr/>
            </p:nvPicPr>
            <p:blipFill>
              <a:blip r:embed="rId4"/>
              <a:stretch>
                <a:fillRect/>
              </a:stretch>
            </p:blipFill>
            <p:spPr>
              <a:xfrm>
                <a:off x="4843073" y="3975510"/>
                <a:ext cx="1844655" cy="948897"/>
              </a:xfrm>
              <a:prstGeom prst="round1Rect">
                <a:avLst/>
              </a:prstGeom>
            </p:spPr>
          </p:pic>
        </p:grpSp>
        <p:sp>
          <p:nvSpPr>
            <p:cNvPr id="27" name="Rectangle 26">
              <a:extLst>
                <a:ext uri="{FF2B5EF4-FFF2-40B4-BE49-F238E27FC236}">
                  <a16:creationId xmlns:a16="http://schemas.microsoft.com/office/drawing/2014/main" id="{D5986394-3183-737B-5836-3ED93559B7A2}"/>
                </a:ext>
              </a:extLst>
            </p:cNvPr>
            <p:cNvSpPr/>
            <p:nvPr/>
          </p:nvSpPr>
          <p:spPr>
            <a:xfrm>
              <a:off x="3018972" y="711200"/>
              <a:ext cx="1285611" cy="5297717"/>
            </a:xfrm>
            <a:prstGeom prst="round1Rect">
              <a:avLst/>
            </a:prstGeom>
            <a:solidFill>
              <a:srgbClr val="FFF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665E8F74-3125-59F0-04FC-D0B2445B9F03}"/>
                </a:ext>
              </a:extLst>
            </p:cNvPr>
            <p:cNvSpPr/>
            <p:nvPr/>
          </p:nvSpPr>
          <p:spPr>
            <a:xfrm>
              <a:off x="6874329" y="764432"/>
              <a:ext cx="1285611" cy="5297717"/>
            </a:xfrm>
            <a:prstGeom prst="round1Rect">
              <a:avLst/>
            </a:prstGeom>
            <a:solidFill>
              <a:srgbClr val="FFF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 name="Picture 25">
              <a:extLst>
                <a:ext uri="{FF2B5EF4-FFF2-40B4-BE49-F238E27FC236}">
                  <a16:creationId xmlns:a16="http://schemas.microsoft.com/office/drawing/2014/main" id="{94A857D9-4505-0241-DEE6-A3896C6601D2}"/>
                </a:ext>
              </a:extLst>
            </p:cNvPr>
            <p:cNvPicPr>
              <a:picLocks noChangeAspect="1"/>
            </p:cNvPicPr>
            <p:nvPr/>
          </p:nvPicPr>
          <p:blipFill>
            <a:blip r:embed="rId5"/>
            <a:stretch>
              <a:fillRect/>
            </a:stretch>
          </p:blipFill>
          <p:spPr>
            <a:xfrm rot="5400000">
              <a:off x="3633296" y="939833"/>
              <a:ext cx="924054" cy="466790"/>
            </a:xfrm>
            <a:prstGeom prst="round1Rect">
              <a:avLst/>
            </a:prstGeom>
          </p:spPr>
        </p:pic>
        <p:pic>
          <p:nvPicPr>
            <p:cNvPr id="30" name="Picture 29">
              <a:extLst>
                <a:ext uri="{FF2B5EF4-FFF2-40B4-BE49-F238E27FC236}">
                  <a16:creationId xmlns:a16="http://schemas.microsoft.com/office/drawing/2014/main" id="{FC08CBA9-39A7-6099-1D9C-BF068BFC8D18}"/>
                </a:ext>
              </a:extLst>
            </p:cNvPr>
            <p:cNvPicPr>
              <a:picLocks noChangeAspect="1"/>
            </p:cNvPicPr>
            <p:nvPr/>
          </p:nvPicPr>
          <p:blipFill>
            <a:blip r:embed="rId5"/>
            <a:stretch>
              <a:fillRect/>
            </a:stretch>
          </p:blipFill>
          <p:spPr>
            <a:xfrm rot="5400000">
              <a:off x="3653959" y="5227458"/>
              <a:ext cx="924054" cy="466790"/>
            </a:xfrm>
            <a:prstGeom prst="round1Rect">
              <a:avLst/>
            </a:prstGeom>
          </p:spPr>
        </p:pic>
        <p:pic>
          <p:nvPicPr>
            <p:cNvPr id="31" name="Picture 30">
              <a:extLst>
                <a:ext uri="{FF2B5EF4-FFF2-40B4-BE49-F238E27FC236}">
                  <a16:creationId xmlns:a16="http://schemas.microsoft.com/office/drawing/2014/main" id="{BBC14DE9-6FCF-BA50-30D5-A41C85BF64DB}"/>
                </a:ext>
              </a:extLst>
            </p:cNvPr>
            <p:cNvPicPr>
              <a:picLocks noChangeAspect="1"/>
            </p:cNvPicPr>
            <p:nvPr/>
          </p:nvPicPr>
          <p:blipFill>
            <a:blip r:embed="rId5"/>
            <a:stretch>
              <a:fillRect/>
            </a:stretch>
          </p:blipFill>
          <p:spPr>
            <a:xfrm rot="5400000">
              <a:off x="3633298" y="3061998"/>
              <a:ext cx="924054" cy="466790"/>
            </a:xfrm>
            <a:prstGeom prst="round1Rect">
              <a:avLst/>
            </a:prstGeom>
          </p:spPr>
        </p:pic>
      </p:grpSp>
      <p:sp>
        <p:nvSpPr>
          <p:cNvPr id="33" name="TextBox 32">
            <a:extLst>
              <a:ext uri="{FF2B5EF4-FFF2-40B4-BE49-F238E27FC236}">
                <a16:creationId xmlns:a16="http://schemas.microsoft.com/office/drawing/2014/main" id="{81C82311-B318-1FF0-C181-36714D769EB4}"/>
              </a:ext>
            </a:extLst>
          </p:cNvPr>
          <p:cNvSpPr txBox="1"/>
          <p:nvPr/>
        </p:nvSpPr>
        <p:spPr>
          <a:xfrm>
            <a:off x="4267075" y="2380421"/>
            <a:ext cx="7290983" cy="3139321"/>
          </a:xfrm>
          <a:prstGeom prst="rect">
            <a:avLst/>
          </a:prstGeom>
          <a:noFill/>
        </p:spPr>
        <p:txBody>
          <a:bodyPr wrap="square">
            <a:spAutoFit/>
          </a:bodyPr>
          <a:lstStyle/>
          <a:p>
            <a:pPr algn="l"/>
            <a:r>
              <a:rPr lang="en-GB" b="1" i="0" dirty="0">
                <a:solidFill>
                  <a:srgbClr val="D1D5DB"/>
                </a:solidFill>
                <a:effectLst/>
                <a:latin typeface="Söhne"/>
              </a:rPr>
              <a:t>placeBuyOrder:</a:t>
            </a:r>
          </a:p>
          <a:p>
            <a:pPr algn="l"/>
            <a:r>
              <a:rPr lang="en-GB" b="1" dirty="0">
                <a:solidFill>
                  <a:srgbClr val="D1D5DB"/>
                </a:solidFill>
                <a:latin typeface="Söhne"/>
              </a:rPr>
              <a:t>	</a:t>
            </a:r>
            <a:r>
              <a:rPr lang="en-GB" dirty="0">
                <a:solidFill>
                  <a:srgbClr val="D1D5DB"/>
                </a:solidFill>
                <a:latin typeface="Söhne"/>
              </a:rPr>
              <a:t>Performs balance checks to prevent invalid transactions.</a:t>
            </a:r>
          </a:p>
          <a:p>
            <a:pPr algn="l"/>
            <a:r>
              <a:rPr lang="en-GB" dirty="0">
                <a:solidFill>
                  <a:srgbClr val="D1D5DB"/>
                </a:solidFill>
                <a:latin typeface="Söhne"/>
              </a:rPr>
              <a:t>	Creates a new </a:t>
            </a:r>
            <a:r>
              <a:rPr lang="en-GB" dirty="0">
                <a:solidFill>
                  <a:schemeClr val="accent2">
                    <a:lumMod val="75000"/>
                  </a:schemeClr>
                </a:solidFill>
                <a:latin typeface="Söhne"/>
              </a:rPr>
              <a:t>Transaction</a:t>
            </a:r>
            <a:r>
              <a:rPr lang="en-GB" dirty="0">
                <a:solidFill>
                  <a:srgbClr val="D1D5DB"/>
                </a:solidFill>
                <a:latin typeface="Söhne"/>
              </a:rPr>
              <a:t> record in the database.</a:t>
            </a:r>
          </a:p>
          <a:p>
            <a:pPr algn="l"/>
            <a:endParaRPr lang="en-GB" b="0" i="0" dirty="0">
              <a:solidFill>
                <a:srgbClr val="D1D5DB"/>
              </a:solidFill>
              <a:effectLst/>
              <a:latin typeface="Söhne"/>
            </a:endParaRPr>
          </a:p>
          <a:p>
            <a:pPr algn="l"/>
            <a:r>
              <a:rPr lang="en-GB" b="1" dirty="0">
                <a:solidFill>
                  <a:srgbClr val="D1D5DB"/>
                </a:solidFill>
                <a:highlight>
                  <a:srgbClr val="000000"/>
                </a:highlight>
                <a:latin typeface="Söhne"/>
              </a:rPr>
              <a:t>matchWithSellOrders</a:t>
            </a:r>
            <a:r>
              <a:rPr lang="en-GB" b="1" dirty="0">
                <a:solidFill>
                  <a:srgbClr val="D1D5DB"/>
                </a:solidFill>
                <a:latin typeface="Söhne"/>
              </a:rPr>
              <a:t>:</a:t>
            </a:r>
            <a:br>
              <a:rPr lang="en-GB" b="1" dirty="0">
                <a:solidFill>
                  <a:srgbClr val="D1D5DB"/>
                </a:solidFill>
                <a:latin typeface="Söhne"/>
              </a:rPr>
            </a:br>
            <a:r>
              <a:rPr lang="en-GB" dirty="0">
                <a:solidFill>
                  <a:srgbClr val="D1D5DB"/>
                </a:solidFill>
                <a:latin typeface="Söhne"/>
              </a:rPr>
              <a:t>	</a:t>
            </a:r>
            <a:r>
              <a:rPr lang="en-GB" dirty="0">
                <a:solidFill>
                  <a:srgbClr val="D1D5DB"/>
                </a:solidFill>
                <a:highlight>
                  <a:srgbClr val="000000"/>
                </a:highlight>
                <a:latin typeface="Söhne"/>
              </a:rPr>
              <a:t>Attempts to match the buy order with compatible pending sell orders.</a:t>
            </a:r>
          </a:p>
          <a:p>
            <a:pPr algn="l"/>
            <a:endParaRPr lang="en-GB" dirty="0">
              <a:solidFill>
                <a:srgbClr val="D1D5DB"/>
              </a:solidFill>
              <a:highlight>
                <a:srgbClr val="000000"/>
              </a:highlight>
              <a:latin typeface="Söhne"/>
            </a:endParaRPr>
          </a:p>
          <a:p>
            <a:pPr algn="l"/>
            <a:r>
              <a:rPr lang="en-GB" b="1" i="0" dirty="0">
                <a:solidFill>
                  <a:srgbClr val="D1D5DB"/>
                </a:solidFill>
                <a:effectLst/>
                <a:latin typeface="Söhne"/>
              </a:rPr>
              <a:t>executeTransaction:</a:t>
            </a:r>
            <a:endParaRPr lang="en-GB" b="1" dirty="0">
              <a:solidFill>
                <a:srgbClr val="D1D5DB"/>
              </a:solidFill>
              <a:latin typeface="Söhne"/>
            </a:endParaRPr>
          </a:p>
          <a:p>
            <a:pPr algn="l"/>
            <a:r>
              <a:rPr lang="en-GB" b="1" i="0" dirty="0">
                <a:solidFill>
                  <a:srgbClr val="D1D5DB"/>
                </a:solidFill>
                <a:effectLst/>
                <a:latin typeface="Söhne"/>
              </a:rPr>
              <a:t>	</a:t>
            </a:r>
            <a:r>
              <a:rPr lang="en-GB" i="0" dirty="0">
                <a:solidFill>
                  <a:srgbClr val="D1D5DB"/>
                </a:solidFill>
                <a:effectLst/>
                <a:latin typeface="Söhne"/>
              </a:rPr>
              <a:t>Updates </a:t>
            </a:r>
            <a:r>
              <a:rPr lang="en-GB" i="0" dirty="0">
                <a:solidFill>
                  <a:schemeClr val="accent2">
                    <a:lumMod val="75000"/>
                  </a:schemeClr>
                </a:solidFill>
                <a:effectLst/>
                <a:latin typeface="Söhne"/>
              </a:rPr>
              <a:t>UserItem</a:t>
            </a:r>
            <a:r>
              <a:rPr lang="en-GB" i="0" dirty="0">
                <a:solidFill>
                  <a:srgbClr val="D1D5DB"/>
                </a:solidFill>
                <a:effectLst/>
                <a:latin typeface="Söhne"/>
              </a:rPr>
              <a:t> records</a:t>
            </a:r>
            <a:r>
              <a:rPr lang="en-GB" dirty="0">
                <a:solidFill>
                  <a:srgbClr val="D1D5DB"/>
                </a:solidFill>
                <a:latin typeface="Söhne"/>
              </a:rPr>
              <a:t> to reflect the exchange.</a:t>
            </a:r>
          </a:p>
          <a:p>
            <a:pPr algn="l"/>
            <a:r>
              <a:rPr lang="en-GB" i="0" dirty="0">
                <a:solidFill>
                  <a:srgbClr val="D1D5DB"/>
                </a:solidFill>
                <a:effectLst/>
                <a:latin typeface="Söhne"/>
              </a:rPr>
              <a:t>	Handles the accurate transfer of funds.</a:t>
            </a:r>
          </a:p>
          <a:p>
            <a:pPr algn="l"/>
            <a:r>
              <a:rPr lang="en-GB" dirty="0">
                <a:solidFill>
                  <a:srgbClr val="D1D5DB"/>
                </a:solidFill>
                <a:latin typeface="Söhne"/>
              </a:rPr>
              <a:t>	Updates the transaction status from </a:t>
            </a:r>
            <a:r>
              <a:rPr lang="en-GB" dirty="0">
                <a:solidFill>
                  <a:schemeClr val="accent2">
                    <a:lumMod val="75000"/>
                  </a:schemeClr>
                </a:solidFill>
                <a:latin typeface="Söhne"/>
              </a:rPr>
              <a:t>PENDING</a:t>
            </a:r>
            <a:r>
              <a:rPr lang="en-GB" dirty="0">
                <a:solidFill>
                  <a:srgbClr val="D1D5DB"/>
                </a:solidFill>
                <a:latin typeface="Söhne"/>
              </a:rPr>
              <a:t> to </a:t>
            </a:r>
            <a:r>
              <a:rPr lang="en-GB" dirty="0">
                <a:solidFill>
                  <a:schemeClr val="accent2">
                    <a:lumMod val="75000"/>
                  </a:schemeClr>
                </a:solidFill>
                <a:latin typeface="Söhne"/>
              </a:rPr>
              <a:t>COMPLETE</a:t>
            </a:r>
            <a:endParaRPr lang="en-GB" i="0" dirty="0">
              <a:solidFill>
                <a:schemeClr val="accent2">
                  <a:lumMod val="75000"/>
                </a:schemeClr>
              </a:solidFill>
              <a:effectLst/>
              <a:latin typeface="Söhne"/>
            </a:endParaRPr>
          </a:p>
        </p:txBody>
      </p:sp>
      <p:sp>
        <p:nvSpPr>
          <p:cNvPr id="34" name="TextBox 33">
            <a:extLst>
              <a:ext uri="{FF2B5EF4-FFF2-40B4-BE49-F238E27FC236}">
                <a16:creationId xmlns:a16="http://schemas.microsoft.com/office/drawing/2014/main" id="{8EF225D0-2055-3CD2-3867-55525CC93D03}"/>
              </a:ext>
            </a:extLst>
          </p:cNvPr>
          <p:cNvSpPr txBox="1"/>
          <p:nvPr/>
        </p:nvSpPr>
        <p:spPr>
          <a:xfrm>
            <a:off x="4267075" y="1509486"/>
            <a:ext cx="7152484" cy="646331"/>
          </a:xfrm>
          <a:prstGeom prst="rect">
            <a:avLst/>
          </a:prstGeom>
          <a:noFill/>
        </p:spPr>
        <p:txBody>
          <a:bodyPr wrap="square" rtlCol="0">
            <a:spAutoFit/>
          </a:bodyPr>
          <a:lstStyle/>
          <a:p>
            <a:r>
              <a:rPr lang="en-GB" dirty="0"/>
              <a:t>This is where most of the logic of the market lies, as it </a:t>
            </a:r>
            <a:r>
              <a:rPr lang="en-GB" i="1" dirty="0"/>
              <a:t>must</a:t>
            </a:r>
            <a:r>
              <a:rPr lang="en-GB" dirty="0"/>
              <a:t> be able to handle accurate transaction records and exchanging of items and balances.</a:t>
            </a:r>
          </a:p>
        </p:txBody>
      </p:sp>
    </p:spTree>
    <p:extLst>
      <p:ext uri="{BB962C8B-B14F-4D97-AF65-F5344CB8AC3E}">
        <p14:creationId xmlns:p14="http://schemas.microsoft.com/office/powerpoint/2010/main" val="163573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C01F-1CFE-4094-4E77-51D4206B0B5C}"/>
              </a:ext>
            </a:extLst>
          </p:cNvPr>
          <p:cNvSpPr>
            <a:spLocks noGrp="1"/>
          </p:cNvSpPr>
          <p:nvPr>
            <p:ph type="ctrTitle"/>
          </p:nvPr>
        </p:nvSpPr>
        <p:spPr/>
        <p:txBody>
          <a:bodyPr/>
          <a:lstStyle/>
          <a:p>
            <a:r>
              <a:rPr lang="en-GB" dirty="0"/>
              <a:t>JB931 slides</a:t>
            </a:r>
            <a:br>
              <a:rPr lang="en-GB" dirty="0"/>
            </a:br>
            <a:r>
              <a:rPr lang="en-GB" dirty="0"/>
              <a:t>Entity relations </a:t>
            </a:r>
            <a:endParaRPr lang="en-GB"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8F8CEF4-A286-DBB3-1117-C0BDD9A6E3F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66195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6C31-2181-3856-DCAD-F67ECA3ACC6D}"/>
              </a:ext>
            </a:extLst>
          </p:cNvPr>
          <p:cNvSpPr>
            <a:spLocks noGrp="1"/>
          </p:cNvSpPr>
          <p:nvPr>
            <p:ph type="title"/>
          </p:nvPr>
        </p:nvSpPr>
        <p:spPr/>
        <p:txBody>
          <a:bodyPr/>
          <a:lstStyle/>
          <a:p>
            <a:r>
              <a:rPr lang="en-GB" dirty="0"/>
              <a:t>How Do The Objects In Our Project Interact?</a:t>
            </a:r>
          </a:p>
        </p:txBody>
      </p:sp>
      <p:sp>
        <p:nvSpPr>
          <p:cNvPr id="3" name="Content Placeholder 2">
            <a:extLst>
              <a:ext uri="{FF2B5EF4-FFF2-40B4-BE49-F238E27FC236}">
                <a16:creationId xmlns:a16="http://schemas.microsoft.com/office/drawing/2014/main" id="{D256C480-89CD-5199-C540-6E4792C77D80}"/>
              </a:ext>
            </a:extLst>
          </p:cNvPr>
          <p:cNvSpPr>
            <a:spLocks noGrp="1"/>
          </p:cNvSpPr>
          <p:nvPr>
            <p:ph idx="1"/>
          </p:nvPr>
        </p:nvSpPr>
        <p:spPr/>
        <p:txBody>
          <a:bodyPr/>
          <a:lstStyle/>
          <a:p>
            <a:r>
              <a:rPr lang="en-GB" sz="2400" dirty="0"/>
              <a:t>That’s a hard question to answer! Thankfully, Entity Relationship Diagrams can help us visualise it, allowing us to understand the overall structure of the project.</a:t>
            </a:r>
            <a:br>
              <a:rPr lang="en-GB" sz="2400" dirty="0"/>
            </a:br>
            <a:endParaRPr lang="en-GB" sz="2400" dirty="0"/>
          </a:p>
          <a:p>
            <a:r>
              <a:rPr lang="en-GB" sz="2400" dirty="0"/>
              <a:t>It’s quite useful to have an ERD created at the start of the project, it allows you create a rough draft of the objects and methods. It’s also a lot easier to see how early could fit or not.</a:t>
            </a:r>
          </a:p>
          <a:p>
            <a:endParaRPr lang="en-GB" sz="2400" dirty="0"/>
          </a:p>
          <a:p>
            <a:r>
              <a:rPr lang="en-GB" sz="2400" dirty="0"/>
              <a:t>It’s also helpful to update the ERD during the project to reflect additions and changes made during development.</a:t>
            </a:r>
          </a:p>
          <a:p>
            <a:endParaRPr lang="en-GB" sz="2400" dirty="0"/>
          </a:p>
          <a:p>
            <a:endParaRPr lang="en-GB" sz="2400" dirty="0"/>
          </a:p>
          <a:p>
            <a:endParaRPr lang="en-GB" dirty="0"/>
          </a:p>
          <a:p>
            <a:pPr marL="0" indent="0">
              <a:buNone/>
            </a:pPr>
            <a:endParaRPr lang="en-GB" dirty="0"/>
          </a:p>
        </p:txBody>
      </p:sp>
      <p:pic>
        <p:nvPicPr>
          <p:cNvPr id="4" name="Picture 3">
            <a:extLst>
              <a:ext uri="{FF2B5EF4-FFF2-40B4-BE49-F238E27FC236}">
                <a16:creationId xmlns:a16="http://schemas.microsoft.com/office/drawing/2014/main" id="{EFED5BC8-B17A-2652-4C70-4355D6011A8F}"/>
              </a:ext>
            </a:extLst>
          </p:cNvPr>
          <p:cNvPicPr>
            <a:picLocks noChangeAspect="1"/>
          </p:cNvPicPr>
          <p:nvPr/>
        </p:nvPicPr>
        <p:blipFill rotWithShape="1">
          <a:blip r:embed="rId2"/>
          <a:srcRect l="7512" t="15424" r="5659" b="20797"/>
          <a:stretch/>
        </p:blipFill>
        <p:spPr>
          <a:xfrm>
            <a:off x="7791450" y="5224463"/>
            <a:ext cx="4238625" cy="1752600"/>
          </a:xfrm>
          <a:prstGeom prst="rect">
            <a:avLst/>
          </a:prstGeom>
        </p:spPr>
      </p:pic>
    </p:spTree>
    <p:extLst>
      <p:ext uri="{BB962C8B-B14F-4D97-AF65-F5344CB8AC3E}">
        <p14:creationId xmlns:p14="http://schemas.microsoft.com/office/powerpoint/2010/main" val="2267066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0300-3154-A61B-4383-F6C9C4C5A072}"/>
              </a:ext>
            </a:extLst>
          </p:cNvPr>
          <p:cNvSpPr>
            <a:spLocks noGrp="1"/>
          </p:cNvSpPr>
          <p:nvPr>
            <p:ph type="title"/>
          </p:nvPr>
        </p:nvSpPr>
        <p:spPr/>
        <p:txBody>
          <a:bodyPr/>
          <a:lstStyle/>
          <a:p>
            <a:r>
              <a:rPr lang="en-GB" dirty="0"/>
              <a:t>Our Entity Relationship diagram (ERD)</a:t>
            </a:r>
          </a:p>
        </p:txBody>
      </p:sp>
      <p:pic>
        <p:nvPicPr>
          <p:cNvPr id="9" name="Content Placeholder 8" descr="A diagram of a computer&#10;&#10;Description automatically generated">
            <a:extLst>
              <a:ext uri="{FF2B5EF4-FFF2-40B4-BE49-F238E27FC236}">
                <a16:creationId xmlns:a16="http://schemas.microsoft.com/office/drawing/2014/main" id="{13DDAEB8-9908-47DB-712A-4628CC357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72" y="1958975"/>
            <a:ext cx="4933906" cy="4351338"/>
          </a:xfrm>
        </p:spPr>
      </p:pic>
      <p:sp>
        <p:nvSpPr>
          <p:cNvPr id="11" name="TextBox 10">
            <a:extLst>
              <a:ext uri="{FF2B5EF4-FFF2-40B4-BE49-F238E27FC236}">
                <a16:creationId xmlns:a16="http://schemas.microsoft.com/office/drawing/2014/main" id="{7F08DF7E-8309-8F2E-F713-7D73116352A2}"/>
              </a:ext>
            </a:extLst>
          </p:cNvPr>
          <p:cNvSpPr txBox="1"/>
          <p:nvPr/>
        </p:nvSpPr>
        <p:spPr>
          <a:xfrm>
            <a:off x="6724650" y="1609725"/>
            <a:ext cx="4381500" cy="5632311"/>
          </a:xfrm>
          <a:prstGeom prst="rect">
            <a:avLst/>
          </a:prstGeom>
          <a:noFill/>
        </p:spPr>
        <p:txBody>
          <a:bodyPr wrap="square" rtlCol="0">
            <a:spAutoFit/>
          </a:bodyPr>
          <a:lstStyle/>
          <a:p>
            <a:pPr marL="285750" indent="-285750">
              <a:buFont typeface="Arial" panose="020B0604020202020204" pitchFamily="34" charset="0"/>
              <a:buChar char="•"/>
            </a:pPr>
            <a:r>
              <a:rPr lang="en-GB" dirty="0"/>
              <a:t>This ERD does not represent the final product here, the structure and features would change.</a:t>
            </a:r>
          </a:p>
          <a:p>
            <a:endParaRPr lang="en-GB" dirty="0"/>
          </a:p>
          <a:p>
            <a:pPr marL="285750" indent="-285750">
              <a:buFont typeface="Arial" panose="020B0604020202020204" pitchFamily="34" charset="0"/>
              <a:buChar char="•"/>
            </a:pPr>
            <a:r>
              <a:rPr lang="en-GB" dirty="0"/>
              <a:t>Quite a small scope; not much of the web application is covered or considered.</a:t>
            </a:r>
          </a:p>
          <a:p>
            <a:endParaRPr lang="en-GB" dirty="0"/>
          </a:p>
          <a:p>
            <a:pPr marL="285750" indent="-285750">
              <a:buFont typeface="Arial" panose="020B0604020202020204" pitchFamily="34" charset="0"/>
              <a:buChar char="•"/>
            </a:pPr>
            <a:r>
              <a:rPr lang="en-GB" dirty="0"/>
              <a:t>Admin entity was not implemented in the end, Role was instead.</a:t>
            </a:r>
          </a:p>
          <a:p>
            <a:endParaRPr lang="en-GB" dirty="0"/>
          </a:p>
          <a:p>
            <a:pPr marL="285750" indent="-285750">
              <a:buFont typeface="Arial" panose="020B0604020202020204" pitchFamily="34" charset="0"/>
              <a:buChar char="•"/>
            </a:pPr>
            <a:r>
              <a:rPr lang="en-GB" dirty="0"/>
              <a:t>The Game entity was transformed into the Time Trial feature (Multiple entities).</a:t>
            </a:r>
          </a:p>
          <a:p>
            <a:endParaRPr lang="en-GB" dirty="0"/>
          </a:p>
          <a:p>
            <a:pPr marL="285750" indent="-285750">
              <a:buFont typeface="Arial" panose="020B0604020202020204" pitchFamily="34" charset="0"/>
              <a:buChar char="•"/>
            </a:pPr>
            <a:r>
              <a:rPr lang="en-GB" dirty="0"/>
              <a:t>Entities that weren’t considered yet are not present in the ERD like the ones required for the Marketplace.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6744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ACC5-AE02-F203-19D0-ABCF0722DE02}"/>
              </a:ext>
            </a:extLst>
          </p:cNvPr>
          <p:cNvSpPr>
            <a:spLocks noGrp="1"/>
          </p:cNvSpPr>
          <p:nvPr>
            <p:ph type="title"/>
          </p:nvPr>
        </p:nvSpPr>
        <p:spPr/>
        <p:txBody>
          <a:bodyPr/>
          <a:lstStyle/>
          <a:p>
            <a:r>
              <a:rPr lang="en-GB" dirty="0"/>
              <a:t>Our ERD (How I Would Change It)</a:t>
            </a:r>
          </a:p>
        </p:txBody>
      </p:sp>
      <p:pic>
        <p:nvPicPr>
          <p:cNvPr id="14" name="Content Placeholder 13" descr="A computer screen shot of a computer&#10;&#10;Description automatically generated">
            <a:extLst>
              <a:ext uri="{FF2B5EF4-FFF2-40B4-BE49-F238E27FC236}">
                <a16:creationId xmlns:a16="http://schemas.microsoft.com/office/drawing/2014/main" id="{77D96205-3328-7E94-A948-D50F586C3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2009" y="1799511"/>
            <a:ext cx="5079998" cy="4351338"/>
          </a:xfrm>
        </p:spPr>
      </p:pic>
      <p:sp>
        <p:nvSpPr>
          <p:cNvPr id="10" name="TextBox 9">
            <a:extLst>
              <a:ext uri="{FF2B5EF4-FFF2-40B4-BE49-F238E27FC236}">
                <a16:creationId xmlns:a16="http://schemas.microsoft.com/office/drawing/2014/main" id="{5AA2E5D0-E902-04A6-327E-08C7ED8237D8}"/>
              </a:ext>
            </a:extLst>
          </p:cNvPr>
          <p:cNvSpPr txBox="1"/>
          <p:nvPr/>
        </p:nvSpPr>
        <p:spPr>
          <a:xfrm>
            <a:off x="962884" y="1799511"/>
            <a:ext cx="4429125" cy="6186309"/>
          </a:xfrm>
          <a:prstGeom prst="rect">
            <a:avLst/>
          </a:prstGeom>
          <a:noFill/>
        </p:spPr>
        <p:txBody>
          <a:bodyPr wrap="square" rtlCol="0">
            <a:spAutoFit/>
          </a:bodyPr>
          <a:lstStyle/>
          <a:p>
            <a:pPr marL="285750" indent="-285750">
              <a:buFont typeface="Arial" panose="020B0604020202020204" pitchFamily="34" charset="0"/>
              <a:buChar char="•"/>
            </a:pPr>
            <a:r>
              <a:rPr lang="en-GB" dirty="0"/>
              <a:t>Here is an ERD representing the final state of the project.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Updating the ERD as the project goes on.</a:t>
            </a:r>
          </a:p>
          <a:p>
            <a:endParaRPr lang="en-GB" dirty="0"/>
          </a:p>
          <a:p>
            <a:pPr marL="285750" indent="-285750">
              <a:buFont typeface="Arial" panose="020B0604020202020204" pitchFamily="34" charset="0"/>
              <a:buChar char="•"/>
            </a:pPr>
            <a:r>
              <a:rPr lang="en-GB" dirty="0"/>
              <a:t>The Course feature has an additional Feedback entity allowing more another relation to the User.</a:t>
            </a:r>
          </a:p>
          <a:p>
            <a:endParaRPr lang="en-GB" dirty="0"/>
          </a:p>
          <a:p>
            <a:pPr marL="285750" indent="-285750">
              <a:buFont typeface="Arial" panose="020B0604020202020204" pitchFamily="34" charset="0"/>
              <a:buChar char="•"/>
            </a:pPr>
            <a:r>
              <a:rPr lang="en-GB" dirty="0"/>
              <a:t>The Item and Time Trial features are here and fully realised.</a:t>
            </a:r>
          </a:p>
          <a:p>
            <a:endParaRPr lang="en-GB" dirty="0"/>
          </a:p>
          <a:p>
            <a:pPr marL="285750" indent="-285750">
              <a:buFont typeface="Arial" panose="020B0604020202020204" pitchFamily="34" charset="0"/>
              <a:buChar char="•"/>
            </a:pPr>
            <a:r>
              <a:rPr lang="en-GB" dirty="0"/>
              <a:t>The User is at the centre, all features and entities relate back to the them.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62400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C685-904B-2A4C-1EDC-22DF4ECD3502}"/>
              </a:ext>
            </a:extLst>
          </p:cNvPr>
          <p:cNvSpPr>
            <a:spLocks noGrp="1"/>
          </p:cNvSpPr>
          <p:nvPr>
            <p:ph type="title"/>
          </p:nvPr>
        </p:nvSpPr>
        <p:spPr/>
        <p:txBody>
          <a:bodyPr/>
          <a:lstStyle/>
          <a:p>
            <a:r>
              <a:rPr lang="en-GB" dirty="0"/>
              <a:t>Entities Present In Each Page</a:t>
            </a:r>
          </a:p>
        </p:txBody>
      </p:sp>
      <p:cxnSp>
        <p:nvCxnSpPr>
          <p:cNvPr id="5" name="Straight Connector 4">
            <a:extLst>
              <a:ext uri="{FF2B5EF4-FFF2-40B4-BE49-F238E27FC236}">
                <a16:creationId xmlns:a16="http://schemas.microsoft.com/office/drawing/2014/main" id="{CE920B36-5DA3-E6B4-2198-D3FC01A28356}"/>
              </a:ext>
            </a:extLst>
          </p:cNvPr>
          <p:cNvCxnSpPr/>
          <p:nvPr/>
        </p:nvCxnSpPr>
        <p:spPr>
          <a:xfrm>
            <a:off x="396240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FAF00-3169-A35C-8D62-B351B93CF715}"/>
              </a:ext>
            </a:extLst>
          </p:cNvPr>
          <p:cNvCxnSpPr/>
          <p:nvPr/>
        </p:nvCxnSpPr>
        <p:spPr>
          <a:xfrm>
            <a:off x="821055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13B8006-9E99-2391-1148-59F158B67882}"/>
              </a:ext>
            </a:extLst>
          </p:cNvPr>
          <p:cNvSpPr txBox="1"/>
          <p:nvPr/>
        </p:nvSpPr>
        <p:spPr>
          <a:xfrm>
            <a:off x="342912" y="1866900"/>
            <a:ext cx="3533757" cy="3877985"/>
          </a:xfrm>
          <a:prstGeom prst="rect">
            <a:avLst/>
          </a:prstGeom>
          <a:noFill/>
        </p:spPr>
        <p:txBody>
          <a:bodyPr wrap="square" rtlCol="0">
            <a:spAutoFit/>
          </a:bodyPr>
          <a:lstStyle/>
          <a:p>
            <a:r>
              <a:rPr lang="en-GB" dirty="0"/>
              <a:t>Log In/Register pages</a:t>
            </a:r>
          </a:p>
          <a:p>
            <a:endParaRPr lang="en-GB" dirty="0"/>
          </a:p>
          <a:p>
            <a:pPr marL="285750" indent="-285750">
              <a:buFont typeface="Arial" panose="020B0604020202020204" pitchFamily="34" charset="0"/>
              <a:buChar char="•"/>
            </a:pPr>
            <a:r>
              <a:rPr lang="en-GB" sz="1600" dirty="0"/>
              <a:t>The User repository is accessed to check if the log in details match an encrypted entry.</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User repository is also accessed to check that there is no registry details already created to avoid repeated information.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Once the registration shows no errors, a new User is added to the repository.</a:t>
            </a:r>
          </a:p>
          <a:p>
            <a:pPr marL="285750" indent="-285750">
              <a:buFont typeface="Arial" panose="020B0604020202020204" pitchFamily="34" charset="0"/>
              <a:buChar char="•"/>
            </a:pPr>
            <a:endParaRPr lang="en-GB" dirty="0"/>
          </a:p>
        </p:txBody>
      </p:sp>
      <p:sp>
        <p:nvSpPr>
          <p:cNvPr id="8" name="TextBox 7">
            <a:extLst>
              <a:ext uri="{FF2B5EF4-FFF2-40B4-BE49-F238E27FC236}">
                <a16:creationId xmlns:a16="http://schemas.microsoft.com/office/drawing/2014/main" id="{266BF038-EE2B-C142-7F8A-A31D26627487}"/>
              </a:ext>
            </a:extLst>
          </p:cNvPr>
          <p:cNvSpPr txBox="1"/>
          <p:nvPr/>
        </p:nvSpPr>
        <p:spPr>
          <a:xfrm>
            <a:off x="4048133" y="1866900"/>
            <a:ext cx="4181466" cy="4832092"/>
          </a:xfrm>
          <a:prstGeom prst="rect">
            <a:avLst/>
          </a:prstGeom>
          <a:noFill/>
        </p:spPr>
        <p:txBody>
          <a:bodyPr wrap="square" rtlCol="0">
            <a:spAutoFit/>
          </a:bodyPr>
          <a:lstStyle/>
          <a:p>
            <a:r>
              <a:rPr lang="en-GB" dirty="0"/>
              <a:t>Profile Page</a:t>
            </a:r>
          </a:p>
          <a:p>
            <a:endParaRPr lang="en-GB" dirty="0"/>
          </a:p>
          <a:p>
            <a:pPr marL="285750" indent="-285750">
              <a:buFont typeface="Arial" panose="020B0604020202020204" pitchFamily="34" charset="0"/>
              <a:buChar char="•"/>
            </a:pPr>
            <a:r>
              <a:rPr lang="en-GB" sz="1600" dirty="0"/>
              <a:t>A User’s details are taken and displayed on the Profile, so the repository must be accessed. As well as the </a:t>
            </a:r>
            <a:r>
              <a:rPr lang="en-GB" sz="1600" dirty="0" err="1"/>
              <a:t>BadgeCollection</a:t>
            </a:r>
            <a:r>
              <a:rPr lang="en-GB" sz="1600" dirty="0"/>
              <a:t> Entity information.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Friends are the same entity as a User (a self-relation) and their details can also be displayed on the Friends Profile page.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Friend Request entities can be created by sending Friend Requests from the page.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Courses the User has interacted with (</a:t>
            </a:r>
            <a:r>
              <a:rPr lang="en-GB" sz="1600" dirty="0" err="1"/>
              <a:t>UserCourse</a:t>
            </a:r>
            <a:r>
              <a:rPr lang="en-GB" sz="1600" dirty="0"/>
              <a:t>) are displayed here.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 User’s parameters can be updated on this page too.</a:t>
            </a:r>
          </a:p>
        </p:txBody>
      </p:sp>
      <p:sp>
        <p:nvSpPr>
          <p:cNvPr id="9" name="TextBox 8">
            <a:extLst>
              <a:ext uri="{FF2B5EF4-FFF2-40B4-BE49-F238E27FC236}">
                <a16:creationId xmlns:a16="http://schemas.microsoft.com/office/drawing/2014/main" id="{8D07C4DB-B52F-2A8B-D303-D43E3A2D10E4}"/>
              </a:ext>
            </a:extLst>
          </p:cNvPr>
          <p:cNvSpPr txBox="1"/>
          <p:nvPr/>
        </p:nvSpPr>
        <p:spPr>
          <a:xfrm>
            <a:off x="8439143" y="1869519"/>
            <a:ext cx="3752857" cy="3600986"/>
          </a:xfrm>
          <a:prstGeom prst="rect">
            <a:avLst/>
          </a:prstGeom>
          <a:noFill/>
        </p:spPr>
        <p:txBody>
          <a:bodyPr wrap="square" rtlCol="0">
            <a:spAutoFit/>
          </a:bodyPr>
          <a:lstStyle/>
          <a:p>
            <a:r>
              <a:rPr lang="en-GB" dirty="0"/>
              <a:t>Courses</a:t>
            </a:r>
          </a:p>
          <a:p>
            <a:endParaRPr lang="en-GB" dirty="0"/>
          </a:p>
          <a:p>
            <a:pPr marL="285750" indent="-285750">
              <a:buFont typeface="Arial" panose="020B0604020202020204" pitchFamily="34" charset="0"/>
              <a:buChar char="•"/>
            </a:pPr>
            <a:r>
              <a:rPr lang="en-GB" sz="1600" dirty="0"/>
              <a:t>The Course repository is accessed to display the details of each course available (of course!).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 The specific User’s courses (</a:t>
            </a:r>
            <a:r>
              <a:rPr lang="en-GB" sz="1600" dirty="0" err="1"/>
              <a:t>UserCourse</a:t>
            </a:r>
            <a:r>
              <a:rPr lang="en-GB" sz="1600" dirty="0"/>
              <a:t>) are checked to see which courses have been untouched, started or finished by the User. This status can also be updated.</a:t>
            </a:r>
          </a:p>
          <a:p>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01729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C685-904B-2A4C-1EDC-22DF4ECD3502}"/>
              </a:ext>
            </a:extLst>
          </p:cNvPr>
          <p:cNvSpPr>
            <a:spLocks noGrp="1"/>
          </p:cNvSpPr>
          <p:nvPr>
            <p:ph type="title"/>
          </p:nvPr>
        </p:nvSpPr>
        <p:spPr/>
        <p:txBody>
          <a:bodyPr/>
          <a:lstStyle/>
          <a:p>
            <a:r>
              <a:rPr lang="en-GB" dirty="0"/>
              <a:t>Entities Present In Each Page</a:t>
            </a:r>
          </a:p>
        </p:txBody>
      </p:sp>
      <p:cxnSp>
        <p:nvCxnSpPr>
          <p:cNvPr id="5" name="Straight Connector 4">
            <a:extLst>
              <a:ext uri="{FF2B5EF4-FFF2-40B4-BE49-F238E27FC236}">
                <a16:creationId xmlns:a16="http://schemas.microsoft.com/office/drawing/2014/main" id="{CE920B36-5DA3-E6B4-2198-D3FC01A28356}"/>
              </a:ext>
            </a:extLst>
          </p:cNvPr>
          <p:cNvCxnSpPr/>
          <p:nvPr/>
        </p:nvCxnSpPr>
        <p:spPr>
          <a:xfrm>
            <a:off x="396240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FAF00-3169-A35C-8D62-B351B93CF715}"/>
              </a:ext>
            </a:extLst>
          </p:cNvPr>
          <p:cNvCxnSpPr/>
          <p:nvPr/>
        </p:nvCxnSpPr>
        <p:spPr>
          <a:xfrm>
            <a:off x="821055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13B8006-9E99-2391-1148-59F158B67882}"/>
              </a:ext>
            </a:extLst>
          </p:cNvPr>
          <p:cNvSpPr txBox="1"/>
          <p:nvPr/>
        </p:nvSpPr>
        <p:spPr>
          <a:xfrm>
            <a:off x="361955" y="1866900"/>
            <a:ext cx="3600441" cy="5078313"/>
          </a:xfrm>
          <a:prstGeom prst="rect">
            <a:avLst/>
          </a:prstGeom>
          <a:noFill/>
        </p:spPr>
        <p:txBody>
          <a:bodyPr wrap="square" rtlCol="0">
            <a:spAutoFit/>
          </a:bodyPr>
          <a:lstStyle/>
          <a:p>
            <a:r>
              <a:rPr lang="en-GB" dirty="0"/>
              <a:t>Marketplace</a:t>
            </a:r>
          </a:p>
          <a:p>
            <a:endParaRPr lang="en-GB" dirty="0"/>
          </a:p>
          <a:p>
            <a:pPr marL="285750" indent="-285750">
              <a:buFont typeface="Arial" panose="020B0604020202020204" pitchFamily="34" charset="0"/>
              <a:buChar char="•"/>
            </a:pPr>
            <a:r>
              <a:rPr lang="en-GB" sz="1600" dirty="0"/>
              <a:t>Listing entities are displayed and its one-to-many relationship with  items means the items details are also displayed.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If an Item is purchased by the User, the Listing is deleted and a new </a:t>
            </a:r>
            <a:r>
              <a:rPr lang="en-GB" sz="1600" dirty="0" err="1"/>
              <a:t>UserItem</a:t>
            </a:r>
            <a:r>
              <a:rPr lang="en-GB" sz="1600" dirty="0"/>
              <a:t> is created (or if the User is the seller, it is also deleted).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During the buying and selling process, a Transaction entity is created for both the Buyer and Seller Users, the status of these transactions can also be updated.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endParaRPr lang="en-GB" sz="1600" dirty="0"/>
          </a:p>
        </p:txBody>
      </p:sp>
      <p:sp>
        <p:nvSpPr>
          <p:cNvPr id="8" name="TextBox 7">
            <a:extLst>
              <a:ext uri="{FF2B5EF4-FFF2-40B4-BE49-F238E27FC236}">
                <a16:creationId xmlns:a16="http://schemas.microsoft.com/office/drawing/2014/main" id="{266BF038-EE2B-C142-7F8A-A31D26627487}"/>
              </a:ext>
            </a:extLst>
          </p:cNvPr>
          <p:cNvSpPr txBox="1"/>
          <p:nvPr/>
        </p:nvSpPr>
        <p:spPr>
          <a:xfrm>
            <a:off x="4143370" y="1866900"/>
            <a:ext cx="3810004" cy="2123658"/>
          </a:xfrm>
          <a:prstGeom prst="rect">
            <a:avLst/>
          </a:prstGeom>
          <a:noFill/>
        </p:spPr>
        <p:txBody>
          <a:bodyPr wrap="square" rtlCol="0">
            <a:spAutoFit/>
          </a:bodyPr>
          <a:lstStyle/>
          <a:p>
            <a:r>
              <a:rPr lang="en-GB" dirty="0"/>
              <a:t>Leaderboard</a:t>
            </a:r>
          </a:p>
          <a:p>
            <a:endParaRPr lang="en-GB" dirty="0"/>
          </a:p>
          <a:p>
            <a:pPr marL="285750" indent="-285750">
              <a:buFont typeface="Arial" panose="020B0604020202020204" pitchFamily="34" charset="0"/>
              <a:buChar char="•"/>
            </a:pPr>
            <a:r>
              <a:rPr lang="en-GB" sz="1600" dirty="0"/>
              <a:t>Specific User details are displayed in a leaderboard.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They are ordered in of User EXP high to low.</a:t>
            </a:r>
          </a:p>
          <a:p>
            <a:endParaRPr lang="en-GB" sz="1600" dirty="0"/>
          </a:p>
        </p:txBody>
      </p:sp>
      <p:sp>
        <p:nvSpPr>
          <p:cNvPr id="9" name="TextBox 8">
            <a:extLst>
              <a:ext uri="{FF2B5EF4-FFF2-40B4-BE49-F238E27FC236}">
                <a16:creationId xmlns:a16="http://schemas.microsoft.com/office/drawing/2014/main" id="{8D07C4DB-B52F-2A8B-D303-D43E3A2D10E4}"/>
              </a:ext>
            </a:extLst>
          </p:cNvPr>
          <p:cNvSpPr txBox="1"/>
          <p:nvPr/>
        </p:nvSpPr>
        <p:spPr>
          <a:xfrm>
            <a:off x="8391525" y="1869519"/>
            <a:ext cx="3590925" cy="4093428"/>
          </a:xfrm>
          <a:prstGeom prst="rect">
            <a:avLst/>
          </a:prstGeom>
          <a:noFill/>
        </p:spPr>
        <p:txBody>
          <a:bodyPr wrap="square" rtlCol="0">
            <a:spAutoFit/>
          </a:bodyPr>
          <a:lstStyle/>
          <a:p>
            <a:r>
              <a:rPr lang="en-GB" dirty="0"/>
              <a:t>Time Trial Quiz</a:t>
            </a:r>
          </a:p>
          <a:p>
            <a:endParaRPr lang="en-GB" dirty="0"/>
          </a:p>
          <a:p>
            <a:pPr marL="285750" indent="-285750">
              <a:buFont typeface="Arial" panose="020B0604020202020204" pitchFamily="34" charset="0"/>
              <a:buChar char="•"/>
            </a:pPr>
            <a:r>
              <a:rPr lang="en-GB" sz="1600" dirty="0"/>
              <a:t>The contents of the quizzes, the questions and right and wrong answers are displayed.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status of the </a:t>
            </a:r>
            <a:r>
              <a:rPr lang="en-GB" sz="1600" dirty="0" err="1"/>
              <a:t>UserTimeTrial</a:t>
            </a:r>
            <a:r>
              <a:rPr lang="en-GB" sz="1600" dirty="0"/>
              <a:t> is also updates after the quiz page is accessed and when the quiz is started.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Once the quiz is finished, the User’s EXP is updated based on how well they did and the status of the </a:t>
            </a:r>
            <a:r>
              <a:rPr lang="en-GB" sz="1600" dirty="0" err="1"/>
              <a:t>UserQuiz</a:t>
            </a:r>
            <a:r>
              <a:rPr lang="en-GB" sz="1600" dirty="0"/>
              <a:t> is updated.</a:t>
            </a:r>
          </a:p>
          <a:p>
            <a:pPr marL="285750" indent="-285750">
              <a:buFont typeface="Arial" panose="020B0604020202020204" pitchFamily="34" charset="0"/>
              <a:buChar char="•"/>
            </a:pPr>
            <a:endParaRPr lang="en-GB" sz="1600" dirty="0"/>
          </a:p>
        </p:txBody>
      </p:sp>
      <p:cxnSp>
        <p:nvCxnSpPr>
          <p:cNvPr id="4" name="Straight Connector 3">
            <a:extLst>
              <a:ext uri="{FF2B5EF4-FFF2-40B4-BE49-F238E27FC236}">
                <a16:creationId xmlns:a16="http://schemas.microsoft.com/office/drawing/2014/main" id="{E0B2B1F3-C11E-969B-D2A9-835A8C93A53C}"/>
              </a:ext>
            </a:extLst>
          </p:cNvPr>
          <p:cNvCxnSpPr/>
          <p:nvPr/>
        </p:nvCxnSpPr>
        <p:spPr>
          <a:xfrm>
            <a:off x="3962396" y="3990558"/>
            <a:ext cx="424815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AEC197D-D736-FE2A-9A3D-7E5F5E0C5216}"/>
              </a:ext>
            </a:extLst>
          </p:cNvPr>
          <p:cNvSpPr txBox="1"/>
          <p:nvPr/>
        </p:nvSpPr>
        <p:spPr>
          <a:xfrm>
            <a:off x="4143370" y="4210050"/>
            <a:ext cx="3810001" cy="2616101"/>
          </a:xfrm>
          <a:prstGeom prst="rect">
            <a:avLst/>
          </a:prstGeom>
          <a:noFill/>
        </p:spPr>
        <p:txBody>
          <a:bodyPr wrap="square" rtlCol="0">
            <a:spAutoFit/>
          </a:bodyPr>
          <a:lstStyle/>
          <a:p>
            <a:r>
              <a:rPr lang="en-GB" dirty="0"/>
              <a:t>Time Trials</a:t>
            </a:r>
          </a:p>
          <a:p>
            <a:endParaRPr lang="en-GB" dirty="0"/>
          </a:p>
          <a:p>
            <a:pPr marL="285750" indent="-285750">
              <a:buFont typeface="Arial" panose="020B0604020202020204" pitchFamily="34" charset="0"/>
              <a:buChar char="•"/>
            </a:pPr>
            <a:r>
              <a:rPr lang="en-GB" sz="1600" dirty="0"/>
              <a:t>Each Time Trial is displayed here, as well as whether the User has attempted it or not, as well as the attempts.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err="1"/>
              <a:t>UserTimeTrial’s</a:t>
            </a:r>
            <a:r>
              <a:rPr lang="en-GB" sz="1600" dirty="0"/>
              <a:t> are created when a Time Trial is attempted.</a:t>
            </a:r>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89270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7CA-337C-C69C-8927-87D96C5F255E}"/>
              </a:ext>
            </a:extLst>
          </p:cNvPr>
          <p:cNvSpPr>
            <a:spLocks noGrp="1"/>
          </p:cNvSpPr>
          <p:nvPr>
            <p:ph type="title"/>
          </p:nvPr>
        </p:nvSpPr>
        <p:spPr/>
        <p:txBody>
          <a:bodyPr>
            <a:normAutofit/>
          </a:bodyPr>
          <a:lstStyle/>
          <a:p>
            <a:r>
              <a:rPr lang="en-GB" sz="4000" dirty="0"/>
              <a:t>Introduction to IBM SkillsBuild and Project Goals</a:t>
            </a:r>
          </a:p>
        </p:txBody>
      </p:sp>
      <p:sp>
        <p:nvSpPr>
          <p:cNvPr id="3" name="Content Placeholder 2">
            <a:extLst>
              <a:ext uri="{FF2B5EF4-FFF2-40B4-BE49-F238E27FC236}">
                <a16:creationId xmlns:a16="http://schemas.microsoft.com/office/drawing/2014/main" id="{D742F229-8EE1-71FD-BCA3-6F5119598D5E}"/>
              </a:ext>
            </a:extLst>
          </p:cNvPr>
          <p:cNvSpPr>
            <a:spLocks noGrp="1"/>
          </p:cNvSpPr>
          <p:nvPr>
            <p:ph idx="1"/>
          </p:nvPr>
        </p:nvSpPr>
        <p:spPr/>
        <p:txBody>
          <a:bodyPr/>
          <a:lstStyle/>
          <a:p>
            <a:r>
              <a:rPr lang="en-GB" dirty="0"/>
              <a:t>IBM SkillsBuild is a free online learning platform that provides access to courses on emerging technologies such as AI, Cybersecurity, Blockchain etc.</a:t>
            </a:r>
          </a:p>
          <a:p>
            <a:r>
              <a:rPr lang="en-GB" dirty="0"/>
              <a:t>It allows users to earn digital badges and certificates that show skills and expertise which can even be shared on platforms such as LinkedIn.</a:t>
            </a:r>
          </a:p>
          <a:p>
            <a:r>
              <a:rPr lang="en-GB" dirty="0"/>
              <a:t>The main goal for our project was to enhance user engagement with IBM SkillsBuild through a gamified web application to make learning more enjoyable for users.</a:t>
            </a:r>
          </a:p>
          <a:p>
            <a:endParaRPr lang="en-GB" dirty="0"/>
          </a:p>
        </p:txBody>
      </p:sp>
    </p:spTree>
    <p:extLst>
      <p:ext uri="{BB962C8B-B14F-4D97-AF65-F5344CB8AC3E}">
        <p14:creationId xmlns:p14="http://schemas.microsoft.com/office/powerpoint/2010/main" val="2120523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060BE4-4E39-D3E7-7665-CEECAD0BE745}"/>
              </a:ext>
            </a:extLst>
          </p:cNvPr>
          <p:cNvGrpSpPr/>
          <p:nvPr/>
        </p:nvGrpSpPr>
        <p:grpSpPr>
          <a:xfrm>
            <a:off x="-1541779" y="1316391"/>
            <a:ext cx="8681881" cy="6632234"/>
            <a:chOff x="-1260159" y="927532"/>
            <a:chExt cx="8681881" cy="6632234"/>
          </a:xfrm>
        </p:grpSpPr>
        <p:sp>
          <p:nvSpPr>
            <p:cNvPr id="8" name="Rectangle 7">
              <a:extLst>
                <a:ext uri="{FF2B5EF4-FFF2-40B4-BE49-F238E27FC236}">
                  <a16:creationId xmlns:a16="http://schemas.microsoft.com/office/drawing/2014/main" id="{D44AB72F-9CC3-255B-0CBE-44BC05419BEE}"/>
                </a:ext>
              </a:extLst>
            </p:cNvPr>
            <p:cNvSpPr/>
            <p:nvPr/>
          </p:nvSpPr>
          <p:spPr>
            <a:xfrm rot="18942893">
              <a:off x="-1260159" y="927532"/>
              <a:ext cx="8681881" cy="66322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dirty="0"/>
            </a:p>
          </p:txBody>
        </p:sp>
        <p:sp>
          <p:nvSpPr>
            <p:cNvPr id="9" name="TextBox 8">
              <a:extLst>
                <a:ext uri="{FF2B5EF4-FFF2-40B4-BE49-F238E27FC236}">
                  <a16:creationId xmlns:a16="http://schemas.microsoft.com/office/drawing/2014/main" id="{B83EF93E-0206-AD50-0D91-9C2B866042F4}"/>
                </a:ext>
              </a:extLst>
            </p:cNvPr>
            <p:cNvSpPr txBox="1"/>
            <p:nvPr/>
          </p:nvSpPr>
          <p:spPr>
            <a:xfrm>
              <a:off x="461977" y="4559968"/>
              <a:ext cx="4531128" cy="1323439"/>
            </a:xfrm>
            <a:prstGeom prst="rect">
              <a:avLst/>
            </a:prstGeom>
            <a:noFill/>
          </p:spPr>
          <p:txBody>
            <a:bodyPr wrap="square" rtlCol="0">
              <a:spAutoFit/>
            </a:bodyPr>
            <a:lstStyle/>
            <a:p>
              <a:r>
                <a:rPr lang="en-GB" sz="4000" dirty="0">
                  <a:latin typeface="ADLaM Display" panose="020F0502020204030204" pitchFamily="2" charset="0"/>
                  <a:ea typeface="ADLaM Display" panose="020F0502020204030204" pitchFamily="2" charset="0"/>
                  <a:cs typeface="ADLaM Display" panose="020F0502020204030204" pitchFamily="2" charset="0"/>
                </a:rPr>
                <a:t>Plans to take the project forward</a:t>
              </a:r>
            </a:p>
          </p:txBody>
        </p:sp>
      </p:grpSp>
      <p:grpSp>
        <p:nvGrpSpPr>
          <p:cNvPr id="7" name="Group 6">
            <a:extLst>
              <a:ext uri="{FF2B5EF4-FFF2-40B4-BE49-F238E27FC236}">
                <a16:creationId xmlns:a16="http://schemas.microsoft.com/office/drawing/2014/main" id="{AE86835F-925B-945E-66AA-6C33DCC9C018}"/>
              </a:ext>
            </a:extLst>
          </p:cNvPr>
          <p:cNvGrpSpPr/>
          <p:nvPr/>
        </p:nvGrpSpPr>
        <p:grpSpPr>
          <a:xfrm>
            <a:off x="1876693" y="-601628"/>
            <a:ext cx="11080881" cy="6437424"/>
            <a:chOff x="3900867" y="743880"/>
            <a:chExt cx="10037342" cy="5080695"/>
          </a:xfrm>
          <a:blipFill>
            <a:blip r:embed="rId2"/>
            <a:stretch>
              <a:fillRect/>
            </a:stretch>
          </a:blipFill>
        </p:grpSpPr>
        <p:sp>
          <p:nvSpPr>
            <p:cNvPr id="4" name="Rectangle 3">
              <a:extLst>
                <a:ext uri="{FF2B5EF4-FFF2-40B4-BE49-F238E27FC236}">
                  <a16:creationId xmlns:a16="http://schemas.microsoft.com/office/drawing/2014/main" id="{61E70F13-7CDD-E26B-7223-35B4FED0890D}"/>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0C47A48-CBE0-4C84-9524-4C5A1EF729E4}"/>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5B004C9-F16D-CAF6-38C2-A4D31FD060DB}"/>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TextBox 10">
            <a:extLst>
              <a:ext uri="{FF2B5EF4-FFF2-40B4-BE49-F238E27FC236}">
                <a16:creationId xmlns:a16="http://schemas.microsoft.com/office/drawing/2014/main" id="{7E5C44FC-ECF9-A0EF-C2DE-EEB5B804E474}"/>
              </a:ext>
            </a:extLst>
          </p:cNvPr>
          <p:cNvSpPr txBox="1"/>
          <p:nvPr/>
        </p:nvSpPr>
        <p:spPr>
          <a:xfrm>
            <a:off x="290797" y="9572670"/>
            <a:ext cx="6760461" cy="646331"/>
          </a:xfrm>
          <a:prstGeom prst="rect">
            <a:avLst/>
          </a:prstGeom>
          <a:noFill/>
        </p:spPr>
        <p:txBody>
          <a:bodyPr wrap="square" rtlCol="0">
            <a:spAutoFit/>
          </a:bodyPr>
          <a:lstStyle/>
          <a:p>
            <a:r>
              <a:rPr lang="en-GB" sz="3600" dirty="0"/>
              <a:t>Launch publicly on the internet</a:t>
            </a:r>
          </a:p>
        </p:txBody>
      </p:sp>
      <p:pic>
        <p:nvPicPr>
          <p:cNvPr id="13" name="Graphic 12" descr="Internet with solid fill">
            <a:extLst>
              <a:ext uri="{FF2B5EF4-FFF2-40B4-BE49-F238E27FC236}">
                <a16:creationId xmlns:a16="http://schemas.microsoft.com/office/drawing/2014/main" id="{581F07CA-FCBB-8D7E-DA12-BB8E035CAA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3173" y="-2341524"/>
            <a:ext cx="1806180" cy="1806180"/>
          </a:xfrm>
          <a:prstGeom prst="rect">
            <a:avLst/>
          </a:prstGeom>
        </p:spPr>
      </p:pic>
      <p:grpSp>
        <p:nvGrpSpPr>
          <p:cNvPr id="15" name="Group 14">
            <a:extLst>
              <a:ext uri="{FF2B5EF4-FFF2-40B4-BE49-F238E27FC236}">
                <a16:creationId xmlns:a16="http://schemas.microsoft.com/office/drawing/2014/main" id="{2FA30963-F544-C3D3-5771-20BB7E098579}"/>
              </a:ext>
            </a:extLst>
          </p:cNvPr>
          <p:cNvGrpSpPr/>
          <p:nvPr/>
        </p:nvGrpSpPr>
        <p:grpSpPr>
          <a:xfrm>
            <a:off x="180357" y="10452378"/>
            <a:ext cx="7776412" cy="2031325"/>
            <a:chOff x="147256" y="2907845"/>
            <a:chExt cx="7776412" cy="2031325"/>
          </a:xfrm>
        </p:grpSpPr>
        <p:sp>
          <p:nvSpPr>
            <p:cNvPr id="16" name="TextBox 15">
              <a:extLst>
                <a:ext uri="{FF2B5EF4-FFF2-40B4-BE49-F238E27FC236}">
                  <a16:creationId xmlns:a16="http://schemas.microsoft.com/office/drawing/2014/main" id="{AEAB66E3-75FD-3FB4-0371-218F69297769}"/>
                </a:ext>
              </a:extLst>
            </p:cNvPr>
            <p:cNvSpPr txBox="1"/>
            <p:nvPr/>
          </p:nvSpPr>
          <p:spPr>
            <a:xfrm>
              <a:off x="783566" y="2907845"/>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Secure a domain name and a reliable hosting service.</a:t>
              </a:r>
            </a:p>
            <a:p>
              <a:pPr marL="742950" lvl="1" indent="-285750" algn="l">
                <a:buFont typeface="Arial" panose="020B0604020202020204" pitchFamily="34" charset="0"/>
                <a:buChar char="•"/>
              </a:pPr>
              <a:r>
                <a:rPr lang="en-US" dirty="0">
                  <a:solidFill>
                    <a:srgbClr val="0D0D0D"/>
                  </a:solidFill>
                  <a:highlight>
                    <a:srgbClr val="FFFFFF"/>
                  </a:highlight>
                  <a:latin typeface="Söhne"/>
                </a:rPr>
                <a:t>Ensure users data is protected and ensure handling of the increased traffic</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Promote website through social m</a:t>
              </a:r>
              <a:r>
                <a:rPr lang="en-US" dirty="0">
                  <a:solidFill>
                    <a:srgbClr val="0D0D0D"/>
                  </a:solidFill>
                  <a:highlight>
                    <a:srgbClr val="FFFFFF"/>
                  </a:highlight>
                  <a:latin typeface="Söhne"/>
                </a:rPr>
                <a:t>edia</a:t>
              </a:r>
              <a:endParaRPr lang="en-US" b="0" i="0" dirty="0">
                <a:solidFill>
                  <a:srgbClr val="0D0D0D"/>
                </a:solidFill>
                <a:effectLst/>
                <a:highlight>
                  <a:srgbClr val="FFFFFF"/>
                </a:highlight>
                <a:latin typeface="Söhne"/>
              </a:endParaRPr>
            </a:p>
            <a:p>
              <a:br>
                <a:rPr lang="en-US" dirty="0"/>
              </a:br>
              <a:endParaRPr lang="en-GB" dirty="0"/>
            </a:p>
          </p:txBody>
        </p:sp>
        <p:pic>
          <p:nvPicPr>
            <p:cNvPr id="17" name="Graphic 16" descr="Inbox with solid fill">
              <a:extLst>
                <a:ext uri="{FF2B5EF4-FFF2-40B4-BE49-F238E27FC236}">
                  <a16:creationId xmlns:a16="http://schemas.microsoft.com/office/drawing/2014/main" id="{8E2A1B5D-ED37-AB02-337D-9D288BB926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256" y="3237449"/>
              <a:ext cx="914400" cy="914400"/>
            </a:xfrm>
            <a:prstGeom prst="rect">
              <a:avLst/>
            </a:prstGeom>
          </p:spPr>
        </p:pic>
      </p:grpSp>
    </p:spTree>
    <p:extLst>
      <p:ext uri="{BB962C8B-B14F-4D97-AF65-F5344CB8AC3E}">
        <p14:creationId xmlns:p14="http://schemas.microsoft.com/office/powerpoint/2010/main" val="297392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060BE4-4E39-D3E7-7665-CEECAD0BE745}"/>
              </a:ext>
            </a:extLst>
          </p:cNvPr>
          <p:cNvGrpSpPr/>
          <p:nvPr/>
        </p:nvGrpSpPr>
        <p:grpSpPr>
          <a:xfrm>
            <a:off x="-12350836" y="225766"/>
            <a:ext cx="10653921" cy="6632234"/>
            <a:chOff x="-3232199" y="927532"/>
            <a:chExt cx="10653921" cy="6632234"/>
          </a:xfrm>
        </p:grpSpPr>
        <p:sp>
          <p:nvSpPr>
            <p:cNvPr id="8" name="Rectangle 7">
              <a:extLst>
                <a:ext uri="{FF2B5EF4-FFF2-40B4-BE49-F238E27FC236}">
                  <a16:creationId xmlns:a16="http://schemas.microsoft.com/office/drawing/2014/main" id="{D44AB72F-9CC3-255B-0CBE-44BC05419BEE}"/>
                </a:ext>
              </a:extLst>
            </p:cNvPr>
            <p:cNvSpPr/>
            <p:nvPr/>
          </p:nvSpPr>
          <p:spPr>
            <a:xfrm rot="18942893">
              <a:off x="-1260159" y="927532"/>
              <a:ext cx="8681881" cy="66322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TextBox 8">
              <a:extLst>
                <a:ext uri="{FF2B5EF4-FFF2-40B4-BE49-F238E27FC236}">
                  <a16:creationId xmlns:a16="http://schemas.microsoft.com/office/drawing/2014/main" id="{B83EF93E-0206-AD50-0D91-9C2B866042F4}"/>
                </a:ext>
              </a:extLst>
            </p:cNvPr>
            <p:cNvSpPr txBox="1"/>
            <p:nvPr/>
          </p:nvSpPr>
          <p:spPr>
            <a:xfrm>
              <a:off x="-3232199" y="5097196"/>
              <a:ext cx="4531128" cy="1323439"/>
            </a:xfrm>
            <a:prstGeom prst="rect">
              <a:avLst/>
            </a:prstGeom>
            <a:noFill/>
          </p:spPr>
          <p:txBody>
            <a:bodyPr wrap="square" rtlCol="0">
              <a:spAutoFit/>
            </a:bodyPr>
            <a:lstStyle/>
            <a:p>
              <a:r>
                <a:rPr lang="en-GB" sz="4000" dirty="0">
                  <a:latin typeface="ADLaM Display" panose="020F0502020204030204" pitchFamily="2" charset="0"/>
                  <a:ea typeface="ADLaM Display" panose="020F0502020204030204" pitchFamily="2" charset="0"/>
                  <a:cs typeface="ADLaM Display" panose="020F0502020204030204" pitchFamily="2" charset="0"/>
                </a:rPr>
                <a:t>Plans to take the project forward</a:t>
              </a:r>
            </a:p>
          </p:txBody>
        </p:sp>
      </p:grpSp>
      <p:grpSp>
        <p:nvGrpSpPr>
          <p:cNvPr id="7" name="Group 6">
            <a:extLst>
              <a:ext uri="{FF2B5EF4-FFF2-40B4-BE49-F238E27FC236}">
                <a16:creationId xmlns:a16="http://schemas.microsoft.com/office/drawing/2014/main" id="{AE86835F-925B-945E-66AA-6C33DCC9C018}"/>
              </a:ext>
            </a:extLst>
          </p:cNvPr>
          <p:cNvGrpSpPr/>
          <p:nvPr/>
        </p:nvGrpSpPr>
        <p:grpSpPr>
          <a:xfrm>
            <a:off x="6656832" y="-277476"/>
            <a:ext cx="7763782" cy="4300836"/>
            <a:chOff x="3900867" y="743880"/>
            <a:chExt cx="10037342" cy="5080695"/>
          </a:xfrm>
          <a:blipFill>
            <a:blip r:embed="rId2"/>
            <a:stretch>
              <a:fillRect/>
            </a:stretch>
          </a:blipFill>
        </p:grpSpPr>
        <p:sp>
          <p:nvSpPr>
            <p:cNvPr id="4" name="Rectangle 3">
              <a:extLst>
                <a:ext uri="{FF2B5EF4-FFF2-40B4-BE49-F238E27FC236}">
                  <a16:creationId xmlns:a16="http://schemas.microsoft.com/office/drawing/2014/main" id="{61E70F13-7CDD-E26B-7223-35B4FED0890D}"/>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0C47A48-CBE0-4C84-9524-4C5A1EF729E4}"/>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5B004C9-F16D-CAF6-38C2-A4D31FD060DB}"/>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64C3D8C2-D7F6-3428-8437-61DF1863C41D}"/>
              </a:ext>
            </a:extLst>
          </p:cNvPr>
          <p:cNvSpPr txBox="1"/>
          <p:nvPr/>
        </p:nvSpPr>
        <p:spPr>
          <a:xfrm>
            <a:off x="395804" y="2030056"/>
            <a:ext cx="6760461" cy="646331"/>
          </a:xfrm>
          <a:prstGeom prst="rect">
            <a:avLst/>
          </a:prstGeom>
          <a:noFill/>
        </p:spPr>
        <p:txBody>
          <a:bodyPr wrap="square" rtlCol="0">
            <a:spAutoFit/>
          </a:bodyPr>
          <a:lstStyle/>
          <a:p>
            <a:r>
              <a:rPr lang="en-GB" sz="3600" dirty="0"/>
              <a:t>Launch publicly on the internet</a:t>
            </a:r>
          </a:p>
        </p:txBody>
      </p:sp>
      <p:sp>
        <p:nvSpPr>
          <p:cNvPr id="12" name="TextBox 11">
            <a:extLst>
              <a:ext uri="{FF2B5EF4-FFF2-40B4-BE49-F238E27FC236}">
                <a16:creationId xmlns:a16="http://schemas.microsoft.com/office/drawing/2014/main" id="{E2F21DD7-973A-A5C5-EE38-EE69827923BB}"/>
              </a:ext>
            </a:extLst>
          </p:cNvPr>
          <p:cNvSpPr txBox="1"/>
          <p:nvPr/>
        </p:nvSpPr>
        <p:spPr>
          <a:xfrm>
            <a:off x="-7956475" y="3147686"/>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Increased user engagement.</a:t>
            </a:r>
          </a:p>
          <a:p>
            <a:pPr algn="l">
              <a:buFont typeface="Arial" panose="020B0604020202020204" pitchFamily="34" charset="0"/>
              <a:buChar char="•"/>
            </a:pPr>
            <a:r>
              <a:rPr lang="en-US" b="0" i="0" dirty="0">
                <a:solidFill>
                  <a:srgbClr val="0D0D0D"/>
                </a:solidFill>
                <a:effectLst/>
                <a:highlight>
                  <a:srgbClr val="FFFFFF"/>
                </a:highlight>
                <a:latin typeface="Söhne"/>
              </a:rPr>
              <a:t>Higher course completion rates.</a:t>
            </a:r>
          </a:p>
          <a:p>
            <a:pPr algn="l">
              <a:buFont typeface="Arial" panose="020B0604020202020204" pitchFamily="34" charset="0"/>
              <a:buChar char="•"/>
            </a:pPr>
            <a:r>
              <a:rPr lang="en-US" b="0" i="0" dirty="0">
                <a:solidFill>
                  <a:srgbClr val="0D0D0D"/>
                </a:solidFill>
                <a:effectLst/>
                <a:highlight>
                  <a:srgbClr val="FFFFFF"/>
                </a:highlight>
                <a:latin typeface="Söhne"/>
              </a:rPr>
              <a:t>Bigger and more diverse user base to larger feedback loop</a:t>
            </a:r>
          </a:p>
          <a:p>
            <a:br>
              <a:rPr lang="en-US" dirty="0"/>
            </a:br>
            <a:endParaRPr lang="en-GB" dirty="0"/>
          </a:p>
        </p:txBody>
      </p:sp>
      <p:pic>
        <p:nvPicPr>
          <p:cNvPr id="14" name="Graphic 13" descr="Internet with solid fill">
            <a:extLst>
              <a:ext uri="{FF2B5EF4-FFF2-40B4-BE49-F238E27FC236}">
                <a16:creationId xmlns:a16="http://schemas.microsoft.com/office/drawing/2014/main" id="{04650B58-2CDA-3B57-3A2C-9CC886E8FC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289" y="223876"/>
            <a:ext cx="1806180" cy="1806180"/>
          </a:xfrm>
          <a:prstGeom prst="rect">
            <a:avLst/>
          </a:prstGeom>
        </p:spPr>
      </p:pic>
      <p:pic>
        <p:nvPicPr>
          <p:cNvPr id="17" name="Graphic 16" descr="Presentation with checklist with solid fill">
            <a:extLst>
              <a:ext uri="{FF2B5EF4-FFF2-40B4-BE49-F238E27FC236}">
                <a16:creationId xmlns:a16="http://schemas.microsoft.com/office/drawing/2014/main" id="{D4989C6C-19C2-4D3C-C84E-1A170F086E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85272" y="1053943"/>
            <a:ext cx="914400" cy="914400"/>
          </a:xfrm>
          <a:prstGeom prst="rect">
            <a:avLst/>
          </a:prstGeom>
        </p:spPr>
      </p:pic>
      <p:grpSp>
        <p:nvGrpSpPr>
          <p:cNvPr id="20" name="Group 19">
            <a:extLst>
              <a:ext uri="{FF2B5EF4-FFF2-40B4-BE49-F238E27FC236}">
                <a16:creationId xmlns:a16="http://schemas.microsoft.com/office/drawing/2014/main" id="{69C10197-C197-3F57-C7C0-52E02A3EC814}"/>
              </a:ext>
            </a:extLst>
          </p:cNvPr>
          <p:cNvGrpSpPr/>
          <p:nvPr/>
        </p:nvGrpSpPr>
        <p:grpSpPr>
          <a:xfrm>
            <a:off x="147256" y="2907845"/>
            <a:ext cx="7776412" cy="2031325"/>
            <a:chOff x="147256" y="2907845"/>
            <a:chExt cx="7776412" cy="2031325"/>
          </a:xfrm>
        </p:grpSpPr>
        <p:sp>
          <p:nvSpPr>
            <p:cNvPr id="3" name="TextBox 2">
              <a:extLst>
                <a:ext uri="{FF2B5EF4-FFF2-40B4-BE49-F238E27FC236}">
                  <a16:creationId xmlns:a16="http://schemas.microsoft.com/office/drawing/2014/main" id="{5A138CE7-5235-13F2-C941-BD00C8D159BE}"/>
                </a:ext>
              </a:extLst>
            </p:cNvPr>
            <p:cNvSpPr txBox="1"/>
            <p:nvPr/>
          </p:nvSpPr>
          <p:spPr>
            <a:xfrm>
              <a:off x="783566" y="2907845"/>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Secure a domain name and a reliable hosting service.</a:t>
              </a:r>
            </a:p>
            <a:p>
              <a:pPr marL="742950" lvl="1" indent="-285750" algn="l">
                <a:buFont typeface="Arial" panose="020B0604020202020204" pitchFamily="34" charset="0"/>
                <a:buChar char="•"/>
              </a:pPr>
              <a:r>
                <a:rPr lang="en-US" dirty="0">
                  <a:solidFill>
                    <a:srgbClr val="0D0D0D"/>
                  </a:solidFill>
                  <a:highlight>
                    <a:srgbClr val="FFFFFF"/>
                  </a:highlight>
                  <a:latin typeface="Söhne"/>
                </a:rPr>
                <a:t>Ensure users data is protected and ensure handling of the increased traffic</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Promote website through social m</a:t>
              </a:r>
              <a:r>
                <a:rPr lang="en-US" dirty="0">
                  <a:solidFill>
                    <a:srgbClr val="0D0D0D"/>
                  </a:solidFill>
                  <a:highlight>
                    <a:srgbClr val="FFFFFF"/>
                  </a:highlight>
                  <a:latin typeface="Söhne"/>
                </a:rPr>
                <a:t>edia</a:t>
              </a:r>
              <a:endParaRPr lang="en-US" b="0" i="0" dirty="0">
                <a:solidFill>
                  <a:srgbClr val="0D0D0D"/>
                </a:solidFill>
                <a:effectLst/>
                <a:highlight>
                  <a:srgbClr val="FFFFFF"/>
                </a:highlight>
                <a:latin typeface="Söhne"/>
              </a:endParaRPr>
            </a:p>
            <a:p>
              <a:br>
                <a:rPr lang="en-US" dirty="0"/>
              </a:br>
              <a:endParaRPr lang="en-GB" dirty="0"/>
            </a:p>
          </p:txBody>
        </p:sp>
        <p:pic>
          <p:nvPicPr>
            <p:cNvPr id="19" name="Graphic 18" descr="Inbox with solid fill">
              <a:extLst>
                <a:ext uri="{FF2B5EF4-FFF2-40B4-BE49-F238E27FC236}">
                  <a16:creationId xmlns:a16="http://schemas.microsoft.com/office/drawing/2014/main" id="{353FED42-6438-D9F4-33BF-FEE9DFEC86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256" y="3237449"/>
              <a:ext cx="914400" cy="914400"/>
            </a:xfrm>
            <a:prstGeom prst="rect">
              <a:avLst/>
            </a:prstGeom>
          </p:spPr>
        </p:pic>
      </p:grpSp>
    </p:spTree>
    <p:extLst>
      <p:ext uri="{BB962C8B-B14F-4D97-AF65-F5344CB8AC3E}">
        <p14:creationId xmlns:p14="http://schemas.microsoft.com/office/powerpoint/2010/main" val="398012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E86835F-925B-945E-66AA-6C33DCC9C018}"/>
              </a:ext>
            </a:extLst>
          </p:cNvPr>
          <p:cNvGrpSpPr/>
          <p:nvPr/>
        </p:nvGrpSpPr>
        <p:grpSpPr>
          <a:xfrm>
            <a:off x="6656832" y="-277476"/>
            <a:ext cx="7763782" cy="4300836"/>
            <a:chOff x="3900867" y="743880"/>
            <a:chExt cx="10037342" cy="5080695"/>
          </a:xfrm>
          <a:blipFill>
            <a:blip r:embed="rId2"/>
            <a:stretch>
              <a:fillRect/>
            </a:stretch>
          </a:blipFill>
        </p:grpSpPr>
        <p:sp>
          <p:nvSpPr>
            <p:cNvPr id="4" name="Rectangle 3">
              <a:extLst>
                <a:ext uri="{FF2B5EF4-FFF2-40B4-BE49-F238E27FC236}">
                  <a16:creationId xmlns:a16="http://schemas.microsoft.com/office/drawing/2014/main" id="{61E70F13-7CDD-E26B-7223-35B4FED0890D}"/>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0C47A48-CBE0-4C84-9524-4C5A1EF729E4}"/>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5B004C9-F16D-CAF6-38C2-A4D31FD060DB}"/>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64C3D8C2-D7F6-3428-8437-61DF1863C41D}"/>
              </a:ext>
            </a:extLst>
          </p:cNvPr>
          <p:cNvSpPr txBox="1"/>
          <p:nvPr/>
        </p:nvSpPr>
        <p:spPr>
          <a:xfrm>
            <a:off x="395804" y="2030056"/>
            <a:ext cx="6760461" cy="646331"/>
          </a:xfrm>
          <a:prstGeom prst="rect">
            <a:avLst/>
          </a:prstGeom>
          <a:noFill/>
        </p:spPr>
        <p:txBody>
          <a:bodyPr wrap="square" rtlCol="0">
            <a:spAutoFit/>
          </a:bodyPr>
          <a:lstStyle/>
          <a:p>
            <a:r>
              <a:rPr lang="en-GB" sz="3600" dirty="0"/>
              <a:t>Launch publicly on the internet</a:t>
            </a:r>
          </a:p>
        </p:txBody>
      </p:sp>
      <p:sp>
        <p:nvSpPr>
          <p:cNvPr id="3" name="TextBox 2">
            <a:extLst>
              <a:ext uri="{FF2B5EF4-FFF2-40B4-BE49-F238E27FC236}">
                <a16:creationId xmlns:a16="http://schemas.microsoft.com/office/drawing/2014/main" id="{5A138CE7-5235-13F2-C941-BD00C8D159BE}"/>
              </a:ext>
            </a:extLst>
          </p:cNvPr>
          <p:cNvSpPr txBox="1"/>
          <p:nvPr/>
        </p:nvSpPr>
        <p:spPr>
          <a:xfrm>
            <a:off x="1423022" y="3001037"/>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Increased user engagement.</a:t>
            </a:r>
          </a:p>
          <a:p>
            <a:pPr algn="l">
              <a:buFont typeface="Arial" panose="020B0604020202020204" pitchFamily="34" charset="0"/>
              <a:buChar char="•"/>
            </a:pPr>
            <a:r>
              <a:rPr lang="en-US" b="0" i="0" dirty="0">
                <a:solidFill>
                  <a:srgbClr val="0D0D0D"/>
                </a:solidFill>
                <a:effectLst/>
                <a:highlight>
                  <a:srgbClr val="FFFFFF"/>
                </a:highlight>
                <a:latin typeface="Söhne"/>
              </a:rPr>
              <a:t>Higher course completion rates.</a:t>
            </a:r>
          </a:p>
          <a:p>
            <a:pPr algn="l">
              <a:buFont typeface="Arial" panose="020B0604020202020204" pitchFamily="34" charset="0"/>
              <a:buChar char="•"/>
            </a:pPr>
            <a:r>
              <a:rPr lang="en-US" b="0" i="0" dirty="0">
                <a:solidFill>
                  <a:srgbClr val="0D0D0D"/>
                </a:solidFill>
                <a:effectLst/>
                <a:highlight>
                  <a:srgbClr val="FFFFFF"/>
                </a:highlight>
                <a:latin typeface="Söhne"/>
              </a:rPr>
              <a:t>Bigger and more diverse user base to larger feedback loop</a:t>
            </a:r>
          </a:p>
          <a:p>
            <a:br>
              <a:rPr lang="en-US" dirty="0"/>
            </a:br>
            <a:endParaRPr lang="en-GB" dirty="0"/>
          </a:p>
        </p:txBody>
      </p:sp>
      <p:pic>
        <p:nvPicPr>
          <p:cNvPr id="12" name="Graphic 11" descr="Internet with solid fill">
            <a:extLst>
              <a:ext uri="{FF2B5EF4-FFF2-40B4-BE49-F238E27FC236}">
                <a16:creationId xmlns:a16="http://schemas.microsoft.com/office/drawing/2014/main" id="{4B79E51F-883E-3D6E-9C88-08C2D96C7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289" y="223876"/>
            <a:ext cx="1806180" cy="1806180"/>
          </a:xfrm>
          <a:prstGeom prst="rect">
            <a:avLst/>
          </a:prstGeom>
        </p:spPr>
      </p:pic>
      <p:pic>
        <p:nvPicPr>
          <p:cNvPr id="14" name="Graphic 13" descr="Presentation with checklist with solid fill">
            <a:extLst>
              <a:ext uri="{FF2B5EF4-FFF2-40B4-BE49-F238E27FC236}">
                <a16:creationId xmlns:a16="http://schemas.microsoft.com/office/drawing/2014/main" id="{AA5320BF-615D-B005-6C30-E90F6F1ADB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2244" y="3267214"/>
            <a:ext cx="914400" cy="914400"/>
          </a:xfrm>
          <a:prstGeom prst="rect">
            <a:avLst/>
          </a:prstGeom>
        </p:spPr>
      </p:pic>
      <p:sp>
        <p:nvSpPr>
          <p:cNvPr id="21" name="TextBox 20">
            <a:extLst>
              <a:ext uri="{FF2B5EF4-FFF2-40B4-BE49-F238E27FC236}">
                <a16:creationId xmlns:a16="http://schemas.microsoft.com/office/drawing/2014/main" id="{4503BE39-53B6-29F3-175C-56644ADB5A93}"/>
              </a:ext>
            </a:extLst>
          </p:cNvPr>
          <p:cNvSpPr txBox="1"/>
          <p:nvPr/>
        </p:nvSpPr>
        <p:spPr>
          <a:xfrm>
            <a:off x="15149632" y="1937694"/>
            <a:ext cx="6760461" cy="646331"/>
          </a:xfrm>
          <a:prstGeom prst="rect">
            <a:avLst/>
          </a:prstGeom>
          <a:noFill/>
        </p:spPr>
        <p:txBody>
          <a:bodyPr wrap="square" rtlCol="0">
            <a:spAutoFit/>
          </a:bodyPr>
          <a:lstStyle/>
          <a:p>
            <a:r>
              <a:rPr lang="en-GB" sz="3600" dirty="0"/>
              <a:t>Developing a mobile version</a:t>
            </a:r>
          </a:p>
        </p:txBody>
      </p:sp>
      <p:grpSp>
        <p:nvGrpSpPr>
          <p:cNvPr id="23" name="Group 22">
            <a:extLst>
              <a:ext uri="{FF2B5EF4-FFF2-40B4-BE49-F238E27FC236}">
                <a16:creationId xmlns:a16="http://schemas.microsoft.com/office/drawing/2014/main" id="{827C07E7-0151-0C7B-FE9D-9E3B2287F4F2}"/>
              </a:ext>
            </a:extLst>
          </p:cNvPr>
          <p:cNvGrpSpPr/>
          <p:nvPr/>
        </p:nvGrpSpPr>
        <p:grpSpPr>
          <a:xfrm>
            <a:off x="13855591" y="2951122"/>
            <a:ext cx="8054502" cy="2862322"/>
            <a:chOff x="13855591" y="2951122"/>
            <a:chExt cx="8054502" cy="2862322"/>
          </a:xfrm>
        </p:grpSpPr>
        <p:sp>
          <p:nvSpPr>
            <p:cNvPr id="20" name="TextBox 19">
              <a:extLst>
                <a:ext uri="{FF2B5EF4-FFF2-40B4-BE49-F238E27FC236}">
                  <a16:creationId xmlns:a16="http://schemas.microsoft.com/office/drawing/2014/main" id="{76F5A24D-AF8B-D85C-1D6B-CA6873689EDE}"/>
                </a:ext>
              </a:extLst>
            </p:cNvPr>
            <p:cNvSpPr txBox="1"/>
            <p:nvPr/>
          </p:nvSpPr>
          <p:spPr>
            <a:xfrm>
              <a:off x="14769991" y="2951122"/>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and develop a mobile app that mirrors the functionality of the web platform.</a:t>
              </a:r>
            </a:p>
            <a:p>
              <a:pPr algn="l">
                <a:buFont typeface="Arial" panose="020B0604020202020204" pitchFamily="34" charset="0"/>
                <a:buChar char="•"/>
              </a:pPr>
              <a:r>
                <a:rPr lang="en-US" b="0" i="0" dirty="0">
                  <a:solidFill>
                    <a:srgbClr val="0D0D0D"/>
                  </a:solidFill>
                  <a:effectLst/>
                  <a:highlight>
                    <a:srgbClr val="FFFFFF"/>
                  </a:highlight>
                  <a:latin typeface="Söhne"/>
                </a:rPr>
                <a:t>Ensure the app is compatible across various devices and operating systems.</a:t>
              </a:r>
            </a:p>
            <a:p>
              <a:pPr algn="l">
                <a:buFont typeface="Arial" panose="020B0604020202020204" pitchFamily="34" charset="0"/>
                <a:buChar char="•"/>
              </a:pPr>
              <a:r>
                <a:rPr lang="en-US" b="0" i="0" dirty="0">
                  <a:solidFill>
                    <a:srgbClr val="0D0D0D"/>
                  </a:solidFill>
                  <a:effectLst/>
                  <a:highlight>
                    <a:srgbClr val="FFFFFF"/>
                  </a:highlight>
                  <a:latin typeface="Söhne"/>
                </a:rPr>
                <a:t>Integrate push notifications to engage users and encourage course completion.</a:t>
              </a:r>
            </a:p>
            <a:p>
              <a:pPr algn="l"/>
              <a:endParaRPr lang="en-US" b="0" i="0" dirty="0">
                <a:solidFill>
                  <a:srgbClr val="0D0D0D"/>
                </a:solidFill>
                <a:effectLst/>
                <a:highlight>
                  <a:srgbClr val="FFFFFF"/>
                </a:highlight>
                <a:latin typeface="Söhne"/>
              </a:endParaRPr>
            </a:p>
            <a:p>
              <a:br>
                <a:rPr lang="en-US" dirty="0"/>
              </a:br>
              <a:endParaRPr lang="en-GB" dirty="0"/>
            </a:p>
          </p:txBody>
        </p:sp>
        <p:pic>
          <p:nvPicPr>
            <p:cNvPr id="22" name="Graphic 21" descr="Inbox with solid fill">
              <a:extLst>
                <a:ext uri="{FF2B5EF4-FFF2-40B4-BE49-F238E27FC236}">
                  <a16:creationId xmlns:a16="http://schemas.microsoft.com/office/drawing/2014/main" id="{1E0427A6-43B8-7CCC-3C8E-0E8FE3632D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55591" y="3492822"/>
              <a:ext cx="914400" cy="914400"/>
            </a:xfrm>
            <a:prstGeom prst="rect">
              <a:avLst/>
            </a:prstGeom>
          </p:spPr>
        </p:pic>
      </p:grpSp>
      <p:grpSp>
        <p:nvGrpSpPr>
          <p:cNvPr id="24" name="Group 23">
            <a:extLst>
              <a:ext uri="{FF2B5EF4-FFF2-40B4-BE49-F238E27FC236}">
                <a16:creationId xmlns:a16="http://schemas.microsoft.com/office/drawing/2014/main" id="{4191C1AB-DBA6-144C-82E0-06E4C0A5EE09}"/>
              </a:ext>
            </a:extLst>
          </p:cNvPr>
          <p:cNvGrpSpPr/>
          <p:nvPr/>
        </p:nvGrpSpPr>
        <p:grpSpPr>
          <a:xfrm>
            <a:off x="579056" y="7462958"/>
            <a:ext cx="7776412" cy="2031325"/>
            <a:chOff x="147256" y="2907845"/>
            <a:chExt cx="7776412" cy="2031325"/>
          </a:xfrm>
        </p:grpSpPr>
        <p:sp>
          <p:nvSpPr>
            <p:cNvPr id="25" name="TextBox 24">
              <a:extLst>
                <a:ext uri="{FF2B5EF4-FFF2-40B4-BE49-F238E27FC236}">
                  <a16:creationId xmlns:a16="http://schemas.microsoft.com/office/drawing/2014/main" id="{84803866-4885-8FDF-C095-8FB42E7953E1}"/>
                </a:ext>
              </a:extLst>
            </p:cNvPr>
            <p:cNvSpPr txBox="1"/>
            <p:nvPr/>
          </p:nvSpPr>
          <p:spPr>
            <a:xfrm>
              <a:off x="783566" y="2907845"/>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Secure a domain name and a reliable hosting service.</a:t>
              </a:r>
            </a:p>
            <a:p>
              <a:pPr marL="742950" lvl="1" indent="-285750" algn="l">
                <a:buFont typeface="Arial" panose="020B0604020202020204" pitchFamily="34" charset="0"/>
                <a:buChar char="•"/>
              </a:pPr>
              <a:r>
                <a:rPr lang="en-US" dirty="0">
                  <a:solidFill>
                    <a:srgbClr val="0D0D0D"/>
                  </a:solidFill>
                  <a:highlight>
                    <a:srgbClr val="FFFFFF"/>
                  </a:highlight>
                  <a:latin typeface="Söhne"/>
                </a:rPr>
                <a:t>Ensure users data is protected and ensure handling of the increased traffic</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Promote website through social m</a:t>
              </a:r>
              <a:r>
                <a:rPr lang="en-US" dirty="0">
                  <a:solidFill>
                    <a:srgbClr val="0D0D0D"/>
                  </a:solidFill>
                  <a:highlight>
                    <a:srgbClr val="FFFFFF"/>
                  </a:highlight>
                  <a:latin typeface="Söhne"/>
                </a:rPr>
                <a:t>edia</a:t>
              </a:r>
              <a:endParaRPr lang="en-US" b="0" i="0" dirty="0">
                <a:solidFill>
                  <a:srgbClr val="0D0D0D"/>
                </a:solidFill>
                <a:effectLst/>
                <a:highlight>
                  <a:srgbClr val="FFFFFF"/>
                </a:highlight>
                <a:latin typeface="Söhne"/>
              </a:endParaRPr>
            </a:p>
            <a:p>
              <a:br>
                <a:rPr lang="en-US" dirty="0"/>
              </a:br>
              <a:endParaRPr lang="en-GB" dirty="0"/>
            </a:p>
          </p:txBody>
        </p:sp>
        <p:pic>
          <p:nvPicPr>
            <p:cNvPr id="26" name="Graphic 25" descr="Inbox with solid fill">
              <a:extLst>
                <a:ext uri="{FF2B5EF4-FFF2-40B4-BE49-F238E27FC236}">
                  <a16:creationId xmlns:a16="http://schemas.microsoft.com/office/drawing/2014/main" id="{285B913E-FB0C-6A99-D7F4-41272DDCC0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256" y="3237449"/>
              <a:ext cx="914400" cy="914400"/>
            </a:xfrm>
            <a:prstGeom prst="rect">
              <a:avLst/>
            </a:prstGeom>
          </p:spPr>
        </p:pic>
      </p:grpSp>
    </p:spTree>
    <p:extLst>
      <p:ext uri="{BB962C8B-B14F-4D97-AF65-F5344CB8AC3E}">
        <p14:creationId xmlns:p14="http://schemas.microsoft.com/office/powerpoint/2010/main" val="231726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1667782" y="-735429"/>
            <a:ext cx="7763782" cy="4300836"/>
            <a:chOff x="3900867" y="743880"/>
            <a:chExt cx="10037342" cy="5080695"/>
          </a:xfrm>
          <a:blipFill>
            <a:blip r:embed="rId2"/>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64C3D8C2-D7F6-3428-8437-61DF1863C41D}"/>
              </a:ext>
            </a:extLst>
          </p:cNvPr>
          <p:cNvSpPr txBox="1"/>
          <p:nvPr/>
        </p:nvSpPr>
        <p:spPr>
          <a:xfrm>
            <a:off x="-7452796" y="2030056"/>
            <a:ext cx="6760461" cy="646331"/>
          </a:xfrm>
          <a:prstGeom prst="rect">
            <a:avLst/>
          </a:prstGeom>
          <a:noFill/>
        </p:spPr>
        <p:txBody>
          <a:bodyPr wrap="square" rtlCol="0">
            <a:spAutoFit/>
          </a:bodyPr>
          <a:lstStyle/>
          <a:p>
            <a:r>
              <a:rPr lang="en-GB" sz="3600" dirty="0"/>
              <a:t>Launch publicly on the internet</a:t>
            </a:r>
          </a:p>
        </p:txBody>
      </p:sp>
      <p:sp>
        <p:nvSpPr>
          <p:cNvPr id="10" name="TextBox 9">
            <a:extLst>
              <a:ext uri="{FF2B5EF4-FFF2-40B4-BE49-F238E27FC236}">
                <a16:creationId xmlns:a16="http://schemas.microsoft.com/office/drawing/2014/main" id="{9BFFBA2D-C479-3C11-E2CD-96B41FEA2CA5}"/>
              </a:ext>
            </a:extLst>
          </p:cNvPr>
          <p:cNvSpPr txBox="1"/>
          <p:nvPr/>
        </p:nvSpPr>
        <p:spPr>
          <a:xfrm>
            <a:off x="5157113" y="2102738"/>
            <a:ext cx="6760461" cy="646331"/>
          </a:xfrm>
          <a:prstGeom prst="rect">
            <a:avLst/>
          </a:prstGeom>
          <a:noFill/>
        </p:spPr>
        <p:txBody>
          <a:bodyPr wrap="square" rtlCol="0">
            <a:spAutoFit/>
          </a:bodyPr>
          <a:lstStyle/>
          <a:p>
            <a:r>
              <a:rPr lang="en-GB" sz="3600" dirty="0"/>
              <a:t>Developing a mobile version</a:t>
            </a:r>
          </a:p>
        </p:txBody>
      </p:sp>
      <p:sp>
        <p:nvSpPr>
          <p:cNvPr id="12" name="TextBox 11">
            <a:extLst>
              <a:ext uri="{FF2B5EF4-FFF2-40B4-BE49-F238E27FC236}">
                <a16:creationId xmlns:a16="http://schemas.microsoft.com/office/drawing/2014/main" id="{884ECF9D-1E71-7080-27C2-C8F276494F6C}"/>
              </a:ext>
            </a:extLst>
          </p:cNvPr>
          <p:cNvSpPr txBox="1"/>
          <p:nvPr/>
        </p:nvSpPr>
        <p:spPr>
          <a:xfrm>
            <a:off x="873119" y="9199752"/>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Increased user engagement.</a:t>
            </a:r>
          </a:p>
          <a:p>
            <a:pPr algn="l">
              <a:buFont typeface="Arial" panose="020B0604020202020204" pitchFamily="34" charset="0"/>
              <a:buChar char="•"/>
            </a:pPr>
            <a:r>
              <a:rPr lang="en-US" b="0" i="0" dirty="0">
                <a:solidFill>
                  <a:srgbClr val="0D0D0D"/>
                </a:solidFill>
                <a:effectLst/>
                <a:highlight>
                  <a:srgbClr val="FFFFFF"/>
                </a:highlight>
                <a:latin typeface="Söhne"/>
              </a:rPr>
              <a:t>Higher course completion rates.</a:t>
            </a:r>
          </a:p>
          <a:p>
            <a:pPr algn="l">
              <a:buFont typeface="Arial" panose="020B0604020202020204" pitchFamily="34" charset="0"/>
              <a:buChar char="•"/>
            </a:pPr>
            <a:r>
              <a:rPr lang="en-US" b="0" i="0" dirty="0">
                <a:solidFill>
                  <a:srgbClr val="0D0D0D"/>
                </a:solidFill>
                <a:effectLst/>
                <a:highlight>
                  <a:srgbClr val="FFFFFF"/>
                </a:highlight>
                <a:latin typeface="Söhne"/>
              </a:rPr>
              <a:t>Bigger and more diverse user base to larger feedback loop</a:t>
            </a:r>
          </a:p>
          <a:p>
            <a:br>
              <a:rPr lang="en-US" dirty="0"/>
            </a:br>
            <a:endParaRPr lang="en-GB" dirty="0"/>
          </a:p>
        </p:txBody>
      </p:sp>
      <p:sp>
        <p:nvSpPr>
          <p:cNvPr id="28" name="TextBox 27">
            <a:extLst>
              <a:ext uri="{FF2B5EF4-FFF2-40B4-BE49-F238E27FC236}">
                <a16:creationId xmlns:a16="http://schemas.microsoft.com/office/drawing/2014/main" id="{06CD9371-064F-B5B9-2A90-07F3E4A247AB}"/>
              </a:ext>
            </a:extLst>
          </p:cNvPr>
          <p:cNvSpPr txBox="1"/>
          <p:nvPr/>
        </p:nvSpPr>
        <p:spPr>
          <a:xfrm>
            <a:off x="1357331" y="7445426"/>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Enhanced user experience.</a:t>
            </a:r>
          </a:p>
          <a:p>
            <a:pPr algn="l">
              <a:buFont typeface="Arial" panose="020B0604020202020204" pitchFamily="34" charset="0"/>
              <a:buChar char="•"/>
            </a:pPr>
            <a:r>
              <a:rPr lang="en-US" b="0" i="0" dirty="0">
                <a:solidFill>
                  <a:srgbClr val="0D0D0D"/>
                </a:solidFill>
                <a:effectLst/>
                <a:highlight>
                  <a:srgbClr val="FFFFFF"/>
                </a:highlight>
                <a:latin typeface="Söhne"/>
              </a:rPr>
              <a:t>Increased daily active users.</a:t>
            </a:r>
          </a:p>
          <a:p>
            <a:pPr algn="l">
              <a:buFont typeface="Arial" panose="020B0604020202020204" pitchFamily="34" charset="0"/>
              <a:buChar char="•"/>
            </a:pPr>
            <a:r>
              <a:rPr lang="en-US" b="0" i="0" dirty="0">
                <a:solidFill>
                  <a:srgbClr val="0D0D0D"/>
                </a:solidFill>
                <a:effectLst/>
                <a:highlight>
                  <a:srgbClr val="FFFFFF"/>
                </a:highlight>
                <a:latin typeface="Söhne"/>
              </a:rPr>
              <a:t>Greater flexibility in how and when users engage with content.</a:t>
            </a:r>
          </a:p>
          <a:p>
            <a:pPr algn="l"/>
            <a:br>
              <a:rPr lang="en-US" dirty="0"/>
            </a:br>
            <a:endParaRPr lang="en-GB" dirty="0"/>
          </a:p>
        </p:txBody>
      </p:sp>
      <p:pic>
        <p:nvPicPr>
          <p:cNvPr id="29" name="Graphic 28" descr="Presentation with checklist with solid fill">
            <a:extLst>
              <a:ext uri="{FF2B5EF4-FFF2-40B4-BE49-F238E27FC236}">
                <a16:creationId xmlns:a16="http://schemas.microsoft.com/office/drawing/2014/main" id="{EA0DB6BE-E56B-B02E-A28E-4EE5064566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800" y="7865389"/>
            <a:ext cx="914400" cy="914400"/>
          </a:xfrm>
          <a:prstGeom prst="rect">
            <a:avLst/>
          </a:prstGeom>
        </p:spPr>
      </p:pic>
      <p:grpSp>
        <p:nvGrpSpPr>
          <p:cNvPr id="30" name="Group 29">
            <a:extLst>
              <a:ext uri="{FF2B5EF4-FFF2-40B4-BE49-F238E27FC236}">
                <a16:creationId xmlns:a16="http://schemas.microsoft.com/office/drawing/2014/main" id="{EE1A14F6-1F83-97AF-403B-06642D471894}"/>
              </a:ext>
            </a:extLst>
          </p:cNvPr>
          <p:cNvGrpSpPr/>
          <p:nvPr/>
        </p:nvGrpSpPr>
        <p:grpSpPr>
          <a:xfrm>
            <a:off x="4204170" y="2749069"/>
            <a:ext cx="8054502" cy="2862322"/>
            <a:chOff x="13855591" y="2951122"/>
            <a:chExt cx="8054502" cy="2862322"/>
          </a:xfrm>
        </p:grpSpPr>
        <p:sp>
          <p:nvSpPr>
            <p:cNvPr id="31" name="TextBox 30">
              <a:extLst>
                <a:ext uri="{FF2B5EF4-FFF2-40B4-BE49-F238E27FC236}">
                  <a16:creationId xmlns:a16="http://schemas.microsoft.com/office/drawing/2014/main" id="{DD77A178-4020-B2BE-AC3F-C9A87BC9C4D2}"/>
                </a:ext>
              </a:extLst>
            </p:cNvPr>
            <p:cNvSpPr txBox="1"/>
            <p:nvPr/>
          </p:nvSpPr>
          <p:spPr>
            <a:xfrm>
              <a:off x="14769991" y="2951122"/>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and develop a mobile app that mirrors the functionality of the web platform.</a:t>
              </a:r>
            </a:p>
            <a:p>
              <a:pPr algn="l">
                <a:buFont typeface="Arial" panose="020B0604020202020204" pitchFamily="34" charset="0"/>
                <a:buChar char="•"/>
              </a:pPr>
              <a:r>
                <a:rPr lang="en-US" b="0" i="0" dirty="0">
                  <a:solidFill>
                    <a:srgbClr val="0D0D0D"/>
                  </a:solidFill>
                  <a:effectLst/>
                  <a:highlight>
                    <a:srgbClr val="FFFFFF"/>
                  </a:highlight>
                  <a:latin typeface="Söhne"/>
                </a:rPr>
                <a:t>Ensure the app is compatible across various devices and operating systems.</a:t>
              </a:r>
            </a:p>
            <a:p>
              <a:pPr algn="l">
                <a:buFont typeface="Arial" panose="020B0604020202020204" pitchFamily="34" charset="0"/>
                <a:buChar char="•"/>
              </a:pPr>
              <a:r>
                <a:rPr lang="en-US" b="0" i="0" dirty="0">
                  <a:solidFill>
                    <a:srgbClr val="0D0D0D"/>
                  </a:solidFill>
                  <a:effectLst/>
                  <a:highlight>
                    <a:srgbClr val="FFFFFF"/>
                  </a:highlight>
                  <a:latin typeface="Söhne"/>
                </a:rPr>
                <a:t>Integrate push notifications to engage users and encourage course completion.</a:t>
              </a:r>
            </a:p>
            <a:p>
              <a:pPr algn="l"/>
              <a:endParaRPr lang="en-US" b="0" i="0" dirty="0">
                <a:solidFill>
                  <a:srgbClr val="0D0D0D"/>
                </a:solidFill>
                <a:effectLst/>
                <a:highlight>
                  <a:srgbClr val="FFFFFF"/>
                </a:highlight>
                <a:latin typeface="Söhne"/>
              </a:endParaRPr>
            </a:p>
            <a:p>
              <a:br>
                <a:rPr lang="en-US" dirty="0"/>
              </a:br>
              <a:endParaRPr lang="en-GB" dirty="0"/>
            </a:p>
          </p:txBody>
        </p:sp>
        <p:pic>
          <p:nvPicPr>
            <p:cNvPr id="32" name="Graphic 31" descr="Inbox with solid fill">
              <a:extLst>
                <a:ext uri="{FF2B5EF4-FFF2-40B4-BE49-F238E27FC236}">
                  <a16:creationId xmlns:a16="http://schemas.microsoft.com/office/drawing/2014/main" id="{2F1A2CDB-FFF3-F574-180F-C6706BE42F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55591" y="3492822"/>
              <a:ext cx="914400" cy="914400"/>
            </a:xfrm>
            <a:prstGeom prst="rect">
              <a:avLst/>
            </a:prstGeom>
          </p:spPr>
        </p:pic>
      </p:grpSp>
    </p:spTree>
    <p:extLst>
      <p:ext uri="{BB962C8B-B14F-4D97-AF65-F5344CB8AC3E}">
        <p14:creationId xmlns:p14="http://schemas.microsoft.com/office/powerpoint/2010/main" val="1967355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B15EE8-C214-C075-55BA-209EF3E99AE8}"/>
              </a:ext>
            </a:extLst>
          </p:cNvPr>
          <p:cNvGrpSpPr/>
          <p:nvPr/>
        </p:nvGrpSpPr>
        <p:grpSpPr>
          <a:xfrm>
            <a:off x="-1667782" y="-735429"/>
            <a:ext cx="7763782" cy="4300836"/>
            <a:chOff x="3900867" y="743880"/>
            <a:chExt cx="10037342" cy="5080695"/>
          </a:xfrm>
          <a:blipFill>
            <a:blip r:embed="rId2"/>
            <a:stretch>
              <a:fillRect/>
            </a:stretch>
          </a:blipFill>
        </p:grpSpPr>
        <p:sp>
          <p:nvSpPr>
            <p:cNvPr id="8" name="Rectangle 7">
              <a:extLst>
                <a:ext uri="{FF2B5EF4-FFF2-40B4-BE49-F238E27FC236}">
                  <a16:creationId xmlns:a16="http://schemas.microsoft.com/office/drawing/2014/main" id="{B55E8F16-9747-0356-99B0-6CBD1ED3C669}"/>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0AB5837-A776-95F0-AC3F-6660E773B566}"/>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F8000CF-58B3-DB25-332B-7311DA0DFE05}"/>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TextBox 2">
            <a:extLst>
              <a:ext uri="{FF2B5EF4-FFF2-40B4-BE49-F238E27FC236}">
                <a16:creationId xmlns:a16="http://schemas.microsoft.com/office/drawing/2014/main" id="{5A138CE7-5235-13F2-C941-BD00C8D159BE}"/>
              </a:ext>
            </a:extLst>
          </p:cNvPr>
          <p:cNvSpPr txBox="1"/>
          <p:nvPr/>
        </p:nvSpPr>
        <p:spPr>
          <a:xfrm>
            <a:off x="5471359" y="2863394"/>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Enhanced user experience.</a:t>
            </a:r>
          </a:p>
          <a:p>
            <a:pPr algn="l">
              <a:buFont typeface="Arial" panose="020B0604020202020204" pitchFamily="34" charset="0"/>
              <a:buChar char="•"/>
            </a:pPr>
            <a:r>
              <a:rPr lang="en-US" b="0" i="0" dirty="0">
                <a:solidFill>
                  <a:srgbClr val="0D0D0D"/>
                </a:solidFill>
                <a:effectLst/>
                <a:highlight>
                  <a:srgbClr val="FFFFFF"/>
                </a:highlight>
                <a:latin typeface="Söhne"/>
              </a:rPr>
              <a:t>Increased daily active users.</a:t>
            </a:r>
          </a:p>
          <a:p>
            <a:pPr algn="l">
              <a:buFont typeface="Arial" panose="020B0604020202020204" pitchFamily="34" charset="0"/>
              <a:buChar char="•"/>
            </a:pPr>
            <a:r>
              <a:rPr lang="en-US" b="0" i="0" dirty="0">
                <a:solidFill>
                  <a:srgbClr val="0D0D0D"/>
                </a:solidFill>
                <a:effectLst/>
                <a:highlight>
                  <a:srgbClr val="FFFFFF"/>
                </a:highlight>
                <a:latin typeface="Söhne"/>
              </a:rPr>
              <a:t>Greater flexibility in how and when users engage with content.</a:t>
            </a:r>
          </a:p>
          <a:p>
            <a:pPr algn="l"/>
            <a:br>
              <a:rPr lang="en-US" dirty="0"/>
            </a:br>
            <a:endParaRPr lang="en-GB" dirty="0"/>
          </a:p>
        </p:txBody>
      </p:sp>
      <p:pic>
        <p:nvPicPr>
          <p:cNvPr id="4" name="Graphic 3" descr="Presentation with checklist with solid fill">
            <a:extLst>
              <a:ext uri="{FF2B5EF4-FFF2-40B4-BE49-F238E27FC236}">
                <a16:creationId xmlns:a16="http://schemas.microsoft.com/office/drawing/2014/main" id="{6B7129DA-79AF-943D-52E1-9892ADC4C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0610" y="3146854"/>
            <a:ext cx="914400" cy="914400"/>
          </a:xfrm>
          <a:prstGeom prst="rect">
            <a:avLst/>
          </a:prstGeom>
        </p:spPr>
      </p:pic>
      <p:sp>
        <p:nvSpPr>
          <p:cNvPr id="13" name="TextBox 12">
            <a:extLst>
              <a:ext uri="{FF2B5EF4-FFF2-40B4-BE49-F238E27FC236}">
                <a16:creationId xmlns:a16="http://schemas.microsoft.com/office/drawing/2014/main" id="{7A6F69EA-0AE1-5D2B-14C4-5894247D40B0}"/>
              </a:ext>
            </a:extLst>
          </p:cNvPr>
          <p:cNvSpPr txBox="1"/>
          <p:nvPr/>
        </p:nvSpPr>
        <p:spPr>
          <a:xfrm>
            <a:off x="4705447" y="-3869701"/>
            <a:ext cx="826238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15" name="TextBox 14">
            <a:extLst>
              <a:ext uri="{FF2B5EF4-FFF2-40B4-BE49-F238E27FC236}">
                <a16:creationId xmlns:a16="http://schemas.microsoft.com/office/drawing/2014/main" id="{C0B5D7CC-C2D6-FB75-A46E-46369FAC15D5}"/>
              </a:ext>
            </a:extLst>
          </p:cNvPr>
          <p:cNvSpPr txBox="1"/>
          <p:nvPr/>
        </p:nvSpPr>
        <p:spPr>
          <a:xfrm>
            <a:off x="4705447" y="-2585323"/>
            <a:ext cx="7140102" cy="2585323"/>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Collaborate with educational experts to diversify and update course materials.</a:t>
            </a:r>
          </a:p>
          <a:p>
            <a:pPr algn="l">
              <a:buFont typeface="Arial" panose="020B0604020202020204" pitchFamily="34" charset="0"/>
              <a:buChar char="•"/>
            </a:pPr>
            <a:r>
              <a:rPr lang="en-US" b="0" i="0" dirty="0">
                <a:solidFill>
                  <a:srgbClr val="0D0D0D"/>
                </a:solidFill>
                <a:effectLst/>
                <a:highlight>
                  <a:srgbClr val="FFFFFF"/>
                </a:highlight>
                <a:latin typeface="Söhne"/>
              </a:rPr>
              <a:t>Introduce new gamification elements like more complex badge systems or competitive features (e.g., tournaments).</a:t>
            </a:r>
          </a:p>
          <a:p>
            <a:pPr algn="l">
              <a:buFont typeface="Arial" panose="020B0604020202020204" pitchFamily="34" charset="0"/>
              <a:buChar char="•"/>
            </a:pPr>
            <a:r>
              <a:rPr lang="en-US" b="0" i="0" dirty="0">
                <a:solidFill>
                  <a:srgbClr val="0D0D0D"/>
                </a:solidFill>
                <a:effectLst/>
                <a:highlight>
                  <a:srgbClr val="FFFFFF"/>
                </a:highlight>
                <a:latin typeface="Söhne"/>
              </a:rPr>
              <a:t>Regular updates and new features to keep the platform dynamic and engaging.</a:t>
            </a:r>
          </a:p>
          <a:p>
            <a:pPr algn="l"/>
            <a:br>
              <a:rPr lang="en-US" dirty="0"/>
            </a:br>
            <a:endParaRPr lang="en-GB" dirty="0"/>
          </a:p>
        </p:txBody>
      </p:sp>
      <p:pic>
        <p:nvPicPr>
          <p:cNvPr id="16" name="Graphic 15" descr="Inbox with solid fill">
            <a:extLst>
              <a:ext uri="{FF2B5EF4-FFF2-40B4-BE49-F238E27FC236}">
                <a16:creationId xmlns:a16="http://schemas.microsoft.com/office/drawing/2014/main" id="{E7FD0980-86CD-E22A-16F5-7FAE827C6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3168" y="-2106834"/>
            <a:ext cx="914400" cy="914400"/>
          </a:xfrm>
          <a:prstGeom prst="rect">
            <a:avLst/>
          </a:prstGeom>
        </p:spPr>
      </p:pic>
      <p:grpSp>
        <p:nvGrpSpPr>
          <p:cNvPr id="24" name="Group 23">
            <a:extLst>
              <a:ext uri="{FF2B5EF4-FFF2-40B4-BE49-F238E27FC236}">
                <a16:creationId xmlns:a16="http://schemas.microsoft.com/office/drawing/2014/main" id="{335DF104-7356-A202-E113-8B5574902416}"/>
              </a:ext>
            </a:extLst>
          </p:cNvPr>
          <p:cNvGrpSpPr/>
          <p:nvPr/>
        </p:nvGrpSpPr>
        <p:grpSpPr>
          <a:xfrm>
            <a:off x="13208000" y="2689733"/>
            <a:ext cx="8054502" cy="2862322"/>
            <a:chOff x="13855591" y="2951122"/>
            <a:chExt cx="8054502" cy="2862322"/>
          </a:xfrm>
        </p:grpSpPr>
        <p:sp>
          <p:nvSpPr>
            <p:cNvPr id="25" name="TextBox 24">
              <a:extLst>
                <a:ext uri="{FF2B5EF4-FFF2-40B4-BE49-F238E27FC236}">
                  <a16:creationId xmlns:a16="http://schemas.microsoft.com/office/drawing/2014/main" id="{1BA78AF0-A834-8F83-2330-C1A550F01A63}"/>
                </a:ext>
              </a:extLst>
            </p:cNvPr>
            <p:cNvSpPr txBox="1"/>
            <p:nvPr/>
          </p:nvSpPr>
          <p:spPr>
            <a:xfrm>
              <a:off x="14769991" y="2951122"/>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and develop a mobile app that mirrors the functionality of the web platform.</a:t>
              </a:r>
            </a:p>
            <a:p>
              <a:pPr algn="l">
                <a:buFont typeface="Arial" panose="020B0604020202020204" pitchFamily="34" charset="0"/>
                <a:buChar char="•"/>
              </a:pPr>
              <a:r>
                <a:rPr lang="en-US" b="0" i="0" dirty="0">
                  <a:solidFill>
                    <a:srgbClr val="0D0D0D"/>
                  </a:solidFill>
                  <a:effectLst/>
                  <a:highlight>
                    <a:srgbClr val="FFFFFF"/>
                  </a:highlight>
                  <a:latin typeface="Söhne"/>
                </a:rPr>
                <a:t>Ensure the app is compatible across various devices and operating systems.</a:t>
              </a:r>
            </a:p>
            <a:p>
              <a:pPr algn="l">
                <a:buFont typeface="Arial" panose="020B0604020202020204" pitchFamily="34" charset="0"/>
                <a:buChar char="•"/>
              </a:pPr>
              <a:r>
                <a:rPr lang="en-US" b="0" i="0" dirty="0">
                  <a:solidFill>
                    <a:srgbClr val="0D0D0D"/>
                  </a:solidFill>
                  <a:effectLst/>
                  <a:highlight>
                    <a:srgbClr val="FFFFFF"/>
                  </a:highlight>
                  <a:latin typeface="Söhne"/>
                </a:rPr>
                <a:t>Integrate push notifications to engage users and encourage course completion.</a:t>
              </a:r>
            </a:p>
            <a:p>
              <a:pPr algn="l"/>
              <a:endParaRPr lang="en-US" b="0" i="0" dirty="0">
                <a:solidFill>
                  <a:srgbClr val="0D0D0D"/>
                </a:solidFill>
                <a:effectLst/>
                <a:highlight>
                  <a:srgbClr val="FFFFFF"/>
                </a:highlight>
                <a:latin typeface="Söhne"/>
              </a:endParaRPr>
            </a:p>
            <a:p>
              <a:br>
                <a:rPr lang="en-US" dirty="0"/>
              </a:br>
              <a:endParaRPr lang="en-GB" dirty="0"/>
            </a:p>
          </p:txBody>
        </p:sp>
        <p:pic>
          <p:nvPicPr>
            <p:cNvPr id="26" name="Graphic 25" descr="Inbox with solid fill">
              <a:extLst>
                <a:ext uri="{FF2B5EF4-FFF2-40B4-BE49-F238E27FC236}">
                  <a16:creationId xmlns:a16="http://schemas.microsoft.com/office/drawing/2014/main" id="{E0B6DEE8-55B6-79CA-3AEC-AB3688AACE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55591" y="3492822"/>
              <a:ext cx="914400" cy="914400"/>
            </a:xfrm>
            <a:prstGeom prst="rect">
              <a:avLst/>
            </a:prstGeom>
          </p:spPr>
        </p:pic>
      </p:grpSp>
      <p:sp>
        <p:nvSpPr>
          <p:cNvPr id="27" name="TextBox 26">
            <a:extLst>
              <a:ext uri="{FF2B5EF4-FFF2-40B4-BE49-F238E27FC236}">
                <a16:creationId xmlns:a16="http://schemas.microsoft.com/office/drawing/2014/main" id="{6972947F-93EC-3926-62E0-725E4907E73F}"/>
              </a:ext>
            </a:extLst>
          </p:cNvPr>
          <p:cNvSpPr txBox="1"/>
          <p:nvPr/>
        </p:nvSpPr>
        <p:spPr>
          <a:xfrm>
            <a:off x="5157113" y="2102738"/>
            <a:ext cx="6760461" cy="646331"/>
          </a:xfrm>
          <a:prstGeom prst="rect">
            <a:avLst/>
          </a:prstGeom>
          <a:noFill/>
        </p:spPr>
        <p:txBody>
          <a:bodyPr wrap="square" rtlCol="0">
            <a:spAutoFit/>
          </a:bodyPr>
          <a:lstStyle/>
          <a:p>
            <a:r>
              <a:rPr lang="en-GB" sz="3600" dirty="0"/>
              <a:t>Developing a mobile version</a:t>
            </a:r>
          </a:p>
        </p:txBody>
      </p:sp>
    </p:spTree>
    <p:extLst>
      <p:ext uri="{BB962C8B-B14F-4D97-AF65-F5344CB8AC3E}">
        <p14:creationId xmlns:p14="http://schemas.microsoft.com/office/powerpoint/2010/main" val="2441359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38CE7-5235-13F2-C941-BD00C8D159BE}"/>
              </a:ext>
            </a:extLst>
          </p:cNvPr>
          <p:cNvSpPr txBox="1"/>
          <p:nvPr/>
        </p:nvSpPr>
        <p:spPr>
          <a:xfrm>
            <a:off x="15359605" y="2551837"/>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Enhanced user experience.</a:t>
            </a:r>
          </a:p>
          <a:p>
            <a:pPr algn="l">
              <a:buFont typeface="Arial" panose="020B0604020202020204" pitchFamily="34" charset="0"/>
              <a:buChar char="•"/>
            </a:pPr>
            <a:r>
              <a:rPr lang="en-US" b="0" i="0" dirty="0">
                <a:solidFill>
                  <a:srgbClr val="0D0D0D"/>
                </a:solidFill>
                <a:effectLst/>
                <a:highlight>
                  <a:srgbClr val="FFFFFF"/>
                </a:highlight>
                <a:latin typeface="Söhne"/>
              </a:rPr>
              <a:t>Increased daily active users.</a:t>
            </a:r>
          </a:p>
          <a:p>
            <a:pPr algn="l">
              <a:buFont typeface="Arial" panose="020B0604020202020204" pitchFamily="34" charset="0"/>
              <a:buChar char="•"/>
            </a:pPr>
            <a:r>
              <a:rPr lang="en-US" b="0" i="0" dirty="0">
                <a:solidFill>
                  <a:srgbClr val="0D0D0D"/>
                </a:solidFill>
                <a:effectLst/>
                <a:highlight>
                  <a:srgbClr val="FFFFFF"/>
                </a:highlight>
                <a:latin typeface="Söhne"/>
              </a:rPr>
              <a:t>Greater flexibility in how and when users engage with content.</a:t>
            </a:r>
          </a:p>
          <a:p>
            <a:pPr algn="l"/>
            <a:br>
              <a:rPr lang="en-US" dirty="0"/>
            </a:br>
            <a:endParaRPr lang="en-GB" dirty="0"/>
          </a:p>
        </p:txBody>
      </p:sp>
      <p:sp>
        <p:nvSpPr>
          <p:cNvPr id="10" name="TextBox 9">
            <a:extLst>
              <a:ext uri="{FF2B5EF4-FFF2-40B4-BE49-F238E27FC236}">
                <a16:creationId xmlns:a16="http://schemas.microsoft.com/office/drawing/2014/main" id="{9BFFBA2D-C479-3C11-E2CD-96B41FEA2CA5}"/>
              </a:ext>
            </a:extLst>
          </p:cNvPr>
          <p:cNvSpPr txBox="1"/>
          <p:nvPr/>
        </p:nvSpPr>
        <p:spPr>
          <a:xfrm>
            <a:off x="12785200" y="1485543"/>
            <a:ext cx="6760461" cy="646331"/>
          </a:xfrm>
          <a:prstGeom prst="rect">
            <a:avLst/>
          </a:prstGeom>
          <a:noFill/>
        </p:spPr>
        <p:txBody>
          <a:bodyPr wrap="square" rtlCol="0">
            <a:spAutoFit/>
          </a:bodyPr>
          <a:lstStyle/>
          <a:p>
            <a:r>
              <a:rPr lang="en-GB" sz="3600" dirty="0"/>
              <a:t>Developing a mobile version</a:t>
            </a:r>
          </a:p>
        </p:txBody>
      </p:sp>
      <p:grpSp>
        <p:nvGrpSpPr>
          <p:cNvPr id="19" name="Group 18">
            <a:extLst>
              <a:ext uri="{FF2B5EF4-FFF2-40B4-BE49-F238E27FC236}">
                <a16:creationId xmlns:a16="http://schemas.microsoft.com/office/drawing/2014/main" id="{33B741B7-1B4C-1AB3-A06B-4F8458F153CC}"/>
              </a:ext>
            </a:extLst>
          </p:cNvPr>
          <p:cNvGrpSpPr/>
          <p:nvPr/>
        </p:nvGrpSpPr>
        <p:grpSpPr>
          <a:xfrm>
            <a:off x="-2269546" y="2557164"/>
            <a:ext cx="7763782" cy="4300836"/>
            <a:chOff x="3900867" y="743880"/>
            <a:chExt cx="10037342" cy="5080695"/>
          </a:xfrm>
          <a:blipFill>
            <a:blip r:embed="rId2"/>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 name="Graphic 3" descr="Presentation with checklist with solid fill">
            <a:extLst>
              <a:ext uri="{FF2B5EF4-FFF2-40B4-BE49-F238E27FC236}">
                <a16:creationId xmlns:a16="http://schemas.microsoft.com/office/drawing/2014/main" id="{6B7129DA-79AF-943D-52E1-9892ADC4C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77879" y="2971800"/>
            <a:ext cx="914400" cy="914400"/>
          </a:xfrm>
          <a:prstGeom prst="rect">
            <a:avLst/>
          </a:prstGeom>
        </p:spPr>
      </p:pic>
      <p:sp>
        <p:nvSpPr>
          <p:cNvPr id="2" name="TextBox 1">
            <a:extLst>
              <a:ext uri="{FF2B5EF4-FFF2-40B4-BE49-F238E27FC236}">
                <a16:creationId xmlns:a16="http://schemas.microsoft.com/office/drawing/2014/main" id="{C0AA7B4D-5A1B-51D8-ACB2-3D26E15B2336}"/>
              </a:ext>
            </a:extLst>
          </p:cNvPr>
          <p:cNvSpPr txBox="1"/>
          <p:nvPr/>
        </p:nvSpPr>
        <p:spPr>
          <a:xfrm>
            <a:off x="4839522" y="1397675"/>
            <a:ext cx="676046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7" name="TextBox 6">
            <a:extLst>
              <a:ext uri="{FF2B5EF4-FFF2-40B4-BE49-F238E27FC236}">
                <a16:creationId xmlns:a16="http://schemas.microsoft.com/office/drawing/2014/main" id="{97FF98F6-05F6-E20C-50DA-3155AADA3B5D}"/>
              </a:ext>
            </a:extLst>
          </p:cNvPr>
          <p:cNvSpPr txBox="1"/>
          <p:nvPr/>
        </p:nvSpPr>
        <p:spPr>
          <a:xfrm>
            <a:off x="4951255" y="2682794"/>
            <a:ext cx="7140102" cy="2585323"/>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Collaborate with educational experts to diversify and update course materials.</a:t>
            </a:r>
          </a:p>
          <a:p>
            <a:pPr algn="l">
              <a:buFont typeface="Arial" panose="020B0604020202020204" pitchFamily="34" charset="0"/>
              <a:buChar char="•"/>
            </a:pPr>
            <a:r>
              <a:rPr lang="en-US" b="0" i="0" dirty="0">
                <a:solidFill>
                  <a:srgbClr val="0D0D0D"/>
                </a:solidFill>
                <a:effectLst/>
                <a:highlight>
                  <a:srgbClr val="FFFFFF"/>
                </a:highlight>
                <a:latin typeface="Söhne"/>
              </a:rPr>
              <a:t>Introduce new gamification elements like more complex badge systems or competitive features (e.g., tournaments).</a:t>
            </a:r>
          </a:p>
          <a:p>
            <a:pPr algn="l">
              <a:buFont typeface="Arial" panose="020B0604020202020204" pitchFamily="34" charset="0"/>
              <a:buChar char="•"/>
            </a:pPr>
            <a:r>
              <a:rPr lang="en-US" b="0" i="0" dirty="0">
                <a:solidFill>
                  <a:srgbClr val="0D0D0D"/>
                </a:solidFill>
                <a:effectLst/>
                <a:highlight>
                  <a:srgbClr val="FFFFFF"/>
                </a:highlight>
                <a:latin typeface="Söhne"/>
              </a:rPr>
              <a:t>Regular updates and new features to keep the platform dynamic and engaging.</a:t>
            </a:r>
          </a:p>
          <a:p>
            <a:pPr algn="l"/>
            <a:br>
              <a:rPr lang="en-US" dirty="0"/>
            </a:br>
            <a:endParaRPr lang="en-GB" dirty="0"/>
          </a:p>
        </p:txBody>
      </p:sp>
      <p:pic>
        <p:nvPicPr>
          <p:cNvPr id="8" name="Graphic 7" descr="Inbox with solid fill">
            <a:extLst>
              <a:ext uri="{FF2B5EF4-FFF2-40B4-BE49-F238E27FC236}">
                <a16:creationId xmlns:a16="http://schemas.microsoft.com/office/drawing/2014/main" id="{3218093D-3DF0-A38C-96B2-A59B81D81A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1224" y="3180496"/>
            <a:ext cx="914400" cy="914400"/>
          </a:xfrm>
          <a:prstGeom prst="rect">
            <a:avLst/>
          </a:prstGeom>
        </p:spPr>
      </p:pic>
      <p:sp>
        <p:nvSpPr>
          <p:cNvPr id="5" name="TextBox 4">
            <a:extLst>
              <a:ext uri="{FF2B5EF4-FFF2-40B4-BE49-F238E27FC236}">
                <a16:creationId xmlns:a16="http://schemas.microsoft.com/office/drawing/2014/main" id="{0352073B-98E1-9A2B-4579-799E42FA076F}"/>
              </a:ext>
            </a:extLst>
          </p:cNvPr>
          <p:cNvSpPr txBox="1"/>
          <p:nvPr/>
        </p:nvSpPr>
        <p:spPr>
          <a:xfrm>
            <a:off x="5402976" y="7910313"/>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Stronger user retention.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motivation among learners.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Higher user satisfaction and recommendations.</a:t>
            </a:r>
          </a:p>
          <a:p>
            <a:br>
              <a:rPr lang="en-US" dirty="0"/>
            </a:br>
            <a:br>
              <a:rPr lang="en-US" dirty="0"/>
            </a:br>
            <a:endParaRPr lang="en-GB" dirty="0"/>
          </a:p>
        </p:txBody>
      </p:sp>
      <p:pic>
        <p:nvPicPr>
          <p:cNvPr id="6" name="Graphic 5" descr="Presentation with checklist with solid fill">
            <a:extLst>
              <a:ext uri="{FF2B5EF4-FFF2-40B4-BE49-F238E27FC236}">
                <a16:creationId xmlns:a16="http://schemas.microsoft.com/office/drawing/2014/main" id="{4492D38B-6FAD-56EA-4296-8BF04B17CE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5624" y="8212917"/>
            <a:ext cx="914400" cy="914400"/>
          </a:xfrm>
          <a:prstGeom prst="rect">
            <a:avLst/>
          </a:prstGeom>
        </p:spPr>
      </p:pic>
    </p:spTree>
    <p:extLst>
      <p:ext uri="{BB962C8B-B14F-4D97-AF65-F5344CB8AC3E}">
        <p14:creationId xmlns:p14="http://schemas.microsoft.com/office/powerpoint/2010/main" val="2400860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2269546" y="2557164"/>
            <a:ext cx="7763782" cy="4300836"/>
            <a:chOff x="3900867" y="743880"/>
            <a:chExt cx="10037342" cy="5080695"/>
          </a:xfrm>
          <a:blipFill>
            <a:blip r:embed="rId2"/>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extBox 6">
            <a:extLst>
              <a:ext uri="{FF2B5EF4-FFF2-40B4-BE49-F238E27FC236}">
                <a16:creationId xmlns:a16="http://schemas.microsoft.com/office/drawing/2014/main" id="{97FF98F6-05F6-E20C-50DA-3155AADA3B5D}"/>
              </a:ext>
            </a:extLst>
          </p:cNvPr>
          <p:cNvSpPr txBox="1"/>
          <p:nvPr/>
        </p:nvSpPr>
        <p:spPr>
          <a:xfrm>
            <a:off x="13687431" y="2832745"/>
            <a:ext cx="7140102" cy="2585323"/>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Collaborate with educational experts to diversify and update course materials.</a:t>
            </a:r>
          </a:p>
          <a:p>
            <a:pPr algn="l">
              <a:buFont typeface="Arial" panose="020B0604020202020204" pitchFamily="34" charset="0"/>
              <a:buChar char="•"/>
            </a:pPr>
            <a:r>
              <a:rPr lang="en-US" b="0" i="0" dirty="0">
                <a:solidFill>
                  <a:srgbClr val="0D0D0D"/>
                </a:solidFill>
                <a:effectLst/>
                <a:highlight>
                  <a:srgbClr val="FFFFFF"/>
                </a:highlight>
                <a:latin typeface="Söhne"/>
              </a:rPr>
              <a:t>Introduce new gamification elements like more complex badge systems or competitive features (e.g., tournaments).</a:t>
            </a:r>
          </a:p>
          <a:p>
            <a:pPr algn="l">
              <a:buFont typeface="Arial" panose="020B0604020202020204" pitchFamily="34" charset="0"/>
              <a:buChar char="•"/>
            </a:pPr>
            <a:r>
              <a:rPr lang="en-US" b="0" i="0" dirty="0">
                <a:solidFill>
                  <a:srgbClr val="0D0D0D"/>
                </a:solidFill>
                <a:effectLst/>
                <a:highlight>
                  <a:srgbClr val="FFFFFF"/>
                </a:highlight>
                <a:latin typeface="Söhne"/>
              </a:rPr>
              <a:t>Regular updates and new features to keep the platform dynamic and engaging.</a:t>
            </a:r>
          </a:p>
          <a:p>
            <a:pPr algn="l"/>
            <a:br>
              <a:rPr lang="en-US" dirty="0"/>
            </a:br>
            <a:endParaRPr lang="en-GB" dirty="0"/>
          </a:p>
        </p:txBody>
      </p:sp>
      <p:pic>
        <p:nvPicPr>
          <p:cNvPr id="8" name="Graphic 7" descr="Inbox with solid fill">
            <a:extLst>
              <a:ext uri="{FF2B5EF4-FFF2-40B4-BE49-F238E27FC236}">
                <a16:creationId xmlns:a16="http://schemas.microsoft.com/office/drawing/2014/main" id="{3218093D-3DF0-A38C-96B2-A59B81D81A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07400" y="3330447"/>
            <a:ext cx="914400" cy="914400"/>
          </a:xfrm>
          <a:prstGeom prst="rect">
            <a:avLst/>
          </a:prstGeom>
        </p:spPr>
      </p:pic>
      <p:sp>
        <p:nvSpPr>
          <p:cNvPr id="9" name="TextBox 8">
            <a:extLst>
              <a:ext uri="{FF2B5EF4-FFF2-40B4-BE49-F238E27FC236}">
                <a16:creationId xmlns:a16="http://schemas.microsoft.com/office/drawing/2014/main" id="{8DD0A97A-404D-7814-9D37-501F6933278E}"/>
              </a:ext>
            </a:extLst>
          </p:cNvPr>
          <p:cNvSpPr txBox="1"/>
          <p:nvPr/>
        </p:nvSpPr>
        <p:spPr>
          <a:xfrm>
            <a:off x="4839522" y="1397675"/>
            <a:ext cx="676046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11" name="TextBox 10">
            <a:extLst>
              <a:ext uri="{FF2B5EF4-FFF2-40B4-BE49-F238E27FC236}">
                <a16:creationId xmlns:a16="http://schemas.microsoft.com/office/drawing/2014/main" id="{ABE24F25-8F79-F049-3D50-7550078B781A}"/>
              </a:ext>
            </a:extLst>
          </p:cNvPr>
          <p:cNvSpPr txBox="1"/>
          <p:nvPr/>
        </p:nvSpPr>
        <p:spPr>
          <a:xfrm>
            <a:off x="4649701" y="2755912"/>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Stronger user retention.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motivation among learners.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Higher user satisfaction and recommendations.</a:t>
            </a:r>
          </a:p>
          <a:p>
            <a:br>
              <a:rPr lang="en-US" dirty="0"/>
            </a:br>
            <a:br>
              <a:rPr lang="en-US" dirty="0"/>
            </a:br>
            <a:endParaRPr lang="en-GB" dirty="0"/>
          </a:p>
        </p:txBody>
      </p:sp>
      <p:pic>
        <p:nvPicPr>
          <p:cNvPr id="12" name="Graphic 11" descr="Presentation with checklist with solid fill">
            <a:extLst>
              <a:ext uri="{FF2B5EF4-FFF2-40B4-BE49-F238E27FC236}">
                <a16:creationId xmlns:a16="http://schemas.microsoft.com/office/drawing/2014/main" id="{A043CB54-9A60-075B-D345-D1EE38EB08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32349" y="3058516"/>
            <a:ext cx="914400" cy="914400"/>
          </a:xfrm>
          <a:prstGeom prst="rect">
            <a:avLst/>
          </a:prstGeom>
        </p:spPr>
      </p:pic>
      <p:sp>
        <p:nvSpPr>
          <p:cNvPr id="13" name="TextBox 12">
            <a:extLst>
              <a:ext uri="{FF2B5EF4-FFF2-40B4-BE49-F238E27FC236}">
                <a16:creationId xmlns:a16="http://schemas.microsoft.com/office/drawing/2014/main" id="{297CD3B2-508A-B2C8-252B-E8D4C0FFDF08}"/>
              </a:ext>
            </a:extLst>
          </p:cNvPr>
          <p:cNvSpPr txBox="1"/>
          <p:nvPr/>
        </p:nvSpPr>
        <p:spPr>
          <a:xfrm>
            <a:off x="-8089799" y="1304190"/>
            <a:ext cx="6760461" cy="1754326"/>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Securing partnerships</a:t>
            </a:r>
          </a:p>
          <a:p>
            <a:br>
              <a:rPr lang="en-US" sz="3600" b="0" i="0" dirty="0">
                <a:solidFill>
                  <a:srgbClr val="0D0D0D"/>
                </a:solidFill>
                <a:effectLst/>
                <a:highlight>
                  <a:srgbClr val="FFFFFF"/>
                </a:highlight>
                <a:latin typeface="Söhne"/>
              </a:rPr>
            </a:br>
            <a:endParaRPr lang="en-GB" sz="3600" dirty="0"/>
          </a:p>
        </p:txBody>
      </p:sp>
      <p:sp>
        <p:nvSpPr>
          <p:cNvPr id="14" name="TextBox 13">
            <a:extLst>
              <a:ext uri="{FF2B5EF4-FFF2-40B4-BE49-F238E27FC236}">
                <a16:creationId xmlns:a16="http://schemas.microsoft.com/office/drawing/2014/main" id="{7BF26844-BD48-78AD-1442-D1234BE9C64F}"/>
              </a:ext>
            </a:extLst>
          </p:cNvPr>
          <p:cNvSpPr txBox="1"/>
          <p:nvPr/>
        </p:nvSpPr>
        <p:spPr>
          <a:xfrm>
            <a:off x="-7785059" y="2398397"/>
            <a:ext cx="7140102"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Identify potential industry partners such as educational institutions and corporate entities.</a:t>
            </a:r>
          </a:p>
          <a:p>
            <a:pPr algn="l">
              <a:buFont typeface="Arial" panose="020B0604020202020204" pitchFamily="34" charset="0"/>
              <a:buChar char="•"/>
            </a:pPr>
            <a:r>
              <a:rPr lang="en-US" b="0" i="0" dirty="0">
                <a:solidFill>
                  <a:srgbClr val="0D0D0D"/>
                </a:solidFill>
                <a:effectLst/>
                <a:highlight>
                  <a:srgbClr val="FFFFFF"/>
                </a:highlight>
                <a:latin typeface="Söhne"/>
              </a:rPr>
              <a:t>Apply for grants and pitch to investors focusing on educational technology.</a:t>
            </a:r>
          </a:p>
          <a:p>
            <a:pPr algn="l">
              <a:buFont typeface="Arial" panose="020B0604020202020204" pitchFamily="34" charset="0"/>
              <a:buChar char="•"/>
            </a:pPr>
            <a:r>
              <a:rPr lang="en-US" b="0" i="0" dirty="0">
                <a:solidFill>
                  <a:srgbClr val="0D0D0D"/>
                </a:solidFill>
                <a:effectLst/>
                <a:highlight>
                  <a:srgbClr val="FFFFFF"/>
                </a:highlight>
                <a:latin typeface="Söhne"/>
              </a:rPr>
              <a:t>Leverage partnerships for content development and marketing.</a:t>
            </a:r>
          </a:p>
          <a:p>
            <a:pPr lvl="1" algn="l"/>
            <a:endParaRPr lang="en-US" b="0" i="0" dirty="0">
              <a:solidFill>
                <a:srgbClr val="0D0D0D"/>
              </a:solidFill>
              <a:effectLst/>
              <a:highlight>
                <a:srgbClr val="FFFFFF"/>
              </a:highlight>
              <a:latin typeface="Söhne"/>
            </a:endParaRPr>
          </a:p>
          <a:p>
            <a:br>
              <a:rPr lang="en-US" dirty="0"/>
            </a:br>
            <a:br>
              <a:rPr lang="en-US" dirty="0"/>
            </a:br>
            <a:endParaRPr lang="en-GB" dirty="0"/>
          </a:p>
        </p:txBody>
      </p:sp>
      <p:pic>
        <p:nvPicPr>
          <p:cNvPr id="15" name="Graphic 14" descr="Inbox with solid fill">
            <a:extLst>
              <a:ext uri="{FF2B5EF4-FFF2-40B4-BE49-F238E27FC236}">
                <a16:creationId xmlns:a16="http://schemas.microsoft.com/office/drawing/2014/main" id="{51EF4B65-03CE-2078-3012-B0DA492EA2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1909" y="2601316"/>
            <a:ext cx="914400" cy="914400"/>
          </a:xfrm>
          <a:prstGeom prst="rect">
            <a:avLst/>
          </a:prstGeom>
        </p:spPr>
      </p:pic>
    </p:spTree>
    <p:extLst>
      <p:ext uri="{BB962C8B-B14F-4D97-AF65-F5344CB8AC3E}">
        <p14:creationId xmlns:p14="http://schemas.microsoft.com/office/powerpoint/2010/main" val="29169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5502854" y="2765115"/>
            <a:ext cx="7763782" cy="4300836"/>
            <a:chOff x="3900867" y="743880"/>
            <a:chExt cx="10037342" cy="5080695"/>
          </a:xfrm>
          <a:blipFill>
            <a:blip r:embed="rId3"/>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8DD0A97A-404D-7814-9D37-501F6933278E}"/>
              </a:ext>
            </a:extLst>
          </p:cNvPr>
          <p:cNvSpPr txBox="1"/>
          <p:nvPr/>
        </p:nvSpPr>
        <p:spPr>
          <a:xfrm>
            <a:off x="14202066" y="1797499"/>
            <a:ext cx="676046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3" name="TextBox 2">
            <a:extLst>
              <a:ext uri="{FF2B5EF4-FFF2-40B4-BE49-F238E27FC236}">
                <a16:creationId xmlns:a16="http://schemas.microsoft.com/office/drawing/2014/main" id="{8CED45BC-3F6B-21CE-DF88-83D24582262A}"/>
              </a:ext>
            </a:extLst>
          </p:cNvPr>
          <p:cNvSpPr txBox="1"/>
          <p:nvPr/>
        </p:nvSpPr>
        <p:spPr>
          <a:xfrm>
            <a:off x="597102" y="1197335"/>
            <a:ext cx="6760461" cy="1754326"/>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Securing partnerships</a:t>
            </a:r>
          </a:p>
          <a:p>
            <a:br>
              <a:rPr lang="en-US" sz="3600" b="0" i="0" dirty="0">
                <a:solidFill>
                  <a:srgbClr val="0D0D0D"/>
                </a:solidFill>
                <a:effectLst/>
                <a:highlight>
                  <a:srgbClr val="FFFFFF"/>
                </a:highlight>
                <a:latin typeface="Söhne"/>
              </a:rPr>
            </a:br>
            <a:endParaRPr lang="en-GB" sz="3600" dirty="0"/>
          </a:p>
        </p:txBody>
      </p:sp>
      <p:sp>
        <p:nvSpPr>
          <p:cNvPr id="4" name="TextBox 3">
            <a:extLst>
              <a:ext uri="{FF2B5EF4-FFF2-40B4-BE49-F238E27FC236}">
                <a16:creationId xmlns:a16="http://schemas.microsoft.com/office/drawing/2014/main" id="{591FAE6C-9915-3D43-214A-8B1AE323CB7B}"/>
              </a:ext>
            </a:extLst>
          </p:cNvPr>
          <p:cNvSpPr txBox="1"/>
          <p:nvPr/>
        </p:nvSpPr>
        <p:spPr>
          <a:xfrm>
            <a:off x="901842" y="2291542"/>
            <a:ext cx="7140102"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Identify potential industry partners such as educational institutions and corporate entities.</a:t>
            </a:r>
          </a:p>
          <a:p>
            <a:pPr algn="l">
              <a:buFont typeface="Arial" panose="020B0604020202020204" pitchFamily="34" charset="0"/>
              <a:buChar char="•"/>
            </a:pPr>
            <a:r>
              <a:rPr lang="en-US" b="0" i="0" dirty="0">
                <a:solidFill>
                  <a:srgbClr val="0D0D0D"/>
                </a:solidFill>
                <a:effectLst/>
                <a:highlight>
                  <a:srgbClr val="FFFFFF"/>
                </a:highlight>
                <a:latin typeface="Söhne"/>
              </a:rPr>
              <a:t>Apply for grants and pitch to investors focusing on educational technology.</a:t>
            </a:r>
          </a:p>
          <a:p>
            <a:pPr algn="l">
              <a:buFont typeface="Arial" panose="020B0604020202020204" pitchFamily="34" charset="0"/>
              <a:buChar char="•"/>
            </a:pPr>
            <a:r>
              <a:rPr lang="en-US" b="0" i="0" dirty="0">
                <a:solidFill>
                  <a:srgbClr val="0D0D0D"/>
                </a:solidFill>
                <a:effectLst/>
                <a:highlight>
                  <a:srgbClr val="FFFFFF"/>
                </a:highlight>
                <a:latin typeface="Söhne"/>
              </a:rPr>
              <a:t>Leverage partnerships for content development and marketing.</a:t>
            </a:r>
          </a:p>
          <a:p>
            <a:pPr lvl="1" algn="l"/>
            <a:endParaRPr lang="en-US" b="0" i="0" dirty="0">
              <a:solidFill>
                <a:srgbClr val="0D0D0D"/>
              </a:solidFill>
              <a:effectLst/>
              <a:highlight>
                <a:srgbClr val="FFFFFF"/>
              </a:highlight>
              <a:latin typeface="Söhne"/>
            </a:endParaRPr>
          </a:p>
          <a:p>
            <a:br>
              <a:rPr lang="en-US" dirty="0"/>
            </a:br>
            <a:br>
              <a:rPr lang="en-US" dirty="0"/>
            </a:br>
            <a:endParaRPr lang="en-GB" dirty="0"/>
          </a:p>
        </p:txBody>
      </p:sp>
      <p:pic>
        <p:nvPicPr>
          <p:cNvPr id="6" name="Graphic 5" descr="Inbox with solid fill">
            <a:extLst>
              <a:ext uri="{FF2B5EF4-FFF2-40B4-BE49-F238E27FC236}">
                <a16:creationId xmlns:a16="http://schemas.microsoft.com/office/drawing/2014/main" id="{6A5A85C2-5E31-FDB6-9DA9-635B91CE11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92" y="2494461"/>
            <a:ext cx="914400" cy="914400"/>
          </a:xfrm>
          <a:prstGeom prst="rect">
            <a:avLst/>
          </a:prstGeom>
        </p:spPr>
      </p:pic>
      <p:grpSp>
        <p:nvGrpSpPr>
          <p:cNvPr id="16" name="Group 15">
            <a:extLst>
              <a:ext uri="{FF2B5EF4-FFF2-40B4-BE49-F238E27FC236}">
                <a16:creationId xmlns:a16="http://schemas.microsoft.com/office/drawing/2014/main" id="{6220E623-E8BA-9E71-B444-CE841F1CB516}"/>
              </a:ext>
            </a:extLst>
          </p:cNvPr>
          <p:cNvGrpSpPr/>
          <p:nvPr/>
        </p:nvGrpSpPr>
        <p:grpSpPr>
          <a:xfrm>
            <a:off x="44992" y="7595575"/>
            <a:ext cx="7737232" cy="2862322"/>
            <a:chOff x="44992" y="7595575"/>
            <a:chExt cx="7737232" cy="2862322"/>
          </a:xfrm>
        </p:grpSpPr>
        <p:pic>
          <p:nvPicPr>
            <p:cNvPr id="10" name="Graphic 9" descr="Presentation with checklist with solid fill">
              <a:extLst>
                <a:ext uri="{FF2B5EF4-FFF2-40B4-BE49-F238E27FC236}">
                  <a16:creationId xmlns:a16="http://schemas.microsoft.com/office/drawing/2014/main" id="{D2C035EC-92E8-74DB-503B-E487682585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92" y="7886418"/>
              <a:ext cx="914400" cy="914400"/>
            </a:xfrm>
            <a:prstGeom prst="rect">
              <a:avLst/>
            </a:prstGeom>
          </p:spPr>
        </p:pic>
        <p:sp>
          <p:nvSpPr>
            <p:cNvPr id="13" name="TextBox 12">
              <a:extLst>
                <a:ext uri="{FF2B5EF4-FFF2-40B4-BE49-F238E27FC236}">
                  <a16:creationId xmlns:a16="http://schemas.microsoft.com/office/drawing/2014/main" id="{B0FB755A-9DD2-410D-EC58-01B34E5B48BE}"/>
                </a:ext>
              </a:extLst>
            </p:cNvPr>
            <p:cNvSpPr txBox="1"/>
            <p:nvPr/>
          </p:nvSpPr>
          <p:spPr>
            <a:xfrm>
              <a:off x="642122" y="7595575"/>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More </a:t>
              </a:r>
              <a:r>
                <a:rPr lang="en-US" dirty="0">
                  <a:solidFill>
                    <a:srgbClr val="0D0D0D"/>
                  </a:solidFill>
                  <a:highlight>
                    <a:srgbClr val="FFFFFF"/>
                  </a:highlight>
                  <a:latin typeface="Söhne"/>
                </a:rPr>
                <a:t>f</a:t>
              </a:r>
              <a:r>
                <a:rPr lang="en-US" b="0" i="0" dirty="0">
                  <a:solidFill>
                    <a:srgbClr val="0D0D0D"/>
                  </a:solidFill>
                  <a:effectLst/>
                  <a:highlight>
                    <a:srgbClr val="FFFFFF"/>
                  </a:highlight>
                  <a:latin typeface="Söhne"/>
                </a:rPr>
                <a:t>inancial stability and resources to invest in further development.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credibility and content authenticity.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Access to a wider network of potential users.</a:t>
              </a:r>
            </a:p>
            <a:p>
              <a:br>
                <a:rPr lang="en-US" dirty="0"/>
              </a:br>
              <a:endParaRPr lang="en-US" b="0" i="0" dirty="0">
                <a:solidFill>
                  <a:srgbClr val="0D0D0D"/>
                </a:solidFill>
                <a:effectLst/>
                <a:highlight>
                  <a:srgbClr val="FFFFFF"/>
                </a:highlight>
                <a:latin typeface="Söhne"/>
              </a:endParaRPr>
            </a:p>
            <a:p>
              <a:br>
                <a:rPr lang="en-US" dirty="0"/>
              </a:br>
              <a:br>
                <a:rPr lang="en-US" dirty="0"/>
              </a:br>
              <a:endParaRPr lang="en-GB" dirty="0"/>
            </a:p>
          </p:txBody>
        </p:sp>
      </p:grpSp>
      <p:sp>
        <p:nvSpPr>
          <p:cNvPr id="14" name="TextBox 13">
            <a:extLst>
              <a:ext uri="{FF2B5EF4-FFF2-40B4-BE49-F238E27FC236}">
                <a16:creationId xmlns:a16="http://schemas.microsoft.com/office/drawing/2014/main" id="{1329C391-E3C2-1316-CAA4-A2ED1EEABCE7}"/>
              </a:ext>
            </a:extLst>
          </p:cNvPr>
          <p:cNvSpPr txBox="1"/>
          <p:nvPr/>
        </p:nvSpPr>
        <p:spPr>
          <a:xfrm>
            <a:off x="14707669" y="3090160"/>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Stronger user retention.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motivation among learners.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Higher user satisfaction and recommendations.</a:t>
            </a:r>
          </a:p>
          <a:p>
            <a:br>
              <a:rPr lang="en-US" dirty="0"/>
            </a:br>
            <a:br>
              <a:rPr lang="en-US" dirty="0"/>
            </a:br>
            <a:endParaRPr lang="en-GB" dirty="0"/>
          </a:p>
        </p:txBody>
      </p:sp>
      <p:pic>
        <p:nvPicPr>
          <p:cNvPr id="15" name="Graphic 14" descr="Presentation with checklist with solid fill">
            <a:extLst>
              <a:ext uri="{FF2B5EF4-FFF2-40B4-BE49-F238E27FC236}">
                <a16:creationId xmlns:a16="http://schemas.microsoft.com/office/drawing/2014/main" id="{3EFF18EE-0BFC-4E20-1836-66C9A4ED20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90317" y="3392764"/>
            <a:ext cx="914400" cy="914400"/>
          </a:xfrm>
          <a:prstGeom prst="rect">
            <a:avLst/>
          </a:prstGeom>
        </p:spPr>
      </p:pic>
    </p:spTree>
    <p:extLst>
      <p:ext uri="{BB962C8B-B14F-4D97-AF65-F5344CB8AC3E}">
        <p14:creationId xmlns:p14="http://schemas.microsoft.com/office/powerpoint/2010/main" val="144313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5502854" y="2765115"/>
            <a:ext cx="7763782" cy="4300836"/>
            <a:chOff x="3900867" y="743880"/>
            <a:chExt cx="10037342" cy="5080695"/>
          </a:xfrm>
          <a:blipFill>
            <a:blip r:embed="rId3"/>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TextBox 2">
            <a:extLst>
              <a:ext uri="{FF2B5EF4-FFF2-40B4-BE49-F238E27FC236}">
                <a16:creationId xmlns:a16="http://schemas.microsoft.com/office/drawing/2014/main" id="{8CED45BC-3F6B-21CE-DF88-83D24582262A}"/>
              </a:ext>
            </a:extLst>
          </p:cNvPr>
          <p:cNvSpPr txBox="1"/>
          <p:nvPr/>
        </p:nvSpPr>
        <p:spPr>
          <a:xfrm>
            <a:off x="597102" y="1197335"/>
            <a:ext cx="6760461" cy="1754326"/>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Securing partnerships</a:t>
            </a:r>
          </a:p>
          <a:p>
            <a:br>
              <a:rPr lang="en-US" sz="3600" b="0" i="0" dirty="0">
                <a:solidFill>
                  <a:srgbClr val="0D0D0D"/>
                </a:solidFill>
                <a:effectLst/>
                <a:highlight>
                  <a:srgbClr val="FFFFFF"/>
                </a:highlight>
                <a:latin typeface="Söhne"/>
              </a:rPr>
            </a:br>
            <a:endParaRPr lang="en-GB" sz="3600" dirty="0"/>
          </a:p>
        </p:txBody>
      </p:sp>
      <p:sp>
        <p:nvSpPr>
          <p:cNvPr id="5" name="TextBox 4">
            <a:extLst>
              <a:ext uri="{FF2B5EF4-FFF2-40B4-BE49-F238E27FC236}">
                <a16:creationId xmlns:a16="http://schemas.microsoft.com/office/drawing/2014/main" id="{8A909DB6-6A02-C900-E978-EB4ED9B18185}"/>
              </a:ext>
            </a:extLst>
          </p:cNvPr>
          <p:cNvSpPr txBox="1"/>
          <p:nvPr/>
        </p:nvSpPr>
        <p:spPr>
          <a:xfrm>
            <a:off x="-7675905" y="2494461"/>
            <a:ext cx="7140102"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Identify potential industry partners such as educational institutions and corporate entities.</a:t>
            </a:r>
          </a:p>
          <a:p>
            <a:pPr algn="l">
              <a:buFont typeface="Arial" panose="020B0604020202020204" pitchFamily="34" charset="0"/>
              <a:buChar char="•"/>
            </a:pPr>
            <a:r>
              <a:rPr lang="en-US" b="0" i="0" dirty="0">
                <a:solidFill>
                  <a:srgbClr val="0D0D0D"/>
                </a:solidFill>
                <a:effectLst/>
                <a:highlight>
                  <a:srgbClr val="FFFFFF"/>
                </a:highlight>
                <a:latin typeface="Söhne"/>
              </a:rPr>
              <a:t>Apply for grants and pitch to investors focusing on educational technology.</a:t>
            </a:r>
          </a:p>
          <a:p>
            <a:pPr algn="l">
              <a:buFont typeface="Arial" panose="020B0604020202020204" pitchFamily="34" charset="0"/>
              <a:buChar char="•"/>
            </a:pPr>
            <a:r>
              <a:rPr lang="en-US" b="0" i="0" dirty="0">
                <a:solidFill>
                  <a:srgbClr val="0D0D0D"/>
                </a:solidFill>
                <a:effectLst/>
                <a:highlight>
                  <a:srgbClr val="FFFFFF"/>
                </a:highlight>
                <a:latin typeface="Söhne"/>
              </a:rPr>
              <a:t>Leverage partnerships for content development and marketing.</a:t>
            </a:r>
          </a:p>
          <a:p>
            <a:pPr lvl="1" algn="l"/>
            <a:endParaRPr lang="en-US" b="0" i="0" dirty="0">
              <a:solidFill>
                <a:srgbClr val="0D0D0D"/>
              </a:solidFill>
              <a:effectLst/>
              <a:highlight>
                <a:srgbClr val="FFFFFF"/>
              </a:highlight>
              <a:latin typeface="Söhne"/>
            </a:endParaRPr>
          </a:p>
          <a:p>
            <a:br>
              <a:rPr lang="en-US" dirty="0"/>
            </a:br>
            <a:br>
              <a:rPr lang="en-US" dirty="0"/>
            </a:br>
            <a:endParaRPr lang="en-GB" dirty="0"/>
          </a:p>
        </p:txBody>
      </p:sp>
      <p:pic>
        <p:nvPicPr>
          <p:cNvPr id="7" name="Graphic 6" descr="Inbox with solid fill">
            <a:extLst>
              <a:ext uri="{FF2B5EF4-FFF2-40B4-BE49-F238E27FC236}">
                <a16:creationId xmlns:a16="http://schemas.microsoft.com/office/drawing/2014/main" id="{993F53D7-B029-F93E-428D-F273E1AC8D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2755" y="2697380"/>
            <a:ext cx="914400" cy="914400"/>
          </a:xfrm>
          <a:prstGeom prst="rect">
            <a:avLst/>
          </a:prstGeom>
        </p:spPr>
      </p:pic>
      <p:grpSp>
        <p:nvGrpSpPr>
          <p:cNvPr id="8" name="Group 7">
            <a:extLst>
              <a:ext uri="{FF2B5EF4-FFF2-40B4-BE49-F238E27FC236}">
                <a16:creationId xmlns:a16="http://schemas.microsoft.com/office/drawing/2014/main" id="{D632E72D-CAAF-33A3-833A-54113802680C}"/>
              </a:ext>
            </a:extLst>
          </p:cNvPr>
          <p:cNvGrpSpPr/>
          <p:nvPr/>
        </p:nvGrpSpPr>
        <p:grpSpPr>
          <a:xfrm>
            <a:off x="108716" y="2613678"/>
            <a:ext cx="7737232" cy="2862322"/>
            <a:chOff x="44992" y="7595575"/>
            <a:chExt cx="7737232" cy="2862322"/>
          </a:xfrm>
        </p:grpSpPr>
        <p:pic>
          <p:nvPicPr>
            <p:cNvPr id="10" name="Graphic 9" descr="Presentation with checklist with solid fill">
              <a:extLst>
                <a:ext uri="{FF2B5EF4-FFF2-40B4-BE49-F238E27FC236}">
                  <a16:creationId xmlns:a16="http://schemas.microsoft.com/office/drawing/2014/main" id="{71EF3F15-3766-2A39-5C21-D594EE390E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92" y="7886418"/>
              <a:ext cx="914400" cy="914400"/>
            </a:xfrm>
            <a:prstGeom prst="rect">
              <a:avLst/>
            </a:prstGeom>
          </p:spPr>
        </p:pic>
        <p:sp>
          <p:nvSpPr>
            <p:cNvPr id="13" name="TextBox 12">
              <a:extLst>
                <a:ext uri="{FF2B5EF4-FFF2-40B4-BE49-F238E27FC236}">
                  <a16:creationId xmlns:a16="http://schemas.microsoft.com/office/drawing/2014/main" id="{0951A12C-E056-CC86-E94C-312C91C51FD7}"/>
                </a:ext>
              </a:extLst>
            </p:cNvPr>
            <p:cNvSpPr txBox="1"/>
            <p:nvPr/>
          </p:nvSpPr>
          <p:spPr>
            <a:xfrm>
              <a:off x="642122" y="7595575"/>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More </a:t>
              </a:r>
              <a:r>
                <a:rPr lang="en-US" dirty="0">
                  <a:solidFill>
                    <a:srgbClr val="0D0D0D"/>
                  </a:solidFill>
                  <a:highlight>
                    <a:srgbClr val="FFFFFF"/>
                  </a:highlight>
                  <a:latin typeface="Söhne"/>
                </a:rPr>
                <a:t>f</a:t>
              </a:r>
              <a:r>
                <a:rPr lang="en-US" b="0" i="0" dirty="0">
                  <a:solidFill>
                    <a:srgbClr val="0D0D0D"/>
                  </a:solidFill>
                  <a:effectLst/>
                  <a:highlight>
                    <a:srgbClr val="FFFFFF"/>
                  </a:highlight>
                  <a:latin typeface="Söhne"/>
                </a:rPr>
                <a:t>inancial stability and resources to invest in further development.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credibility and content authenticity.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Access to a wider network of potential users.</a:t>
              </a:r>
            </a:p>
            <a:p>
              <a:br>
                <a:rPr lang="en-US" dirty="0"/>
              </a:br>
              <a:endParaRPr lang="en-US" b="0" i="0" dirty="0">
                <a:solidFill>
                  <a:srgbClr val="0D0D0D"/>
                </a:solidFill>
                <a:effectLst/>
                <a:highlight>
                  <a:srgbClr val="FFFFFF"/>
                </a:highlight>
                <a:latin typeface="Söhne"/>
              </a:endParaRPr>
            </a:p>
            <a:p>
              <a:br>
                <a:rPr lang="en-US" dirty="0"/>
              </a:br>
              <a:br>
                <a:rPr lang="en-US" dirty="0"/>
              </a:br>
              <a:endParaRPr lang="en-GB" dirty="0"/>
            </a:p>
          </p:txBody>
        </p:sp>
      </p:grpSp>
    </p:spTree>
    <p:extLst>
      <p:ext uri="{BB962C8B-B14F-4D97-AF65-F5344CB8AC3E}">
        <p14:creationId xmlns:p14="http://schemas.microsoft.com/office/powerpoint/2010/main" val="1392235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969-4F3E-CB9F-28E3-EFD9067DD8B5}"/>
              </a:ext>
            </a:extLst>
          </p:cNvPr>
          <p:cNvSpPr>
            <a:spLocks noGrp="1"/>
          </p:cNvSpPr>
          <p:nvPr>
            <p:ph type="title"/>
          </p:nvPr>
        </p:nvSpPr>
        <p:spPr/>
        <p:txBody>
          <a:bodyPr>
            <a:normAutofit/>
          </a:bodyPr>
          <a:lstStyle/>
          <a:p>
            <a:r>
              <a:rPr lang="en-GB" sz="4000" dirty="0"/>
              <a:t>Importance of Gamification in Education</a:t>
            </a:r>
          </a:p>
        </p:txBody>
      </p:sp>
      <p:sp>
        <p:nvSpPr>
          <p:cNvPr id="3" name="Content Placeholder 2">
            <a:extLst>
              <a:ext uri="{FF2B5EF4-FFF2-40B4-BE49-F238E27FC236}">
                <a16:creationId xmlns:a16="http://schemas.microsoft.com/office/drawing/2014/main" id="{8DDC41B0-F2F5-961E-11F6-1C172A431193}"/>
              </a:ext>
            </a:extLst>
          </p:cNvPr>
          <p:cNvSpPr>
            <a:spLocks noGrp="1"/>
          </p:cNvSpPr>
          <p:nvPr>
            <p:ph idx="1"/>
          </p:nvPr>
        </p:nvSpPr>
        <p:spPr/>
        <p:txBody>
          <a:bodyPr/>
          <a:lstStyle/>
          <a:p>
            <a:r>
              <a:rPr lang="en-GB" dirty="0"/>
              <a:t>Gamification is the integration of game mechanics into non-game environments, like education, to enhance user engagement and motivation.</a:t>
            </a:r>
          </a:p>
          <a:p>
            <a:r>
              <a:rPr lang="en-GB" dirty="0"/>
              <a:t>One study by Frontiers in Psychology found that college students in gamified classes performed 40% better than their lecture-based counterparts.</a:t>
            </a:r>
          </a:p>
          <a:p>
            <a:r>
              <a:rPr lang="en-GB" dirty="0"/>
              <a:t>Gamification makes learning feel more rewarding and stimulating therefore encouraging people to continue learning which is important for rapidly changing industries.</a:t>
            </a:r>
          </a:p>
        </p:txBody>
      </p:sp>
    </p:spTree>
    <p:extLst>
      <p:ext uri="{BB962C8B-B14F-4D97-AF65-F5344CB8AC3E}">
        <p14:creationId xmlns:p14="http://schemas.microsoft.com/office/powerpoint/2010/main" val="107783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A5F1-4253-7922-6DFE-DA82F164CB22}"/>
              </a:ext>
            </a:extLst>
          </p:cNvPr>
          <p:cNvSpPr>
            <a:spLocks noGrp="1"/>
          </p:cNvSpPr>
          <p:nvPr>
            <p:ph type="title"/>
          </p:nvPr>
        </p:nvSpPr>
        <p:spPr/>
        <p:txBody>
          <a:bodyPr>
            <a:normAutofit/>
          </a:bodyPr>
          <a:lstStyle/>
          <a:p>
            <a:r>
              <a:rPr lang="en-GB" sz="4000" dirty="0"/>
              <a:t>Gamification Features Used in our Project</a:t>
            </a:r>
          </a:p>
        </p:txBody>
      </p:sp>
      <p:sp>
        <p:nvSpPr>
          <p:cNvPr id="3" name="Content Placeholder 2">
            <a:extLst>
              <a:ext uri="{FF2B5EF4-FFF2-40B4-BE49-F238E27FC236}">
                <a16:creationId xmlns:a16="http://schemas.microsoft.com/office/drawing/2014/main" id="{F1D966C3-776D-E088-D2DE-BFA838FC9167}"/>
              </a:ext>
            </a:extLst>
          </p:cNvPr>
          <p:cNvSpPr>
            <a:spLocks noGrp="1"/>
          </p:cNvSpPr>
          <p:nvPr>
            <p:ph idx="1"/>
          </p:nvPr>
        </p:nvSpPr>
        <p:spPr/>
        <p:txBody>
          <a:bodyPr/>
          <a:lstStyle/>
          <a:p>
            <a:r>
              <a:rPr lang="en-GB" dirty="0"/>
              <a:t>Some examples of gamification used in our project was a leaderboard, time trials, levelling system, daily wheel spins, being able to add friends etc.</a:t>
            </a:r>
          </a:p>
          <a:p>
            <a:r>
              <a:rPr lang="en-GB" dirty="0"/>
              <a:t>We believe that we’ve achieved the goal of enhancing user engagement. This is because we have elements to retain users, such as daily wheel spin for extra points and weekly time trials to test your knowledge against others. Then we have elements to make the learning enjoyable such as a leaderboard and levelling system which helps provide fulfilment when </a:t>
            </a:r>
            <a:r>
              <a:rPr lang="en-GB"/>
              <a:t>completing courses.</a:t>
            </a:r>
            <a:endParaRPr lang="en-GB" dirty="0"/>
          </a:p>
        </p:txBody>
      </p:sp>
    </p:spTree>
    <p:extLst>
      <p:ext uri="{BB962C8B-B14F-4D97-AF65-F5344CB8AC3E}">
        <p14:creationId xmlns:p14="http://schemas.microsoft.com/office/powerpoint/2010/main" val="173063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733D1-E5CE-82F3-DCFD-7E3A2D59D9E7}"/>
              </a:ext>
            </a:extLst>
          </p:cNvPr>
          <p:cNvSpPr>
            <a:spLocks noGrp="1"/>
          </p:cNvSpPr>
          <p:nvPr>
            <p:ph type="title"/>
          </p:nvPr>
        </p:nvSpPr>
        <p:spPr>
          <a:xfrm>
            <a:off x="841248" y="334644"/>
            <a:ext cx="10509504" cy="1076914"/>
          </a:xfrm>
        </p:spPr>
        <p:txBody>
          <a:bodyPr anchor="ctr">
            <a:normAutofit fontScale="90000"/>
          </a:bodyPr>
          <a:lstStyle/>
          <a:p>
            <a:r>
              <a:rPr lang="en-US" sz="4000" dirty="0"/>
              <a:t>Allocation of Work</a:t>
            </a:r>
            <a:br>
              <a:rPr lang="en-US" sz="2200" dirty="0"/>
            </a:br>
            <a:r>
              <a:rPr lang="en-US" sz="2200" dirty="0"/>
              <a:t>sj426@student.le.ac.uk</a:t>
            </a:r>
            <a:br>
              <a:rPr lang="en-US" sz="2200" dirty="0"/>
            </a:br>
            <a:endParaRPr lang="en-US" sz="2200" dirty="0"/>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A9DB5D-00AB-9F67-834E-F8B516C5E467}"/>
              </a:ext>
            </a:extLst>
          </p:cNvPr>
          <p:cNvSpPr>
            <a:spLocks/>
          </p:cNvSpPr>
          <p:nvPr/>
        </p:nvSpPr>
        <p:spPr>
          <a:xfrm>
            <a:off x="1418681" y="2913444"/>
            <a:ext cx="4161232" cy="2991684"/>
          </a:xfrm>
          <a:prstGeom prst="rect">
            <a:avLst/>
          </a:prstGeom>
        </p:spPr>
        <p:txBody>
          <a:bodyPr anchor="ctr">
            <a:normAutofit fontScale="92500" lnSpcReduction="10000"/>
          </a:bodyPr>
          <a:lstStyle/>
          <a:p>
            <a:pPr defTabSz="777240">
              <a:lnSpc>
                <a:spcPct val="90000"/>
              </a:lnSpc>
              <a:spcAft>
                <a:spcPts val="600"/>
              </a:spcAft>
            </a:pPr>
            <a:r>
              <a:rPr lang="en-US" sz="1500" kern="1200" dirty="0">
                <a:solidFill>
                  <a:schemeClr val="tx1"/>
                </a:solidFill>
                <a:latin typeface="+mn-lt"/>
                <a:ea typeface="+mn-ea"/>
                <a:cs typeface="+mn-cs"/>
              </a:rPr>
              <a:t>Sprint 1 :</a:t>
            </a:r>
          </a:p>
          <a:p>
            <a:pPr defTabSz="777240">
              <a:lnSpc>
                <a:spcPct val="90000"/>
              </a:lnSpc>
              <a:spcAft>
                <a:spcPts val="600"/>
              </a:spcAft>
            </a:pPr>
            <a:endParaRPr lang="en-US" sz="1500" kern="1200" dirty="0">
              <a:solidFill>
                <a:schemeClr val="tx1"/>
              </a:solidFill>
              <a:latin typeface="+mn-lt"/>
              <a:ea typeface="+mn-ea"/>
              <a:cs typeface="+mn-cs"/>
            </a:endParaRPr>
          </a:p>
          <a:p>
            <a:pPr defTabSz="777240">
              <a:lnSpc>
                <a:spcPct val="90000"/>
              </a:lnSpc>
              <a:spcAft>
                <a:spcPts val="600"/>
              </a:spcAft>
            </a:pPr>
            <a:r>
              <a:rPr lang="en-US" sz="1500" kern="1200" dirty="0">
                <a:solidFill>
                  <a:schemeClr val="tx1"/>
                </a:solidFill>
                <a:latin typeface="+mn-lt"/>
                <a:ea typeface="+mn-ea"/>
                <a:cs typeface="+mn-cs"/>
              </a:rPr>
              <a:t>How was the work allocated this sprint?</a:t>
            </a:r>
          </a:p>
          <a:p>
            <a:pPr defTabSz="777240">
              <a:lnSpc>
                <a:spcPct val="90000"/>
              </a:lnSpc>
              <a:spcAft>
                <a:spcPts val="600"/>
              </a:spcAft>
            </a:pPr>
            <a:r>
              <a:rPr lang="en-US" sz="1500" kern="1200" dirty="0">
                <a:solidFill>
                  <a:schemeClr val="tx1"/>
                </a:solidFill>
                <a:latin typeface="+mn-lt"/>
                <a:ea typeface="+mn-ea"/>
                <a:cs typeface="+mn-cs"/>
              </a:rPr>
              <a:t>-   Split through frontend + backend</a:t>
            </a:r>
          </a:p>
          <a:p>
            <a:pPr defTabSz="777240">
              <a:lnSpc>
                <a:spcPct val="90000"/>
              </a:lnSpc>
              <a:spcAft>
                <a:spcPts val="600"/>
              </a:spcAft>
            </a:pPr>
            <a:endParaRPr lang="en-US" sz="1500" kern="1200" dirty="0">
              <a:solidFill>
                <a:schemeClr val="tx1"/>
              </a:solidFill>
              <a:latin typeface="+mn-lt"/>
              <a:ea typeface="+mn-ea"/>
              <a:cs typeface="+mn-cs"/>
            </a:endParaRPr>
          </a:p>
          <a:p>
            <a:pPr defTabSz="777240">
              <a:lnSpc>
                <a:spcPct val="90000"/>
              </a:lnSpc>
              <a:spcAft>
                <a:spcPts val="600"/>
              </a:spcAft>
            </a:pPr>
            <a:r>
              <a:rPr lang="en-US" sz="1500" kern="1200" dirty="0">
                <a:solidFill>
                  <a:schemeClr val="tx1"/>
                </a:solidFill>
                <a:latin typeface="+mn-lt"/>
                <a:ea typeface="+mn-ea"/>
                <a:cs typeface="+mn-cs"/>
              </a:rPr>
              <a:t>What went well with this method?</a:t>
            </a:r>
          </a:p>
          <a:p>
            <a:pPr defTabSz="777240">
              <a:lnSpc>
                <a:spcPct val="90000"/>
              </a:lnSpc>
              <a:spcAft>
                <a:spcPts val="600"/>
              </a:spcAft>
            </a:pPr>
            <a:r>
              <a:rPr lang="en-US" sz="1500" kern="1200" dirty="0">
                <a:solidFill>
                  <a:schemeClr val="tx1"/>
                </a:solidFill>
                <a:latin typeface="+mn-lt"/>
                <a:ea typeface="+mn-ea"/>
                <a:cs typeface="+mn-cs"/>
              </a:rPr>
              <a:t>-    Working according to our strengths</a:t>
            </a:r>
          </a:p>
          <a:p>
            <a:pPr defTabSz="777240">
              <a:lnSpc>
                <a:spcPct val="90000"/>
              </a:lnSpc>
              <a:spcAft>
                <a:spcPts val="600"/>
              </a:spcAft>
            </a:pPr>
            <a:endParaRPr lang="en-US" sz="1500" kern="1200" dirty="0">
              <a:solidFill>
                <a:schemeClr val="tx1"/>
              </a:solidFill>
              <a:latin typeface="+mn-lt"/>
              <a:ea typeface="+mn-ea"/>
              <a:cs typeface="+mn-cs"/>
            </a:endParaRPr>
          </a:p>
          <a:p>
            <a:pPr defTabSz="777240">
              <a:lnSpc>
                <a:spcPct val="90000"/>
              </a:lnSpc>
              <a:spcAft>
                <a:spcPts val="600"/>
              </a:spcAft>
            </a:pPr>
            <a:r>
              <a:rPr lang="en-US" sz="1500" kern="1200" dirty="0">
                <a:solidFill>
                  <a:schemeClr val="tx1"/>
                </a:solidFill>
                <a:latin typeface="+mn-lt"/>
                <a:ea typeface="+mn-ea"/>
                <a:cs typeface="+mn-cs"/>
              </a:rPr>
              <a:t>What were the problems with this method if any?</a:t>
            </a:r>
          </a:p>
          <a:p>
            <a:pPr defTabSz="777240">
              <a:lnSpc>
                <a:spcPct val="90000"/>
              </a:lnSpc>
              <a:spcAft>
                <a:spcPts val="600"/>
              </a:spcAft>
              <a:buFontTx/>
              <a:buChar char="-"/>
            </a:pPr>
            <a:r>
              <a:rPr lang="en-US" sz="1500" kern="1200" dirty="0">
                <a:solidFill>
                  <a:schemeClr val="tx1"/>
                </a:solidFill>
                <a:latin typeface="+mn-lt"/>
                <a:ea typeface="+mn-ea"/>
                <a:cs typeface="+mn-cs"/>
              </a:rPr>
              <a:t>    Unfairness with the weight of work</a:t>
            </a:r>
          </a:p>
          <a:p>
            <a:pPr defTabSz="777240">
              <a:lnSpc>
                <a:spcPct val="90000"/>
              </a:lnSpc>
              <a:spcAft>
                <a:spcPts val="600"/>
              </a:spcAft>
              <a:buFontTx/>
              <a:buChar char="-"/>
            </a:pPr>
            <a:r>
              <a:rPr lang="en-US" sz="1500" dirty="0"/>
              <a:t>    U</a:t>
            </a:r>
            <a:r>
              <a:rPr lang="en-US" sz="1500" kern="1200" dirty="0">
                <a:solidFill>
                  <a:schemeClr val="tx1"/>
                </a:solidFill>
                <a:latin typeface="+mn-lt"/>
                <a:ea typeface="+mn-ea"/>
                <a:cs typeface="+mn-cs"/>
              </a:rPr>
              <a:t>norganized.</a:t>
            </a:r>
          </a:p>
          <a:p>
            <a:pPr>
              <a:lnSpc>
                <a:spcPct val="90000"/>
              </a:lnSpc>
              <a:spcAft>
                <a:spcPts val="600"/>
              </a:spcAft>
            </a:pPr>
            <a:endParaRPr lang="en-US" sz="1500" dirty="0"/>
          </a:p>
        </p:txBody>
      </p:sp>
      <p:pic>
        <p:nvPicPr>
          <p:cNvPr id="7" name="Picture 6" descr="A group of people holding a puzzle piece&#10;&#10;Description automatically generated">
            <a:extLst>
              <a:ext uri="{FF2B5EF4-FFF2-40B4-BE49-F238E27FC236}">
                <a16:creationId xmlns:a16="http://schemas.microsoft.com/office/drawing/2014/main" id="{36B8AF14-DEA8-F835-DF70-7A7545A7F480}"/>
              </a:ext>
            </a:extLst>
          </p:cNvPr>
          <p:cNvPicPr>
            <a:picLocks noChangeAspect="1"/>
          </p:cNvPicPr>
          <p:nvPr/>
        </p:nvPicPr>
        <p:blipFill rotWithShape="1">
          <a:blip r:embed="rId2"/>
          <a:srcRect l="19431" r="16087" b="-1"/>
          <a:stretch/>
        </p:blipFill>
        <p:spPr>
          <a:xfrm>
            <a:off x="5969891" y="1737360"/>
            <a:ext cx="4794284" cy="4535424"/>
          </a:xfrm>
          <a:prstGeom prst="rect">
            <a:avLst/>
          </a:prstGeom>
        </p:spPr>
      </p:pic>
    </p:spTree>
    <p:extLst>
      <p:ext uri="{BB962C8B-B14F-4D97-AF65-F5344CB8AC3E}">
        <p14:creationId xmlns:p14="http://schemas.microsoft.com/office/powerpoint/2010/main" val="242755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dissolv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dissolv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733D1-E5CE-82F3-DCFD-7E3A2D59D9E7}"/>
              </a:ext>
            </a:extLst>
          </p:cNvPr>
          <p:cNvSpPr>
            <a:spLocks noGrp="1"/>
          </p:cNvSpPr>
          <p:nvPr>
            <p:ph type="title"/>
          </p:nvPr>
        </p:nvSpPr>
        <p:spPr>
          <a:xfrm>
            <a:off x="841248" y="334644"/>
            <a:ext cx="10509504" cy="1076914"/>
          </a:xfrm>
        </p:spPr>
        <p:txBody>
          <a:bodyPr anchor="ctr">
            <a:normAutofit fontScale="90000"/>
          </a:bodyPr>
          <a:lstStyle/>
          <a:p>
            <a:r>
              <a:rPr lang="en-US" sz="3600" dirty="0"/>
              <a:t>Allocation of Work</a:t>
            </a:r>
            <a:br>
              <a:rPr lang="en-US" sz="2200" dirty="0"/>
            </a:br>
            <a:r>
              <a:rPr lang="en-US" sz="2200" dirty="0"/>
              <a:t>sj426@student.le.ac.uk</a:t>
            </a:r>
            <a:br>
              <a:rPr lang="en-US" sz="2200" dirty="0"/>
            </a:br>
            <a:endParaRPr lang="en-US" sz="2200" dirty="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A9DB5D-00AB-9F67-834E-F8B516C5E467}"/>
              </a:ext>
            </a:extLst>
          </p:cNvPr>
          <p:cNvSpPr>
            <a:spLocks/>
          </p:cNvSpPr>
          <p:nvPr/>
        </p:nvSpPr>
        <p:spPr>
          <a:xfrm>
            <a:off x="1418681" y="2913444"/>
            <a:ext cx="3966497" cy="2991684"/>
          </a:xfrm>
          <a:prstGeom prst="rect">
            <a:avLst/>
          </a:prstGeom>
        </p:spPr>
        <p:txBody>
          <a:bodyPr anchor="ctr">
            <a:normAutofit fontScale="85000" lnSpcReduction="10000"/>
          </a:bodyPr>
          <a:lstStyle/>
          <a:p>
            <a:pPr defTabSz="777240">
              <a:lnSpc>
                <a:spcPct val="90000"/>
              </a:lnSpc>
              <a:spcAft>
                <a:spcPts val="600"/>
              </a:spcAft>
            </a:pPr>
            <a:r>
              <a:rPr lang="en-US" sz="1700" kern="1200" dirty="0">
                <a:solidFill>
                  <a:schemeClr val="tx1"/>
                </a:solidFill>
                <a:latin typeface="+mn-lt"/>
                <a:ea typeface="+mn-ea"/>
                <a:cs typeface="+mn-cs"/>
              </a:rPr>
              <a:t>Sprint 2 :</a:t>
            </a:r>
          </a:p>
          <a:p>
            <a:pPr defTabSz="777240">
              <a:lnSpc>
                <a:spcPct val="90000"/>
              </a:lnSpc>
              <a:spcAft>
                <a:spcPts val="600"/>
              </a:spcAft>
            </a:pPr>
            <a:endParaRPr lang="en-US" sz="1700" kern="1200" dirty="0">
              <a:solidFill>
                <a:schemeClr val="tx1"/>
              </a:solidFill>
              <a:latin typeface="+mn-lt"/>
              <a:ea typeface="+mn-ea"/>
              <a:cs typeface="+mn-cs"/>
            </a:endParaRPr>
          </a:p>
          <a:p>
            <a:pPr defTabSz="777240">
              <a:lnSpc>
                <a:spcPct val="90000"/>
              </a:lnSpc>
              <a:spcAft>
                <a:spcPts val="600"/>
              </a:spcAft>
            </a:pPr>
            <a:r>
              <a:rPr lang="en-US" sz="1700" kern="1200" dirty="0">
                <a:solidFill>
                  <a:schemeClr val="tx1"/>
                </a:solidFill>
                <a:latin typeface="+mn-lt"/>
                <a:ea typeface="+mn-ea"/>
                <a:cs typeface="+mn-cs"/>
              </a:rPr>
              <a:t>How was the work allocated differently for this sprint?</a:t>
            </a:r>
          </a:p>
          <a:p>
            <a:pPr defTabSz="777240">
              <a:lnSpc>
                <a:spcPct val="90000"/>
              </a:lnSpc>
              <a:spcAft>
                <a:spcPts val="600"/>
              </a:spcAft>
            </a:pPr>
            <a:r>
              <a:rPr lang="en-US" sz="1700" kern="1200" dirty="0">
                <a:solidFill>
                  <a:schemeClr val="tx1"/>
                </a:solidFill>
                <a:latin typeface="+mn-lt"/>
                <a:ea typeface="+mn-ea"/>
                <a:cs typeface="+mn-cs"/>
              </a:rPr>
              <a:t>-     Through user stories</a:t>
            </a:r>
          </a:p>
          <a:p>
            <a:pPr defTabSz="777240">
              <a:lnSpc>
                <a:spcPct val="90000"/>
              </a:lnSpc>
              <a:spcAft>
                <a:spcPts val="600"/>
              </a:spcAft>
            </a:pPr>
            <a:endParaRPr lang="en-US" sz="1700" kern="1200" dirty="0">
              <a:solidFill>
                <a:schemeClr val="tx1"/>
              </a:solidFill>
              <a:latin typeface="+mn-lt"/>
              <a:ea typeface="+mn-ea"/>
              <a:cs typeface="+mn-cs"/>
            </a:endParaRPr>
          </a:p>
          <a:p>
            <a:pPr defTabSz="777240">
              <a:lnSpc>
                <a:spcPct val="90000"/>
              </a:lnSpc>
              <a:spcAft>
                <a:spcPts val="600"/>
              </a:spcAft>
            </a:pPr>
            <a:r>
              <a:rPr lang="en-US" sz="1700" kern="1200" dirty="0">
                <a:solidFill>
                  <a:schemeClr val="tx1"/>
                </a:solidFill>
                <a:latin typeface="+mn-lt"/>
                <a:ea typeface="+mn-ea"/>
                <a:cs typeface="+mn-cs"/>
              </a:rPr>
              <a:t>What went well with the new method?</a:t>
            </a:r>
          </a:p>
          <a:p>
            <a:pPr defTabSz="777240">
              <a:lnSpc>
                <a:spcPct val="90000"/>
              </a:lnSpc>
              <a:spcAft>
                <a:spcPts val="600"/>
              </a:spcAft>
              <a:buFontTx/>
              <a:buChar char="-"/>
            </a:pPr>
            <a:r>
              <a:rPr lang="en-US" sz="1700" kern="1200" dirty="0">
                <a:solidFill>
                  <a:schemeClr val="tx1"/>
                </a:solidFill>
                <a:latin typeface="+mn-lt"/>
                <a:ea typeface="+mn-ea"/>
                <a:cs typeface="+mn-cs"/>
              </a:rPr>
              <a:t>      Efficiency and organization.</a:t>
            </a:r>
          </a:p>
          <a:p>
            <a:pPr defTabSz="777240">
              <a:lnSpc>
                <a:spcPct val="90000"/>
              </a:lnSpc>
              <a:spcAft>
                <a:spcPts val="600"/>
              </a:spcAft>
            </a:pPr>
            <a:endParaRPr lang="en-US" sz="1700" kern="1200" dirty="0">
              <a:solidFill>
                <a:schemeClr val="tx1"/>
              </a:solidFill>
              <a:latin typeface="+mn-lt"/>
              <a:ea typeface="+mn-ea"/>
              <a:cs typeface="+mn-cs"/>
            </a:endParaRPr>
          </a:p>
          <a:p>
            <a:pPr defTabSz="777240">
              <a:lnSpc>
                <a:spcPct val="90000"/>
              </a:lnSpc>
              <a:spcAft>
                <a:spcPts val="600"/>
              </a:spcAft>
            </a:pPr>
            <a:r>
              <a:rPr lang="en-US" sz="1700" kern="1200" dirty="0">
                <a:solidFill>
                  <a:schemeClr val="tx1"/>
                </a:solidFill>
                <a:latin typeface="+mn-lt"/>
                <a:ea typeface="+mn-ea"/>
                <a:cs typeface="+mn-cs"/>
              </a:rPr>
              <a:t>What were the problems with this method if any?</a:t>
            </a:r>
          </a:p>
          <a:p>
            <a:pPr defTabSz="777240">
              <a:lnSpc>
                <a:spcPct val="90000"/>
              </a:lnSpc>
              <a:spcAft>
                <a:spcPts val="600"/>
              </a:spcAft>
            </a:pPr>
            <a:r>
              <a:rPr lang="en-US" sz="1700" kern="1200" dirty="0">
                <a:solidFill>
                  <a:schemeClr val="tx1"/>
                </a:solidFill>
                <a:latin typeface="+mn-lt"/>
                <a:ea typeface="+mn-ea"/>
                <a:cs typeface="+mn-cs"/>
              </a:rPr>
              <a:t>-     Miscommunication and overriding work.</a:t>
            </a:r>
          </a:p>
          <a:p>
            <a:pPr>
              <a:lnSpc>
                <a:spcPct val="90000"/>
              </a:lnSpc>
              <a:spcAft>
                <a:spcPts val="600"/>
              </a:spcAft>
            </a:pPr>
            <a:endParaRPr lang="en-US" sz="1700" dirty="0"/>
          </a:p>
        </p:txBody>
      </p:sp>
      <p:pic>
        <p:nvPicPr>
          <p:cNvPr id="5" name="Picture 4" descr="A group of people holding a puzzle piece&#10;&#10;Description automatically generated">
            <a:extLst>
              <a:ext uri="{FF2B5EF4-FFF2-40B4-BE49-F238E27FC236}">
                <a16:creationId xmlns:a16="http://schemas.microsoft.com/office/drawing/2014/main" id="{D8DE99EE-9E16-2F32-C1CB-569E9631AC09}"/>
              </a:ext>
            </a:extLst>
          </p:cNvPr>
          <p:cNvPicPr>
            <a:picLocks noChangeAspect="1"/>
          </p:cNvPicPr>
          <p:nvPr/>
        </p:nvPicPr>
        <p:blipFill rotWithShape="1">
          <a:blip r:embed="rId2"/>
          <a:srcRect l="19431" r="16087" b="-1"/>
          <a:stretch/>
        </p:blipFill>
        <p:spPr>
          <a:xfrm>
            <a:off x="5969891" y="1737360"/>
            <a:ext cx="4794284" cy="4535424"/>
          </a:xfrm>
          <a:prstGeom prst="rect">
            <a:avLst/>
          </a:prstGeom>
        </p:spPr>
      </p:pic>
    </p:spTree>
    <p:extLst>
      <p:ext uri="{BB962C8B-B14F-4D97-AF65-F5344CB8AC3E}">
        <p14:creationId xmlns:p14="http://schemas.microsoft.com/office/powerpoint/2010/main" val="148400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dissolv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733D1-E5CE-82F3-DCFD-7E3A2D59D9E7}"/>
              </a:ext>
            </a:extLst>
          </p:cNvPr>
          <p:cNvSpPr>
            <a:spLocks noGrp="1"/>
          </p:cNvSpPr>
          <p:nvPr>
            <p:ph type="title"/>
          </p:nvPr>
        </p:nvSpPr>
        <p:spPr>
          <a:xfrm>
            <a:off x="841248" y="334644"/>
            <a:ext cx="10509504" cy="1076914"/>
          </a:xfrm>
        </p:spPr>
        <p:txBody>
          <a:bodyPr anchor="ctr">
            <a:normAutofit fontScale="90000"/>
          </a:bodyPr>
          <a:lstStyle/>
          <a:p>
            <a:r>
              <a:rPr kumimoji="0" lang="en-US" sz="3600" i="0" u="none" strike="noStrike" kern="1200" cap="none" spc="0" normalizeH="0" baseline="0" noProof="0" dirty="0">
                <a:ln>
                  <a:noFill/>
                </a:ln>
                <a:effectLst/>
                <a:uLnTx/>
                <a:uFillTx/>
                <a:ea typeface="+mj-ea"/>
                <a:cs typeface="+mj-cs"/>
              </a:rPr>
              <a:t>Allocation of Work</a:t>
            </a:r>
            <a:br>
              <a:rPr kumimoji="0" lang="en-US" sz="2200" b="1" i="0" u="none" strike="noStrike" kern="1200" cap="none" spc="0" normalizeH="0" baseline="0" noProof="0" dirty="0">
                <a:ln>
                  <a:noFill/>
                </a:ln>
                <a:effectLst/>
                <a:uLnTx/>
                <a:uFillTx/>
                <a:ea typeface="+mj-ea"/>
                <a:cs typeface="+mj-cs"/>
              </a:rPr>
            </a:br>
            <a:r>
              <a:rPr kumimoji="0" lang="en-US" sz="2200" i="0" u="none" strike="noStrike" kern="1200" cap="none" spc="0" normalizeH="0" baseline="0" noProof="0" dirty="0">
                <a:ln>
                  <a:noFill/>
                </a:ln>
                <a:effectLst/>
                <a:uLnTx/>
                <a:uFillTx/>
                <a:ea typeface="+mj-ea"/>
                <a:cs typeface="+mj-cs"/>
              </a:rPr>
              <a:t>sj426@student.le.ac.uk</a:t>
            </a:r>
            <a:br>
              <a:rPr lang="en-US" sz="2200" dirty="0"/>
            </a:br>
            <a:endParaRPr lang="en-US" sz="2200" dirty="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A9DB5D-00AB-9F67-834E-F8B516C5E467}"/>
              </a:ext>
            </a:extLst>
          </p:cNvPr>
          <p:cNvSpPr>
            <a:spLocks/>
          </p:cNvSpPr>
          <p:nvPr/>
        </p:nvSpPr>
        <p:spPr>
          <a:xfrm>
            <a:off x="1418681" y="2913444"/>
            <a:ext cx="3648503" cy="2991684"/>
          </a:xfrm>
          <a:prstGeom prst="rect">
            <a:avLst/>
          </a:prstGeom>
        </p:spPr>
        <p:txBody>
          <a:bodyPr anchor="ctr">
            <a:normAutofit/>
          </a:bodyPr>
          <a:lstStyle/>
          <a:p>
            <a:pPr defTabSz="777240">
              <a:spcAft>
                <a:spcPts val="600"/>
              </a:spcAft>
            </a:pPr>
            <a:endParaRPr lang="en-US" sz="1530" kern="1200" dirty="0">
              <a:solidFill>
                <a:schemeClr val="tx1"/>
              </a:solidFill>
              <a:latin typeface="+mn-lt"/>
              <a:ea typeface="+mn-ea"/>
              <a:cs typeface="+mn-cs"/>
            </a:endParaRPr>
          </a:p>
          <a:p>
            <a:pPr>
              <a:spcAft>
                <a:spcPts val="600"/>
              </a:spcAft>
            </a:pPr>
            <a:endParaRPr lang="en-US" sz="1800" dirty="0"/>
          </a:p>
        </p:txBody>
      </p:sp>
      <p:pic>
        <p:nvPicPr>
          <p:cNvPr id="5" name="Picture 4" descr="A group of people holding a puzzle piece&#10;&#10;Description automatically generated">
            <a:extLst>
              <a:ext uri="{FF2B5EF4-FFF2-40B4-BE49-F238E27FC236}">
                <a16:creationId xmlns:a16="http://schemas.microsoft.com/office/drawing/2014/main" id="{D8DE99EE-9E16-2F32-C1CB-569E9631AC09}"/>
              </a:ext>
            </a:extLst>
          </p:cNvPr>
          <p:cNvPicPr>
            <a:picLocks noChangeAspect="1"/>
          </p:cNvPicPr>
          <p:nvPr/>
        </p:nvPicPr>
        <p:blipFill rotWithShape="1">
          <a:blip r:embed="rId2"/>
          <a:srcRect l="19431" r="16087" b="-1"/>
          <a:stretch/>
        </p:blipFill>
        <p:spPr>
          <a:xfrm>
            <a:off x="5969890" y="1737360"/>
            <a:ext cx="4794284" cy="4535424"/>
          </a:xfrm>
          <a:prstGeom prst="rect">
            <a:avLst/>
          </a:prstGeom>
        </p:spPr>
      </p:pic>
      <p:sp>
        <p:nvSpPr>
          <p:cNvPr id="4" name="TextBox 3">
            <a:extLst>
              <a:ext uri="{FF2B5EF4-FFF2-40B4-BE49-F238E27FC236}">
                <a16:creationId xmlns:a16="http://schemas.microsoft.com/office/drawing/2014/main" id="{75CE6737-E7F1-E341-3A13-E6BCDF174EC8}"/>
              </a:ext>
            </a:extLst>
          </p:cNvPr>
          <p:cNvSpPr txBox="1"/>
          <p:nvPr/>
        </p:nvSpPr>
        <p:spPr>
          <a:xfrm>
            <a:off x="1418681" y="2913444"/>
            <a:ext cx="3973286" cy="1877437"/>
          </a:xfrm>
          <a:prstGeom prst="rect">
            <a:avLst/>
          </a:prstGeom>
          <a:noFill/>
        </p:spPr>
        <p:txBody>
          <a:bodyPr wrap="square" rtlCol="0">
            <a:spAutoFit/>
          </a:bodyPr>
          <a:lstStyle/>
          <a:p>
            <a:r>
              <a:rPr lang="en-US" sz="1400" kern="1200" dirty="0">
                <a:solidFill>
                  <a:schemeClr val="tx1"/>
                </a:solidFill>
                <a:latin typeface="+mn-lt"/>
                <a:ea typeface="+mn-ea"/>
                <a:cs typeface="+mn-cs"/>
              </a:rPr>
              <a:t>Overall Summary:</a:t>
            </a:r>
          </a:p>
          <a:p>
            <a:endParaRPr lang="en-US" sz="1400" dirty="0"/>
          </a:p>
          <a:p>
            <a:r>
              <a:rPr lang="en-US" sz="1400" kern="1200" dirty="0">
                <a:solidFill>
                  <a:schemeClr val="tx1"/>
                </a:solidFill>
                <a:latin typeface="+mn-lt"/>
                <a:ea typeface="+mn-ea"/>
                <a:cs typeface="+mn-cs"/>
              </a:rPr>
              <a:t>What adjustments could be done to ensure   problems won't occur in the future?</a:t>
            </a:r>
          </a:p>
          <a:p>
            <a:endParaRPr lang="en-US" sz="1400" kern="1200" dirty="0">
              <a:solidFill>
                <a:schemeClr val="tx1"/>
              </a:solidFill>
              <a:latin typeface="+mn-lt"/>
              <a:ea typeface="+mn-ea"/>
              <a:cs typeface="+mn-cs"/>
            </a:endParaRPr>
          </a:p>
          <a:p>
            <a:r>
              <a:rPr lang="en-US" sz="1400" kern="1200" dirty="0">
                <a:solidFill>
                  <a:schemeClr val="tx1"/>
                </a:solidFill>
                <a:latin typeface="+mn-lt"/>
                <a:ea typeface="+mn-ea"/>
                <a:cs typeface="+mn-cs"/>
              </a:rPr>
              <a:t>-     Work on miscommunication </a:t>
            </a:r>
          </a:p>
          <a:p>
            <a:r>
              <a:rPr lang="en-US" sz="1400" kern="1200" dirty="0">
                <a:solidFill>
                  <a:schemeClr val="tx1"/>
                </a:solidFill>
                <a:latin typeface="+mn-lt"/>
                <a:ea typeface="+mn-ea"/>
                <a:cs typeface="+mn-cs"/>
              </a:rPr>
              <a:t>-     High level commits</a:t>
            </a:r>
          </a:p>
          <a:p>
            <a:endParaRPr lang="en-US" dirty="0"/>
          </a:p>
        </p:txBody>
      </p:sp>
    </p:spTree>
    <p:extLst>
      <p:ext uri="{BB962C8B-B14F-4D97-AF65-F5344CB8AC3E}">
        <p14:creationId xmlns:p14="http://schemas.microsoft.com/office/powerpoint/2010/main" val="186252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609600" y="1565478"/>
            <a:ext cx="10972800" cy="1663044"/>
          </a:xfrm>
        </p:spPr>
        <p:txBody>
          <a:bodyPr/>
          <a:lstStyle/>
          <a:p>
            <a:r>
              <a:rPr lang="en-US" dirty="0"/>
              <a:t>How Our Team Communicated</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normAutofit fontScale="47500" lnSpcReduction="20000"/>
          </a:bodyPr>
          <a:lstStyle/>
          <a:p>
            <a:r>
              <a:rPr lang="en-US" dirty="0"/>
              <a:t>Mohammed A. Y. Abuharira</a:t>
            </a:r>
          </a:p>
          <a:p>
            <a:r>
              <a:rPr lang="en-US" dirty="0"/>
              <a:t>maya2@student.le.ac.uk</a:t>
            </a:r>
          </a:p>
        </p:txBody>
      </p:sp>
    </p:spTree>
    <p:extLst>
      <p:ext uri="{BB962C8B-B14F-4D97-AF65-F5344CB8AC3E}">
        <p14:creationId xmlns:p14="http://schemas.microsoft.com/office/powerpoint/2010/main" val="2436854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13589</TotalTime>
  <Words>2741</Words>
  <Application>Microsoft Office PowerPoint</Application>
  <PresentationFormat>Widescreen</PresentationFormat>
  <Paragraphs>375</Paragraphs>
  <Slides>38</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38</vt:i4>
      </vt:variant>
    </vt:vector>
  </HeadingPairs>
  <TitlesOfParts>
    <vt:vector size="50" baseType="lpstr">
      <vt:lpstr>ADLaM Display</vt:lpstr>
      <vt:lpstr>Aharoni</vt:lpstr>
      <vt:lpstr>Aptos</vt:lpstr>
      <vt:lpstr>Aptos Display</vt:lpstr>
      <vt:lpstr>Aptos Light</vt:lpstr>
      <vt:lpstr>Arial</vt:lpstr>
      <vt:lpstr>Calibri</vt:lpstr>
      <vt:lpstr>Google Sans</vt:lpstr>
      <vt:lpstr>JetBrains Mono</vt:lpstr>
      <vt:lpstr>Söhne</vt:lpstr>
      <vt:lpstr>Office Theme</vt:lpstr>
      <vt:lpstr>1_Office Theme</vt:lpstr>
      <vt:lpstr>CO2201 CW4 Presentation – Group 12</vt:lpstr>
      <vt:lpstr>Overview of the Purpose of the Project</vt:lpstr>
      <vt:lpstr>Introduction to IBM SkillsBuild and Project Goals</vt:lpstr>
      <vt:lpstr>Importance of Gamification in Education</vt:lpstr>
      <vt:lpstr>Gamification Features Used in our Project</vt:lpstr>
      <vt:lpstr>Allocation of Work sj426@student.le.ac.uk </vt:lpstr>
      <vt:lpstr>Allocation of Work sj426@student.le.ac.uk </vt:lpstr>
      <vt:lpstr>Allocation of Work sj426@student.le.ac.uk </vt:lpstr>
      <vt:lpstr>How Our Team Communicated</vt:lpstr>
      <vt:lpstr>Communication Channels</vt:lpstr>
      <vt:lpstr>PowerPoint Presentation</vt:lpstr>
      <vt:lpstr>PowerPoint Presentation</vt:lpstr>
      <vt:lpstr>Lessons Learned</vt:lpstr>
      <vt:lpstr>Scrum events – How did your group do these and were they successful?</vt:lpstr>
      <vt:lpstr>Sprint Planning</vt:lpstr>
      <vt:lpstr>Daily Scrum</vt:lpstr>
      <vt:lpstr>Sprints</vt:lpstr>
      <vt:lpstr>Non-technical skills we have developed: mna22@student.le.ac.uk </vt:lpstr>
      <vt:lpstr>PowerPoint Presentation</vt:lpstr>
      <vt:lpstr>PowerPoint Presentation</vt:lpstr>
      <vt:lpstr>PowerPoint Presentation</vt:lpstr>
      <vt:lpstr>PowerPoint Presentation</vt:lpstr>
      <vt:lpstr>PowerPoint Presentation</vt:lpstr>
      <vt:lpstr>JB931 slides Entity relations </vt:lpstr>
      <vt:lpstr>How Do The Objects In Our Project Interact?</vt:lpstr>
      <vt:lpstr>Our Entity Relationship diagram (ERD)</vt:lpstr>
      <vt:lpstr>Our ERD (How I Would Change It)</vt:lpstr>
      <vt:lpstr>Entities Present In Each Page</vt:lpstr>
      <vt:lpstr>Entities Present In Each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CO2201 CW4 Presentation – Group 12</dc:title>
  <dc:creator>Jadav, Sarthak</dc:creator>
  <cp:lastModifiedBy>MO HARIRA</cp:lastModifiedBy>
  <cp:revision>19</cp:revision>
  <dcterms:created xsi:type="dcterms:W3CDTF">2024-04-09T14:52:00Z</dcterms:created>
  <dcterms:modified xsi:type="dcterms:W3CDTF">2024-04-23T23:26:34Z</dcterms:modified>
</cp:coreProperties>
</file>