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350" y="78"/>
      </p:cViewPr>
      <p:guideLst/>
    </p:cSldViewPr>
  </p:slide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8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219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8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4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4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8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1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5BEF49-DA8E-4D6D-9DCB-4777B8480B19}" type="datetimeFigureOut">
              <a:rPr lang="en-US" smtClean="0"/>
              <a:t>10/04/2025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rlz=1C1JSBI_enUS1161US1161&amp;cs=0&amp;sca_esv=afe05da156796075&amp;sxsrf=AE3TifPq-1ys3sbmUhHMRtTsbxxmoUmLIA%3A1759632204083&amp;q=reforming&amp;sa=X&amp;ved=2ahUKEwjm2bTjhIyQAxWPg4kEHXkZIWAQxccNegQIBhAC&amp;mstk=AUtExfDWyzRF-KEsEvoNJ-wTTxLlkyc0k6a3692MT91qK09g5A0Asp2daRv07dRa5VYCKnWNxEu3c310DPOgc2mA98TxQ-_NNJSDqQ1OwR_refbuNmaUPiK5pLCuzu9_aXHTJfKidGvBSeI5BtSP69RRDB6AVRTbii2IF098z_UeMifvOb-wuOTLihcx5pAUBC3CDF0lWV1azyIh_B3NOm4-hgeSo2RBCWY2tAJ9WawP2jORKC67PemUjgdR9PPLxt1MCW1QcvJNydBT_oscsSTKBF8HOpgyQQOw_3zmA39RkKKf7Q&amp;csui=3" TargetMode="External"/><Relationship Id="rId3" Type="http://schemas.openxmlformats.org/officeDocument/2006/relationships/hyperlink" Target="https://www.eia.gov/naturalgas/weekly/" TargetMode="External"/><Relationship Id="rId7" Type="http://schemas.openxmlformats.org/officeDocument/2006/relationships/hyperlink" Target="https://www.google.com/search?rlz=1C1JSBI_enUS1161US1161&amp;cs=0&amp;sca_esv=afe05da156796075&amp;sxsrf=AE3TifPq-1ys3sbmUhHMRtTsbxxmoUmLIA%3A1759632204083&amp;q=catalytic+cracking&amp;sa=X&amp;ved=2ahUKEwjm2bTjhIyQAxWPg4kEHXkZIWAQxccNegQIBhAB&amp;mstk=AUtExfDWyzRF-KEsEvoNJ-wTTxLlkyc0k6a3692MT91qK09g5A0Asp2daRv07dRa5VYCKnWNxEu3c310DPOgc2mA98TxQ-_NNJSDqQ1OwR_refbuNmaUPiK5pLCuzu9_aXHTJfKidGvBSeI5BtSP69RRDB6AVRTbii2IF098z_UeMifvOb-wuOTLihcx5pAUBC3CDF0lWV1azyIh_B3NOm4-hgeSo2RBCWY2tAJ9WawP2jORKC67PemUjgdR9PPLxt1MCW1QcvJNydBT_oscsSTKBF8HOpgyQQOw_3zmA39RkKKf7Q&amp;csui=3" TargetMode="External"/><Relationship Id="rId2" Type="http://schemas.openxmlformats.org/officeDocument/2006/relationships/hyperlink" Target="https://www.google.com/search?rlz=1C1JSBI_enUS1161US1161&amp;cs=0&amp;sca_esv=afe05da156796075&amp;sxsrf=AE3TifOw6t6Ld7ZmYadvGYbL3n1UGO8gsA%3A1759632838064&amp;q=KAPSARC&amp;sa=X&amp;ved=2ahUKEwjZ9eSRh4yQAxUzl4kEHQRYFr4QxccNegQIAhAB&amp;mstk=AUtExfCvSjk8q-tAAkipAidCk7fMVG8CI4MXwXWbi7FD_pLkk1sKcBKmVb0PK11Z89VZ5oFInbgQhQtlFPU1O6RHDQtYo8MNg2Dl5f4Fl5gnRp1V_y9lo2tzS6dphJ4SX3EmSiV6IrT-A8F2-XUIWJmK1aI8zYL_RheeIF5oric3UtGCAa1cQrDiBpaG3W3XSHLGt3FoujFe7eJmpLQvGMNY2wreJmyxpMCCRCUayEtsZzDcYhe6ebQDH6mTbXzlP5xLhz9t7iI-60cWoJCj-oKcw1scgwlnF6yhbhV2LDnqdvYEYQ&amp;csui=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rlz=1C1JSBI_enUS1161US1161&amp;cs=0&amp;sca_esv=afe05da156796075&amp;sxsrf=AE3TifPq-1ys3sbmUhHMRtTsbxxmoUmLIA%3A1759632204083&amp;q=fractional+distillation&amp;sa=X&amp;ved=2ahUKEwjm2bTjhIyQAxWPg4kEHXkZIWAQxccNegQIAxAB&amp;mstk=AUtExfDWyzRF-KEsEvoNJ-wTTxLlkyc0k6a3692MT91qK09g5A0Asp2daRv07dRa5VYCKnWNxEu3c310DPOgc2mA98TxQ-_NNJSDqQ1OwR_refbuNmaUPiK5pLCuzu9_aXHTJfKidGvBSeI5BtSP69RRDB6AVRTbii2IF098z_UeMifvOb-wuOTLihcx5pAUBC3CDF0lWV1azyIh_B3NOm4-hgeSo2RBCWY2tAJ9WawP2jORKC67PemUjgdR9PPLxt1MCW1QcvJNydBT_oscsSTKBF8HOpgyQQOw_3zmA39RkKKf7Q&amp;csui=3" TargetMode="External"/><Relationship Id="rId5" Type="http://schemas.openxmlformats.org/officeDocument/2006/relationships/hyperlink" Target="https://rextag.com/pages/natural-gas-dataset" TargetMode="External"/><Relationship Id="rId4" Type="http://schemas.openxmlformats.org/officeDocument/2006/relationships/hyperlink" Target="https://www.usgs.gov/tools/natural-gas-compositional-analyses-dataset-gases-united-states-wells-viewer" TargetMode="External"/><Relationship Id="rId9" Type="http://schemas.openxmlformats.org/officeDocument/2006/relationships/hyperlink" Target="https://www.google.com/search?rlz=1C1JSBI_enUS1161US1161&amp;cs=0&amp;sca_esv=afe05da156796075&amp;sxsrf=AE3TifPq-1ys3sbmUhHMRtTsbxxmoUmLIA%3A1759632204083&amp;q=alkylation&amp;sa=X&amp;ved=2ahUKEwjm2bTjhIyQAxWPg4kEHXkZIWAQxccNegQIBhAD&amp;mstk=AUtExfDWyzRF-KEsEvoNJ-wTTxLlkyc0k6a3692MT91qK09g5A0Asp2daRv07dRa5VYCKnWNxEu3c310DPOgc2mA98TxQ-_NNJSDqQ1OwR_refbuNmaUPiK5pLCuzu9_aXHTJfKidGvBSeI5BtSP69RRDB6AVRTbii2IF098z_UeMifvOb-wuOTLihcx5pAUBC3CDF0lWV1azyIh_B3NOm4-hgeSo2RBCWY2tAJ9WawP2jORKC67PemUjgdR9PPLxt1MCW1QcvJNydBT_oscsSTKBF8HOpgyQQOw_3zmA39RkKKf7Q&amp;csui=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07A6-3042-AEDF-A329-77383B755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636" y="537883"/>
            <a:ext cx="10802321" cy="4239498"/>
          </a:xfrm>
        </p:spPr>
        <p:txBody>
          <a:bodyPr/>
          <a:lstStyle/>
          <a:p>
            <a:r>
              <a:rPr lang="en-US" sz="2800" dirty="0"/>
              <a:t>Gasoline Prices Increase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00B9E-8AA2-41B8-7704-694D17531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Monica Hawkins</a:t>
            </a:r>
          </a:p>
          <a:p>
            <a:r>
              <a:rPr lang="en-US" dirty="0"/>
              <a:t>October 4, 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2E51D1-CEF2-1F26-2921-2E6398DB6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561" y="1002254"/>
            <a:ext cx="6389492" cy="463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7856-3394-147F-A5C2-35CF9BE2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149"/>
          </a:xfrm>
        </p:spPr>
        <p:txBody>
          <a:bodyPr/>
          <a:lstStyle/>
          <a:p>
            <a:r>
              <a:rPr lang="en-US" dirty="0"/>
              <a:t>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BA4C-B871-987C-FEC1-EE39AF82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933386" cy="61277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Gasoline Prices Increase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     </a:t>
            </a:r>
            <a:r>
              <a:rPr lang="en-US" sz="1900" dirty="0"/>
              <a:t>by Monica R. Hawkins</a:t>
            </a:r>
          </a:p>
          <a:p>
            <a:pPr marL="0" indent="0">
              <a:buNone/>
            </a:pPr>
            <a:r>
              <a:rPr lang="en-US" sz="1900" dirty="0"/>
              <a:t>                                                                              October 4,  2025</a:t>
            </a:r>
          </a:p>
          <a:p>
            <a:pPr marL="0" indent="0">
              <a:buNone/>
            </a:pPr>
            <a:r>
              <a:rPr lang="en-US" dirty="0"/>
              <a:t>                                              </a:t>
            </a:r>
          </a:p>
          <a:p>
            <a:pPr fontAlgn="base"/>
            <a:r>
              <a:rPr lang="en-US" sz="2400" b="1" dirty="0"/>
              <a:t>Problem: </a:t>
            </a:r>
            <a:r>
              <a:rPr lang="en-US" dirty="0"/>
              <a:t>Gasoline prices rise in the spring and summer due to increased availability. During the winter, the price typically does not rise above $ 2.00. Because refiners are operating on May 1st to transition production to a winter blend of gasoline. The refiners have individuals operating there overnight; there should be a reason why gasoline has increased so much.</a:t>
            </a:r>
            <a:endParaRPr lang="en-US" sz="1800" dirty="0"/>
          </a:p>
          <a:p>
            <a:pPr fontAlgn="base"/>
            <a:r>
              <a:rPr lang="en-US" b="1" dirty="0"/>
              <a:t>Research questions:</a:t>
            </a:r>
            <a:endParaRPr lang="en-US" sz="1800" b="1" dirty="0"/>
          </a:p>
          <a:p>
            <a:pPr lvl="1" fontAlgn="base"/>
            <a:r>
              <a:rPr lang="en-US" dirty="0"/>
              <a:t>How can we prevent the refinery from raising gas prices above $4.00?</a:t>
            </a:r>
            <a:endParaRPr lang="en-US" sz="1440" dirty="0"/>
          </a:p>
          <a:p>
            <a:pPr lvl="1" fontAlgn="base"/>
            <a:r>
              <a:rPr lang="en-US" dirty="0"/>
              <a:t>What can we do to persuade the United States Environmental Protection Agency to look into the refinery’s   decision not to switch during the winter season? </a:t>
            </a:r>
            <a:endParaRPr lang="en-US" sz="1440" dirty="0"/>
          </a:p>
          <a:p>
            <a:pPr fontAlgn="base"/>
            <a:r>
              <a:rPr lang="en-US" b="1" dirty="0"/>
              <a:t>Dataset: </a:t>
            </a:r>
            <a:r>
              <a:rPr lang="en-US" dirty="0"/>
              <a:t>"natural gas dataset" can refer to various sources, such as global production and trade data from the </a:t>
            </a:r>
            <a:r>
              <a:rPr lang="en-US" dirty="0">
                <a:hlinkClick r:id="rId2"/>
              </a:rPr>
              <a:t>KAPSARC</a:t>
            </a:r>
            <a:r>
              <a:rPr lang="en-US" dirty="0"/>
              <a:t> or </a:t>
            </a:r>
            <a:r>
              <a:rPr lang="en-US" dirty="0">
                <a:hlinkClick r:id="rId3"/>
              </a:rPr>
              <a:t>EIA</a:t>
            </a:r>
            <a:r>
              <a:rPr lang="en-US" dirty="0"/>
              <a:t>, U.S. domestic consumption and storage data from the EIA, U.S. well composition data from the </a:t>
            </a:r>
            <a:r>
              <a:rPr lang="en-US" dirty="0">
                <a:hlinkClick r:id="rId4"/>
              </a:rPr>
              <a:t>USGS</a:t>
            </a:r>
            <a:r>
              <a:rPr lang="en-US" dirty="0"/>
              <a:t>, or infrastructure details from </a:t>
            </a:r>
            <a:r>
              <a:rPr lang="en-US" dirty="0" err="1">
                <a:hlinkClick r:id="rId5"/>
              </a:rPr>
              <a:t>Rextag</a:t>
            </a:r>
            <a:r>
              <a:rPr lang="en-US" dirty="0"/>
              <a:t>. To</a:t>
            </a:r>
            <a:endParaRPr lang="en-US" sz="1440" b="1" dirty="0"/>
          </a:p>
          <a:p>
            <a:pPr fontAlgn="base"/>
            <a:r>
              <a:rPr lang="en-US" b="1" dirty="0"/>
              <a:t>Methodology: </a:t>
            </a:r>
            <a:r>
              <a:rPr lang="en-US" dirty="0"/>
              <a:t>gas refinery operations involves transforming crude oil into usable products through three main stages: separation, conversion, and treatment. In the separation phase, </a:t>
            </a:r>
            <a:r>
              <a:rPr lang="en-US" dirty="0">
                <a:hlinkClick r:id="rId6"/>
              </a:rPr>
              <a:t>fractional distillation</a:t>
            </a:r>
            <a:r>
              <a:rPr lang="en-US" dirty="0"/>
              <a:t> separates components by boiling point in distillation towers. The conversion stage uses processes like </a:t>
            </a:r>
            <a:r>
              <a:rPr lang="en-US" dirty="0">
                <a:hlinkClick r:id="rId7"/>
              </a:rPr>
              <a:t>catalytic cracking</a:t>
            </a:r>
            <a:r>
              <a:rPr lang="en-US" dirty="0"/>
              <a:t>, </a:t>
            </a:r>
            <a:r>
              <a:rPr lang="en-US" dirty="0">
                <a:hlinkClick r:id="rId8"/>
              </a:rPr>
              <a:t>reforming</a:t>
            </a:r>
            <a:r>
              <a:rPr lang="en-US" dirty="0"/>
              <a:t>, and </a:t>
            </a:r>
            <a:r>
              <a:rPr lang="en-US" dirty="0">
                <a:hlinkClick r:id="rId9"/>
              </a:rPr>
              <a:t>alkylation</a:t>
            </a:r>
            <a:r>
              <a:rPr lang="en-US" dirty="0"/>
              <a:t> to break down or restructure larger hydrocarbons into higher-value products such as gasoline</a:t>
            </a:r>
            <a:endParaRPr lang="en-US" sz="1440" b="1" dirty="0"/>
          </a:p>
          <a:p>
            <a:pPr algn="r" fontAlgn="base"/>
            <a:r>
              <a:rPr lang="en-US" sz="2400" b="1" dirty="0"/>
              <a:t>Motivation: </a:t>
            </a:r>
            <a:r>
              <a:rPr lang="en-US" dirty="0"/>
              <a:t>Even if the refinery burns gasoline throughout the winter season, this does not keep the air clean.</a:t>
            </a:r>
            <a:r>
              <a:rPr lang="en-US" sz="2400" dirty="0"/>
              <a:t> </a:t>
            </a:r>
            <a:r>
              <a:rPr lang="en-US" dirty="0"/>
              <a:t>My goal is to persuade gas refinery businesses not to increase gas prices during the spring and summer months and to avoid flaring or burning during the winter season. Additionally, I recommend that refineries investigate which states have experienced the greatest growth in gas consumption and production.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3626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331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Ion</vt:lpstr>
      <vt:lpstr>Gasoline Prices Increase</vt:lpstr>
      <vt:lpstr>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Monica Hawkins</dc:creator>
  <cp:lastModifiedBy>Monica Hawkins</cp:lastModifiedBy>
  <cp:revision>4</cp:revision>
  <dcterms:created xsi:type="dcterms:W3CDTF">2025-10-01T04:36:27Z</dcterms:created>
  <dcterms:modified xsi:type="dcterms:W3CDTF">2025-10-05T03:03:35Z</dcterms:modified>
</cp:coreProperties>
</file>