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>
        <p:scale>
          <a:sx n="66" d="100"/>
          <a:sy n="66" d="100"/>
        </p:scale>
        <p:origin x="4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6355-09C4-4094-A81E-AEE4C487746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B508-6446-43EB-9F93-B428235B3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256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6355-09C4-4094-A81E-AEE4C487746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B508-6446-43EB-9F93-B428235B3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4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6355-09C4-4094-A81E-AEE4C487746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B508-6446-43EB-9F93-B428235B3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833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6355-09C4-4094-A81E-AEE4C487746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B508-6446-43EB-9F93-B428235B3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03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6355-09C4-4094-A81E-AEE4C487746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B508-6446-43EB-9F93-B428235B3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567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6355-09C4-4094-A81E-AEE4C487746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B508-6446-43EB-9F93-B428235B3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716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6355-09C4-4094-A81E-AEE4C487746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B508-6446-43EB-9F93-B428235B3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196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6355-09C4-4094-A81E-AEE4C487746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B508-6446-43EB-9F93-B428235B3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543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6355-09C4-4094-A81E-AEE4C487746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B508-6446-43EB-9F93-B428235B3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244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6355-09C4-4094-A81E-AEE4C487746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B508-6446-43EB-9F93-B428235B3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431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6355-09C4-4094-A81E-AEE4C487746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B508-6446-43EB-9F93-B428235B3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621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16355-09C4-4094-A81E-AEE4C4877462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0B508-6446-43EB-9F93-B428235B38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056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1CC6B1-B0A8-7A43-64DA-438C3E6B65BB}"/>
              </a:ext>
            </a:extLst>
          </p:cNvPr>
          <p:cNvCxnSpPr>
            <a:cxnSpLocks/>
          </p:cNvCxnSpPr>
          <p:nvPr/>
        </p:nvCxnSpPr>
        <p:spPr>
          <a:xfrm>
            <a:off x="5880644" y="5930005"/>
            <a:ext cx="3067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370F3C-384D-3646-F501-01773A8506FA}"/>
              </a:ext>
            </a:extLst>
          </p:cNvPr>
          <p:cNvCxnSpPr/>
          <p:nvPr/>
        </p:nvCxnSpPr>
        <p:spPr>
          <a:xfrm>
            <a:off x="5492403" y="4097356"/>
            <a:ext cx="1505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76815D6-51C1-940E-88AB-B2942512828E}"/>
              </a:ext>
            </a:extLst>
          </p:cNvPr>
          <p:cNvCxnSpPr/>
          <p:nvPr/>
        </p:nvCxnSpPr>
        <p:spPr>
          <a:xfrm>
            <a:off x="8065347" y="4097356"/>
            <a:ext cx="1505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6DCD1E-3FCA-C2A3-63CF-118793B1B47A}"/>
              </a:ext>
            </a:extLst>
          </p:cNvPr>
          <p:cNvCxnSpPr/>
          <p:nvPr/>
        </p:nvCxnSpPr>
        <p:spPr>
          <a:xfrm>
            <a:off x="6485865" y="1158842"/>
            <a:ext cx="1505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8EE0BD-B078-DE5C-864A-5874803A5729}"/>
              </a:ext>
            </a:extLst>
          </p:cNvPr>
          <p:cNvCxnSpPr>
            <a:cxnSpLocks/>
          </p:cNvCxnSpPr>
          <p:nvPr/>
        </p:nvCxnSpPr>
        <p:spPr>
          <a:xfrm>
            <a:off x="9362605" y="1993061"/>
            <a:ext cx="0" cy="767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169412-0867-6B47-3FDF-EE565FEA45DD}"/>
              </a:ext>
            </a:extLst>
          </p:cNvPr>
          <p:cNvCxnSpPr>
            <a:cxnSpLocks/>
          </p:cNvCxnSpPr>
          <p:nvPr/>
        </p:nvCxnSpPr>
        <p:spPr>
          <a:xfrm>
            <a:off x="5492403" y="3076542"/>
            <a:ext cx="3671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C8E256-DADB-C454-924E-CD6BFB4D9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704448"/>
              </p:ext>
            </p:extLst>
          </p:nvPr>
        </p:nvGraphicFramePr>
        <p:xfrm>
          <a:off x="4498942" y="349048"/>
          <a:ext cx="1986923" cy="1619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923">
                  <a:extLst>
                    <a:ext uri="{9D8B030D-6E8A-4147-A177-3AD203B41FA5}">
                      <a16:colId xmlns:a16="http://schemas.microsoft.com/office/drawing/2014/main" val="2719714960"/>
                    </a:ext>
                  </a:extLst>
                </a:gridCol>
              </a:tblGrid>
              <a:tr h="473199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PROGRAMER 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( </a:t>
                      </a:r>
                      <a:r>
                        <a:rPr lang="en-US" sz="1300" dirty="0" err="1"/>
                        <a:t>pembuat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aplikasi</a:t>
                      </a:r>
                      <a:r>
                        <a:rPr lang="en-US" sz="1300" dirty="0"/>
                        <a:t> )</a:t>
                      </a:r>
                      <a:endParaRPr lang="en-ID" sz="1300" dirty="0"/>
                    </a:p>
                  </a:txBody>
                  <a:tcPr marL="66094" marR="66094" marT="33048" marB="33048"/>
                </a:tc>
                <a:extLst>
                  <a:ext uri="{0D108BD9-81ED-4DB2-BD59-A6C34878D82A}">
                    <a16:rowId xmlns:a16="http://schemas.microsoft.com/office/drawing/2014/main" val="4264877175"/>
                  </a:ext>
                </a:extLst>
              </a:tr>
              <a:tr h="337448">
                <a:tc>
                  <a:txBody>
                    <a:bodyPr/>
                    <a:lstStyle/>
                    <a:p>
                      <a:r>
                        <a:rPr lang="en-US" sz="1300" dirty="0"/>
                        <a:t>+ Nama</a:t>
                      </a:r>
                      <a:r>
                        <a:rPr lang="en-ID" sz="1300" dirty="0"/>
                        <a:t> </a:t>
                      </a:r>
                      <a:r>
                        <a:rPr lang="en-ID" sz="1300" dirty="0" err="1"/>
                        <a:t>Programer</a:t>
                      </a:r>
                      <a:endParaRPr lang="en-US" sz="1300" dirty="0"/>
                    </a:p>
                  </a:txBody>
                  <a:tcPr marL="66094" marR="66094" marT="33048" marB="33048"/>
                </a:tc>
                <a:extLst>
                  <a:ext uri="{0D108BD9-81ED-4DB2-BD59-A6C34878D82A}">
                    <a16:rowId xmlns:a16="http://schemas.microsoft.com/office/drawing/2014/main" val="2760023354"/>
                  </a:ext>
                </a:extLst>
              </a:tr>
              <a:tr h="269647">
                <a:tc>
                  <a:txBody>
                    <a:bodyPr/>
                    <a:lstStyle/>
                    <a:p>
                      <a:r>
                        <a:rPr lang="en-US" sz="1300" dirty="0"/>
                        <a:t>+ Alamat </a:t>
                      </a:r>
                      <a:endParaRPr lang="en-ID" sz="1300" dirty="0"/>
                    </a:p>
                  </a:txBody>
                  <a:tcPr marL="66094" marR="66094" marT="33048" marB="33048"/>
                </a:tc>
                <a:extLst>
                  <a:ext uri="{0D108BD9-81ED-4DB2-BD59-A6C34878D82A}">
                    <a16:rowId xmlns:a16="http://schemas.microsoft.com/office/drawing/2014/main" val="3540113753"/>
                  </a:ext>
                </a:extLst>
              </a:tr>
              <a:tr h="269647">
                <a:tc>
                  <a:txBody>
                    <a:bodyPr/>
                    <a:lstStyle/>
                    <a:p>
                      <a:r>
                        <a:rPr lang="en-US" sz="1300" dirty="0"/>
                        <a:t>+ Nama </a:t>
                      </a:r>
                      <a:r>
                        <a:rPr lang="en-US" sz="1300" dirty="0" err="1"/>
                        <a:t>Aplikasi</a:t>
                      </a:r>
                      <a:endParaRPr lang="en-ID" sz="1300" dirty="0"/>
                    </a:p>
                  </a:txBody>
                  <a:tcPr marL="66094" marR="66094" marT="33048" marB="33048"/>
                </a:tc>
                <a:extLst>
                  <a:ext uri="{0D108BD9-81ED-4DB2-BD59-A6C34878D82A}">
                    <a16:rowId xmlns:a16="http://schemas.microsoft.com/office/drawing/2014/main" val="4091899038"/>
                  </a:ext>
                </a:extLst>
              </a:tr>
              <a:tr h="269647">
                <a:tc>
                  <a:txBody>
                    <a:bodyPr/>
                    <a:lstStyle/>
                    <a:p>
                      <a:r>
                        <a:rPr lang="en-US" sz="1300" dirty="0"/>
                        <a:t> + PEMBUAT ()</a:t>
                      </a:r>
                      <a:endParaRPr lang="en-ID" sz="1300" dirty="0"/>
                    </a:p>
                  </a:txBody>
                  <a:tcPr marL="66094" marR="66094" marT="33048" marB="3304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74489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A07419-8928-2D10-9736-621C4F246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018112"/>
              </p:ext>
            </p:extLst>
          </p:nvPr>
        </p:nvGraphicFramePr>
        <p:xfrm>
          <a:off x="7991005" y="448746"/>
          <a:ext cx="1705755" cy="1544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755">
                  <a:extLst>
                    <a:ext uri="{9D8B030D-6E8A-4147-A177-3AD203B41FA5}">
                      <a16:colId xmlns:a16="http://schemas.microsoft.com/office/drawing/2014/main" val="2719714960"/>
                    </a:ext>
                  </a:extLst>
                </a:gridCol>
              </a:tblGrid>
              <a:tr h="2902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Dapartemen</a:t>
                      </a:r>
                      <a:endParaRPr lang="en-ID" sz="1400" dirty="0"/>
                    </a:p>
                  </a:txBody>
                  <a:tcPr marL="36761" marR="36761" marT="18381" marB="18381"/>
                </a:tc>
                <a:extLst>
                  <a:ext uri="{0D108BD9-81ED-4DB2-BD59-A6C34878D82A}">
                    <a16:rowId xmlns:a16="http://schemas.microsoft.com/office/drawing/2014/main" val="4264877175"/>
                  </a:ext>
                </a:extLst>
              </a:tr>
              <a:tr h="334517">
                <a:tc>
                  <a:txBody>
                    <a:bodyPr/>
                    <a:lstStyle/>
                    <a:p>
                      <a:r>
                        <a:rPr lang="en-US" sz="1400" dirty="0"/>
                        <a:t>+ Nama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Dapartemen</a:t>
                      </a:r>
                      <a:endParaRPr lang="en-US" sz="1400" dirty="0"/>
                    </a:p>
                  </a:txBody>
                  <a:tcPr marL="36761" marR="36761" marT="18381" marB="18381"/>
                </a:tc>
                <a:extLst>
                  <a:ext uri="{0D108BD9-81ED-4DB2-BD59-A6C34878D82A}">
                    <a16:rowId xmlns:a16="http://schemas.microsoft.com/office/drawing/2014/main" val="2760023354"/>
                  </a:ext>
                </a:extLst>
              </a:tr>
              <a:tr h="294264">
                <a:tc>
                  <a:txBody>
                    <a:bodyPr/>
                    <a:lstStyle/>
                    <a:p>
                      <a:r>
                        <a:rPr lang="en-US" sz="1400" dirty="0"/>
                        <a:t>+ Alamat </a:t>
                      </a:r>
                      <a:endParaRPr lang="en-ID" sz="1400" dirty="0"/>
                    </a:p>
                  </a:txBody>
                  <a:tcPr marL="36761" marR="36761" marT="18381" marB="18381"/>
                </a:tc>
                <a:extLst>
                  <a:ext uri="{0D108BD9-81ED-4DB2-BD59-A6C34878D82A}">
                    <a16:rowId xmlns:a16="http://schemas.microsoft.com/office/drawing/2014/main" val="3540113753"/>
                  </a:ext>
                </a:extLst>
              </a:tr>
              <a:tr h="331038">
                <a:tc>
                  <a:txBody>
                    <a:bodyPr/>
                    <a:lstStyle/>
                    <a:p>
                      <a:r>
                        <a:rPr lang="en-US" sz="1400" dirty="0"/>
                        <a:t> + MENAMPUNG()</a:t>
                      </a:r>
                      <a:endParaRPr lang="en-ID" sz="1400" dirty="0"/>
                    </a:p>
                  </a:txBody>
                  <a:tcPr marL="36761" marR="36761" marT="18381" marB="18381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899038"/>
                  </a:ext>
                </a:extLst>
              </a:tr>
              <a:tr h="294264">
                <a:tc>
                  <a:txBody>
                    <a:bodyPr/>
                    <a:lstStyle/>
                    <a:p>
                      <a:r>
                        <a:rPr lang="en-US" sz="1400" dirty="0"/>
                        <a:t> + MEMPRODUKSI ()</a:t>
                      </a:r>
                      <a:endParaRPr lang="en-ID" sz="1400" dirty="0"/>
                    </a:p>
                  </a:txBody>
                  <a:tcPr marL="36761" marR="36761" marT="18381" marB="18381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744898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2B67363-15AD-4A21-7FE5-65DF4BFE4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737912"/>
              </p:ext>
            </p:extLst>
          </p:nvPr>
        </p:nvGraphicFramePr>
        <p:xfrm>
          <a:off x="3766564" y="2760644"/>
          <a:ext cx="1713620" cy="1657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620">
                  <a:extLst>
                    <a:ext uri="{9D8B030D-6E8A-4147-A177-3AD203B41FA5}">
                      <a16:colId xmlns:a16="http://schemas.microsoft.com/office/drawing/2014/main" val="2719714960"/>
                    </a:ext>
                  </a:extLst>
                </a:gridCol>
              </a:tblGrid>
              <a:tr h="3293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PRODSEN</a:t>
                      </a:r>
                      <a:endParaRPr lang="en-ID" sz="1200" dirty="0"/>
                    </a:p>
                  </a:txBody>
                  <a:tcPr marL="59968" marR="59968" marT="29984" marB="29984"/>
                </a:tc>
                <a:extLst>
                  <a:ext uri="{0D108BD9-81ED-4DB2-BD59-A6C34878D82A}">
                    <a16:rowId xmlns:a16="http://schemas.microsoft.com/office/drawing/2014/main" val="4264877175"/>
                  </a:ext>
                </a:extLst>
              </a:tr>
              <a:tr h="321950">
                <a:tc>
                  <a:txBody>
                    <a:bodyPr/>
                    <a:lstStyle/>
                    <a:p>
                      <a:r>
                        <a:rPr lang="en-US" sz="1200" dirty="0"/>
                        <a:t>+ Nama</a:t>
                      </a:r>
                      <a:r>
                        <a:rPr lang="en-ID" sz="1200" dirty="0"/>
                        <a:t> </a:t>
                      </a:r>
                      <a:r>
                        <a:rPr lang="en-ID" sz="1200" dirty="0" err="1"/>
                        <a:t>Produsen</a:t>
                      </a:r>
                      <a:endParaRPr lang="en-US" sz="1200" dirty="0"/>
                    </a:p>
                  </a:txBody>
                  <a:tcPr marL="59968" marR="59968" marT="29984" marB="29984"/>
                </a:tc>
                <a:extLst>
                  <a:ext uri="{0D108BD9-81ED-4DB2-BD59-A6C34878D82A}">
                    <a16:rowId xmlns:a16="http://schemas.microsoft.com/office/drawing/2014/main" val="2760023354"/>
                  </a:ext>
                </a:extLst>
              </a:tr>
              <a:tr h="241002">
                <a:tc>
                  <a:txBody>
                    <a:bodyPr/>
                    <a:lstStyle/>
                    <a:p>
                      <a:r>
                        <a:rPr lang="en-US" sz="1200" dirty="0"/>
                        <a:t>+ Alamat </a:t>
                      </a:r>
                      <a:endParaRPr lang="en-ID" sz="1200" dirty="0"/>
                    </a:p>
                  </a:txBody>
                  <a:tcPr marL="59968" marR="59968" marT="29984" marB="29984"/>
                </a:tc>
                <a:extLst>
                  <a:ext uri="{0D108BD9-81ED-4DB2-BD59-A6C34878D82A}">
                    <a16:rowId xmlns:a16="http://schemas.microsoft.com/office/drawing/2014/main" val="3540113753"/>
                  </a:ext>
                </a:extLst>
              </a:tr>
              <a:tr h="277949">
                <a:tc>
                  <a:txBody>
                    <a:bodyPr/>
                    <a:lstStyle/>
                    <a:p>
                      <a:r>
                        <a:rPr lang="en-US" sz="1200" dirty="0"/>
                        <a:t>+ Nama </a:t>
                      </a:r>
                      <a:r>
                        <a:rPr lang="en-US" sz="1200" dirty="0" err="1"/>
                        <a:t>Produk</a:t>
                      </a:r>
                      <a:endParaRPr lang="en-US" sz="1200" dirty="0"/>
                    </a:p>
                  </a:txBody>
                  <a:tcPr marL="59968" marR="59968" marT="29984" marB="29984"/>
                </a:tc>
                <a:extLst>
                  <a:ext uri="{0D108BD9-81ED-4DB2-BD59-A6C34878D82A}">
                    <a16:rowId xmlns:a16="http://schemas.microsoft.com/office/drawing/2014/main" val="4091899038"/>
                  </a:ext>
                </a:extLst>
              </a:tr>
              <a:tr h="241002">
                <a:tc>
                  <a:txBody>
                    <a:bodyPr/>
                    <a:lstStyle/>
                    <a:p>
                      <a:r>
                        <a:rPr lang="en-US" sz="1200" dirty="0"/>
                        <a:t>+ </a:t>
                      </a:r>
                      <a:r>
                        <a:rPr lang="en-US" sz="1200" dirty="0" err="1"/>
                        <a:t>Tgl</a:t>
                      </a:r>
                      <a:r>
                        <a:rPr lang="en-US" sz="1200" dirty="0"/>
                        <a:t>. </a:t>
                      </a:r>
                      <a:r>
                        <a:rPr lang="en-US" sz="1200" dirty="0" err="1"/>
                        <a:t>Pembuatan</a:t>
                      </a:r>
                      <a:endParaRPr lang="en-ID" sz="1200" dirty="0"/>
                    </a:p>
                  </a:txBody>
                  <a:tcPr marL="59968" marR="59968" marT="29984" marB="29984"/>
                </a:tc>
                <a:extLst>
                  <a:ext uri="{0D108BD9-81ED-4DB2-BD59-A6C34878D82A}">
                    <a16:rowId xmlns:a16="http://schemas.microsoft.com/office/drawing/2014/main" val="2974195547"/>
                  </a:ext>
                </a:extLst>
              </a:tr>
              <a:tr h="241002">
                <a:tc>
                  <a:txBody>
                    <a:bodyPr/>
                    <a:lstStyle/>
                    <a:p>
                      <a:r>
                        <a:rPr lang="en-US" sz="1200" dirty="0"/>
                        <a:t> + PEMBUAT PRODUK()</a:t>
                      </a:r>
                      <a:endParaRPr lang="en-ID" sz="1200" dirty="0"/>
                    </a:p>
                  </a:txBody>
                  <a:tcPr marL="59968" marR="59968" marT="29984" marB="29984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744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051C5EE-2892-819E-F544-F8D60DEE0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916068"/>
              </p:ext>
            </p:extLst>
          </p:nvPr>
        </p:nvGraphicFramePr>
        <p:xfrm>
          <a:off x="9150140" y="2837420"/>
          <a:ext cx="1692511" cy="139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511">
                  <a:extLst>
                    <a:ext uri="{9D8B030D-6E8A-4147-A177-3AD203B41FA5}">
                      <a16:colId xmlns:a16="http://schemas.microsoft.com/office/drawing/2014/main" val="2719714960"/>
                    </a:ext>
                  </a:extLst>
                </a:gridCol>
              </a:tblGrid>
              <a:tr h="22497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DISTRIBUTOR</a:t>
                      </a:r>
                      <a:endParaRPr lang="en-ID" sz="1100" dirty="0"/>
                    </a:p>
                  </a:txBody>
                  <a:tcPr marL="54800" marR="54800" marT="27400" marB="27400"/>
                </a:tc>
                <a:extLst>
                  <a:ext uri="{0D108BD9-81ED-4DB2-BD59-A6C34878D82A}">
                    <a16:rowId xmlns:a16="http://schemas.microsoft.com/office/drawing/2014/main" val="4264877175"/>
                  </a:ext>
                </a:extLst>
              </a:tr>
              <a:tr h="224971">
                <a:tc>
                  <a:txBody>
                    <a:bodyPr/>
                    <a:lstStyle/>
                    <a:p>
                      <a:r>
                        <a:rPr lang="en-US" sz="1100" dirty="0"/>
                        <a:t>+ Nama</a:t>
                      </a:r>
                      <a:r>
                        <a:rPr lang="en-ID" sz="1100" dirty="0"/>
                        <a:t> Distributor</a:t>
                      </a:r>
                      <a:endParaRPr lang="en-US" sz="1100" dirty="0"/>
                    </a:p>
                  </a:txBody>
                  <a:tcPr marL="54800" marR="54800" marT="27400" marB="27400"/>
                </a:tc>
                <a:extLst>
                  <a:ext uri="{0D108BD9-81ED-4DB2-BD59-A6C34878D82A}">
                    <a16:rowId xmlns:a16="http://schemas.microsoft.com/office/drawing/2014/main" val="2760023354"/>
                  </a:ext>
                </a:extLst>
              </a:tr>
              <a:tr h="224971">
                <a:tc>
                  <a:txBody>
                    <a:bodyPr/>
                    <a:lstStyle/>
                    <a:p>
                      <a:r>
                        <a:rPr lang="en-US" sz="1100" dirty="0"/>
                        <a:t>+ Alamat </a:t>
                      </a:r>
                      <a:endParaRPr lang="en-ID" sz="1100" dirty="0"/>
                    </a:p>
                  </a:txBody>
                  <a:tcPr marL="54800" marR="54800" marT="27400" marB="27400"/>
                </a:tc>
                <a:extLst>
                  <a:ext uri="{0D108BD9-81ED-4DB2-BD59-A6C34878D82A}">
                    <a16:rowId xmlns:a16="http://schemas.microsoft.com/office/drawing/2014/main" val="3540113753"/>
                  </a:ext>
                </a:extLst>
              </a:tr>
              <a:tr h="250014">
                <a:tc>
                  <a:txBody>
                    <a:bodyPr/>
                    <a:lstStyle/>
                    <a:p>
                      <a:r>
                        <a:rPr lang="en-US" sz="1100" dirty="0"/>
                        <a:t>+ Nama </a:t>
                      </a:r>
                      <a:r>
                        <a:rPr lang="en-US" sz="1100" dirty="0" err="1"/>
                        <a:t>Produk</a:t>
                      </a:r>
                      <a:endParaRPr lang="en-US" sz="1100" dirty="0"/>
                    </a:p>
                  </a:txBody>
                  <a:tcPr marL="54800" marR="54800" marT="27400" marB="27400"/>
                </a:tc>
                <a:extLst>
                  <a:ext uri="{0D108BD9-81ED-4DB2-BD59-A6C34878D82A}">
                    <a16:rowId xmlns:a16="http://schemas.microsoft.com/office/drawing/2014/main" val="4091899038"/>
                  </a:ext>
                </a:extLst>
              </a:tr>
              <a:tr h="250014">
                <a:tc>
                  <a:txBody>
                    <a:bodyPr/>
                    <a:lstStyle/>
                    <a:p>
                      <a:r>
                        <a:rPr lang="en-US" sz="1100" dirty="0"/>
                        <a:t>+ Harga </a:t>
                      </a:r>
                      <a:r>
                        <a:rPr lang="en-US" sz="1100" dirty="0" err="1"/>
                        <a:t>Produk</a:t>
                      </a:r>
                      <a:endParaRPr lang="en-US" sz="1100" dirty="0"/>
                    </a:p>
                  </a:txBody>
                  <a:tcPr marL="54800" marR="54800" marT="27400" marB="27400"/>
                </a:tc>
                <a:extLst>
                  <a:ext uri="{0D108BD9-81ED-4DB2-BD59-A6C34878D82A}">
                    <a16:rowId xmlns:a16="http://schemas.microsoft.com/office/drawing/2014/main" val="325402312"/>
                  </a:ext>
                </a:extLst>
              </a:tr>
              <a:tr h="224971">
                <a:tc>
                  <a:txBody>
                    <a:bodyPr/>
                    <a:lstStyle/>
                    <a:p>
                      <a:r>
                        <a:rPr lang="en-US" sz="1100" dirty="0"/>
                        <a:t> +  MENJUAL ()</a:t>
                      </a:r>
                      <a:endParaRPr lang="en-ID" sz="1100" dirty="0"/>
                    </a:p>
                  </a:txBody>
                  <a:tcPr marL="54800" marR="54800" marT="27400" marB="2740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744898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F657497D-8D3D-A12D-FADE-DEE7C43A1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006910"/>
              </p:ext>
            </p:extLst>
          </p:nvPr>
        </p:nvGraphicFramePr>
        <p:xfrm>
          <a:off x="9002933" y="5182144"/>
          <a:ext cx="1986923" cy="1495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923">
                  <a:extLst>
                    <a:ext uri="{9D8B030D-6E8A-4147-A177-3AD203B41FA5}">
                      <a16:colId xmlns:a16="http://schemas.microsoft.com/office/drawing/2014/main" val="2719714960"/>
                    </a:ext>
                  </a:extLst>
                </a:gridCol>
              </a:tblGrid>
              <a:tr h="23870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KURIR </a:t>
                      </a:r>
                      <a:endParaRPr lang="en-ID" sz="1300" dirty="0"/>
                    </a:p>
                  </a:txBody>
                  <a:tcPr marL="61360" marR="61360" marT="30680" marB="30680"/>
                </a:tc>
                <a:extLst>
                  <a:ext uri="{0D108BD9-81ED-4DB2-BD59-A6C34878D82A}">
                    <a16:rowId xmlns:a16="http://schemas.microsoft.com/office/drawing/2014/main" val="4264877175"/>
                  </a:ext>
                </a:extLst>
              </a:tr>
              <a:tr h="268063">
                <a:tc>
                  <a:txBody>
                    <a:bodyPr/>
                    <a:lstStyle/>
                    <a:p>
                      <a:r>
                        <a:rPr lang="en-US" sz="1300" dirty="0"/>
                        <a:t>+ Nama</a:t>
                      </a:r>
                      <a:r>
                        <a:rPr lang="en-ID" sz="1300" dirty="0"/>
                        <a:t> </a:t>
                      </a:r>
                      <a:r>
                        <a:rPr lang="en-ID" sz="1300" dirty="0" err="1"/>
                        <a:t>Kurir</a:t>
                      </a:r>
                      <a:endParaRPr lang="en-US" sz="1300" dirty="0"/>
                    </a:p>
                  </a:txBody>
                  <a:tcPr marL="61360" marR="61360" marT="30680" marB="30680"/>
                </a:tc>
                <a:extLst>
                  <a:ext uri="{0D108BD9-81ED-4DB2-BD59-A6C34878D82A}">
                    <a16:rowId xmlns:a16="http://schemas.microsoft.com/office/drawing/2014/main" val="2760023354"/>
                  </a:ext>
                </a:extLst>
              </a:tr>
              <a:tr h="258862">
                <a:tc>
                  <a:txBody>
                    <a:bodyPr/>
                    <a:lstStyle/>
                    <a:p>
                      <a:r>
                        <a:rPr lang="en-US" sz="1300" dirty="0"/>
                        <a:t>+ Alamat </a:t>
                      </a:r>
                      <a:r>
                        <a:rPr lang="en-US" sz="1300" dirty="0" err="1"/>
                        <a:t>Konsumen</a:t>
                      </a:r>
                      <a:endParaRPr lang="en-ID" sz="1300" dirty="0"/>
                    </a:p>
                  </a:txBody>
                  <a:tcPr marL="61360" marR="61360" marT="30680" marB="30680"/>
                </a:tc>
                <a:extLst>
                  <a:ext uri="{0D108BD9-81ED-4DB2-BD59-A6C34878D82A}">
                    <a16:rowId xmlns:a16="http://schemas.microsoft.com/office/drawing/2014/main" val="3540113753"/>
                  </a:ext>
                </a:extLst>
              </a:tr>
              <a:tr h="449219">
                <a:tc>
                  <a:txBody>
                    <a:bodyPr/>
                    <a:lstStyle/>
                    <a:p>
                      <a:r>
                        <a:rPr lang="en-US" sz="1300" dirty="0"/>
                        <a:t>+ </a:t>
                      </a:r>
                      <a:r>
                        <a:rPr lang="en-US" sz="1300" dirty="0" err="1"/>
                        <a:t>Produk</a:t>
                      </a:r>
                      <a:r>
                        <a:rPr lang="en-US" sz="1300" dirty="0"/>
                        <a:t> yang di </a:t>
                      </a:r>
                      <a:r>
                        <a:rPr lang="en-US" sz="1300" dirty="0" err="1"/>
                        <a:t>antar</a:t>
                      </a:r>
                      <a:endParaRPr lang="en-ID" sz="1300" dirty="0"/>
                    </a:p>
                  </a:txBody>
                  <a:tcPr marL="61360" marR="61360" marT="30680" marB="30680"/>
                </a:tc>
                <a:extLst>
                  <a:ext uri="{0D108BD9-81ED-4DB2-BD59-A6C34878D82A}">
                    <a16:rowId xmlns:a16="http://schemas.microsoft.com/office/drawing/2014/main" val="4091899038"/>
                  </a:ext>
                </a:extLst>
              </a:tr>
              <a:tr h="258862">
                <a:tc>
                  <a:txBody>
                    <a:bodyPr/>
                    <a:lstStyle/>
                    <a:p>
                      <a:r>
                        <a:rPr lang="en-US" sz="1300" dirty="0"/>
                        <a:t> + PENGIRIM  ()</a:t>
                      </a:r>
                      <a:endParaRPr lang="en-ID" sz="1300" dirty="0"/>
                    </a:p>
                  </a:txBody>
                  <a:tcPr marL="61360" marR="61360" marT="30680" marB="3068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744898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7E7D4F8-61FD-70D2-5847-4BA1E3A3B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532669"/>
              </p:ext>
            </p:extLst>
          </p:nvPr>
        </p:nvGraphicFramePr>
        <p:xfrm>
          <a:off x="4167024" y="5111318"/>
          <a:ext cx="1713620" cy="1397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620">
                  <a:extLst>
                    <a:ext uri="{9D8B030D-6E8A-4147-A177-3AD203B41FA5}">
                      <a16:colId xmlns:a16="http://schemas.microsoft.com/office/drawing/2014/main" val="2719714960"/>
                    </a:ext>
                  </a:extLst>
                </a:gridCol>
              </a:tblGrid>
              <a:tr h="26336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KONSUMEN</a:t>
                      </a:r>
                      <a:endParaRPr lang="en-ID" sz="1300" dirty="0"/>
                    </a:p>
                  </a:txBody>
                  <a:tcPr marL="63583" marR="63583" marT="31792" marB="31792"/>
                </a:tc>
                <a:extLst>
                  <a:ext uri="{0D108BD9-81ED-4DB2-BD59-A6C34878D82A}">
                    <a16:rowId xmlns:a16="http://schemas.microsoft.com/office/drawing/2014/main" val="4264877175"/>
                  </a:ext>
                </a:extLst>
              </a:tr>
              <a:tr h="259885">
                <a:tc>
                  <a:txBody>
                    <a:bodyPr/>
                    <a:lstStyle/>
                    <a:p>
                      <a:r>
                        <a:rPr lang="en-US" sz="1300" dirty="0"/>
                        <a:t>+ Nama</a:t>
                      </a:r>
                      <a:r>
                        <a:rPr lang="en-ID" sz="1300" dirty="0"/>
                        <a:t> </a:t>
                      </a:r>
                      <a:r>
                        <a:rPr lang="en-ID" sz="1300" dirty="0" err="1"/>
                        <a:t>Konsumen</a:t>
                      </a:r>
                      <a:endParaRPr lang="en-US" sz="1300" dirty="0"/>
                    </a:p>
                  </a:txBody>
                  <a:tcPr marL="63583" marR="63583" marT="31792" marB="31792"/>
                </a:tc>
                <a:extLst>
                  <a:ext uri="{0D108BD9-81ED-4DB2-BD59-A6C34878D82A}">
                    <a16:rowId xmlns:a16="http://schemas.microsoft.com/office/drawing/2014/main" val="2760023354"/>
                  </a:ext>
                </a:extLst>
              </a:tr>
              <a:tr h="314151">
                <a:tc>
                  <a:txBody>
                    <a:bodyPr/>
                    <a:lstStyle/>
                    <a:p>
                      <a:r>
                        <a:rPr lang="en-US" sz="1300" dirty="0"/>
                        <a:t>+ Alamat </a:t>
                      </a:r>
                      <a:endParaRPr lang="en-ID" sz="1300" dirty="0"/>
                    </a:p>
                  </a:txBody>
                  <a:tcPr marL="63583" marR="63583" marT="31792" marB="31792"/>
                </a:tc>
                <a:extLst>
                  <a:ext uri="{0D108BD9-81ED-4DB2-BD59-A6C34878D82A}">
                    <a16:rowId xmlns:a16="http://schemas.microsoft.com/office/drawing/2014/main" val="3540113753"/>
                  </a:ext>
                </a:extLst>
              </a:tr>
              <a:tr h="295049">
                <a:tc>
                  <a:txBody>
                    <a:bodyPr/>
                    <a:lstStyle/>
                    <a:p>
                      <a:r>
                        <a:rPr lang="en-US" sz="1300" dirty="0"/>
                        <a:t>+  MEMESAN ()</a:t>
                      </a:r>
                      <a:endParaRPr lang="en-ID" sz="1300" dirty="0"/>
                    </a:p>
                  </a:txBody>
                  <a:tcPr marL="63583" marR="63583" marT="31792" marB="31792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899038"/>
                  </a:ext>
                </a:extLst>
              </a:tr>
              <a:tr h="263365">
                <a:tc>
                  <a:txBody>
                    <a:bodyPr/>
                    <a:lstStyle/>
                    <a:p>
                      <a:r>
                        <a:rPr lang="en-US" sz="1300" dirty="0"/>
                        <a:t>+  MEMBELI ()</a:t>
                      </a:r>
                      <a:endParaRPr lang="en-ID" sz="1300" dirty="0"/>
                    </a:p>
                  </a:txBody>
                  <a:tcPr marL="63583" marR="63583" marT="31792" marB="31792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744898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9DA9E165-894E-D61F-C91B-F01B2AD7B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260537"/>
              </p:ext>
            </p:extLst>
          </p:nvPr>
        </p:nvGraphicFramePr>
        <p:xfrm>
          <a:off x="6793343" y="3662868"/>
          <a:ext cx="1457789" cy="148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789">
                  <a:extLst>
                    <a:ext uri="{9D8B030D-6E8A-4147-A177-3AD203B41FA5}">
                      <a16:colId xmlns:a16="http://schemas.microsoft.com/office/drawing/2014/main" val="2719714960"/>
                    </a:ext>
                  </a:extLst>
                </a:gridCol>
              </a:tblGrid>
              <a:tr h="43207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TRANSAKSI</a:t>
                      </a:r>
                      <a:endParaRPr lang="en-ID" sz="1100" dirty="0"/>
                    </a:p>
                  </a:txBody>
                  <a:tcPr marL="54586" marR="54586" marT="27293" marB="27293"/>
                </a:tc>
                <a:extLst>
                  <a:ext uri="{0D108BD9-81ED-4DB2-BD59-A6C34878D82A}">
                    <a16:rowId xmlns:a16="http://schemas.microsoft.com/office/drawing/2014/main" val="4264877175"/>
                  </a:ext>
                </a:extLst>
              </a:tr>
              <a:tr h="257547">
                <a:tc>
                  <a:txBody>
                    <a:bodyPr/>
                    <a:lstStyle/>
                    <a:p>
                      <a:r>
                        <a:rPr lang="en-US" sz="1100" dirty="0"/>
                        <a:t>+ No </a:t>
                      </a:r>
                      <a:r>
                        <a:rPr lang="en-US" sz="1100" dirty="0" err="1"/>
                        <a:t>Transaksi</a:t>
                      </a:r>
                      <a:r>
                        <a:rPr lang="en-US" sz="1100" dirty="0"/>
                        <a:t> </a:t>
                      </a:r>
                    </a:p>
                  </a:txBody>
                  <a:tcPr marL="54586" marR="54586" marT="27293" marB="27293"/>
                </a:tc>
                <a:extLst>
                  <a:ext uri="{0D108BD9-81ED-4DB2-BD59-A6C34878D82A}">
                    <a16:rowId xmlns:a16="http://schemas.microsoft.com/office/drawing/2014/main" val="2760023354"/>
                  </a:ext>
                </a:extLst>
              </a:tr>
              <a:tr h="257547">
                <a:tc>
                  <a:txBody>
                    <a:bodyPr/>
                    <a:lstStyle/>
                    <a:p>
                      <a:r>
                        <a:rPr lang="en-US" sz="1100" dirty="0"/>
                        <a:t>+ </a:t>
                      </a:r>
                      <a:r>
                        <a:rPr lang="en-US" sz="1100" dirty="0" err="1"/>
                        <a:t>Jumlah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Transaksi</a:t>
                      </a:r>
                      <a:endParaRPr lang="en-ID" sz="1100" dirty="0"/>
                    </a:p>
                  </a:txBody>
                  <a:tcPr marL="54586" marR="54586" marT="27293" marB="27293"/>
                </a:tc>
                <a:extLst>
                  <a:ext uri="{0D108BD9-81ED-4DB2-BD59-A6C34878D82A}">
                    <a16:rowId xmlns:a16="http://schemas.microsoft.com/office/drawing/2014/main" val="3540113753"/>
                  </a:ext>
                </a:extLst>
              </a:tr>
              <a:tr h="282426">
                <a:tc>
                  <a:txBody>
                    <a:bodyPr/>
                    <a:lstStyle/>
                    <a:p>
                      <a:r>
                        <a:rPr lang="en-US" sz="1100" dirty="0"/>
                        <a:t>+ </a:t>
                      </a:r>
                      <a:r>
                        <a:rPr lang="en-US" sz="1100" dirty="0" err="1"/>
                        <a:t>Tanggal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Transaksi</a:t>
                      </a:r>
                      <a:endParaRPr lang="en-ID" sz="1100" dirty="0"/>
                    </a:p>
                  </a:txBody>
                  <a:tcPr marL="54586" marR="54586" marT="27293" marB="27293"/>
                </a:tc>
                <a:extLst>
                  <a:ext uri="{0D108BD9-81ED-4DB2-BD59-A6C34878D82A}">
                    <a16:rowId xmlns:a16="http://schemas.microsoft.com/office/drawing/2014/main" val="4091899038"/>
                  </a:ext>
                </a:extLst>
              </a:tr>
              <a:tr h="257547">
                <a:tc>
                  <a:txBody>
                    <a:bodyPr/>
                    <a:lstStyle/>
                    <a:p>
                      <a:r>
                        <a:rPr lang="en-US" sz="1100" dirty="0"/>
                        <a:t> </a:t>
                      </a:r>
                      <a:endParaRPr lang="en-ID" sz="1100" dirty="0"/>
                    </a:p>
                  </a:txBody>
                  <a:tcPr marL="54586" marR="54586" marT="27293" marB="27293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744898"/>
                  </a:ext>
                </a:extLst>
              </a:tr>
            </a:tbl>
          </a:graphicData>
        </a:graphic>
      </p:graphicFrame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00B4D9C-E58D-E52D-D1CE-C7954B043C3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37521" y="4775199"/>
            <a:ext cx="855824" cy="5758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4896D7F-7D24-3C76-4516-FC67EFEE6E5C}"/>
              </a:ext>
            </a:extLst>
          </p:cNvPr>
          <p:cNvCxnSpPr>
            <a:cxnSpLocks/>
          </p:cNvCxnSpPr>
          <p:nvPr/>
        </p:nvCxnSpPr>
        <p:spPr>
          <a:xfrm rot="10800000">
            <a:off x="8271165" y="4838020"/>
            <a:ext cx="731769" cy="64838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2598E96-5912-7C23-5071-2AF3C90D64D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80184" y="1865842"/>
            <a:ext cx="2510822" cy="97157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246E6D5-8AD4-DBE1-993B-DA469036CB6F}"/>
              </a:ext>
            </a:extLst>
          </p:cNvPr>
          <p:cNvCxnSpPr>
            <a:cxnSpLocks/>
          </p:cNvCxnSpPr>
          <p:nvPr/>
        </p:nvCxnSpPr>
        <p:spPr>
          <a:xfrm>
            <a:off x="5480184" y="3311823"/>
            <a:ext cx="4667597" cy="1557361"/>
          </a:xfrm>
          <a:prstGeom prst="bentConnector3">
            <a:avLst>
              <a:gd name="adj1" fmla="val 728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77B6317-271E-1816-C161-BA82DE747710}"/>
              </a:ext>
            </a:extLst>
          </p:cNvPr>
          <p:cNvCxnSpPr/>
          <p:nvPr/>
        </p:nvCxnSpPr>
        <p:spPr>
          <a:xfrm>
            <a:off x="10147781" y="4870598"/>
            <a:ext cx="0" cy="240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D0FD563-814A-FD07-B9A8-01B3384AAAF4}"/>
              </a:ext>
            </a:extLst>
          </p:cNvPr>
          <p:cNvCxnSpPr/>
          <p:nvPr/>
        </p:nvCxnSpPr>
        <p:spPr>
          <a:xfrm>
            <a:off x="4889500" y="4418426"/>
            <a:ext cx="0" cy="692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itle 69">
            <a:extLst>
              <a:ext uri="{FF2B5EF4-FFF2-40B4-BE49-F238E27FC236}">
                <a16:creationId xmlns:a16="http://schemas.microsoft.com/office/drawing/2014/main" id="{4429E7D1-05C5-9A50-2992-D40540B66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772" y="-840964"/>
            <a:ext cx="2561835" cy="541361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 Rounded MT Bold" panose="020F0704030504030204" pitchFamily="34" charset="0"/>
              </a:rPr>
              <a:t>Contoh</a:t>
            </a:r>
            <a:br>
              <a:rPr lang="en-US" dirty="0">
                <a:latin typeface="Arial Rounded MT Bold" panose="020F0704030504030204" pitchFamily="34" charset="0"/>
              </a:rPr>
            </a:b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Class</a:t>
            </a:r>
            <a:br>
              <a:rPr lang="en-US" dirty="0">
                <a:latin typeface="Arial Rounded MT Bold" panose="020F0704030504030204" pitchFamily="34" charset="0"/>
              </a:rPr>
            </a:b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Diagram</a:t>
            </a:r>
            <a:endParaRPr lang="en-ID" dirty="0">
              <a:latin typeface="Arial Rounded MT Bold" panose="020F0704030504030204" pitchFamily="34" charset="0"/>
            </a:endParaRPr>
          </a:p>
        </p:txBody>
      </p:sp>
      <p:sp>
        <p:nvSpPr>
          <p:cNvPr id="71" name="Title 69">
            <a:extLst>
              <a:ext uri="{FF2B5EF4-FFF2-40B4-BE49-F238E27FC236}">
                <a16:creationId xmlns:a16="http://schemas.microsoft.com/office/drawing/2014/main" id="{C2ADE6F5-1D2F-F2D7-4046-A8F6BA00F335}"/>
              </a:ext>
            </a:extLst>
          </p:cNvPr>
          <p:cNvSpPr txBox="1">
            <a:spLocks/>
          </p:cNvSpPr>
          <p:nvPr/>
        </p:nvSpPr>
        <p:spPr>
          <a:xfrm>
            <a:off x="873250" y="4549685"/>
            <a:ext cx="2383971" cy="1936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latin typeface="Bodoni MT Black" panose="02070A03080606020203" pitchFamily="18" charset="0"/>
              </a:rPr>
              <a:t>Aplikasi</a:t>
            </a:r>
            <a:endParaRPr lang="en-US" sz="3200" dirty="0">
              <a:latin typeface="Bodoni MT Black" panose="02070A03080606020203" pitchFamily="18" charset="0"/>
            </a:endParaRPr>
          </a:p>
          <a:p>
            <a:r>
              <a:rPr lang="en-US" sz="3200" dirty="0">
                <a:latin typeface="Bodoni MT Black" panose="02070A03080606020203" pitchFamily="18" charset="0"/>
              </a:rPr>
              <a:t>Online</a:t>
            </a:r>
            <a:endParaRPr lang="en-ID" sz="3200" dirty="0">
              <a:latin typeface="Bodoni MT Black" panose="02070A03080606020203" pitchFamily="18" charset="0"/>
            </a:endParaRPr>
          </a:p>
        </p:txBody>
      </p:sp>
      <p:sp>
        <p:nvSpPr>
          <p:cNvPr id="73" name="Flowchart: Process 72">
            <a:extLst>
              <a:ext uri="{FF2B5EF4-FFF2-40B4-BE49-F238E27FC236}">
                <a16:creationId xmlns:a16="http://schemas.microsoft.com/office/drawing/2014/main" id="{0F580509-B054-990A-9425-15CA1F26FB5D}"/>
              </a:ext>
            </a:extLst>
          </p:cNvPr>
          <p:cNvSpPr/>
          <p:nvPr/>
        </p:nvSpPr>
        <p:spPr>
          <a:xfrm>
            <a:off x="719130" y="0"/>
            <a:ext cx="139720" cy="6858000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4" name="Flowchart: Process 73">
            <a:extLst>
              <a:ext uri="{FF2B5EF4-FFF2-40B4-BE49-F238E27FC236}">
                <a16:creationId xmlns:a16="http://schemas.microsoft.com/office/drawing/2014/main" id="{8FCAC680-444A-A93C-5029-4B8A379B1C29}"/>
              </a:ext>
            </a:extLst>
          </p:cNvPr>
          <p:cNvSpPr/>
          <p:nvPr/>
        </p:nvSpPr>
        <p:spPr>
          <a:xfrm rot="5400000">
            <a:off x="1166427" y="3800450"/>
            <a:ext cx="71433" cy="3506209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0974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114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Bodoni MT Black</vt:lpstr>
      <vt:lpstr>Calibri</vt:lpstr>
      <vt:lpstr>Calibri Light</vt:lpstr>
      <vt:lpstr>Office Theme</vt:lpstr>
      <vt:lpstr>Contoh  Class 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Contoh  Class  Diagram</dc:title>
  <dc:creator>DM-01</dc:creator>
  <cp:lastModifiedBy>DM-01</cp:lastModifiedBy>
  <cp:revision>1</cp:revision>
  <dcterms:created xsi:type="dcterms:W3CDTF">2022-07-06T06:18:24Z</dcterms:created>
  <dcterms:modified xsi:type="dcterms:W3CDTF">2022-07-06T07:28:44Z</dcterms:modified>
</cp:coreProperties>
</file>