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6858000" cy="9144000"/>
  <p:embeddedFontLst>
    <p:embeddedFont>
      <p:font typeface="Cabin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abin-bold.fntdata"/><Relationship Id="rId21" Type="http://schemas.openxmlformats.org/officeDocument/2006/relationships/font" Target="fonts/Cabin-regular.fntdata"/><Relationship Id="rId24" Type="http://schemas.openxmlformats.org/officeDocument/2006/relationships/font" Target="fonts/Cabin-boldItalic.fntdata"/><Relationship Id="rId23" Type="http://schemas.openxmlformats.org/officeDocument/2006/relationships/font" Target="fonts/Cabin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b83319b7f9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b83319b7f9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3c82dba011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3c82dba011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0174d9714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0174d9714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80310bd6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80310bd6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01808c33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01808c33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c82dba011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c82dba011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620c9c670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620c9c670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b83319b7f9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b83319b7f9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b83319b7f9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b83319b7f9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b83319b7f9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b83319b7f9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620c9c670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e620c9c670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f830f9208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f830f9208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ce238a0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ce238a0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3c82dba011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3c82dba011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174d97149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0174d97149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3c82dba011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3c82dba011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14300" y="1156688"/>
            <a:ext cx="3573900" cy="17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-95250" y="3243525"/>
            <a:ext cx="53901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 txBox="1"/>
          <p:nvPr>
            <p:ph hasCustomPrompt="1" type="title"/>
          </p:nvPr>
        </p:nvSpPr>
        <p:spPr>
          <a:xfrm>
            <a:off x="2508075" y="1301168"/>
            <a:ext cx="5900700" cy="119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0"/>
              <a:buNone/>
              <a:defRPr sz="6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9" name="Google Shape;69;p11"/>
          <p:cNvSpPr txBox="1"/>
          <p:nvPr>
            <p:ph idx="1" type="subTitle"/>
          </p:nvPr>
        </p:nvSpPr>
        <p:spPr>
          <a:xfrm>
            <a:off x="2508075" y="2862443"/>
            <a:ext cx="67101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70" name="Google Shape;70;p11"/>
          <p:cNvCxnSpPr/>
          <p:nvPr/>
        </p:nvCxnSpPr>
        <p:spPr>
          <a:xfrm>
            <a:off x="58794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" name="Google Shape;71;p11"/>
          <p:cNvGrpSpPr/>
          <p:nvPr/>
        </p:nvGrpSpPr>
        <p:grpSpPr>
          <a:xfrm>
            <a:off x="-1490264" y="-432652"/>
            <a:ext cx="3612780" cy="4546335"/>
            <a:chOff x="6084961" y="352067"/>
            <a:chExt cx="3612780" cy="4546335"/>
          </a:xfrm>
        </p:grpSpPr>
        <p:sp>
          <p:nvSpPr>
            <p:cNvPr id="72" name="Google Shape;72;p11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flipH="1" rot="10800000">
              <a:off x="6419828" y="1880811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5" name="Google Shape;75;p11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" type="subTitle"/>
          </p:nvPr>
        </p:nvSpPr>
        <p:spPr>
          <a:xfrm>
            <a:off x="714300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2" type="title"/>
          </p:nvPr>
        </p:nvSpPr>
        <p:spPr>
          <a:xfrm>
            <a:off x="714300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3" type="title"/>
          </p:nvPr>
        </p:nvSpPr>
        <p:spPr>
          <a:xfrm>
            <a:off x="1399050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4" type="subTitle"/>
          </p:nvPr>
        </p:nvSpPr>
        <p:spPr>
          <a:xfrm>
            <a:off x="5978089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5" type="title"/>
          </p:nvPr>
        </p:nvSpPr>
        <p:spPr>
          <a:xfrm>
            <a:off x="5978089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6" name="Google Shape;86;p13"/>
          <p:cNvSpPr txBox="1"/>
          <p:nvPr>
            <p:ph hasCustomPrompt="1" idx="6" type="title"/>
          </p:nvPr>
        </p:nvSpPr>
        <p:spPr>
          <a:xfrm>
            <a:off x="6662848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/>
          <p:nvPr>
            <p:ph idx="7" type="subTitle"/>
          </p:nvPr>
        </p:nvSpPr>
        <p:spPr>
          <a:xfrm>
            <a:off x="3346195" y="2224713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8" type="title"/>
          </p:nvPr>
        </p:nvSpPr>
        <p:spPr>
          <a:xfrm>
            <a:off x="3346195" y="1853713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3"/>
          <p:cNvSpPr txBox="1"/>
          <p:nvPr>
            <p:ph hasCustomPrompt="1" idx="9" type="title"/>
          </p:nvPr>
        </p:nvSpPr>
        <p:spPr>
          <a:xfrm>
            <a:off x="4030949" y="1232407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idx="13" type="subTitle"/>
          </p:nvPr>
        </p:nvSpPr>
        <p:spPr>
          <a:xfrm>
            <a:off x="714300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4" type="title"/>
          </p:nvPr>
        </p:nvSpPr>
        <p:spPr>
          <a:xfrm>
            <a:off x="714300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2" name="Google Shape;92;p13"/>
          <p:cNvSpPr txBox="1"/>
          <p:nvPr>
            <p:ph hasCustomPrompt="1" idx="15" type="title"/>
          </p:nvPr>
        </p:nvSpPr>
        <p:spPr>
          <a:xfrm>
            <a:off x="1399050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idx="16" type="subTitle"/>
          </p:nvPr>
        </p:nvSpPr>
        <p:spPr>
          <a:xfrm>
            <a:off x="5978089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7" type="title"/>
          </p:nvPr>
        </p:nvSpPr>
        <p:spPr>
          <a:xfrm>
            <a:off x="5978089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5" name="Google Shape;95;p13"/>
          <p:cNvSpPr txBox="1"/>
          <p:nvPr>
            <p:ph hasCustomPrompt="1" idx="18" type="title"/>
          </p:nvPr>
        </p:nvSpPr>
        <p:spPr>
          <a:xfrm>
            <a:off x="6662848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19" type="subTitle"/>
          </p:nvPr>
        </p:nvSpPr>
        <p:spPr>
          <a:xfrm>
            <a:off x="3346195" y="3998450"/>
            <a:ext cx="2451600" cy="6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20" type="title"/>
          </p:nvPr>
        </p:nvSpPr>
        <p:spPr>
          <a:xfrm>
            <a:off x="3346195" y="3627450"/>
            <a:ext cx="2451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" name="Google Shape;98;p13"/>
          <p:cNvSpPr txBox="1"/>
          <p:nvPr>
            <p:ph hasCustomPrompt="1" idx="21" type="title"/>
          </p:nvPr>
        </p:nvSpPr>
        <p:spPr>
          <a:xfrm>
            <a:off x="4030949" y="3009751"/>
            <a:ext cx="1082100" cy="6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2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cxnSp>
        <p:nvCxnSpPr>
          <p:cNvPr id="99" name="Google Shape;99;p13"/>
          <p:cNvCxnSpPr/>
          <p:nvPr/>
        </p:nvCxnSpPr>
        <p:spPr>
          <a:xfrm>
            <a:off x="1026150" y="41173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" name="Google Shape;101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1" type="subTitle"/>
          </p:nvPr>
        </p:nvSpPr>
        <p:spPr>
          <a:xfrm>
            <a:off x="1785000" y="3713700"/>
            <a:ext cx="2365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2" type="title"/>
          </p:nvPr>
        </p:nvSpPr>
        <p:spPr>
          <a:xfrm>
            <a:off x="1785000" y="3304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14"/>
          <p:cNvSpPr txBox="1"/>
          <p:nvPr>
            <p:ph idx="3" type="subTitle"/>
          </p:nvPr>
        </p:nvSpPr>
        <p:spPr>
          <a:xfrm>
            <a:off x="5021775" y="3713700"/>
            <a:ext cx="2365800" cy="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4" type="title"/>
          </p:nvPr>
        </p:nvSpPr>
        <p:spPr>
          <a:xfrm>
            <a:off x="5021773" y="3304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08" name="Google Shape;108;p14"/>
          <p:cNvGrpSpPr/>
          <p:nvPr/>
        </p:nvGrpSpPr>
        <p:grpSpPr>
          <a:xfrm rot="5400000">
            <a:off x="6216052" y="-2027547"/>
            <a:ext cx="3077493" cy="3999782"/>
            <a:chOff x="337535" y="477161"/>
            <a:chExt cx="3498343" cy="4546757"/>
          </a:xfrm>
        </p:grpSpPr>
        <p:sp>
          <p:nvSpPr>
            <p:cNvPr id="109" name="Google Shape;109;p14"/>
            <p:cNvSpPr/>
            <p:nvPr/>
          </p:nvSpPr>
          <p:spPr>
            <a:xfrm>
              <a:off x="413331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337535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2" name="Google Shape;112;p14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714300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5"/>
          <p:cNvSpPr txBox="1"/>
          <p:nvPr>
            <p:ph idx="2" type="title"/>
          </p:nvPr>
        </p:nvSpPr>
        <p:spPr>
          <a:xfrm>
            <a:off x="714300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8" name="Google Shape;118;p15"/>
          <p:cNvSpPr txBox="1"/>
          <p:nvPr>
            <p:ph idx="3" type="subTitle"/>
          </p:nvPr>
        </p:nvSpPr>
        <p:spPr>
          <a:xfrm>
            <a:off x="6063898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5"/>
          <p:cNvSpPr txBox="1"/>
          <p:nvPr>
            <p:ph idx="4" type="title"/>
          </p:nvPr>
        </p:nvSpPr>
        <p:spPr>
          <a:xfrm>
            <a:off x="6063895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0" name="Google Shape;120;p15"/>
          <p:cNvSpPr txBox="1"/>
          <p:nvPr>
            <p:ph idx="5" type="subTitle"/>
          </p:nvPr>
        </p:nvSpPr>
        <p:spPr>
          <a:xfrm>
            <a:off x="3389099" y="3332700"/>
            <a:ext cx="2365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6" type="title"/>
          </p:nvPr>
        </p:nvSpPr>
        <p:spPr>
          <a:xfrm>
            <a:off x="3389098" y="2923027"/>
            <a:ext cx="23658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22" name="Google Shape;122;p15"/>
          <p:cNvGrpSpPr/>
          <p:nvPr/>
        </p:nvGrpSpPr>
        <p:grpSpPr>
          <a:xfrm rot="5400000">
            <a:off x="6216052" y="-2027547"/>
            <a:ext cx="3077493" cy="3999782"/>
            <a:chOff x="337535" y="477161"/>
            <a:chExt cx="3498343" cy="4546757"/>
          </a:xfrm>
        </p:grpSpPr>
        <p:sp>
          <p:nvSpPr>
            <p:cNvPr id="123" name="Google Shape;123;p15"/>
            <p:cNvSpPr/>
            <p:nvPr/>
          </p:nvSpPr>
          <p:spPr>
            <a:xfrm>
              <a:off x="748985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37535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" name="Google Shape;126;p15"/>
          <p:cNvCxnSpPr/>
          <p:nvPr/>
        </p:nvCxnSpPr>
        <p:spPr>
          <a:xfrm rot="10800000">
            <a:off x="228600" y="33327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subTitle"/>
          </p:nvPr>
        </p:nvSpPr>
        <p:spPr>
          <a:xfrm>
            <a:off x="5505575" y="1536814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2" type="title"/>
          </p:nvPr>
        </p:nvSpPr>
        <p:spPr>
          <a:xfrm>
            <a:off x="5505586" y="1193208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2" name="Google Shape;132;p16"/>
          <p:cNvSpPr txBox="1"/>
          <p:nvPr>
            <p:ph idx="3" type="subTitle"/>
          </p:nvPr>
        </p:nvSpPr>
        <p:spPr>
          <a:xfrm>
            <a:off x="5505575" y="3947161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4" type="title"/>
          </p:nvPr>
        </p:nvSpPr>
        <p:spPr>
          <a:xfrm>
            <a:off x="5505582" y="3603555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16"/>
          <p:cNvSpPr txBox="1"/>
          <p:nvPr>
            <p:ph idx="5" type="subTitle"/>
          </p:nvPr>
        </p:nvSpPr>
        <p:spPr>
          <a:xfrm>
            <a:off x="5505600" y="2741971"/>
            <a:ext cx="29241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6" type="title"/>
          </p:nvPr>
        </p:nvSpPr>
        <p:spPr>
          <a:xfrm>
            <a:off x="5505602" y="2398365"/>
            <a:ext cx="2924100" cy="38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36" name="Google Shape;136;p16"/>
          <p:cNvCxnSpPr/>
          <p:nvPr/>
        </p:nvCxnSpPr>
        <p:spPr>
          <a:xfrm rot="-5400000">
            <a:off x="-12646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subTitle"/>
          </p:nvPr>
        </p:nvSpPr>
        <p:spPr>
          <a:xfrm>
            <a:off x="1846488" y="357647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2" type="title"/>
          </p:nvPr>
        </p:nvSpPr>
        <p:spPr>
          <a:xfrm>
            <a:off x="1846488" y="320547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17"/>
          <p:cNvSpPr txBox="1"/>
          <p:nvPr>
            <p:ph idx="3" type="subTitle"/>
          </p:nvPr>
        </p:nvSpPr>
        <p:spPr>
          <a:xfrm>
            <a:off x="6054589" y="193532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4" type="title"/>
          </p:nvPr>
        </p:nvSpPr>
        <p:spPr>
          <a:xfrm>
            <a:off x="6054589" y="156432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4" name="Google Shape;144;p17"/>
          <p:cNvSpPr txBox="1"/>
          <p:nvPr>
            <p:ph idx="5" type="subTitle"/>
          </p:nvPr>
        </p:nvSpPr>
        <p:spPr>
          <a:xfrm>
            <a:off x="1846501" y="193532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7"/>
          <p:cNvSpPr txBox="1"/>
          <p:nvPr>
            <p:ph idx="6" type="title"/>
          </p:nvPr>
        </p:nvSpPr>
        <p:spPr>
          <a:xfrm>
            <a:off x="1846501" y="156432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6" name="Google Shape;146;p17"/>
          <p:cNvSpPr txBox="1"/>
          <p:nvPr>
            <p:ph idx="7" type="subTitle"/>
          </p:nvPr>
        </p:nvSpPr>
        <p:spPr>
          <a:xfrm>
            <a:off x="6054589" y="3576475"/>
            <a:ext cx="2375100" cy="7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7"/>
          <p:cNvSpPr txBox="1"/>
          <p:nvPr>
            <p:ph idx="8" type="title"/>
          </p:nvPr>
        </p:nvSpPr>
        <p:spPr>
          <a:xfrm>
            <a:off x="6054589" y="3205475"/>
            <a:ext cx="2375100" cy="4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48" name="Google Shape;148;p17"/>
          <p:cNvGrpSpPr/>
          <p:nvPr/>
        </p:nvGrpSpPr>
        <p:grpSpPr>
          <a:xfrm flipH="1" rot="-5400000">
            <a:off x="6024052" y="-1983395"/>
            <a:ext cx="3461492" cy="3999782"/>
            <a:chOff x="342710" y="477161"/>
            <a:chExt cx="3934855" cy="4546757"/>
          </a:xfrm>
        </p:grpSpPr>
        <p:sp>
          <p:nvSpPr>
            <p:cNvPr id="149" name="Google Shape;149;p17"/>
            <p:cNvSpPr/>
            <p:nvPr/>
          </p:nvSpPr>
          <p:spPr>
            <a:xfrm>
              <a:off x="342710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1863851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558092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2" name="Google Shape;152;p17"/>
          <p:cNvCxnSpPr/>
          <p:nvPr/>
        </p:nvCxnSpPr>
        <p:spPr>
          <a:xfrm rot="10800000">
            <a:off x="228600" y="33327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3" name="Google Shape;153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6" name="Google Shape;156;p18"/>
          <p:cNvSpPr txBox="1"/>
          <p:nvPr>
            <p:ph idx="1" type="subTitle"/>
          </p:nvPr>
        </p:nvSpPr>
        <p:spPr>
          <a:xfrm>
            <a:off x="714300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8"/>
          <p:cNvSpPr txBox="1"/>
          <p:nvPr>
            <p:ph idx="2" type="title"/>
          </p:nvPr>
        </p:nvSpPr>
        <p:spPr>
          <a:xfrm>
            <a:off x="714288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8" name="Google Shape;158;p18"/>
          <p:cNvSpPr txBox="1"/>
          <p:nvPr>
            <p:ph idx="3" type="subTitle"/>
          </p:nvPr>
        </p:nvSpPr>
        <p:spPr>
          <a:xfrm>
            <a:off x="6276600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4" type="title"/>
          </p:nvPr>
        </p:nvSpPr>
        <p:spPr>
          <a:xfrm>
            <a:off x="6276595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0" name="Google Shape;160;p18"/>
          <p:cNvSpPr txBox="1"/>
          <p:nvPr>
            <p:ph idx="5" type="subTitle"/>
          </p:nvPr>
        </p:nvSpPr>
        <p:spPr>
          <a:xfrm>
            <a:off x="3495463" y="22217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8"/>
          <p:cNvSpPr txBox="1"/>
          <p:nvPr>
            <p:ph idx="6" type="title"/>
          </p:nvPr>
        </p:nvSpPr>
        <p:spPr>
          <a:xfrm>
            <a:off x="3495454" y="1872101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2" name="Google Shape;162;p18"/>
          <p:cNvSpPr txBox="1"/>
          <p:nvPr>
            <p:ph idx="7" type="subTitle"/>
          </p:nvPr>
        </p:nvSpPr>
        <p:spPr>
          <a:xfrm>
            <a:off x="714300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8" type="title"/>
          </p:nvPr>
        </p:nvSpPr>
        <p:spPr>
          <a:xfrm>
            <a:off x="714288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4" name="Google Shape;164;p18"/>
          <p:cNvSpPr txBox="1"/>
          <p:nvPr>
            <p:ph idx="9" type="subTitle"/>
          </p:nvPr>
        </p:nvSpPr>
        <p:spPr>
          <a:xfrm>
            <a:off x="6276600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3" type="title"/>
          </p:nvPr>
        </p:nvSpPr>
        <p:spPr>
          <a:xfrm>
            <a:off x="6276595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6" name="Google Shape;166;p18"/>
          <p:cNvSpPr txBox="1"/>
          <p:nvPr>
            <p:ph idx="14" type="subTitle"/>
          </p:nvPr>
        </p:nvSpPr>
        <p:spPr>
          <a:xfrm>
            <a:off x="3495463" y="4047050"/>
            <a:ext cx="2153100" cy="5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8"/>
          <p:cNvSpPr txBox="1"/>
          <p:nvPr>
            <p:ph idx="15" type="title"/>
          </p:nvPr>
        </p:nvSpPr>
        <p:spPr>
          <a:xfrm>
            <a:off x="3495454" y="3697414"/>
            <a:ext cx="21531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68" name="Google Shape;168;p18"/>
          <p:cNvCxnSpPr/>
          <p:nvPr/>
        </p:nvCxnSpPr>
        <p:spPr>
          <a:xfrm rot="10800000">
            <a:off x="228600" y="33363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8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idx="1" type="subTitle"/>
          </p:nvPr>
        </p:nvSpPr>
        <p:spPr>
          <a:xfrm>
            <a:off x="714300" y="853539"/>
            <a:ext cx="3882900" cy="16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9"/>
          <p:cNvSpPr txBox="1"/>
          <p:nvPr>
            <p:ph type="title"/>
          </p:nvPr>
        </p:nvSpPr>
        <p:spPr>
          <a:xfrm>
            <a:off x="-85350" y="3200800"/>
            <a:ext cx="4416900" cy="7014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174" name="Google Shape;174;p19"/>
          <p:cNvCxnSpPr/>
          <p:nvPr/>
        </p:nvCxnSpPr>
        <p:spPr>
          <a:xfrm rot="10800000">
            <a:off x="228600" y="2424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5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idx="1" type="subTitle"/>
          </p:nvPr>
        </p:nvSpPr>
        <p:spPr>
          <a:xfrm>
            <a:off x="973575" y="2561937"/>
            <a:ext cx="2552700" cy="10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type="title"/>
          </p:nvPr>
        </p:nvSpPr>
        <p:spPr>
          <a:xfrm>
            <a:off x="973550" y="1512363"/>
            <a:ext cx="25527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179" name="Google Shape;179;p20"/>
          <p:cNvGrpSpPr/>
          <p:nvPr/>
        </p:nvGrpSpPr>
        <p:grpSpPr>
          <a:xfrm rot="5400000">
            <a:off x="-55662" y="-2437959"/>
            <a:ext cx="3164020" cy="3999782"/>
            <a:chOff x="-178181" y="477161"/>
            <a:chExt cx="3596704" cy="4546757"/>
          </a:xfrm>
        </p:grpSpPr>
        <p:sp>
          <p:nvSpPr>
            <p:cNvPr id="180" name="Google Shape;180;p20"/>
            <p:cNvSpPr/>
            <p:nvPr/>
          </p:nvSpPr>
          <p:spPr>
            <a:xfrm>
              <a:off x="358113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1004808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-178181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3" name="Google Shape;183;p20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0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67300" y="1797988"/>
            <a:ext cx="4562400" cy="156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6985175" y="663910"/>
            <a:ext cx="1536900" cy="109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67300" y="3832650"/>
            <a:ext cx="5389800" cy="617100"/>
          </a:xfrm>
          <a:prstGeom prst="rect">
            <a:avLst/>
          </a:prstGeom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58794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5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idx="1" type="subTitle"/>
          </p:nvPr>
        </p:nvSpPr>
        <p:spPr>
          <a:xfrm>
            <a:off x="714300" y="1104901"/>
            <a:ext cx="7715400" cy="3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88" name="Google Shape;188;p21"/>
          <p:cNvGrpSpPr/>
          <p:nvPr/>
        </p:nvGrpSpPr>
        <p:grpSpPr>
          <a:xfrm rot="5400000">
            <a:off x="6116538" y="2915016"/>
            <a:ext cx="3164020" cy="3999782"/>
            <a:chOff x="-178181" y="477161"/>
            <a:chExt cx="3596704" cy="4546757"/>
          </a:xfrm>
        </p:grpSpPr>
        <p:sp>
          <p:nvSpPr>
            <p:cNvPr id="189" name="Google Shape;189;p21"/>
            <p:cNvSpPr/>
            <p:nvPr/>
          </p:nvSpPr>
          <p:spPr>
            <a:xfrm>
              <a:off x="358113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1"/>
            <p:cNvSpPr/>
            <p:nvPr/>
          </p:nvSpPr>
          <p:spPr>
            <a:xfrm>
              <a:off x="1004808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-178181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2" name="Google Shape;192;p21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3" name="Google Shape;193;p2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4" name="Google Shape;194;p21"/>
          <p:cNvCxnSpPr/>
          <p:nvPr/>
        </p:nvCxnSpPr>
        <p:spPr>
          <a:xfrm>
            <a:off x="587400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" name="Google Shape;195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5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idx="1" type="subTitle"/>
          </p:nvPr>
        </p:nvSpPr>
        <p:spPr>
          <a:xfrm>
            <a:off x="714300" y="1433598"/>
            <a:ext cx="4574400" cy="26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8" name="Google Shape;198;p22"/>
          <p:cNvSpPr txBox="1"/>
          <p:nvPr>
            <p:ph type="title"/>
          </p:nvPr>
        </p:nvSpPr>
        <p:spPr>
          <a:xfrm>
            <a:off x="714300" y="430675"/>
            <a:ext cx="4574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99" name="Google Shape;199;p22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2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22"/>
          <p:cNvGrpSpPr/>
          <p:nvPr/>
        </p:nvGrpSpPr>
        <p:grpSpPr>
          <a:xfrm>
            <a:off x="6067328" y="298580"/>
            <a:ext cx="3771397" cy="4546335"/>
            <a:chOff x="6067328" y="352067"/>
            <a:chExt cx="3771397" cy="4546335"/>
          </a:xfrm>
        </p:grpSpPr>
        <p:sp>
          <p:nvSpPr>
            <p:cNvPr id="202" name="Google Shape;202;p22"/>
            <p:cNvSpPr/>
            <p:nvPr/>
          </p:nvSpPr>
          <p:spPr>
            <a:xfrm flipH="1" rot="10800000">
              <a:off x="6917986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2"/>
            <p:cNvSpPr/>
            <p:nvPr/>
          </p:nvSpPr>
          <p:spPr>
            <a:xfrm flipH="1" rot="10800000">
              <a:off x="6619297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2"/>
            <p:cNvSpPr/>
            <p:nvPr/>
          </p:nvSpPr>
          <p:spPr>
            <a:xfrm flipH="1" rot="10800000">
              <a:off x="6067328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5" name="Google Shape;205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hasCustomPrompt="1" type="title"/>
          </p:nvPr>
        </p:nvSpPr>
        <p:spPr>
          <a:xfrm>
            <a:off x="735300" y="591156"/>
            <a:ext cx="3836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08" name="Google Shape;208;p23"/>
          <p:cNvSpPr txBox="1"/>
          <p:nvPr>
            <p:ph idx="1" type="subTitle"/>
          </p:nvPr>
        </p:nvSpPr>
        <p:spPr>
          <a:xfrm>
            <a:off x="735290" y="1178375"/>
            <a:ext cx="35097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3"/>
          <p:cNvSpPr txBox="1"/>
          <p:nvPr>
            <p:ph hasCustomPrompt="1" idx="2" type="title"/>
          </p:nvPr>
        </p:nvSpPr>
        <p:spPr>
          <a:xfrm>
            <a:off x="735300" y="2049256"/>
            <a:ext cx="3857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0" name="Google Shape;210;p23"/>
          <p:cNvSpPr txBox="1"/>
          <p:nvPr>
            <p:ph idx="3" type="subTitle"/>
          </p:nvPr>
        </p:nvSpPr>
        <p:spPr>
          <a:xfrm>
            <a:off x="735300" y="2649275"/>
            <a:ext cx="35097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3"/>
          <p:cNvSpPr txBox="1"/>
          <p:nvPr>
            <p:ph hasCustomPrompt="1" idx="4" type="title"/>
          </p:nvPr>
        </p:nvSpPr>
        <p:spPr>
          <a:xfrm>
            <a:off x="735300" y="3507356"/>
            <a:ext cx="3836700" cy="5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212" name="Google Shape;212;p23"/>
          <p:cNvSpPr txBox="1"/>
          <p:nvPr>
            <p:ph idx="5" type="subTitle"/>
          </p:nvPr>
        </p:nvSpPr>
        <p:spPr>
          <a:xfrm>
            <a:off x="735160" y="4115775"/>
            <a:ext cx="3510000" cy="471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3" name="Google Shape;213;p23"/>
          <p:cNvGrpSpPr/>
          <p:nvPr/>
        </p:nvGrpSpPr>
        <p:grpSpPr>
          <a:xfrm flipH="1" rot="10800000">
            <a:off x="6084961" y="298580"/>
            <a:ext cx="3676805" cy="4546335"/>
            <a:chOff x="6084961" y="352067"/>
            <a:chExt cx="3676805" cy="4546335"/>
          </a:xfrm>
        </p:grpSpPr>
        <p:sp>
          <p:nvSpPr>
            <p:cNvPr id="214" name="Google Shape;214;p23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3"/>
            <p:cNvSpPr/>
            <p:nvPr/>
          </p:nvSpPr>
          <p:spPr>
            <a:xfrm flipH="1" rot="10800000">
              <a:off x="6483853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6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idx="1" type="subTitle"/>
          </p:nvPr>
        </p:nvSpPr>
        <p:spPr>
          <a:xfrm>
            <a:off x="714300" y="1485900"/>
            <a:ext cx="3857700" cy="1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4"/>
          <p:cNvSpPr txBox="1"/>
          <p:nvPr>
            <p:ph type="title"/>
          </p:nvPr>
        </p:nvSpPr>
        <p:spPr>
          <a:xfrm>
            <a:off x="714300" y="549600"/>
            <a:ext cx="3522300" cy="7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 sz="4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1" name="Google Shape;221;p24"/>
          <p:cNvSpPr txBox="1"/>
          <p:nvPr/>
        </p:nvSpPr>
        <p:spPr>
          <a:xfrm>
            <a:off x="714300" y="3543950"/>
            <a:ext cx="31887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, including icons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and infographics &amp; images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222" name="Google Shape;222;p24"/>
          <p:cNvCxnSpPr/>
          <p:nvPr/>
        </p:nvCxnSpPr>
        <p:spPr>
          <a:xfrm>
            <a:off x="23805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4"/>
          <p:cNvCxnSpPr/>
          <p:nvPr/>
        </p:nvCxnSpPr>
        <p:spPr>
          <a:xfrm>
            <a:off x="238050" y="2450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7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 flipH="1" rot="10800000">
            <a:off x="-1292178" y="298575"/>
            <a:ext cx="3852019" cy="4546340"/>
            <a:chOff x="6338372" y="352067"/>
            <a:chExt cx="3852019" cy="4546340"/>
          </a:xfrm>
        </p:grpSpPr>
        <p:sp>
          <p:nvSpPr>
            <p:cNvPr id="229" name="Google Shape;229;p26"/>
            <p:cNvSpPr/>
            <p:nvPr/>
          </p:nvSpPr>
          <p:spPr>
            <a:xfrm flipH="1" rot="10800000">
              <a:off x="6677300" y="3651554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6"/>
            <p:cNvSpPr/>
            <p:nvPr/>
          </p:nvSpPr>
          <p:spPr>
            <a:xfrm flipH="1" rot="10800000">
              <a:off x="6912478" y="1880849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2" name="Google Shape;232;p26"/>
          <p:cNvCxnSpPr/>
          <p:nvPr/>
        </p:nvCxnSpPr>
        <p:spPr>
          <a:xfrm rot="-5400000">
            <a:off x="73891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7_1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27"/>
          <p:cNvGrpSpPr/>
          <p:nvPr/>
        </p:nvGrpSpPr>
        <p:grpSpPr>
          <a:xfrm rot="5400000">
            <a:off x="-42748" y="-1714997"/>
            <a:ext cx="3138193" cy="3999782"/>
            <a:chOff x="658327" y="477161"/>
            <a:chExt cx="3567344" cy="4546757"/>
          </a:xfrm>
        </p:grpSpPr>
        <p:sp>
          <p:nvSpPr>
            <p:cNvPr id="236" name="Google Shape;236;p27"/>
            <p:cNvSpPr/>
            <p:nvPr/>
          </p:nvSpPr>
          <p:spPr>
            <a:xfrm>
              <a:off x="831982" y="477161"/>
              <a:ext cx="2919841" cy="1246801"/>
            </a:xfrm>
            <a:custGeom>
              <a:rect b="b" l="l" r="r" t="t"/>
              <a:pathLst>
                <a:path extrusionOk="0" fill="none" h="26563" w="62207">
                  <a:moveTo>
                    <a:pt x="62206" y="26562"/>
                  </a:moveTo>
                  <a:lnTo>
                    <a:pt x="1" y="26562"/>
                  </a:lnTo>
                  <a:cubicBezTo>
                    <a:pt x="1" y="11888"/>
                    <a:pt x="13922" y="0"/>
                    <a:pt x="31104" y="0"/>
                  </a:cubicBezTo>
                  <a:cubicBezTo>
                    <a:pt x="48286" y="0"/>
                    <a:pt x="62206" y="11888"/>
                    <a:pt x="62206" y="2656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7"/>
            <p:cNvSpPr/>
            <p:nvPr/>
          </p:nvSpPr>
          <p:spPr>
            <a:xfrm>
              <a:off x="658327" y="3679159"/>
              <a:ext cx="2413714" cy="1344759"/>
            </a:xfrm>
            <a:custGeom>
              <a:rect b="b" l="l" r="r" t="t"/>
              <a:pathLst>
                <a:path extrusionOk="0" fill="none" h="28650" w="51424">
                  <a:moveTo>
                    <a:pt x="0" y="1"/>
                  </a:moveTo>
                  <a:lnTo>
                    <a:pt x="51424" y="1"/>
                  </a:lnTo>
                  <a:cubicBezTo>
                    <a:pt x="51424" y="15815"/>
                    <a:pt x="39922" y="28649"/>
                    <a:pt x="25721" y="28649"/>
                  </a:cubicBezTo>
                  <a:cubicBezTo>
                    <a:pt x="11519" y="28649"/>
                    <a:pt x="0" y="15815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7"/>
            <p:cNvSpPr/>
            <p:nvPr/>
          </p:nvSpPr>
          <p:spPr>
            <a:xfrm>
              <a:off x="947884" y="1908224"/>
              <a:ext cx="3277786" cy="1586675"/>
            </a:xfrm>
            <a:custGeom>
              <a:rect b="b" l="l" r="r" t="t"/>
              <a:pathLst>
                <a:path extrusionOk="0" fill="none" h="33804" w="69833">
                  <a:moveTo>
                    <a:pt x="66186" y="1"/>
                  </a:moveTo>
                  <a:cubicBezTo>
                    <a:pt x="68833" y="5453"/>
                    <a:pt x="69833" y="24599"/>
                    <a:pt x="58226" y="33804"/>
                  </a:cubicBezTo>
                  <a:lnTo>
                    <a:pt x="12483" y="33804"/>
                  </a:lnTo>
                  <a:cubicBezTo>
                    <a:pt x="4138" y="30017"/>
                    <a:pt x="0" y="12028"/>
                    <a:pt x="3963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753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39" name="Google Shape;239;p27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7"/>
          <p:cNvCxnSpPr/>
          <p:nvPr/>
        </p:nvCxnSpPr>
        <p:spPr>
          <a:xfrm>
            <a:off x="81084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14300" y="1028700"/>
            <a:ext cx="7715400" cy="3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Cabin"/>
              <a:buAutoNum type="arabicPeriod"/>
              <a:defRPr sz="1300">
                <a:latin typeface="Cabin"/>
                <a:ea typeface="Cabin"/>
                <a:cs typeface="Cabin"/>
                <a:sym typeface="Cabi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>
                <a:latin typeface="Cabin"/>
                <a:ea typeface="Cabin"/>
                <a:cs typeface="Cabin"/>
                <a:sym typeface="Cab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>
                <a:latin typeface="Cabin"/>
                <a:ea typeface="Cabin"/>
                <a:cs typeface="Cabin"/>
                <a:sym typeface="Cab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Spartan"/>
              <a:buNone/>
              <a:defRPr b="1">
                <a:latin typeface="Spartan"/>
                <a:ea typeface="Spartan"/>
                <a:cs typeface="Spartan"/>
                <a:sym typeface="Sparta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" name="Google Shape;25;p4"/>
          <p:cNvCxnSpPr/>
          <p:nvPr/>
        </p:nvCxnSpPr>
        <p:spPr>
          <a:xfrm rot="10800000">
            <a:off x="228600" y="2451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" name="Google Shape;26;p4"/>
          <p:cNvCxnSpPr/>
          <p:nvPr/>
        </p:nvCxnSpPr>
        <p:spPr>
          <a:xfrm rot="-5400000">
            <a:off x="7389150" y="33886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subTitle"/>
          </p:nvPr>
        </p:nvSpPr>
        <p:spPr>
          <a:xfrm>
            <a:off x="714300" y="1894424"/>
            <a:ext cx="3143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2" type="title"/>
          </p:nvPr>
        </p:nvSpPr>
        <p:spPr>
          <a:xfrm>
            <a:off x="714300" y="1484750"/>
            <a:ext cx="3143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714303" y="3653599"/>
            <a:ext cx="31434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4" type="title"/>
          </p:nvPr>
        </p:nvSpPr>
        <p:spPr>
          <a:xfrm>
            <a:off x="714300" y="3243925"/>
            <a:ext cx="3143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b="1" sz="1800">
                <a:latin typeface="Spartan"/>
                <a:ea typeface="Spartan"/>
                <a:cs typeface="Spartan"/>
                <a:sym typeface="Sparta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cxnSp>
        <p:nvCxnSpPr>
          <p:cNvPr id="34" name="Google Shape;34;p5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" name="Google Shape;39;p6"/>
          <p:cNvCxnSpPr/>
          <p:nvPr/>
        </p:nvCxnSpPr>
        <p:spPr>
          <a:xfrm>
            <a:off x="8108450" y="41173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" name="Google Shape;4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type="title"/>
          </p:nvPr>
        </p:nvSpPr>
        <p:spPr>
          <a:xfrm>
            <a:off x="714300" y="991600"/>
            <a:ext cx="35283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714300" y="1780125"/>
            <a:ext cx="3528300" cy="23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44" name="Google Shape;44;p7"/>
          <p:cNvCxnSpPr/>
          <p:nvPr/>
        </p:nvCxnSpPr>
        <p:spPr>
          <a:xfrm rot="10800000">
            <a:off x="228600" y="24240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3876675" y="1123950"/>
            <a:ext cx="4553100" cy="26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8" name="Google Shape;48;p8"/>
          <p:cNvGrpSpPr/>
          <p:nvPr/>
        </p:nvGrpSpPr>
        <p:grpSpPr>
          <a:xfrm flipH="1" rot="10800000">
            <a:off x="-1490264" y="1178048"/>
            <a:ext cx="3612780" cy="4546335"/>
            <a:chOff x="6084961" y="352067"/>
            <a:chExt cx="3612780" cy="4546335"/>
          </a:xfrm>
        </p:grpSpPr>
        <p:sp>
          <p:nvSpPr>
            <p:cNvPr id="49" name="Google Shape;49;p8"/>
            <p:cNvSpPr/>
            <p:nvPr/>
          </p:nvSpPr>
          <p:spPr>
            <a:xfrm flipH="1" rot="10800000">
              <a:off x="6084961" y="3651549"/>
              <a:ext cx="2920739" cy="1246853"/>
            </a:xfrm>
            <a:custGeom>
              <a:rect b="b" l="l" r="r" t="t"/>
              <a:pathLst>
                <a:path extrusionOk="0" fill="none" h="29093" w="68150">
                  <a:moveTo>
                    <a:pt x="68149" y="29092"/>
                  </a:moveTo>
                  <a:lnTo>
                    <a:pt x="0" y="29092"/>
                  </a:lnTo>
                  <a:cubicBezTo>
                    <a:pt x="0" y="13020"/>
                    <a:pt x="15266" y="1"/>
                    <a:pt x="34084" y="1"/>
                  </a:cubicBezTo>
                  <a:cubicBezTo>
                    <a:pt x="52883" y="1"/>
                    <a:pt x="68149" y="13020"/>
                    <a:pt x="68149" y="29092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8"/>
            <p:cNvSpPr/>
            <p:nvPr/>
          </p:nvSpPr>
          <p:spPr>
            <a:xfrm flipH="1" rot="10800000">
              <a:off x="6338372" y="352067"/>
              <a:ext cx="2413777" cy="1344783"/>
            </a:xfrm>
            <a:custGeom>
              <a:rect b="b" l="l" r="r" t="t"/>
              <a:pathLst>
                <a:path extrusionOk="0" fill="none" h="31378" w="56321">
                  <a:moveTo>
                    <a:pt x="0" y="1"/>
                  </a:moveTo>
                  <a:lnTo>
                    <a:pt x="56321" y="1"/>
                  </a:lnTo>
                  <a:cubicBezTo>
                    <a:pt x="56321" y="17341"/>
                    <a:pt x="43705" y="31377"/>
                    <a:pt x="28170" y="31377"/>
                  </a:cubicBezTo>
                  <a:cubicBezTo>
                    <a:pt x="12616" y="31377"/>
                    <a:pt x="0" y="17341"/>
                    <a:pt x="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8"/>
            <p:cNvSpPr/>
            <p:nvPr/>
          </p:nvSpPr>
          <p:spPr>
            <a:xfrm flipH="1" rot="10800000">
              <a:off x="6419828" y="1880811"/>
              <a:ext cx="3277913" cy="1586713"/>
            </a:xfrm>
            <a:custGeom>
              <a:rect b="b" l="l" r="r" t="t"/>
              <a:pathLst>
                <a:path extrusionOk="0" fill="none" h="37023" w="76484">
                  <a:moveTo>
                    <a:pt x="72489" y="1"/>
                  </a:moveTo>
                  <a:cubicBezTo>
                    <a:pt x="75389" y="5972"/>
                    <a:pt x="76483" y="26922"/>
                    <a:pt x="63771" y="37023"/>
                  </a:cubicBezTo>
                  <a:lnTo>
                    <a:pt x="13673" y="37023"/>
                  </a:lnTo>
                  <a:cubicBezTo>
                    <a:pt x="4532" y="32875"/>
                    <a:pt x="0" y="13173"/>
                    <a:pt x="4340" y="1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192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" name="Google Shape;52;p8"/>
          <p:cNvCxnSpPr/>
          <p:nvPr/>
        </p:nvCxnSpPr>
        <p:spPr>
          <a:xfrm>
            <a:off x="5879400" y="49149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>
            <a:off x="1026150" y="-535950"/>
            <a:ext cx="0" cy="1562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714300" y="1521425"/>
            <a:ext cx="4314900" cy="8382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714300" y="2427700"/>
            <a:ext cx="4314900" cy="12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9"/>
          <p:cNvCxnSpPr/>
          <p:nvPr/>
        </p:nvCxnSpPr>
        <p:spPr>
          <a:xfrm>
            <a:off x="245100" y="2451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>
            <a:off x="245100" y="489840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3674700" y="3644750"/>
            <a:ext cx="47550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>
            <a:off x="3409950" y="3486150"/>
            <a:ext cx="5734200" cy="1428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0"/>
          <p:cNvCxnSpPr/>
          <p:nvPr/>
        </p:nvCxnSpPr>
        <p:spPr>
          <a:xfrm rot="-5400000">
            <a:off x="-1264650" y="1754850"/>
            <a:ext cx="30195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0"/>
          <p:cNvSpPr/>
          <p:nvPr/>
        </p:nvSpPr>
        <p:spPr>
          <a:xfrm>
            <a:off x="3242250" y="3327950"/>
            <a:ext cx="6092400" cy="1428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partan"/>
              <a:buNone/>
              <a:defRPr b="1" sz="2800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bin"/>
              <a:buChar char="●"/>
              <a:defRPr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transition spd="med"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type="ctrTitle"/>
          </p:nvPr>
        </p:nvSpPr>
        <p:spPr>
          <a:xfrm>
            <a:off x="1081500" y="1446450"/>
            <a:ext cx="6981000" cy="9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40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hlink"/>
                </a:solidFill>
              </a:rPr>
              <a:t> </a:t>
            </a:r>
            <a:r>
              <a:rPr lang="en" sz="2400"/>
              <a:t>EfficientNet</a:t>
            </a:r>
            <a:r>
              <a:rPr lang="en" sz="2400">
                <a:solidFill>
                  <a:schemeClr val="hlink"/>
                </a:solidFill>
              </a:rPr>
              <a:t>-Based and </a:t>
            </a:r>
            <a:r>
              <a:rPr lang="en" sz="2400"/>
              <a:t>YOLO</a:t>
            </a:r>
            <a:r>
              <a:rPr lang="en" sz="2400">
                <a:solidFill>
                  <a:schemeClr val="hlink"/>
                </a:solidFill>
              </a:rPr>
              <a:t>-Driven </a:t>
            </a:r>
            <a:r>
              <a:rPr lang="en" sz="2400"/>
              <a:t>Brain Tumor</a:t>
            </a:r>
            <a:r>
              <a:rPr lang="en" sz="2400">
                <a:solidFill>
                  <a:schemeClr val="hlink"/>
                </a:solidFill>
              </a:rPr>
              <a:t> Detection and Segmentation</a:t>
            </a:r>
            <a:endParaRPr sz="2400"/>
          </a:p>
        </p:txBody>
      </p:sp>
      <p:sp>
        <p:nvSpPr>
          <p:cNvPr id="247" name="Google Shape;247;p28"/>
          <p:cNvSpPr/>
          <p:nvPr/>
        </p:nvSpPr>
        <p:spPr>
          <a:xfrm>
            <a:off x="-2727500" y="158100"/>
            <a:ext cx="783000" cy="78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-2727500" y="1124925"/>
            <a:ext cx="783000" cy="783000"/>
          </a:xfrm>
          <a:prstGeom prst="rect">
            <a:avLst/>
          </a:prstGeom>
          <a:solidFill>
            <a:srgbClr val="FF5B5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8"/>
          <p:cNvSpPr/>
          <p:nvPr/>
        </p:nvSpPr>
        <p:spPr>
          <a:xfrm>
            <a:off x="-2727500" y="2091750"/>
            <a:ext cx="783000" cy="783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8"/>
          <p:cNvSpPr txBox="1"/>
          <p:nvPr/>
        </p:nvSpPr>
        <p:spPr>
          <a:xfrm>
            <a:off x="449950" y="2874750"/>
            <a:ext cx="5688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0475" y="4305150"/>
            <a:ext cx="3591950" cy="492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52" name="Google Shape;252;p28"/>
          <p:cNvSpPr txBox="1"/>
          <p:nvPr/>
        </p:nvSpPr>
        <p:spPr>
          <a:xfrm>
            <a:off x="845550" y="2874750"/>
            <a:ext cx="93921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Authors</a:t>
            </a: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: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" sz="15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Najla Musthafa¹, Mohammed Aflah², Minhaj Akavalappil², Mohammed Jasim A², </a:t>
            </a:r>
            <a:endParaRPr sz="1500">
              <a:solidFill>
                <a:schemeClr val="hlink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  Mohammed Aseel², Shanid Malayil³, Mubeena A K¹.</a:t>
            </a:r>
            <a:endParaRPr sz="1500">
              <a:solidFill>
                <a:schemeClr val="hlink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  </a:t>
            </a:r>
            <a:r>
              <a:rPr lang="en" sz="11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¹Assistant Professor, Dept. of CSE, MEA Engineering College, Kerala, India</a:t>
            </a:r>
            <a:endParaRPr sz="1100">
              <a:solidFill>
                <a:schemeClr val="hlink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  ²Dept. of CSE, MEA Engineering College, Kerala, India</a:t>
            </a:r>
            <a:endParaRPr sz="1100">
              <a:solidFill>
                <a:schemeClr val="hlink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</a:rPr>
              <a:t>  ³Associate Professor, Dept. of CSE, MEA Engineering College, Kerala, India</a:t>
            </a:r>
            <a:endParaRPr sz="15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3" name="Google Shape;253;p28"/>
          <p:cNvSpPr txBox="1"/>
          <p:nvPr/>
        </p:nvSpPr>
        <p:spPr>
          <a:xfrm>
            <a:off x="449950" y="520950"/>
            <a:ext cx="570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Presentation </a:t>
            </a: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on,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4" name="Google Shape;254;p28"/>
          <p:cNvSpPr txBox="1"/>
          <p:nvPr/>
        </p:nvSpPr>
        <p:spPr>
          <a:xfrm>
            <a:off x="7103875" y="520950"/>
            <a:ext cx="195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26</a:t>
            </a: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-04-2025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55" name="Google Shape;255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500"/>
              <a:t>‹#›</a:t>
            </a:fld>
            <a:endParaRPr sz="1500"/>
          </a:p>
        </p:txBody>
      </p:sp>
      <p:pic>
        <p:nvPicPr>
          <p:cNvPr id="256" name="Google Shape;25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627" y="4328812"/>
            <a:ext cx="548700" cy="430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901600" y="4317375"/>
            <a:ext cx="170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ICCSCE 2025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Confusion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Matrix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988" y="1072800"/>
            <a:ext cx="4984025" cy="37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8"/>
          <p:cNvSpPr txBox="1"/>
          <p:nvPr/>
        </p:nvSpPr>
        <p:spPr>
          <a:xfrm>
            <a:off x="783525" y="1181925"/>
            <a:ext cx="76284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hlink"/>
                </a:solidFill>
              </a:rPr>
              <a:t>Accurate Tumor Classification</a:t>
            </a:r>
            <a:endParaRPr b="1"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b="1" lang="en" sz="1300">
                <a:solidFill>
                  <a:schemeClr val="hlink"/>
                </a:solidFill>
              </a:rPr>
              <a:t>EfficientNet-B0</a:t>
            </a:r>
            <a:r>
              <a:rPr lang="en" sz="1300">
                <a:solidFill>
                  <a:schemeClr val="hlink"/>
                </a:solidFill>
              </a:rPr>
              <a:t> achieves </a:t>
            </a:r>
            <a:r>
              <a:rPr b="1" lang="en" sz="1300">
                <a:solidFill>
                  <a:schemeClr val="hlink"/>
                </a:solidFill>
              </a:rPr>
              <a:t>final training accuracy of approximately 99.7%</a:t>
            </a:r>
            <a:r>
              <a:rPr lang="en" sz="1300">
                <a:solidFill>
                  <a:schemeClr val="hlink"/>
                </a:solidFill>
              </a:rPr>
              <a:t>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Validation accuracy reaches </a:t>
            </a:r>
            <a:r>
              <a:rPr b="1" lang="en" sz="1300">
                <a:solidFill>
                  <a:schemeClr val="hlink"/>
                </a:solidFill>
              </a:rPr>
              <a:t>98.3%</a:t>
            </a:r>
            <a:r>
              <a:rPr lang="en" sz="1300">
                <a:solidFill>
                  <a:schemeClr val="hlink"/>
                </a:solidFill>
              </a:rPr>
              <a:t>, indicating </a:t>
            </a:r>
            <a:r>
              <a:rPr b="1" lang="en" sz="1300">
                <a:solidFill>
                  <a:schemeClr val="hlink"/>
                </a:solidFill>
              </a:rPr>
              <a:t>excellent generalization</a:t>
            </a:r>
            <a:r>
              <a:rPr lang="en" sz="1300">
                <a:solidFill>
                  <a:schemeClr val="hlink"/>
                </a:solidFill>
              </a:rPr>
              <a:t> to unseen data.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High </a:t>
            </a:r>
            <a:r>
              <a:rPr b="1" lang="en" sz="1300">
                <a:solidFill>
                  <a:schemeClr val="hlink"/>
                </a:solidFill>
              </a:rPr>
              <a:t>F1-score of 96%</a:t>
            </a:r>
            <a:r>
              <a:rPr lang="en" sz="1300">
                <a:solidFill>
                  <a:schemeClr val="hlink"/>
                </a:solidFill>
              </a:rPr>
              <a:t> across all classes confirms </a:t>
            </a:r>
            <a:r>
              <a:rPr b="1" lang="en" sz="1300">
                <a:solidFill>
                  <a:schemeClr val="hlink"/>
                </a:solidFill>
              </a:rPr>
              <a:t>balanced performance</a:t>
            </a:r>
            <a:r>
              <a:rPr lang="en" sz="1300">
                <a:solidFill>
                  <a:schemeClr val="hlink"/>
                </a:solidFill>
              </a:rPr>
              <a:t>.</a:t>
            </a:r>
            <a:endParaRPr sz="1300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hlink"/>
                </a:solidFill>
              </a:rPr>
              <a:t>Efficient Segmentation</a:t>
            </a:r>
            <a:endParaRPr b="1"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b="1" lang="en" sz="1300">
                <a:solidFill>
                  <a:schemeClr val="hlink"/>
                </a:solidFill>
              </a:rPr>
              <a:t>YOLOv8 segmentation model</a:t>
            </a:r>
            <a:r>
              <a:rPr lang="en" sz="1300">
                <a:solidFill>
                  <a:schemeClr val="hlink"/>
                </a:solidFill>
              </a:rPr>
              <a:t> achi</a:t>
            </a:r>
            <a:r>
              <a:rPr lang="en" sz="1300">
                <a:solidFill>
                  <a:schemeClr val="hlink"/>
                </a:solidFill>
              </a:rPr>
              <a:t>eves</a:t>
            </a:r>
            <a:r>
              <a:rPr lang="en" sz="1300">
                <a:solidFill>
                  <a:schemeClr val="hlink"/>
                </a:solidFill>
              </a:rPr>
              <a:t> a </a:t>
            </a:r>
            <a:r>
              <a:rPr b="1" lang="en" sz="1300">
                <a:solidFill>
                  <a:schemeClr val="hlink"/>
                </a:solidFill>
              </a:rPr>
              <a:t>mean Average Precision (mAP) of 81.2%</a:t>
            </a:r>
            <a:r>
              <a:rPr lang="en" sz="1300">
                <a:solidFill>
                  <a:schemeClr val="hlink"/>
                </a:solidFill>
              </a:rPr>
              <a:t>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Tumor regions (glioma, meningioma, pituitary) are accurately highlighted in MRI scans.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Real-time segmentation ensures </a:t>
            </a:r>
            <a:r>
              <a:rPr b="1" lang="en" sz="1300">
                <a:solidFill>
                  <a:schemeClr val="hlink"/>
                </a:solidFill>
              </a:rPr>
              <a:t>faster processing</a:t>
            </a:r>
            <a:r>
              <a:rPr lang="en" sz="1300">
                <a:solidFill>
                  <a:schemeClr val="hlink"/>
                </a:solidFill>
              </a:rPr>
              <a:t>.</a:t>
            </a:r>
            <a:endParaRPr b="1" sz="1300">
              <a:solidFill>
                <a:schemeClr val="hlink"/>
              </a:solidFill>
            </a:endParaRPr>
          </a:p>
        </p:txBody>
      </p:sp>
      <p:sp>
        <p:nvSpPr>
          <p:cNvPr id="339" name="Google Shape;339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 txBox="1"/>
          <p:nvPr>
            <p:ph type="title"/>
          </p:nvPr>
        </p:nvSpPr>
        <p:spPr>
          <a:xfrm>
            <a:off x="714300" y="430675"/>
            <a:ext cx="25686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</p:txBody>
      </p:sp>
      <p:pic>
        <p:nvPicPr>
          <p:cNvPr id="345" name="Google Shape;3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9"/>
          <p:cNvSpPr txBox="1"/>
          <p:nvPr/>
        </p:nvSpPr>
        <p:spPr>
          <a:xfrm>
            <a:off x="476575" y="1203475"/>
            <a:ext cx="4269000" cy="28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b="1" lang="en" sz="1300">
                <a:solidFill>
                  <a:schemeClr val="hlink"/>
                </a:solidFill>
              </a:rPr>
              <a:t>Best Model:</a:t>
            </a:r>
            <a:r>
              <a:rPr lang="en" sz="1300">
                <a:solidFill>
                  <a:schemeClr val="hlink"/>
                </a:solidFill>
              </a:rPr>
              <a:t> </a:t>
            </a:r>
            <a:r>
              <a:rPr b="1" lang="en" sz="1300">
                <a:solidFill>
                  <a:schemeClr val="hlink"/>
                </a:solidFill>
              </a:rPr>
              <a:t>EfficientNetB0 with Adam.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b="1" lang="en" sz="1300">
                <a:solidFill>
                  <a:schemeClr val="hlink"/>
                </a:solidFill>
              </a:rPr>
              <a:t>Why EfficientNetB0?</a:t>
            </a:r>
            <a:endParaRPr b="1"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b="1" lang="en" sz="1300">
                <a:solidFill>
                  <a:schemeClr val="hlink"/>
                </a:solidFill>
              </a:rPr>
              <a:t>Higher accuracy</a:t>
            </a:r>
            <a:r>
              <a:rPr lang="en" sz="1300">
                <a:solidFill>
                  <a:schemeClr val="hlink"/>
                </a:solidFill>
              </a:rPr>
              <a:t> than MobileNetV2, VGG16, and ResNet50.</a:t>
            </a:r>
            <a:endParaRPr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b="1" lang="en" sz="1300">
                <a:solidFill>
                  <a:schemeClr val="hlink"/>
                </a:solidFill>
              </a:rPr>
              <a:t>More efficient</a:t>
            </a:r>
            <a:r>
              <a:rPr lang="en" sz="1300">
                <a:solidFill>
                  <a:schemeClr val="hlink"/>
                </a:solidFill>
              </a:rPr>
              <a:t> with fewer parameters than ResNet50 and VGG16.</a:t>
            </a:r>
            <a:endParaRPr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b="1" lang="en" sz="1300">
                <a:solidFill>
                  <a:schemeClr val="hlink"/>
                </a:solidFill>
              </a:rPr>
              <a:t>Better feature extraction</a:t>
            </a:r>
            <a:r>
              <a:rPr lang="en" sz="1300">
                <a:solidFill>
                  <a:schemeClr val="hlink"/>
                </a:solidFill>
              </a:rPr>
              <a:t> with compound scaling.</a:t>
            </a:r>
            <a:endParaRPr sz="1300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 sz="1300">
                <a:solidFill>
                  <a:schemeClr val="hlink"/>
                </a:solidFill>
              </a:rPr>
              <a:t>Key Takeaway:</a:t>
            </a:r>
            <a:r>
              <a:rPr lang="en" sz="1300">
                <a:solidFill>
                  <a:schemeClr val="hlink"/>
                </a:solidFill>
              </a:rPr>
              <a:t> </a:t>
            </a:r>
            <a:r>
              <a:rPr b="1" lang="en" sz="1300">
                <a:solidFill>
                  <a:schemeClr val="hlink"/>
                </a:solidFill>
              </a:rPr>
              <a:t>EfficientNetB0-Adam is the best choice</a:t>
            </a:r>
            <a:r>
              <a:rPr lang="en" sz="1300">
                <a:solidFill>
                  <a:schemeClr val="hlink"/>
                </a:solidFill>
              </a:rPr>
              <a:t> for brain tumor detection, ensuring high accuracy with efficiency.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347" name="Google Shape;347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8" name="Google Shape;348;p39" title="Screenshot 2025-03-15 13491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575" y="763488"/>
            <a:ext cx="4225776" cy="329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Result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354" name="Google Shape;3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550" y="4341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1525" y="1636025"/>
            <a:ext cx="1801066" cy="255002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7" name="Google Shape;357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62250" y="1636026"/>
            <a:ext cx="1704792" cy="255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0"/>
          <p:cNvPicPr preferRelativeResize="0"/>
          <p:nvPr/>
        </p:nvPicPr>
        <p:blipFill rotWithShape="1">
          <a:blip r:embed="rId6">
            <a:alphaModFix/>
          </a:blip>
          <a:srcRect b="7251" l="0" r="8809" t="12799"/>
          <a:stretch/>
        </p:blipFill>
        <p:spPr>
          <a:xfrm>
            <a:off x="6086700" y="1636025"/>
            <a:ext cx="1704800" cy="245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0"/>
          <p:cNvSpPr txBox="1"/>
          <p:nvPr/>
        </p:nvSpPr>
        <p:spPr>
          <a:xfrm>
            <a:off x="1111675" y="1160075"/>
            <a:ext cx="72354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 </a:t>
            </a:r>
            <a:r>
              <a:rPr b="1" lang="en" sz="200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No Tumor             Classification        Segmentation</a:t>
            </a:r>
            <a:endParaRPr sz="18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</a:t>
            </a:r>
            <a:r>
              <a:rPr lang="en">
                <a:solidFill>
                  <a:schemeClr val="dk1"/>
                </a:solidFill>
              </a:rPr>
              <a:t>Future Scope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65" name="Google Shape;36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1"/>
          <p:cNvSpPr txBox="1"/>
          <p:nvPr/>
        </p:nvSpPr>
        <p:spPr>
          <a:xfrm>
            <a:off x="767800" y="993925"/>
            <a:ext cx="7585800" cy="3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Diagnosis &amp; Surgery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Automates tumor detection and aids in surgical planning with precise segmentation.</a:t>
            </a:r>
            <a:endParaRPr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Remote Access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Enables diagnosis via cloud platforms and telemedicine in underserved areas.</a:t>
            </a:r>
            <a:endParaRPr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Mo</a:t>
            </a:r>
            <a:r>
              <a:rPr b="1" lang="en">
                <a:solidFill>
                  <a:schemeClr val="hlink"/>
                </a:solidFill>
              </a:rPr>
              <a:t>b</a:t>
            </a:r>
            <a:r>
              <a:rPr b="1" lang="en">
                <a:solidFill>
                  <a:schemeClr val="hlink"/>
                </a:solidFill>
              </a:rPr>
              <a:t>ile Health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Integrates into smartphone apps for quick, accessible tumor screening.</a:t>
            </a:r>
            <a:endParaRPr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Emergency Use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Real-time analysis supports fast decisions in critical care settings.</a:t>
            </a:r>
            <a:endParaRPr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Monitoring &amp; Research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Tracks treatment progress and supports medical AI research.</a:t>
            </a:r>
            <a:endParaRPr>
              <a:solidFill>
                <a:schemeClr val="hlink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700"/>
              <a:buChar char="●"/>
            </a:pPr>
            <a:r>
              <a:rPr b="1" lang="en">
                <a:solidFill>
                  <a:schemeClr val="hlink"/>
                </a:solidFill>
              </a:rPr>
              <a:t>Explainability &amp; Expansion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 Adds interpretability for clinical trust and combines data from CT, PET, and genetics for better accuracy.</a:t>
            </a:r>
            <a:endParaRPr b="1" sz="1700">
              <a:solidFill>
                <a:schemeClr val="hlink"/>
              </a:solidFill>
            </a:endParaRPr>
          </a:p>
        </p:txBody>
      </p:sp>
      <p:sp>
        <p:nvSpPr>
          <p:cNvPr id="367" name="Google Shape;36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6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73" name="Google Shape;37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42"/>
          <p:cNvSpPr txBox="1"/>
          <p:nvPr/>
        </p:nvSpPr>
        <p:spPr>
          <a:xfrm>
            <a:off x="691600" y="993925"/>
            <a:ext cx="71562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The proposed system successfully combines </a:t>
            </a:r>
            <a:r>
              <a:rPr b="1" lang="en">
                <a:solidFill>
                  <a:schemeClr val="hlink"/>
                </a:solidFill>
              </a:rPr>
              <a:t>EfficientNet-B0 for classification</a:t>
            </a:r>
            <a:r>
              <a:rPr lang="en">
                <a:solidFill>
                  <a:schemeClr val="hlink"/>
                </a:solidFill>
              </a:rPr>
              <a:t> and </a:t>
            </a:r>
            <a:r>
              <a:rPr b="1" lang="en">
                <a:solidFill>
                  <a:schemeClr val="hlink"/>
                </a:solidFill>
              </a:rPr>
              <a:t>YOLOv8 for segmentation</a:t>
            </a:r>
            <a:r>
              <a:rPr lang="en">
                <a:solidFill>
                  <a:schemeClr val="hlink"/>
                </a:solidFill>
              </a:rPr>
              <a:t> of brain tumors.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It achieves </a:t>
            </a:r>
            <a:r>
              <a:rPr b="1" lang="en">
                <a:solidFill>
                  <a:schemeClr val="hlink"/>
                </a:solidFill>
              </a:rPr>
              <a:t>high classification accuracy (99.7%)</a:t>
            </a:r>
            <a:r>
              <a:rPr lang="en">
                <a:solidFill>
                  <a:schemeClr val="hlink"/>
                </a:solidFill>
              </a:rPr>
              <a:t> and </a:t>
            </a:r>
            <a:r>
              <a:rPr b="1" lang="en">
                <a:solidFill>
                  <a:schemeClr val="hlink"/>
                </a:solidFill>
              </a:rPr>
              <a:t>strong segmentation performance (81.2% mAP)</a:t>
            </a:r>
            <a:r>
              <a:rPr lang="en">
                <a:solidFill>
                  <a:schemeClr val="hlink"/>
                </a:solidFill>
              </a:rPr>
              <a:t>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Transfer Learning</a:t>
            </a:r>
            <a:r>
              <a:rPr lang="en">
                <a:solidFill>
                  <a:schemeClr val="hlink"/>
                </a:solidFill>
              </a:rPr>
              <a:t> significantly reduces training time and enhances performance on small datasets.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The framework delivers </a:t>
            </a:r>
            <a:r>
              <a:rPr b="1" lang="en">
                <a:solidFill>
                  <a:schemeClr val="hlink"/>
                </a:solidFill>
              </a:rPr>
              <a:t>real-time results</a:t>
            </a:r>
            <a:r>
              <a:rPr lang="en">
                <a:solidFill>
                  <a:schemeClr val="hlink"/>
                </a:solidFill>
              </a:rPr>
              <a:t>, aiding radiologists in faster and more accurate diagnoses.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The system supports </a:t>
            </a:r>
            <a:r>
              <a:rPr b="1" lang="en">
                <a:solidFill>
                  <a:schemeClr val="hlink"/>
                </a:solidFill>
              </a:rPr>
              <a:t>automated medical diagnostics</a:t>
            </a:r>
            <a:r>
              <a:rPr lang="en">
                <a:solidFill>
                  <a:schemeClr val="hlink"/>
                </a:solidFill>
              </a:rPr>
              <a:t>, reducing radiologist workload and minimizing human error.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This research highlights the potential of </a:t>
            </a:r>
            <a:r>
              <a:rPr b="1" lang="en">
                <a:solidFill>
                  <a:schemeClr val="hlink"/>
                </a:solidFill>
              </a:rPr>
              <a:t>AI-driven healthcare solutions</a:t>
            </a:r>
            <a:r>
              <a:rPr lang="en">
                <a:solidFill>
                  <a:schemeClr val="hlink"/>
                </a:solidFill>
              </a:rPr>
              <a:t> to improve early detection and patient outcomes.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75" name="Google Shape;375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3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3"/>
          <p:cNvSpPr txBox="1"/>
          <p:nvPr>
            <p:ph type="title"/>
          </p:nvPr>
        </p:nvSpPr>
        <p:spPr>
          <a:xfrm>
            <a:off x="3885900" y="3719275"/>
            <a:ext cx="4755000" cy="11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100"/>
              <a:t>THANK </a:t>
            </a:r>
            <a:r>
              <a:rPr lang="en" sz="4100">
                <a:solidFill>
                  <a:schemeClr val="dk1"/>
                </a:solidFill>
              </a:rPr>
              <a:t>YOU…..</a:t>
            </a:r>
            <a:endParaRPr b="0" sz="2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chemeClr val="dk1"/>
              </a:solidFill>
            </a:endParaRPr>
          </a:p>
        </p:txBody>
      </p:sp>
      <p:sp>
        <p:nvSpPr>
          <p:cNvPr id="381" name="Google Shape;38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Outline</a:t>
            </a:r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897025" y="1114000"/>
            <a:ext cx="7156200" cy="28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Introduction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Background Information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Proposed System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Methodology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Results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Discussion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Conclusion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  <a:p>
            <a:pPr indent="-3365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bin"/>
              <a:buChar char="●"/>
            </a:pPr>
            <a:r>
              <a:rPr lang="en" sz="17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References</a:t>
            </a:r>
            <a:endParaRPr sz="17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64" name="Google Shape;2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2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0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Introduction</a:t>
            </a:r>
            <a:endParaRPr sz="3000"/>
          </a:p>
        </p:txBody>
      </p:sp>
      <p:pic>
        <p:nvPicPr>
          <p:cNvPr id="271" name="Google Shape;2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0"/>
          <p:cNvSpPr txBox="1"/>
          <p:nvPr/>
        </p:nvSpPr>
        <p:spPr>
          <a:xfrm>
            <a:off x="604625" y="949175"/>
            <a:ext cx="8061900" cy="38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Brain tumors</a:t>
            </a:r>
            <a:r>
              <a:rPr lang="en" sz="1500">
                <a:solidFill>
                  <a:schemeClr val="hlink"/>
                </a:solidFill>
              </a:rPr>
              <a:t> are life-threatening and require early, accurate diagnosis to improve survival rates.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Manual MRI diagnosis</a:t>
            </a:r>
            <a:r>
              <a:rPr lang="en" sz="1500">
                <a:solidFill>
                  <a:schemeClr val="hlink"/>
                </a:solidFill>
              </a:rPr>
              <a:t> is time-consuming, subjective, and prone to human error.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AI and Deep Learning</a:t>
            </a:r>
            <a:r>
              <a:rPr lang="en" sz="1500">
                <a:solidFill>
                  <a:schemeClr val="hlink"/>
                </a:solidFill>
              </a:rPr>
              <a:t> offer automation, speed, and increased diagnostic accuracy.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EfficientNet-B0</a:t>
            </a:r>
            <a:r>
              <a:rPr lang="en" sz="1500">
                <a:solidFill>
                  <a:schemeClr val="hlink"/>
                </a:solidFill>
              </a:rPr>
              <a:t> is used to classify tumors into four categories (glioma, meningioma, pituitary, no tumor).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YOLOv8</a:t>
            </a:r>
            <a:r>
              <a:rPr lang="en" sz="1500">
                <a:solidFill>
                  <a:schemeClr val="hlink"/>
                </a:solidFill>
              </a:rPr>
              <a:t> performs real-time segmentation to localize the tumor in MRI scans.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lang="en" sz="1500">
                <a:solidFill>
                  <a:schemeClr val="hlink"/>
                </a:solidFill>
              </a:rPr>
              <a:t>This integrated system supports radiologists with </a:t>
            </a:r>
            <a:r>
              <a:rPr b="1" lang="en" sz="1500">
                <a:solidFill>
                  <a:schemeClr val="hlink"/>
                </a:solidFill>
              </a:rPr>
              <a:t>fast and reliable</a:t>
            </a:r>
            <a:r>
              <a:rPr lang="en" sz="1500">
                <a:solidFill>
                  <a:schemeClr val="hlink"/>
                </a:solidFill>
              </a:rPr>
              <a:t> second opinions.</a:t>
            </a:r>
            <a:endParaRPr sz="1500">
              <a:solidFill>
                <a:schemeClr val="hlink"/>
              </a:solidFill>
            </a:endParaRPr>
          </a:p>
        </p:txBody>
      </p:sp>
      <p:sp>
        <p:nvSpPr>
          <p:cNvPr id="273" name="Google Shape;273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2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sz="3000"/>
              <a:t>Background </a:t>
            </a:r>
            <a:r>
              <a:rPr lang="en" sz="3000">
                <a:solidFill>
                  <a:schemeClr val="dk1"/>
                </a:solidFill>
              </a:rPr>
              <a:t>Information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79" name="Google Shape;27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1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MRI</a:t>
            </a:r>
            <a:r>
              <a:rPr lang="en" sz="1500">
                <a:solidFill>
                  <a:schemeClr val="hlink"/>
                </a:solidFill>
              </a:rPr>
              <a:t> is the standard imaging tool for brain tumors due to its detailed visualization of soft tissues.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Traditional ML methods</a:t>
            </a:r>
            <a:r>
              <a:rPr lang="en" sz="1500">
                <a:solidFill>
                  <a:schemeClr val="hlink"/>
                </a:solidFill>
              </a:rPr>
              <a:t> (like SVMs, kNN) rely on handcrafted features and struggle with complex medical data.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CNNs</a:t>
            </a:r>
            <a:r>
              <a:rPr lang="en" sz="1500">
                <a:solidFill>
                  <a:schemeClr val="hlink"/>
                </a:solidFill>
              </a:rPr>
              <a:t> automatically extract deep features and improve image classification and segmentation performance.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Transfer Learning</a:t>
            </a:r>
            <a:r>
              <a:rPr lang="en" sz="1500">
                <a:solidFill>
                  <a:schemeClr val="hlink"/>
                </a:solidFill>
              </a:rPr>
              <a:t> enables pre-trained models to work effectively on small medical datasets.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EfficientNet</a:t>
            </a:r>
            <a:r>
              <a:rPr lang="en" sz="1500">
                <a:solidFill>
                  <a:schemeClr val="hlink"/>
                </a:solidFill>
              </a:rPr>
              <a:t> balances model size and accuracy through compound scaling.</a:t>
            </a:r>
            <a:endParaRPr sz="1500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hlink"/>
              </a:buClr>
              <a:buSzPts val="1500"/>
              <a:buChar char="●"/>
            </a:pPr>
            <a:r>
              <a:rPr b="1" lang="en" sz="1500">
                <a:solidFill>
                  <a:schemeClr val="hlink"/>
                </a:solidFill>
              </a:rPr>
              <a:t>YOLOv8</a:t>
            </a:r>
            <a:r>
              <a:rPr lang="en" sz="1500">
                <a:solidFill>
                  <a:schemeClr val="hlink"/>
                </a:solidFill>
              </a:rPr>
              <a:t> ensures fast, accurate segmentation—ideal for clinical use and real-time diagnosis.</a:t>
            </a:r>
            <a:endParaRPr b="1" sz="1500">
              <a:solidFill>
                <a:schemeClr val="hlink"/>
              </a:solidFill>
            </a:endParaRPr>
          </a:p>
        </p:txBody>
      </p:sp>
      <p:sp>
        <p:nvSpPr>
          <p:cNvPr id="281" name="Google Shape;2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"/>
          <p:cNvSpPr txBox="1"/>
          <p:nvPr>
            <p:ph type="title"/>
          </p:nvPr>
        </p:nvSpPr>
        <p:spPr>
          <a:xfrm>
            <a:off x="714300" y="235700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Proposed </a:t>
            </a:r>
            <a:r>
              <a:rPr lang="en">
                <a:solidFill>
                  <a:schemeClr val="dk1"/>
                </a:solidFill>
              </a:rPr>
              <a:t>System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 rotWithShape="1">
          <a:blip r:embed="rId4">
            <a:alphaModFix/>
          </a:blip>
          <a:srcRect b="6832" l="6802" r="29139" t="-2792"/>
          <a:stretch/>
        </p:blipFill>
        <p:spPr>
          <a:xfrm>
            <a:off x="2671575" y="701200"/>
            <a:ext cx="5185575" cy="43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295" name="Google Shape;2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3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1. Dataset Collection:</a:t>
            </a:r>
            <a:br>
              <a:rPr b="1" lang="en">
                <a:solidFill>
                  <a:schemeClr val="hlink"/>
                </a:solidFill>
              </a:rPr>
            </a:br>
            <a:r>
              <a:rPr lang="en">
                <a:solidFill>
                  <a:schemeClr val="hlink"/>
                </a:solidFill>
              </a:rPr>
              <a:t>Collect </a:t>
            </a:r>
            <a:r>
              <a:rPr b="1" lang="en">
                <a:solidFill>
                  <a:schemeClr val="hlink"/>
                </a:solidFill>
              </a:rPr>
              <a:t>5000 MRI images</a:t>
            </a:r>
            <a:r>
              <a:rPr lang="en">
                <a:solidFill>
                  <a:schemeClr val="hlink"/>
                </a:solidFill>
              </a:rPr>
              <a:t> across 4 categories — glioma tumor, meningioma tumor, pituitary tumor, and no tumor.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2. Data Preprocessing: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Augmentation:</a:t>
            </a:r>
            <a:r>
              <a:rPr lang="en">
                <a:solidFill>
                  <a:schemeClr val="hlink"/>
                </a:solidFill>
              </a:rPr>
              <a:t> Apply rotation, flipping, zooming for data diversity.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Annotation:</a:t>
            </a:r>
            <a:r>
              <a:rPr lang="en">
                <a:solidFill>
                  <a:schemeClr val="hlink"/>
                </a:solidFill>
              </a:rPr>
              <a:t> Tumor regions manually marked for segmentation.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3. Model Selection: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Use </a:t>
            </a:r>
            <a:r>
              <a:rPr b="1" lang="en">
                <a:solidFill>
                  <a:schemeClr val="hlink"/>
                </a:solidFill>
              </a:rPr>
              <a:t>EfficientNet-B0</a:t>
            </a:r>
            <a:r>
              <a:rPr lang="en">
                <a:solidFill>
                  <a:schemeClr val="hlink"/>
                </a:solidFill>
              </a:rPr>
              <a:t> (pretrained on ImageNet) for classification.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Use </a:t>
            </a:r>
            <a:r>
              <a:rPr b="1" lang="en">
                <a:solidFill>
                  <a:schemeClr val="hlink"/>
                </a:solidFill>
              </a:rPr>
              <a:t>YOLOv8</a:t>
            </a:r>
            <a:r>
              <a:rPr lang="en">
                <a:solidFill>
                  <a:schemeClr val="hlink"/>
                </a:solidFill>
              </a:rPr>
              <a:t> for segmentation (to detect and outline tumor regions).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4. Training: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EfficientNet-B0:</a:t>
            </a:r>
            <a:r>
              <a:rPr lang="en">
                <a:solidFill>
                  <a:schemeClr val="hlink"/>
                </a:solidFill>
              </a:rPr>
              <a:t> Fine-tuned using Transfer Learning for 4-class classification.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YOLOv8:</a:t>
            </a:r>
            <a:r>
              <a:rPr lang="en">
                <a:solidFill>
                  <a:schemeClr val="hlink"/>
                </a:solidFill>
              </a:rPr>
              <a:t> Trained to detect and segment tumors using annotated images.</a:t>
            </a:r>
            <a:endParaRPr b="1">
              <a:solidFill>
                <a:schemeClr val="hlink"/>
              </a:solidFill>
            </a:endParaRPr>
          </a:p>
        </p:txBody>
      </p:sp>
      <p:sp>
        <p:nvSpPr>
          <p:cNvPr id="297" name="Google Shape;297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29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4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</a:t>
            </a:r>
            <a:endParaRPr/>
          </a:p>
        </p:txBody>
      </p:sp>
      <p:pic>
        <p:nvPicPr>
          <p:cNvPr id="303" name="Google Shape;30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4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5. Loss Functions: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Classification Loss:</a:t>
            </a:r>
            <a:r>
              <a:rPr lang="en">
                <a:solidFill>
                  <a:schemeClr val="hlink"/>
                </a:solidFill>
              </a:rPr>
              <a:t> Categorical Cross-Entropy: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L = -∑(y_true * log(y_pred))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Segmentation Loss:</a:t>
            </a:r>
            <a:r>
              <a:rPr lang="en">
                <a:solidFill>
                  <a:schemeClr val="hlink"/>
                </a:solidFill>
              </a:rPr>
              <a:t> Intersection over Union (IoU):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IoU = |A ∩ B| / |A ∪ B|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6. Evaluation: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Classification Metrics:</a:t>
            </a:r>
            <a:r>
              <a:rPr lang="en">
                <a:solidFill>
                  <a:schemeClr val="hlink"/>
                </a:solidFill>
              </a:rPr>
              <a:t> Accuracy, Sensitivity, Specificity, F1-score.</a:t>
            </a:r>
            <a:endParaRPr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b="1" lang="en">
                <a:solidFill>
                  <a:schemeClr val="hlink"/>
                </a:solidFill>
              </a:rPr>
              <a:t>Segmentation Metric:</a:t>
            </a:r>
            <a:r>
              <a:rPr lang="en">
                <a:solidFill>
                  <a:schemeClr val="hlink"/>
                </a:solidFill>
              </a:rPr>
              <a:t> IoU (measures overlap between predicted and actual tumor area).</a:t>
            </a:r>
            <a:endParaRPr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hlink"/>
                </a:solidFill>
              </a:rPr>
              <a:t>7. Deployment:</a:t>
            </a:r>
            <a:endParaRPr b="1">
              <a:solidFill>
                <a:schemeClr val="hlink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Char char="●"/>
            </a:pPr>
            <a:r>
              <a:rPr lang="en">
                <a:solidFill>
                  <a:schemeClr val="hlink"/>
                </a:solidFill>
              </a:rPr>
              <a:t>Plan to develop a simple application for radiologists to upload MRI scans and get instant tumor detection and classification results.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0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 </a:t>
            </a:r>
            <a:r>
              <a:rPr lang="en">
                <a:solidFill>
                  <a:schemeClr val="dk1"/>
                </a:solidFill>
              </a:rPr>
              <a:t>- Classification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11" name="Google Shape;3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35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Images </a:t>
            </a:r>
            <a:r>
              <a:rPr lang="en" sz="1300">
                <a:solidFill>
                  <a:schemeClr val="hlink"/>
                </a:solidFill>
              </a:rPr>
              <a:t>resized to </a:t>
            </a:r>
            <a:r>
              <a:rPr b="1" lang="en" sz="1300">
                <a:solidFill>
                  <a:schemeClr val="hlink"/>
                </a:solidFill>
              </a:rPr>
              <a:t>150×150</a:t>
            </a:r>
            <a:r>
              <a:rPr lang="en" sz="1300">
                <a:solidFill>
                  <a:schemeClr val="hlink"/>
                </a:solidFill>
              </a:rPr>
              <a:t> for EfficientNet input.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Transfer learning applied using weights from ImageNet.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Final layer: </a:t>
            </a:r>
            <a:r>
              <a:rPr b="1" lang="en" sz="1300">
                <a:solidFill>
                  <a:schemeClr val="hlink"/>
                </a:solidFill>
              </a:rPr>
              <a:t>Softmax</a:t>
            </a:r>
            <a:r>
              <a:rPr lang="en" sz="1300">
                <a:solidFill>
                  <a:schemeClr val="hlink"/>
                </a:solidFill>
              </a:rPr>
              <a:t> for 4-class probability distribution.</a:t>
            </a:r>
            <a:endParaRPr sz="13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lang="en" sz="1300">
                <a:solidFill>
                  <a:schemeClr val="hlink"/>
                </a:solidFill>
              </a:rPr>
              <a:t>Each class probability = (exponentiated value) / (sum of all exponentiated values).</a:t>
            </a:r>
            <a:endParaRPr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lang="en" sz="1300">
                <a:solidFill>
                  <a:schemeClr val="hlink"/>
                </a:solidFill>
              </a:rPr>
              <a:t>zᵢ</a:t>
            </a:r>
            <a:r>
              <a:rPr lang="en" sz="1300">
                <a:solidFill>
                  <a:schemeClr val="hlink"/>
                </a:solidFill>
              </a:rPr>
              <a:t> = raw score for class i.</a:t>
            </a:r>
            <a:endParaRPr sz="1300">
              <a:solidFill>
                <a:schemeClr val="hlink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○"/>
            </a:pPr>
            <a:r>
              <a:rPr b="1" lang="en" sz="1300">
                <a:solidFill>
                  <a:schemeClr val="hlink"/>
                </a:solidFill>
              </a:rPr>
              <a:t>Example:</a:t>
            </a:r>
            <a:r>
              <a:rPr lang="en" sz="1300">
                <a:solidFill>
                  <a:schemeClr val="hlink"/>
                </a:solidFill>
              </a:rPr>
              <a:t> If scores for 4 classes are: [2, 1.5, 0.5, -0.5]</a:t>
            </a:r>
            <a:endParaRPr sz="1300">
              <a:solidFill>
                <a:schemeClr val="hlink"/>
              </a:solidFill>
            </a:endParaRPr>
          </a:p>
          <a:p>
            <a:pPr indent="0" lvl="0" marL="2286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hlink"/>
                </a:solidFill>
              </a:rPr>
              <a:t>      This gives probabilities like [0.7, 0.2, 0.08, 0.02].</a:t>
            </a:r>
            <a:endParaRPr sz="1300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hlink"/>
                </a:solidFill>
              </a:rPr>
              <a:t>      </a:t>
            </a:r>
            <a:endParaRPr sz="15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b="1" lang="en" sz="1300">
                <a:solidFill>
                  <a:schemeClr val="hlink"/>
                </a:solidFill>
              </a:rPr>
              <a:t>Loss Function:</a:t>
            </a:r>
            <a:r>
              <a:rPr lang="en" sz="1300">
                <a:solidFill>
                  <a:schemeClr val="hlink"/>
                </a:solidFill>
              </a:rPr>
              <a:t> Categorical Cross-Entropy</a:t>
            </a:r>
            <a:endParaRPr sz="1300">
              <a:solidFill>
                <a:schemeClr val="hlink"/>
              </a:solidFill>
            </a:endParaRPr>
          </a:p>
          <a:p>
            <a:pPr indent="45720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-∑(y_true * log(y_pred))</a:t>
            </a:r>
            <a:endParaRPr b="1" sz="1800">
              <a:solidFill>
                <a:schemeClr val="hlink"/>
              </a:solidFill>
            </a:endParaRPr>
          </a:p>
        </p:txBody>
      </p:sp>
      <p:sp>
        <p:nvSpPr>
          <p:cNvPr id="313" name="Google Shape;313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4" name="Google Shape;314;p35"/>
          <p:cNvPicPr preferRelativeResize="0"/>
          <p:nvPr/>
        </p:nvPicPr>
        <p:blipFill rotWithShape="1">
          <a:blip r:embed="rId4">
            <a:alphaModFix/>
          </a:blip>
          <a:srcRect b="17027" l="14495" r="16770" t="17505"/>
          <a:stretch/>
        </p:blipFill>
        <p:spPr>
          <a:xfrm>
            <a:off x="2084750" y="1964300"/>
            <a:ext cx="1333800" cy="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7725" y="3555650"/>
            <a:ext cx="1929276" cy="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4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title"/>
          </p:nvPr>
        </p:nvSpPr>
        <p:spPr>
          <a:xfrm>
            <a:off x="714300" y="430675"/>
            <a:ext cx="7715400" cy="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Methodology </a:t>
            </a:r>
            <a:r>
              <a:rPr lang="en">
                <a:solidFill>
                  <a:schemeClr val="dk1"/>
                </a:solidFill>
              </a:rPr>
              <a:t>- Segmentation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21" name="Google Shape;32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2375" y="179775"/>
            <a:ext cx="1911200" cy="659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36"/>
          <p:cNvSpPr txBox="1"/>
          <p:nvPr/>
        </p:nvSpPr>
        <p:spPr>
          <a:xfrm>
            <a:off x="623675" y="1123125"/>
            <a:ext cx="81252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Images resized to </a:t>
            </a:r>
            <a:r>
              <a:rPr b="1" lang="en" sz="1300">
                <a:solidFill>
                  <a:schemeClr val="hlink"/>
                </a:solidFill>
              </a:rPr>
              <a:t>416×416</a:t>
            </a:r>
            <a:r>
              <a:rPr lang="en" sz="1300">
                <a:solidFill>
                  <a:schemeClr val="hlink"/>
                </a:solidFill>
              </a:rPr>
              <a:t> for YOLOv8.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Annotated tumor regions (bounding boxes and masks) fed into model.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Segmentation performance measured using: </a:t>
            </a:r>
            <a:r>
              <a:rPr b="1" lang="en" sz="1300">
                <a:solidFill>
                  <a:schemeClr val="hlink"/>
                </a:solidFill>
              </a:rPr>
              <a:t>IoU (Intersection over Union):</a:t>
            </a:r>
            <a:endParaRPr b="1" sz="1300">
              <a:solidFill>
                <a:schemeClr val="hlink"/>
              </a:solidFill>
            </a:endParaRPr>
          </a:p>
          <a:p>
            <a:pPr indent="457200" lvl="0" marL="9144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IoU = |A ∩ B| / |A ∪ B|</a:t>
            </a:r>
            <a:endParaRPr b="1" sz="19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A: The predicted tumor region.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B: The actual tumor region (from the dataset).</a:t>
            </a:r>
            <a:endParaRPr sz="1300">
              <a:solidFill>
                <a:schemeClr val="hlink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300"/>
              <a:buChar char="●"/>
            </a:pPr>
            <a:r>
              <a:rPr lang="en" sz="1300">
                <a:solidFill>
                  <a:schemeClr val="hlink"/>
                </a:solidFill>
              </a:rPr>
              <a:t>YOLOv8 provides </a:t>
            </a:r>
            <a:r>
              <a:rPr b="1" lang="en" sz="1300">
                <a:solidFill>
                  <a:schemeClr val="hlink"/>
                </a:solidFill>
              </a:rPr>
              <a:t>real-time segmentation</a:t>
            </a:r>
            <a:r>
              <a:rPr lang="en" sz="1300">
                <a:solidFill>
                  <a:schemeClr val="hlink"/>
                </a:solidFill>
              </a:rPr>
              <a:t> outputs.</a:t>
            </a:r>
            <a:endParaRPr b="1" sz="1600">
              <a:solidFill>
                <a:schemeClr val="hlink"/>
              </a:solidFill>
            </a:endParaRPr>
          </a:p>
        </p:txBody>
      </p:sp>
      <p:sp>
        <p:nvSpPr>
          <p:cNvPr id="323" name="Google Shape;32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 Brain Cancer by Slidesgo">
  <a:themeElements>
    <a:clrScheme name="Simple Light">
      <a:dk1>
        <a:srgbClr val="434343"/>
      </a:dk1>
      <a:lt1>
        <a:srgbClr val="F3F3F3"/>
      </a:lt1>
      <a:dk2>
        <a:srgbClr val="FF5B5B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