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Cabin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2ABA44-0E9C-4B34-B04E-6086E8898230}">
  <a:tblStyle styleId="{D22ABA44-0E9C-4B34-B04E-6086E88982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bin-regular.fntdata"/><Relationship Id="rId20" Type="http://schemas.openxmlformats.org/officeDocument/2006/relationships/slide" Target="slides/slide15.xml"/><Relationship Id="rId42" Type="http://schemas.openxmlformats.org/officeDocument/2006/relationships/font" Target="fonts/Cabin-italic.fntdata"/><Relationship Id="rId41" Type="http://schemas.openxmlformats.org/officeDocument/2006/relationships/font" Target="fonts/Cabin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Cabin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83319b7f9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83319b7f9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3c82dba011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3c82dba011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3c82dba011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3c82dba011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620c9c670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e620c9c670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f830f9208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f830f9208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0174d9714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0174d9714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3ce238a09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3ce238a09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3c82dba011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3c82dba011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3c82dba011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3c82dba011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3ce238a0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3ce238a0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3c82dba011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3c82dba011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83319b7f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83319b7f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3c82dba011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3c82dba011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3c82dba011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3c82dba011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620c9c670_0_1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e620c9c670_0_1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e620c9c670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e620c9c670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0174d97149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0174d97149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480310bd6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480310bd6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01808c33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01808c33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3c82dba011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3c82dba011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3c82dba011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3c82dba011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e620c9c670_0_1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e620c9c670_0_1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83319b7f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b83319b7f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3c82dba011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3c82dba011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3c82dba011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3c82dba011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e620c9c670_0_1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e620c9c670_0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f830f9208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f830f9208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b83319b7f9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b83319b7f9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83319b7f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83319b7f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f830f9208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f830f9208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83319b7f9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83319b7f9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620c9c670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620c9c670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3c82dba01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3c82dba01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3c82dba011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3c82dba011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4300" y="1156688"/>
            <a:ext cx="3573900" cy="17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-95250" y="3243525"/>
            <a:ext cx="5390100" cy="6171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238050" y="49149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238050" y="2450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hasCustomPrompt="1" type="title"/>
          </p:nvPr>
        </p:nvSpPr>
        <p:spPr>
          <a:xfrm>
            <a:off x="2508075" y="1301168"/>
            <a:ext cx="5900700" cy="11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/>
          <p:nvPr>
            <p:ph idx="1" type="subTitle"/>
          </p:nvPr>
        </p:nvSpPr>
        <p:spPr>
          <a:xfrm>
            <a:off x="2508075" y="2862443"/>
            <a:ext cx="6710100" cy="6171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70" name="Google Shape;70;p11"/>
          <p:cNvCxnSpPr/>
          <p:nvPr/>
        </p:nvCxnSpPr>
        <p:spPr>
          <a:xfrm>
            <a:off x="5879400" y="2450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" name="Google Shape;71;p11"/>
          <p:cNvGrpSpPr/>
          <p:nvPr/>
        </p:nvGrpSpPr>
        <p:grpSpPr>
          <a:xfrm>
            <a:off x="-1490264" y="-432652"/>
            <a:ext cx="3612780" cy="4546335"/>
            <a:chOff x="6084961" y="352067"/>
            <a:chExt cx="3612780" cy="4546335"/>
          </a:xfrm>
        </p:grpSpPr>
        <p:sp>
          <p:nvSpPr>
            <p:cNvPr id="72" name="Google Shape;72;p11"/>
            <p:cNvSpPr/>
            <p:nvPr/>
          </p:nvSpPr>
          <p:spPr>
            <a:xfrm flipH="1" rot="10800000">
              <a:off x="6084961" y="3651549"/>
              <a:ext cx="2920739" cy="1246853"/>
            </a:xfrm>
            <a:custGeom>
              <a:rect b="b" l="l" r="r" t="t"/>
              <a:pathLst>
                <a:path extrusionOk="0" fill="none" h="29093" w="68150">
                  <a:moveTo>
                    <a:pt x="68149" y="29092"/>
                  </a:moveTo>
                  <a:lnTo>
                    <a:pt x="0" y="29092"/>
                  </a:lnTo>
                  <a:cubicBezTo>
                    <a:pt x="0" y="13020"/>
                    <a:pt x="15266" y="1"/>
                    <a:pt x="34084" y="1"/>
                  </a:cubicBezTo>
                  <a:cubicBezTo>
                    <a:pt x="52883" y="1"/>
                    <a:pt x="68149" y="13020"/>
                    <a:pt x="68149" y="2909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92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6338372" y="352067"/>
              <a:ext cx="2413777" cy="1344783"/>
            </a:xfrm>
            <a:custGeom>
              <a:rect b="b" l="l" r="r" t="t"/>
              <a:pathLst>
                <a:path extrusionOk="0" fill="none" h="31378" w="56321">
                  <a:moveTo>
                    <a:pt x="0" y="1"/>
                  </a:moveTo>
                  <a:lnTo>
                    <a:pt x="56321" y="1"/>
                  </a:lnTo>
                  <a:cubicBezTo>
                    <a:pt x="56321" y="17341"/>
                    <a:pt x="43705" y="31377"/>
                    <a:pt x="28170" y="31377"/>
                  </a:cubicBezTo>
                  <a:cubicBezTo>
                    <a:pt x="12616" y="31377"/>
                    <a:pt x="0" y="17341"/>
                    <a:pt x="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92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flipH="1" rot="10800000">
              <a:off x="6419828" y="1880811"/>
              <a:ext cx="3277913" cy="1586713"/>
            </a:xfrm>
            <a:custGeom>
              <a:rect b="b" l="l" r="r" t="t"/>
              <a:pathLst>
                <a:path extrusionOk="0" fill="none" h="37023" w="76484">
                  <a:moveTo>
                    <a:pt x="72489" y="1"/>
                  </a:moveTo>
                  <a:cubicBezTo>
                    <a:pt x="75389" y="5972"/>
                    <a:pt x="76483" y="26922"/>
                    <a:pt x="63771" y="37023"/>
                  </a:cubicBezTo>
                  <a:lnTo>
                    <a:pt x="13673" y="37023"/>
                  </a:lnTo>
                  <a:cubicBezTo>
                    <a:pt x="4532" y="32875"/>
                    <a:pt x="0" y="13173"/>
                    <a:pt x="434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92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5" name="Google Shape;75;p11"/>
          <p:cNvCxnSpPr/>
          <p:nvPr/>
        </p:nvCxnSpPr>
        <p:spPr>
          <a:xfrm>
            <a:off x="5879400" y="49149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714300" y="2224713"/>
            <a:ext cx="24516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2" type="title"/>
          </p:nvPr>
        </p:nvSpPr>
        <p:spPr>
          <a:xfrm>
            <a:off x="714300" y="1853713"/>
            <a:ext cx="24516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3" type="title"/>
          </p:nvPr>
        </p:nvSpPr>
        <p:spPr>
          <a:xfrm>
            <a:off x="1399050" y="1232407"/>
            <a:ext cx="1082100" cy="6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4" type="subTitle"/>
          </p:nvPr>
        </p:nvSpPr>
        <p:spPr>
          <a:xfrm>
            <a:off x="5978089" y="2224713"/>
            <a:ext cx="24516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5" type="title"/>
          </p:nvPr>
        </p:nvSpPr>
        <p:spPr>
          <a:xfrm>
            <a:off x="5978089" y="1853713"/>
            <a:ext cx="24516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" name="Google Shape;86;p13"/>
          <p:cNvSpPr txBox="1"/>
          <p:nvPr>
            <p:ph hasCustomPrompt="1" idx="6" type="title"/>
          </p:nvPr>
        </p:nvSpPr>
        <p:spPr>
          <a:xfrm>
            <a:off x="6662848" y="1232407"/>
            <a:ext cx="1082100" cy="6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7" type="subTitle"/>
          </p:nvPr>
        </p:nvSpPr>
        <p:spPr>
          <a:xfrm>
            <a:off x="3346195" y="2224713"/>
            <a:ext cx="24516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8" type="title"/>
          </p:nvPr>
        </p:nvSpPr>
        <p:spPr>
          <a:xfrm>
            <a:off x="3346195" y="1853713"/>
            <a:ext cx="24516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9" type="title"/>
          </p:nvPr>
        </p:nvSpPr>
        <p:spPr>
          <a:xfrm>
            <a:off x="4030949" y="1232407"/>
            <a:ext cx="1082100" cy="6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13" type="subTitle"/>
          </p:nvPr>
        </p:nvSpPr>
        <p:spPr>
          <a:xfrm>
            <a:off x="714300" y="3998450"/>
            <a:ext cx="24516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4" type="title"/>
          </p:nvPr>
        </p:nvSpPr>
        <p:spPr>
          <a:xfrm>
            <a:off x="714300" y="3627450"/>
            <a:ext cx="24516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2" name="Google Shape;92;p13"/>
          <p:cNvSpPr txBox="1"/>
          <p:nvPr>
            <p:ph hasCustomPrompt="1" idx="15" type="title"/>
          </p:nvPr>
        </p:nvSpPr>
        <p:spPr>
          <a:xfrm>
            <a:off x="1399050" y="3009751"/>
            <a:ext cx="1082100" cy="6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idx="16" type="subTitle"/>
          </p:nvPr>
        </p:nvSpPr>
        <p:spPr>
          <a:xfrm>
            <a:off x="5978089" y="3998450"/>
            <a:ext cx="24516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7" type="title"/>
          </p:nvPr>
        </p:nvSpPr>
        <p:spPr>
          <a:xfrm>
            <a:off x="5978089" y="3627450"/>
            <a:ext cx="24516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18" type="title"/>
          </p:nvPr>
        </p:nvSpPr>
        <p:spPr>
          <a:xfrm>
            <a:off x="6662848" y="3009751"/>
            <a:ext cx="1082100" cy="6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19" type="subTitle"/>
          </p:nvPr>
        </p:nvSpPr>
        <p:spPr>
          <a:xfrm>
            <a:off x="3346195" y="3998450"/>
            <a:ext cx="24516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20" type="title"/>
          </p:nvPr>
        </p:nvSpPr>
        <p:spPr>
          <a:xfrm>
            <a:off x="3346195" y="3627450"/>
            <a:ext cx="24516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" name="Google Shape;98;p13"/>
          <p:cNvSpPr txBox="1"/>
          <p:nvPr>
            <p:ph hasCustomPrompt="1" idx="21" type="title"/>
          </p:nvPr>
        </p:nvSpPr>
        <p:spPr>
          <a:xfrm>
            <a:off x="4030949" y="3009751"/>
            <a:ext cx="1082100" cy="6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cxnSp>
        <p:nvCxnSpPr>
          <p:cNvPr id="99" name="Google Shape;99;p13"/>
          <p:cNvCxnSpPr/>
          <p:nvPr/>
        </p:nvCxnSpPr>
        <p:spPr>
          <a:xfrm>
            <a:off x="1026150" y="4117350"/>
            <a:ext cx="0" cy="156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3"/>
          <p:cNvCxnSpPr/>
          <p:nvPr/>
        </p:nvCxnSpPr>
        <p:spPr>
          <a:xfrm>
            <a:off x="5874000" y="2450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subTitle"/>
          </p:nvPr>
        </p:nvSpPr>
        <p:spPr>
          <a:xfrm>
            <a:off x="1785000" y="3713700"/>
            <a:ext cx="23658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2" type="title"/>
          </p:nvPr>
        </p:nvSpPr>
        <p:spPr>
          <a:xfrm>
            <a:off x="1785000" y="3304027"/>
            <a:ext cx="23658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6" name="Google Shape;106;p14"/>
          <p:cNvSpPr txBox="1"/>
          <p:nvPr>
            <p:ph idx="3" type="subTitle"/>
          </p:nvPr>
        </p:nvSpPr>
        <p:spPr>
          <a:xfrm>
            <a:off x="5021775" y="3713700"/>
            <a:ext cx="23658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4" type="title"/>
          </p:nvPr>
        </p:nvSpPr>
        <p:spPr>
          <a:xfrm>
            <a:off x="5021773" y="3304027"/>
            <a:ext cx="23658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108" name="Google Shape;108;p14"/>
          <p:cNvGrpSpPr/>
          <p:nvPr/>
        </p:nvGrpSpPr>
        <p:grpSpPr>
          <a:xfrm rot="5400000">
            <a:off x="6216052" y="-2027547"/>
            <a:ext cx="3077493" cy="3999782"/>
            <a:chOff x="337535" y="477161"/>
            <a:chExt cx="3498343" cy="4546757"/>
          </a:xfrm>
        </p:grpSpPr>
        <p:sp>
          <p:nvSpPr>
            <p:cNvPr id="109" name="Google Shape;109;p14"/>
            <p:cNvSpPr/>
            <p:nvPr/>
          </p:nvSpPr>
          <p:spPr>
            <a:xfrm>
              <a:off x="413331" y="477161"/>
              <a:ext cx="2919841" cy="1246801"/>
            </a:xfrm>
            <a:custGeom>
              <a:rect b="b" l="l" r="r" t="t"/>
              <a:pathLst>
                <a:path extrusionOk="0" fill="none" h="26563" w="62207">
                  <a:moveTo>
                    <a:pt x="62206" y="26562"/>
                  </a:moveTo>
                  <a:lnTo>
                    <a:pt x="1" y="26562"/>
                  </a:lnTo>
                  <a:cubicBezTo>
                    <a:pt x="1" y="11888"/>
                    <a:pt x="13922" y="0"/>
                    <a:pt x="31104" y="0"/>
                  </a:cubicBezTo>
                  <a:cubicBezTo>
                    <a:pt x="48286" y="0"/>
                    <a:pt x="62206" y="11888"/>
                    <a:pt x="62206" y="2656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337535" y="3679159"/>
              <a:ext cx="2413714" cy="1344759"/>
            </a:xfrm>
            <a:custGeom>
              <a:rect b="b" l="l" r="r" t="t"/>
              <a:pathLst>
                <a:path extrusionOk="0" fill="none" h="28650" w="51424">
                  <a:moveTo>
                    <a:pt x="0" y="1"/>
                  </a:moveTo>
                  <a:lnTo>
                    <a:pt x="51424" y="1"/>
                  </a:lnTo>
                  <a:cubicBezTo>
                    <a:pt x="51424" y="15815"/>
                    <a:pt x="39922" y="28649"/>
                    <a:pt x="25721" y="28649"/>
                  </a:cubicBezTo>
                  <a:cubicBezTo>
                    <a:pt x="11519" y="28649"/>
                    <a:pt x="0" y="15815"/>
                    <a:pt x="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58092" y="1908224"/>
              <a:ext cx="3277786" cy="1586675"/>
            </a:xfrm>
            <a:custGeom>
              <a:rect b="b" l="l" r="r" t="t"/>
              <a:pathLst>
                <a:path extrusionOk="0" fill="none" h="33804" w="69833">
                  <a:moveTo>
                    <a:pt x="66186" y="1"/>
                  </a:moveTo>
                  <a:cubicBezTo>
                    <a:pt x="68833" y="5453"/>
                    <a:pt x="69833" y="24599"/>
                    <a:pt x="58226" y="33804"/>
                  </a:cubicBezTo>
                  <a:lnTo>
                    <a:pt x="12483" y="33804"/>
                  </a:lnTo>
                  <a:cubicBezTo>
                    <a:pt x="4138" y="30017"/>
                    <a:pt x="0" y="12028"/>
                    <a:pt x="396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2" name="Google Shape;112;p14"/>
          <p:cNvCxnSpPr/>
          <p:nvPr/>
        </p:nvCxnSpPr>
        <p:spPr>
          <a:xfrm rot="-5400000">
            <a:off x="-1264650" y="338865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" type="subTitle"/>
          </p:nvPr>
        </p:nvSpPr>
        <p:spPr>
          <a:xfrm>
            <a:off x="714300" y="3332700"/>
            <a:ext cx="23658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2" type="title"/>
          </p:nvPr>
        </p:nvSpPr>
        <p:spPr>
          <a:xfrm>
            <a:off x="714300" y="2923027"/>
            <a:ext cx="23658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8" name="Google Shape;118;p15"/>
          <p:cNvSpPr txBox="1"/>
          <p:nvPr>
            <p:ph idx="3" type="subTitle"/>
          </p:nvPr>
        </p:nvSpPr>
        <p:spPr>
          <a:xfrm>
            <a:off x="6063898" y="3332700"/>
            <a:ext cx="23658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4" type="title"/>
          </p:nvPr>
        </p:nvSpPr>
        <p:spPr>
          <a:xfrm>
            <a:off x="6063895" y="2923027"/>
            <a:ext cx="23658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0" name="Google Shape;120;p15"/>
          <p:cNvSpPr txBox="1"/>
          <p:nvPr>
            <p:ph idx="5" type="subTitle"/>
          </p:nvPr>
        </p:nvSpPr>
        <p:spPr>
          <a:xfrm>
            <a:off x="3389099" y="3332700"/>
            <a:ext cx="23658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6" type="title"/>
          </p:nvPr>
        </p:nvSpPr>
        <p:spPr>
          <a:xfrm>
            <a:off x="3389098" y="2923027"/>
            <a:ext cx="23658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122" name="Google Shape;122;p15"/>
          <p:cNvGrpSpPr/>
          <p:nvPr/>
        </p:nvGrpSpPr>
        <p:grpSpPr>
          <a:xfrm rot="5400000">
            <a:off x="6216052" y="-2027547"/>
            <a:ext cx="3077493" cy="3999782"/>
            <a:chOff x="337535" y="477161"/>
            <a:chExt cx="3498343" cy="4546757"/>
          </a:xfrm>
        </p:grpSpPr>
        <p:sp>
          <p:nvSpPr>
            <p:cNvPr id="123" name="Google Shape;123;p15"/>
            <p:cNvSpPr/>
            <p:nvPr/>
          </p:nvSpPr>
          <p:spPr>
            <a:xfrm>
              <a:off x="748985" y="477161"/>
              <a:ext cx="2919841" cy="1246801"/>
            </a:xfrm>
            <a:custGeom>
              <a:rect b="b" l="l" r="r" t="t"/>
              <a:pathLst>
                <a:path extrusionOk="0" fill="none" h="26563" w="62207">
                  <a:moveTo>
                    <a:pt x="62206" y="26562"/>
                  </a:moveTo>
                  <a:lnTo>
                    <a:pt x="1" y="26562"/>
                  </a:lnTo>
                  <a:cubicBezTo>
                    <a:pt x="1" y="11888"/>
                    <a:pt x="13922" y="0"/>
                    <a:pt x="31104" y="0"/>
                  </a:cubicBezTo>
                  <a:cubicBezTo>
                    <a:pt x="48286" y="0"/>
                    <a:pt x="62206" y="11888"/>
                    <a:pt x="62206" y="2656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37535" y="3679159"/>
              <a:ext cx="2413714" cy="1344759"/>
            </a:xfrm>
            <a:custGeom>
              <a:rect b="b" l="l" r="r" t="t"/>
              <a:pathLst>
                <a:path extrusionOk="0" fill="none" h="28650" w="51424">
                  <a:moveTo>
                    <a:pt x="0" y="1"/>
                  </a:moveTo>
                  <a:lnTo>
                    <a:pt x="51424" y="1"/>
                  </a:lnTo>
                  <a:cubicBezTo>
                    <a:pt x="51424" y="15815"/>
                    <a:pt x="39922" y="28649"/>
                    <a:pt x="25721" y="28649"/>
                  </a:cubicBezTo>
                  <a:cubicBezTo>
                    <a:pt x="11519" y="28649"/>
                    <a:pt x="0" y="15815"/>
                    <a:pt x="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558092" y="1908224"/>
              <a:ext cx="3277786" cy="1586675"/>
            </a:xfrm>
            <a:custGeom>
              <a:rect b="b" l="l" r="r" t="t"/>
              <a:pathLst>
                <a:path extrusionOk="0" fill="none" h="33804" w="69833">
                  <a:moveTo>
                    <a:pt x="66186" y="1"/>
                  </a:moveTo>
                  <a:cubicBezTo>
                    <a:pt x="68833" y="5453"/>
                    <a:pt x="69833" y="24599"/>
                    <a:pt x="58226" y="33804"/>
                  </a:cubicBezTo>
                  <a:lnTo>
                    <a:pt x="12483" y="33804"/>
                  </a:lnTo>
                  <a:cubicBezTo>
                    <a:pt x="4138" y="30017"/>
                    <a:pt x="0" y="12028"/>
                    <a:pt x="396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" name="Google Shape;126;p15"/>
          <p:cNvCxnSpPr/>
          <p:nvPr/>
        </p:nvCxnSpPr>
        <p:spPr>
          <a:xfrm rot="10800000">
            <a:off x="228600" y="3332700"/>
            <a:ext cx="0" cy="156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" type="subTitle"/>
          </p:nvPr>
        </p:nvSpPr>
        <p:spPr>
          <a:xfrm>
            <a:off x="5505575" y="1536814"/>
            <a:ext cx="29241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2" type="title"/>
          </p:nvPr>
        </p:nvSpPr>
        <p:spPr>
          <a:xfrm>
            <a:off x="5505586" y="1193208"/>
            <a:ext cx="29241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2" name="Google Shape;132;p16"/>
          <p:cNvSpPr txBox="1"/>
          <p:nvPr>
            <p:ph idx="3" type="subTitle"/>
          </p:nvPr>
        </p:nvSpPr>
        <p:spPr>
          <a:xfrm>
            <a:off x="5505575" y="3947161"/>
            <a:ext cx="29241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4" type="title"/>
          </p:nvPr>
        </p:nvSpPr>
        <p:spPr>
          <a:xfrm>
            <a:off x="5505582" y="3603555"/>
            <a:ext cx="29241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16"/>
          <p:cNvSpPr txBox="1"/>
          <p:nvPr>
            <p:ph idx="5" type="subTitle"/>
          </p:nvPr>
        </p:nvSpPr>
        <p:spPr>
          <a:xfrm>
            <a:off x="5505600" y="2741971"/>
            <a:ext cx="29241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6" type="title"/>
          </p:nvPr>
        </p:nvSpPr>
        <p:spPr>
          <a:xfrm>
            <a:off x="5505602" y="2398365"/>
            <a:ext cx="29241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36" name="Google Shape;136;p16"/>
          <p:cNvCxnSpPr/>
          <p:nvPr/>
        </p:nvCxnSpPr>
        <p:spPr>
          <a:xfrm rot="-5400000">
            <a:off x="-1264650" y="338865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" type="subTitle"/>
          </p:nvPr>
        </p:nvSpPr>
        <p:spPr>
          <a:xfrm>
            <a:off x="1846488" y="3576475"/>
            <a:ext cx="23751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2" type="title"/>
          </p:nvPr>
        </p:nvSpPr>
        <p:spPr>
          <a:xfrm>
            <a:off x="1846488" y="3205475"/>
            <a:ext cx="2375100" cy="4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17"/>
          <p:cNvSpPr txBox="1"/>
          <p:nvPr>
            <p:ph idx="3" type="subTitle"/>
          </p:nvPr>
        </p:nvSpPr>
        <p:spPr>
          <a:xfrm>
            <a:off x="6054589" y="1935325"/>
            <a:ext cx="23751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4" type="title"/>
          </p:nvPr>
        </p:nvSpPr>
        <p:spPr>
          <a:xfrm>
            <a:off x="6054589" y="1564325"/>
            <a:ext cx="2375100" cy="4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p17"/>
          <p:cNvSpPr txBox="1"/>
          <p:nvPr>
            <p:ph idx="5" type="subTitle"/>
          </p:nvPr>
        </p:nvSpPr>
        <p:spPr>
          <a:xfrm>
            <a:off x="1846501" y="1935325"/>
            <a:ext cx="23751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6" type="title"/>
          </p:nvPr>
        </p:nvSpPr>
        <p:spPr>
          <a:xfrm>
            <a:off x="1846501" y="1564325"/>
            <a:ext cx="2375100" cy="4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6" name="Google Shape;146;p17"/>
          <p:cNvSpPr txBox="1"/>
          <p:nvPr>
            <p:ph idx="7" type="subTitle"/>
          </p:nvPr>
        </p:nvSpPr>
        <p:spPr>
          <a:xfrm>
            <a:off x="6054589" y="3576475"/>
            <a:ext cx="23751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7"/>
          <p:cNvSpPr txBox="1"/>
          <p:nvPr>
            <p:ph idx="8" type="title"/>
          </p:nvPr>
        </p:nvSpPr>
        <p:spPr>
          <a:xfrm>
            <a:off x="6054589" y="3205475"/>
            <a:ext cx="2375100" cy="4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148" name="Google Shape;148;p17"/>
          <p:cNvGrpSpPr/>
          <p:nvPr/>
        </p:nvGrpSpPr>
        <p:grpSpPr>
          <a:xfrm flipH="1" rot="-5400000">
            <a:off x="6024052" y="-1983395"/>
            <a:ext cx="3461492" cy="3999782"/>
            <a:chOff x="342710" y="477161"/>
            <a:chExt cx="3934855" cy="4546757"/>
          </a:xfrm>
        </p:grpSpPr>
        <p:sp>
          <p:nvSpPr>
            <p:cNvPr id="149" name="Google Shape;149;p17"/>
            <p:cNvSpPr/>
            <p:nvPr/>
          </p:nvSpPr>
          <p:spPr>
            <a:xfrm>
              <a:off x="342710" y="477161"/>
              <a:ext cx="2919841" cy="1246801"/>
            </a:xfrm>
            <a:custGeom>
              <a:rect b="b" l="l" r="r" t="t"/>
              <a:pathLst>
                <a:path extrusionOk="0" fill="none" h="26563" w="62207">
                  <a:moveTo>
                    <a:pt x="62206" y="26562"/>
                  </a:moveTo>
                  <a:lnTo>
                    <a:pt x="1" y="26562"/>
                  </a:lnTo>
                  <a:cubicBezTo>
                    <a:pt x="1" y="11888"/>
                    <a:pt x="13922" y="0"/>
                    <a:pt x="31104" y="0"/>
                  </a:cubicBezTo>
                  <a:cubicBezTo>
                    <a:pt x="48286" y="0"/>
                    <a:pt x="62206" y="11888"/>
                    <a:pt x="62206" y="2656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1863851" y="3679159"/>
              <a:ext cx="2413714" cy="1344759"/>
            </a:xfrm>
            <a:custGeom>
              <a:rect b="b" l="l" r="r" t="t"/>
              <a:pathLst>
                <a:path extrusionOk="0" fill="none" h="28650" w="51424">
                  <a:moveTo>
                    <a:pt x="0" y="1"/>
                  </a:moveTo>
                  <a:lnTo>
                    <a:pt x="51424" y="1"/>
                  </a:lnTo>
                  <a:cubicBezTo>
                    <a:pt x="51424" y="15815"/>
                    <a:pt x="39922" y="28649"/>
                    <a:pt x="25721" y="28649"/>
                  </a:cubicBezTo>
                  <a:cubicBezTo>
                    <a:pt x="11519" y="28649"/>
                    <a:pt x="0" y="15815"/>
                    <a:pt x="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558092" y="1908224"/>
              <a:ext cx="3277786" cy="1586675"/>
            </a:xfrm>
            <a:custGeom>
              <a:rect b="b" l="l" r="r" t="t"/>
              <a:pathLst>
                <a:path extrusionOk="0" fill="none" h="33804" w="69833">
                  <a:moveTo>
                    <a:pt x="66186" y="1"/>
                  </a:moveTo>
                  <a:cubicBezTo>
                    <a:pt x="68833" y="5453"/>
                    <a:pt x="69833" y="24599"/>
                    <a:pt x="58226" y="33804"/>
                  </a:cubicBezTo>
                  <a:lnTo>
                    <a:pt x="12483" y="33804"/>
                  </a:lnTo>
                  <a:cubicBezTo>
                    <a:pt x="4138" y="30017"/>
                    <a:pt x="0" y="12028"/>
                    <a:pt x="396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2" name="Google Shape;152;p17"/>
          <p:cNvCxnSpPr/>
          <p:nvPr/>
        </p:nvCxnSpPr>
        <p:spPr>
          <a:xfrm rot="10800000">
            <a:off x="228600" y="3332700"/>
            <a:ext cx="0" cy="156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1" type="subTitle"/>
          </p:nvPr>
        </p:nvSpPr>
        <p:spPr>
          <a:xfrm>
            <a:off x="714300" y="2221750"/>
            <a:ext cx="21531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2" type="title"/>
          </p:nvPr>
        </p:nvSpPr>
        <p:spPr>
          <a:xfrm>
            <a:off x="714288" y="1872101"/>
            <a:ext cx="21531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8" name="Google Shape;158;p18"/>
          <p:cNvSpPr txBox="1"/>
          <p:nvPr>
            <p:ph idx="3" type="subTitle"/>
          </p:nvPr>
        </p:nvSpPr>
        <p:spPr>
          <a:xfrm>
            <a:off x="6276600" y="2221750"/>
            <a:ext cx="21531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4" type="title"/>
          </p:nvPr>
        </p:nvSpPr>
        <p:spPr>
          <a:xfrm>
            <a:off x="6276595" y="1872101"/>
            <a:ext cx="21531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0" name="Google Shape;160;p18"/>
          <p:cNvSpPr txBox="1"/>
          <p:nvPr>
            <p:ph idx="5" type="subTitle"/>
          </p:nvPr>
        </p:nvSpPr>
        <p:spPr>
          <a:xfrm>
            <a:off x="3495463" y="2221750"/>
            <a:ext cx="21531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idx="6" type="title"/>
          </p:nvPr>
        </p:nvSpPr>
        <p:spPr>
          <a:xfrm>
            <a:off x="3495454" y="1872101"/>
            <a:ext cx="21531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2" name="Google Shape;162;p18"/>
          <p:cNvSpPr txBox="1"/>
          <p:nvPr>
            <p:ph idx="7" type="subTitle"/>
          </p:nvPr>
        </p:nvSpPr>
        <p:spPr>
          <a:xfrm>
            <a:off x="714300" y="4047050"/>
            <a:ext cx="21531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8" type="title"/>
          </p:nvPr>
        </p:nvSpPr>
        <p:spPr>
          <a:xfrm>
            <a:off x="714288" y="3697414"/>
            <a:ext cx="21531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4" name="Google Shape;164;p18"/>
          <p:cNvSpPr txBox="1"/>
          <p:nvPr>
            <p:ph idx="9" type="subTitle"/>
          </p:nvPr>
        </p:nvSpPr>
        <p:spPr>
          <a:xfrm>
            <a:off x="6276600" y="4047050"/>
            <a:ext cx="21531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8"/>
          <p:cNvSpPr txBox="1"/>
          <p:nvPr>
            <p:ph idx="13" type="title"/>
          </p:nvPr>
        </p:nvSpPr>
        <p:spPr>
          <a:xfrm>
            <a:off x="6276595" y="3697414"/>
            <a:ext cx="21531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6" name="Google Shape;166;p18"/>
          <p:cNvSpPr txBox="1"/>
          <p:nvPr>
            <p:ph idx="14" type="subTitle"/>
          </p:nvPr>
        </p:nvSpPr>
        <p:spPr>
          <a:xfrm>
            <a:off x="3495463" y="4047050"/>
            <a:ext cx="21531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8"/>
          <p:cNvSpPr txBox="1"/>
          <p:nvPr>
            <p:ph idx="15" type="title"/>
          </p:nvPr>
        </p:nvSpPr>
        <p:spPr>
          <a:xfrm>
            <a:off x="3495454" y="3697414"/>
            <a:ext cx="21531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68" name="Google Shape;168;p18"/>
          <p:cNvCxnSpPr/>
          <p:nvPr/>
        </p:nvCxnSpPr>
        <p:spPr>
          <a:xfrm rot="10800000">
            <a:off x="228600" y="3336300"/>
            <a:ext cx="0" cy="156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8"/>
          <p:cNvCxnSpPr/>
          <p:nvPr/>
        </p:nvCxnSpPr>
        <p:spPr>
          <a:xfrm rot="-5400000">
            <a:off x="7389150" y="175485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idx="1" type="subTitle"/>
          </p:nvPr>
        </p:nvSpPr>
        <p:spPr>
          <a:xfrm>
            <a:off x="714300" y="853539"/>
            <a:ext cx="3882900" cy="16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type="title"/>
          </p:nvPr>
        </p:nvSpPr>
        <p:spPr>
          <a:xfrm>
            <a:off x="-85350" y="3200800"/>
            <a:ext cx="4416900" cy="7014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74" name="Google Shape;174;p19"/>
          <p:cNvCxnSpPr/>
          <p:nvPr/>
        </p:nvCxnSpPr>
        <p:spPr>
          <a:xfrm rot="10800000">
            <a:off x="228600" y="242400"/>
            <a:ext cx="0" cy="156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973575" y="2561937"/>
            <a:ext cx="2552700" cy="10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type="title"/>
          </p:nvPr>
        </p:nvSpPr>
        <p:spPr>
          <a:xfrm>
            <a:off x="973550" y="1512363"/>
            <a:ext cx="2552700" cy="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179" name="Google Shape;179;p20"/>
          <p:cNvGrpSpPr/>
          <p:nvPr/>
        </p:nvGrpSpPr>
        <p:grpSpPr>
          <a:xfrm rot="5400000">
            <a:off x="-55662" y="-2437959"/>
            <a:ext cx="3164020" cy="3999782"/>
            <a:chOff x="-178181" y="477161"/>
            <a:chExt cx="3596704" cy="4546757"/>
          </a:xfrm>
        </p:grpSpPr>
        <p:sp>
          <p:nvSpPr>
            <p:cNvPr id="180" name="Google Shape;180;p20"/>
            <p:cNvSpPr/>
            <p:nvPr/>
          </p:nvSpPr>
          <p:spPr>
            <a:xfrm>
              <a:off x="358113" y="477161"/>
              <a:ext cx="2919841" cy="1246801"/>
            </a:xfrm>
            <a:custGeom>
              <a:rect b="b" l="l" r="r" t="t"/>
              <a:pathLst>
                <a:path extrusionOk="0" fill="none" h="26563" w="62207">
                  <a:moveTo>
                    <a:pt x="62206" y="26562"/>
                  </a:moveTo>
                  <a:lnTo>
                    <a:pt x="1" y="26562"/>
                  </a:lnTo>
                  <a:cubicBezTo>
                    <a:pt x="1" y="11888"/>
                    <a:pt x="13922" y="0"/>
                    <a:pt x="31104" y="0"/>
                  </a:cubicBezTo>
                  <a:cubicBezTo>
                    <a:pt x="48286" y="0"/>
                    <a:pt x="62206" y="11888"/>
                    <a:pt x="62206" y="2656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1004808" y="3679159"/>
              <a:ext cx="2413714" cy="1344759"/>
            </a:xfrm>
            <a:custGeom>
              <a:rect b="b" l="l" r="r" t="t"/>
              <a:pathLst>
                <a:path extrusionOk="0" fill="none" h="28650" w="51424">
                  <a:moveTo>
                    <a:pt x="0" y="1"/>
                  </a:moveTo>
                  <a:lnTo>
                    <a:pt x="51424" y="1"/>
                  </a:lnTo>
                  <a:cubicBezTo>
                    <a:pt x="51424" y="15815"/>
                    <a:pt x="39922" y="28649"/>
                    <a:pt x="25721" y="28649"/>
                  </a:cubicBezTo>
                  <a:cubicBezTo>
                    <a:pt x="11519" y="28649"/>
                    <a:pt x="0" y="15815"/>
                    <a:pt x="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-178181" y="1908224"/>
              <a:ext cx="3277786" cy="1586675"/>
            </a:xfrm>
            <a:custGeom>
              <a:rect b="b" l="l" r="r" t="t"/>
              <a:pathLst>
                <a:path extrusionOk="0" fill="none" h="33804" w="69833">
                  <a:moveTo>
                    <a:pt x="66186" y="1"/>
                  </a:moveTo>
                  <a:cubicBezTo>
                    <a:pt x="68833" y="5453"/>
                    <a:pt x="69833" y="24599"/>
                    <a:pt x="58226" y="33804"/>
                  </a:cubicBezTo>
                  <a:lnTo>
                    <a:pt x="12483" y="33804"/>
                  </a:lnTo>
                  <a:cubicBezTo>
                    <a:pt x="4138" y="30017"/>
                    <a:pt x="0" y="12028"/>
                    <a:pt x="396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3" name="Google Shape;183;p20"/>
          <p:cNvCxnSpPr/>
          <p:nvPr/>
        </p:nvCxnSpPr>
        <p:spPr>
          <a:xfrm>
            <a:off x="8108450" y="-535950"/>
            <a:ext cx="0" cy="156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0"/>
          <p:cNvCxnSpPr/>
          <p:nvPr/>
        </p:nvCxnSpPr>
        <p:spPr>
          <a:xfrm>
            <a:off x="238050" y="49149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867300" y="1797988"/>
            <a:ext cx="4562400" cy="15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6985175" y="663910"/>
            <a:ext cx="1536900" cy="10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5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867300" y="3832650"/>
            <a:ext cx="5389800" cy="6171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5879400" y="2450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5879400" y="49149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idx="1" type="subTitle"/>
          </p:nvPr>
        </p:nvSpPr>
        <p:spPr>
          <a:xfrm>
            <a:off x="714300" y="1104901"/>
            <a:ext cx="7715400" cy="3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88" name="Google Shape;188;p21"/>
          <p:cNvGrpSpPr/>
          <p:nvPr/>
        </p:nvGrpSpPr>
        <p:grpSpPr>
          <a:xfrm rot="5400000">
            <a:off x="6116538" y="2915016"/>
            <a:ext cx="3164020" cy="3999782"/>
            <a:chOff x="-178181" y="477161"/>
            <a:chExt cx="3596704" cy="4546757"/>
          </a:xfrm>
        </p:grpSpPr>
        <p:sp>
          <p:nvSpPr>
            <p:cNvPr id="189" name="Google Shape;189;p21"/>
            <p:cNvSpPr/>
            <p:nvPr/>
          </p:nvSpPr>
          <p:spPr>
            <a:xfrm>
              <a:off x="358113" y="477161"/>
              <a:ext cx="2919841" cy="1246801"/>
            </a:xfrm>
            <a:custGeom>
              <a:rect b="b" l="l" r="r" t="t"/>
              <a:pathLst>
                <a:path extrusionOk="0" fill="none" h="26563" w="62207">
                  <a:moveTo>
                    <a:pt x="62206" y="26562"/>
                  </a:moveTo>
                  <a:lnTo>
                    <a:pt x="1" y="26562"/>
                  </a:lnTo>
                  <a:cubicBezTo>
                    <a:pt x="1" y="11888"/>
                    <a:pt x="13922" y="0"/>
                    <a:pt x="31104" y="0"/>
                  </a:cubicBezTo>
                  <a:cubicBezTo>
                    <a:pt x="48286" y="0"/>
                    <a:pt x="62206" y="11888"/>
                    <a:pt x="62206" y="2656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004808" y="3679159"/>
              <a:ext cx="2413714" cy="1344759"/>
            </a:xfrm>
            <a:custGeom>
              <a:rect b="b" l="l" r="r" t="t"/>
              <a:pathLst>
                <a:path extrusionOk="0" fill="none" h="28650" w="51424">
                  <a:moveTo>
                    <a:pt x="0" y="1"/>
                  </a:moveTo>
                  <a:lnTo>
                    <a:pt x="51424" y="1"/>
                  </a:lnTo>
                  <a:cubicBezTo>
                    <a:pt x="51424" y="15815"/>
                    <a:pt x="39922" y="28649"/>
                    <a:pt x="25721" y="28649"/>
                  </a:cubicBezTo>
                  <a:cubicBezTo>
                    <a:pt x="11519" y="28649"/>
                    <a:pt x="0" y="15815"/>
                    <a:pt x="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-178181" y="1908224"/>
              <a:ext cx="3277786" cy="1586675"/>
            </a:xfrm>
            <a:custGeom>
              <a:rect b="b" l="l" r="r" t="t"/>
              <a:pathLst>
                <a:path extrusionOk="0" fill="none" h="33804" w="69833">
                  <a:moveTo>
                    <a:pt x="66186" y="1"/>
                  </a:moveTo>
                  <a:cubicBezTo>
                    <a:pt x="68833" y="5453"/>
                    <a:pt x="69833" y="24599"/>
                    <a:pt x="58226" y="33804"/>
                  </a:cubicBezTo>
                  <a:lnTo>
                    <a:pt x="12483" y="33804"/>
                  </a:lnTo>
                  <a:cubicBezTo>
                    <a:pt x="4138" y="30017"/>
                    <a:pt x="0" y="12028"/>
                    <a:pt x="396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2" name="Google Shape;192;p21"/>
          <p:cNvCxnSpPr/>
          <p:nvPr/>
        </p:nvCxnSpPr>
        <p:spPr>
          <a:xfrm>
            <a:off x="238050" y="49149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1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94" name="Google Shape;194;p21"/>
          <p:cNvCxnSpPr/>
          <p:nvPr/>
        </p:nvCxnSpPr>
        <p:spPr>
          <a:xfrm>
            <a:off x="5874000" y="2450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5_1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idx="1" type="subTitle"/>
          </p:nvPr>
        </p:nvSpPr>
        <p:spPr>
          <a:xfrm>
            <a:off x="714300" y="1433598"/>
            <a:ext cx="4574400" cy="26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22"/>
          <p:cNvSpPr txBox="1"/>
          <p:nvPr>
            <p:ph type="title"/>
          </p:nvPr>
        </p:nvSpPr>
        <p:spPr>
          <a:xfrm>
            <a:off x="714300" y="430675"/>
            <a:ext cx="4574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99" name="Google Shape;199;p22"/>
          <p:cNvCxnSpPr/>
          <p:nvPr/>
        </p:nvCxnSpPr>
        <p:spPr>
          <a:xfrm>
            <a:off x="1026150" y="-535950"/>
            <a:ext cx="0" cy="156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2"/>
          <p:cNvCxnSpPr/>
          <p:nvPr/>
        </p:nvCxnSpPr>
        <p:spPr>
          <a:xfrm>
            <a:off x="245100" y="48984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1" name="Google Shape;201;p22"/>
          <p:cNvGrpSpPr/>
          <p:nvPr/>
        </p:nvGrpSpPr>
        <p:grpSpPr>
          <a:xfrm>
            <a:off x="6067328" y="298580"/>
            <a:ext cx="3771397" cy="4546335"/>
            <a:chOff x="6067328" y="352067"/>
            <a:chExt cx="3771397" cy="4546335"/>
          </a:xfrm>
        </p:grpSpPr>
        <p:sp>
          <p:nvSpPr>
            <p:cNvPr id="202" name="Google Shape;202;p22"/>
            <p:cNvSpPr/>
            <p:nvPr/>
          </p:nvSpPr>
          <p:spPr>
            <a:xfrm flipH="1" rot="10800000">
              <a:off x="6917986" y="3651549"/>
              <a:ext cx="2920739" cy="1246853"/>
            </a:xfrm>
            <a:custGeom>
              <a:rect b="b" l="l" r="r" t="t"/>
              <a:pathLst>
                <a:path extrusionOk="0" fill="none" h="29093" w="68150">
                  <a:moveTo>
                    <a:pt x="68149" y="29092"/>
                  </a:moveTo>
                  <a:lnTo>
                    <a:pt x="0" y="29092"/>
                  </a:lnTo>
                  <a:cubicBezTo>
                    <a:pt x="0" y="13020"/>
                    <a:pt x="15266" y="1"/>
                    <a:pt x="34084" y="1"/>
                  </a:cubicBezTo>
                  <a:cubicBezTo>
                    <a:pt x="52883" y="1"/>
                    <a:pt x="68149" y="13020"/>
                    <a:pt x="68149" y="2909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92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 flipH="1" rot="10800000">
              <a:off x="6619297" y="352067"/>
              <a:ext cx="2413777" cy="1344783"/>
            </a:xfrm>
            <a:custGeom>
              <a:rect b="b" l="l" r="r" t="t"/>
              <a:pathLst>
                <a:path extrusionOk="0" fill="none" h="31378" w="56321">
                  <a:moveTo>
                    <a:pt x="0" y="1"/>
                  </a:moveTo>
                  <a:lnTo>
                    <a:pt x="56321" y="1"/>
                  </a:lnTo>
                  <a:cubicBezTo>
                    <a:pt x="56321" y="17341"/>
                    <a:pt x="43705" y="31377"/>
                    <a:pt x="28170" y="31377"/>
                  </a:cubicBezTo>
                  <a:cubicBezTo>
                    <a:pt x="12616" y="31377"/>
                    <a:pt x="0" y="17341"/>
                    <a:pt x="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92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 flipH="1" rot="10800000">
              <a:off x="6067328" y="1880849"/>
              <a:ext cx="3277913" cy="1586713"/>
            </a:xfrm>
            <a:custGeom>
              <a:rect b="b" l="l" r="r" t="t"/>
              <a:pathLst>
                <a:path extrusionOk="0" fill="none" h="37023" w="76484">
                  <a:moveTo>
                    <a:pt x="72489" y="1"/>
                  </a:moveTo>
                  <a:cubicBezTo>
                    <a:pt x="75389" y="5972"/>
                    <a:pt x="76483" y="26922"/>
                    <a:pt x="63771" y="37023"/>
                  </a:cubicBezTo>
                  <a:lnTo>
                    <a:pt x="13673" y="37023"/>
                  </a:lnTo>
                  <a:cubicBezTo>
                    <a:pt x="4532" y="32875"/>
                    <a:pt x="0" y="13173"/>
                    <a:pt x="434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92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hasCustomPrompt="1" type="title"/>
          </p:nvPr>
        </p:nvSpPr>
        <p:spPr>
          <a:xfrm>
            <a:off x="735300" y="591156"/>
            <a:ext cx="3836700" cy="5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08" name="Google Shape;208;p23"/>
          <p:cNvSpPr txBox="1"/>
          <p:nvPr>
            <p:ph idx="1" type="subTitle"/>
          </p:nvPr>
        </p:nvSpPr>
        <p:spPr>
          <a:xfrm>
            <a:off x="735290" y="1178375"/>
            <a:ext cx="3509700" cy="47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3"/>
          <p:cNvSpPr txBox="1"/>
          <p:nvPr>
            <p:ph hasCustomPrompt="1" idx="2" type="title"/>
          </p:nvPr>
        </p:nvSpPr>
        <p:spPr>
          <a:xfrm>
            <a:off x="735300" y="2049256"/>
            <a:ext cx="3857700" cy="5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10" name="Google Shape;210;p23"/>
          <p:cNvSpPr txBox="1"/>
          <p:nvPr>
            <p:ph idx="3" type="subTitle"/>
          </p:nvPr>
        </p:nvSpPr>
        <p:spPr>
          <a:xfrm>
            <a:off x="735300" y="2649275"/>
            <a:ext cx="3509700" cy="47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3"/>
          <p:cNvSpPr txBox="1"/>
          <p:nvPr>
            <p:ph hasCustomPrompt="1" idx="4" type="title"/>
          </p:nvPr>
        </p:nvSpPr>
        <p:spPr>
          <a:xfrm>
            <a:off x="735300" y="3507356"/>
            <a:ext cx="3836700" cy="5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12" name="Google Shape;212;p23"/>
          <p:cNvSpPr txBox="1"/>
          <p:nvPr>
            <p:ph idx="5" type="subTitle"/>
          </p:nvPr>
        </p:nvSpPr>
        <p:spPr>
          <a:xfrm>
            <a:off x="735160" y="4115775"/>
            <a:ext cx="3510000" cy="47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3" name="Google Shape;213;p23"/>
          <p:cNvGrpSpPr/>
          <p:nvPr/>
        </p:nvGrpSpPr>
        <p:grpSpPr>
          <a:xfrm flipH="1" rot="10800000">
            <a:off x="6084961" y="298580"/>
            <a:ext cx="3676805" cy="4546335"/>
            <a:chOff x="6084961" y="352067"/>
            <a:chExt cx="3676805" cy="4546335"/>
          </a:xfrm>
        </p:grpSpPr>
        <p:sp>
          <p:nvSpPr>
            <p:cNvPr id="214" name="Google Shape;214;p23"/>
            <p:cNvSpPr/>
            <p:nvPr/>
          </p:nvSpPr>
          <p:spPr>
            <a:xfrm flipH="1" rot="10800000">
              <a:off x="6084961" y="3651549"/>
              <a:ext cx="2920739" cy="1246853"/>
            </a:xfrm>
            <a:custGeom>
              <a:rect b="b" l="l" r="r" t="t"/>
              <a:pathLst>
                <a:path extrusionOk="0" fill="none" h="29093" w="68150">
                  <a:moveTo>
                    <a:pt x="68149" y="29092"/>
                  </a:moveTo>
                  <a:lnTo>
                    <a:pt x="0" y="29092"/>
                  </a:lnTo>
                  <a:cubicBezTo>
                    <a:pt x="0" y="13020"/>
                    <a:pt x="15266" y="1"/>
                    <a:pt x="34084" y="1"/>
                  </a:cubicBezTo>
                  <a:cubicBezTo>
                    <a:pt x="52883" y="1"/>
                    <a:pt x="68149" y="13020"/>
                    <a:pt x="68149" y="2909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92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 flipH="1" rot="10800000">
              <a:off x="6338372" y="352067"/>
              <a:ext cx="2413777" cy="1344783"/>
            </a:xfrm>
            <a:custGeom>
              <a:rect b="b" l="l" r="r" t="t"/>
              <a:pathLst>
                <a:path extrusionOk="0" fill="none" h="31378" w="56321">
                  <a:moveTo>
                    <a:pt x="0" y="1"/>
                  </a:moveTo>
                  <a:lnTo>
                    <a:pt x="56321" y="1"/>
                  </a:lnTo>
                  <a:cubicBezTo>
                    <a:pt x="56321" y="17341"/>
                    <a:pt x="43705" y="31377"/>
                    <a:pt x="28170" y="31377"/>
                  </a:cubicBezTo>
                  <a:cubicBezTo>
                    <a:pt x="12616" y="31377"/>
                    <a:pt x="0" y="17341"/>
                    <a:pt x="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92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 flipH="1" rot="10800000">
              <a:off x="6483853" y="1880849"/>
              <a:ext cx="3277913" cy="1586713"/>
            </a:xfrm>
            <a:custGeom>
              <a:rect b="b" l="l" r="r" t="t"/>
              <a:pathLst>
                <a:path extrusionOk="0" fill="none" h="37023" w="76484">
                  <a:moveTo>
                    <a:pt x="72489" y="1"/>
                  </a:moveTo>
                  <a:cubicBezTo>
                    <a:pt x="75389" y="5972"/>
                    <a:pt x="76483" y="26922"/>
                    <a:pt x="63771" y="37023"/>
                  </a:cubicBezTo>
                  <a:lnTo>
                    <a:pt x="13673" y="37023"/>
                  </a:lnTo>
                  <a:cubicBezTo>
                    <a:pt x="4532" y="32875"/>
                    <a:pt x="0" y="13173"/>
                    <a:pt x="434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92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idx="1" type="subTitle"/>
          </p:nvPr>
        </p:nvSpPr>
        <p:spPr>
          <a:xfrm>
            <a:off x="714300" y="1485900"/>
            <a:ext cx="3857700" cy="11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4"/>
          <p:cNvSpPr txBox="1"/>
          <p:nvPr>
            <p:ph type="title"/>
          </p:nvPr>
        </p:nvSpPr>
        <p:spPr>
          <a:xfrm>
            <a:off x="714300" y="549600"/>
            <a:ext cx="35223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 sz="4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1" name="Google Shape;221;p24"/>
          <p:cNvSpPr txBox="1"/>
          <p:nvPr/>
        </p:nvSpPr>
        <p:spPr>
          <a:xfrm>
            <a:off x="714300" y="3543950"/>
            <a:ext cx="31887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22" name="Google Shape;222;p24"/>
          <p:cNvCxnSpPr/>
          <p:nvPr/>
        </p:nvCxnSpPr>
        <p:spPr>
          <a:xfrm>
            <a:off x="238050" y="49149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4"/>
          <p:cNvCxnSpPr/>
          <p:nvPr/>
        </p:nvCxnSpPr>
        <p:spPr>
          <a:xfrm>
            <a:off x="238050" y="2450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6"/>
          <p:cNvGrpSpPr/>
          <p:nvPr/>
        </p:nvGrpSpPr>
        <p:grpSpPr>
          <a:xfrm flipH="1" rot="10800000">
            <a:off x="-1292178" y="298575"/>
            <a:ext cx="3852019" cy="4546340"/>
            <a:chOff x="6338372" y="352067"/>
            <a:chExt cx="3852019" cy="4546340"/>
          </a:xfrm>
        </p:grpSpPr>
        <p:sp>
          <p:nvSpPr>
            <p:cNvPr id="229" name="Google Shape;229;p26"/>
            <p:cNvSpPr/>
            <p:nvPr/>
          </p:nvSpPr>
          <p:spPr>
            <a:xfrm flipH="1" rot="10800000">
              <a:off x="6677300" y="3651554"/>
              <a:ext cx="2920739" cy="1246853"/>
            </a:xfrm>
            <a:custGeom>
              <a:rect b="b" l="l" r="r" t="t"/>
              <a:pathLst>
                <a:path extrusionOk="0" fill="none" h="29093" w="68150">
                  <a:moveTo>
                    <a:pt x="68149" y="29092"/>
                  </a:moveTo>
                  <a:lnTo>
                    <a:pt x="0" y="29092"/>
                  </a:lnTo>
                  <a:cubicBezTo>
                    <a:pt x="0" y="13020"/>
                    <a:pt x="15266" y="1"/>
                    <a:pt x="34084" y="1"/>
                  </a:cubicBezTo>
                  <a:cubicBezTo>
                    <a:pt x="52883" y="1"/>
                    <a:pt x="68149" y="13020"/>
                    <a:pt x="68149" y="2909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92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 flipH="1" rot="10800000">
              <a:off x="6338372" y="352067"/>
              <a:ext cx="2413777" cy="1344783"/>
            </a:xfrm>
            <a:custGeom>
              <a:rect b="b" l="l" r="r" t="t"/>
              <a:pathLst>
                <a:path extrusionOk="0" fill="none" h="31378" w="56321">
                  <a:moveTo>
                    <a:pt x="0" y="1"/>
                  </a:moveTo>
                  <a:lnTo>
                    <a:pt x="56321" y="1"/>
                  </a:lnTo>
                  <a:cubicBezTo>
                    <a:pt x="56321" y="17341"/>
                    <a:pt x="43705" y="31377"/>
                    <a:pt x="28170" y="31377"/>
                  </a:cubicBezTo>
                  <a:cubicBezTo>
                    <a:pt x="12616" y="31377"/>
                    <a:pt x="0" y="17341"/>
                    <a:pt x="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92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 flipH="1" rot="10800000">
              <a:off x="6912478" y="1880849"/>
              <a:ext cx="3277913" cy="1586713"/>
            </a:xfrm>
            <a:custGeom>
              <a:rect b="b" l="l" r="r" t="t"/>
              <a:pathLst>
                <a:path extrusionOk="0" fill="none" h="37023" w="76484">
                  <a:moveTo>
                    <a:pt x="72489" y="1"/>
                  </a:moveTo>
                  <a:cubicBezTo>
                    <a:pt x="75389" y="5972"/>
                    <a:pt x="76483" y="26922"/>
                    <a:pt x="63771" y="37023"/>
                  </a:cubicBezTo>
                  <a:lnTo>
                    <a:pt x="13673" y="37023"/>
                  </a:lnTo>
                  <a:cubicBezTo>
                    <a:pt x="4532" y="32875"/>
                    <a:pt x="0" y="13173"/>
                    <a:pt x="434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92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2" name="Google Shape;232;p26"/>
          <p:cNvCxnSpPr/>
          <p:nvPr/>
        </p:nvCxnSpPr>
        <p:spPr>
          <a:xfrm rot="-5400000">
            <a:off x="7389150" y="175485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7_1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7"/>
          <p:cNvGrpSpPr/>
          <p:nvPr/>
        </p:nvGrpSpPr>
        <p:grpSpPr>
          <a:xfrm rot="5400000">
            <a:off x="-42748" y="-1714997"/>
            <a:ext cx="3138193" cy="3999782"/>
            <a:chOff x="658327" y="477161"/>
            <a:chExt cx="3567344" cy="4546757"/>
          </a:xfrm>
        </p:grpSpPr>
        <p:sp>
          <p:nvSpPr>
            <p:cNvPr id="236" name="Google Shape;236;p27"/>
            <p:cNvSpPr/>
            <p:nvPr/>
          </p:nvSpPr>
          <p:spPr>
            <a:xfrm>
              <a:off x="831982" y="477161"/>
              <a:ext cx="2919841" cy="1246801"/>
            </a:xfrm>
            <a:custGeom>
              <a:rect b="b" l="l" r="r" t="t"/>
              <a:pathLst>
                <a:path extrusionOk="0" fill="none" h="26563" w="62207">
                  <a:moveTo>
                    <a:pt x="62206" y="26562"/>
                  </a:moveTo>
                  <a:lnTo>
                    <a:pt x="1" y="26562"/>
                  </a:lnTo>
                  <a:cubicBezTo>
                    <a:pt x="1" y="11888"/>
                    <a:pt x="13922" y="0"/>
                    <a:pt x="31104" y="0"/>
                  </a:cubicBezTo>
                  <a:cubicBezTo>
                    <a:pt x="48286" y="0"/>
                    <a:pt x="62206" y="11888"/>
                    <a:pt x="62206" y="2656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658327" y="3679159"/>
              <a:ext cx="2413714" cy="1344759"/>
            </a:xfrm>
            <a:custGeom>
              <a:rect b="b" l="l" r="r" t="t"/>
              <a:pathLst>
                <a:path extrusionOk="0" fill="none" h="28650" w="51424">
                  <a:moveTo>
                    <a:pt x="0" y="1"/>
                  </a:moveTo>
                  <a:lnTo>
                    <a:pt x="51424" y="1"/>
                  </a:lnTo>
                  <a:cubicBezTo>
                    <a:pt x="51424" y="15815"/>
                    <a:pt x="39922" y="28649"/>
                    <a:pt x="25721" y="28649"/>
                  </a:cubicBezTo>
                  <a:cubicBezTo>
                    <a:pt x="11519" y="28649"/>
                    <a:pt x="0" y="15815"/>
                    <a:pt x="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947884" y="1908224"/>
              <a:ext cx="3277786" cy="1586675"/>
            </a:xfrm>
            <a:custGeom>
              <a:rect b="b" l="l" r="r" t="t"/>
              <a:pathLst>
                <a:path extrusionOk="0" fill="none" h="33804" w="69833">
                  <a:moveTo>
                    <a:pt x="66186" y="1"/>
                  </a:moveTo>
                  <a:cubicBezTo>
                    <a:pt x="68833" y="5453"/>
                    <a:pt x="69833" y="24599"/>
                    <a:pt x="58226" y="33804"/>
                  </a:cubicBezTo>
                  <a:lnTo>
                    <a:pt x="12483" y="33804"/>
                  </a:lnTo>
                  <a:cubicBezTo>
                    <a:pt x="4138" y="30017"/>
                    <a:pt x="0" y="12028"/>
                    <a:pt x="396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9" name="Google Shape;239;p27"/>
          <p:cNvCxnSpPr/>
          <p:nvPr/>
        </p:nvCxnSpPr>
        <p:spPr>
          <a:xfrm>
            <a:off x="5879400" y="49149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7"/>
          <p:cNvCxnSpPr/>
          <p:nvPr/>
        </p:nvCxnSpPr>
        <p:spPr>
          <a:xfrm>
            <a:off x="8108450" y="-535950"/>
            <a:ext cx="0" cy="156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714300" y="1028700"/>
            <a:ext cx="77154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bin"/>
              <a:buAutoNum type="arabicPeriod"/>
              <a:defRPr sz="1300">
                <a:latin typeface="Cabin"/>
                <a:ea typeface="Cabin"/>
                <a:cs typeface="Cabin"/>
                <a:sym typeface="Cab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Cabin"/>
                <a:ea typeface="Cabin"/>
                <a:cs typeface="Cabin"/>
                <a:sym typeface="Cab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Cabin"/>
                <a:ea typeface="Cabin"/>
                <a:cs typeface="Cabin"/>
                <a:sym typeface="Cab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Cabin"/>
                <a:ea typeface="Cabin"/>
                <a:cs typeface="Cabin"/>
                <a:sym typeface="Cab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Cabin"/>
                <a:ea typeface="Cabin"/>
                <a:cs typeface="Cabin"/>
                <a:sym typeface="Cab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Cabin"/>
                <a:ea typeface="Cabin"/>
                <a:cs typeface="Cabin"/>
                <a:sym typeface="Cab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Cabin"/>
                <a:ea typeface="Cabin"/>
                <a:cs typeface="Cabin"/>
                <a:sym typeface="Cab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Cabin"/>
                <a:ea typeface="Cabin"/>
                <a:cs typeface="Cabin"/>
                <a:sym typeface="Cab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5" name="Google Shape;25;p4"/>
          <p:cNvCxnSpPr/>
          <p:nvPr/>
        </p:nvCxnSpPr>
        <p:spPr>
          <a:xfrm rot="10800000">
            <a:off x="228600" y="245100"/>
            <a:ext cx="0" cy="156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" name="Google Shape;26;p4"/>
          <p:cNvCxnSpPr/>
          <p:nvPr/>
        </p:nvCxnSpPr>
        <p:spPr>
          <a:xfrm rot="-5400000">
            <a:off x="7389150" y="338865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714300" y="1894424"/>
            <a:ext cx="3143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title"/>
          </p:nvPr>
        </p:nvSpPr>
        <p:spPr>
          <a:xfrm>
            <a:off x="714300" y="1484750"/>
            <a:ext cx="3143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" name="Google Shape;32;p5"/>
          <p:cNvSpPr txBox="1"/>
          <p:nvPr>
            <p:ph idx="3" type="subTitle"/>
          </p:nvPr>
        </p:nvSpPr>
        <p:spPr>
          <a:xfrm>
            <a:off x="714303" y="3653599"/>
            <a:ext cx="3143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4" type="title"/>
          </p:nvPr>
        </p:nvSpPr>
        <p:spPr>
          <a:xfrm>
            <a:off x="714300" y="3243925"/>
            <a:ext cx="3143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34" name="Google Shape;34;p5"/>
          <p:cNvCxnSpPr/>
          <p:nvPr/>
        </p:nvCxnSpPr>
        <p:spPr>
          <a:xfrm>
            <a:off x="1026150" y="-535950"/>
            <a:ext cx="0" cy="156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245100" y="2451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" name="Google Shape;39;p6"/>
          <p:cNvCxnSpPr/>
          <p:nvPr/>
        </p:nvCxnSpPr>
        <p:spPr>
          <a:xfrm>
            <a:off x="8108450" y="4117350"/>
            <a:ext cx="0" cy="156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714300" y="991600"/>
            <a:ext cx="3528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714300" y="1780125"/>
            <a:ext cx="3528300" cy="23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44" name="Google Shape;44;p7"/>
          <p:cNvCxnSpPr/>
          <p:nvPr/>
        </p:nvCxnSpPr>
        <p:spPr>
          <a:xfrm rot="10800000">
            <a:off x="228600" y="242400"/>
            <a:ext cx="0" cy="156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876675" y="1123950"/>
            <a:ext cx="4553100" cy="26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48" name="Google Shape;48;p8"/>
          <p:cNvGrpSpPr/>
          <p:nvPr/>
        </p:nvGrpSpPr>
        <p:grpSpPr>
          <a:xfrm flipH="1" rot="10800000">
            <a:off x="-1490264" y="1178048"/>
            <a:ext cx="3612780" cy="4546335"/>
            <a:chOff x="6084961" y="352067"/>
            <a:chExt cx="3612780" cy="4546335"/>
          </a:xfrm>
        </p:grpSpPr>
        <p:sp>
          <p:nvSpPr>
            <p:cNvPr id="49" name="Google Shape;49;p8"/>
            <p:cNvSpPr/>
            <p:nvPr/>
          </p:nvSpPr>
          <p:spPr>
            <a:xfrm flipH="1" rot="10800000">
              <a:off x="6084961" y="3651549"/>
              <a:ext cx="2920739" cy="1246853"/>
            </a:xfrm>
            <a:custGeom>
              <a:rect b="b" l="l" r="r" t="t"/>
              <a:pathLst>
                <a:path extrusionOk="0" fill="none" h="29093" w="68150">
                  <a:moveTo>
                    <a:pt x="68149" y="29092"/>
                  </a:moveTo>
                  <a:lnTo>
                    <a:pt x="0" y="29092"/>
                  </a:lnTo>
                  <a:cubicBezTo>
                    <a:pt x="0" y="13020"/>
                    <a:pt x="15266" y="1"/>
                    <a:pt x="34084" y="1"/>
                  </a:cubicBezTo>
                  <a:cubicBezTo>
                    <a:pt x="52883" y="1"/>
                    <a:pt x="68149" y="13020"/>
                    <a:pt x="68149" y="2909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92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 flipH="1" rot="10800000">
              <a:off x="6338372" y="352067"/>
              <a:ext cx="2413777" cy="1344783"/>
            </a:xfrm>
            <a:custGeom>
              <a:rect b="b" l="l" r="r" t="t"/>
              <a:pathLst>
                <a:path extrusionOk="0" fill="none" h="31378" w="56321">
                  <a:moveTo>
                    <a:pt x="0" y="1"/>
                  </a:moveTo>
                  <a:lnTo>
                    <a:pt x="56321" y="1"/>
                  </a:lnTo>
                  <a:cubicBezTo>
                    <a:pt x="56321" y="17341"/>
                    <a:pt x="43705" y="31377"/>
                    <a:pt x="28170" y="31377"/>
                  </a:cubicBezTo>
                  <a:cubicBezTo>
                    <a:pt x="12616" y="31377"/>
                    <a:pt x="0" y="17341"/>
                    <a:pt x="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92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 flipH="1" rot="10800000">
              <a:off x="6419828" y="1880811"/>
              <a:ext cx="3277913" cy="1586713"/>
            </a:xfrm>
            <a:custGeom>
              <a:rect b="b" l="l" r="r" t="t"/>
              <a:pathLst>
                <a:path extrusionOk="0" fill="none" h="37023" w="76484">
                  <a:moveTo>
                    <a:pt x="72489" y="1"/>
                  </a:moveTo>
                  <a:cubicBezTo>
                    <a:pt x="75389" y="5972"/>
                    <a:pt x="76483" y="26922"/>
                    <a:pt x="63771" y="37023"/>
                  </a:cubicBezTo>
                  <a:lnTo>
                    <a:pt x="13673" y="37023"/>
                  </a:lnTo>
                  <a:cubicBezTo>
                    <a:pt x="4532" y="32875"/>
                    <a:pt x="0" y="13173"/>
                    <a:pt x="434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92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2" name="Google Shape;52;p8"/>
          <p:cNvCxnSpPr/>
          <p:nvPr/>
        </p:nvCxnSpPr>
        <p:spPr>
          <a:xfrm>
            <a:off x="5879400" y="49149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>
            <a:off x="1026150" y="-535950"/>
            <a:ext cx="0" cy="156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714300" y="1521425"/>
            <a:ext cx="4314900" cy="83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714300" y="2427700"/>
            <a:ext cx="43149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245100" y="2451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>
            <a:off x="245100" y="48984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3674700" y="3644750"/>
            <a:ext cx="47550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/>
        </p:nvSpPr>
        <p:spPr>
          <a:xfrm>
            <a:off x="3409950" y="3486150"/>
            <a:ext cx="5734200" cy="142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0"/>
          <p:cNvCxnSpPr/>
          <p:nvPr/>
        </p:nvCxnSpPr>
        <p:spPr>
          <a:xfrm rot="-5400000">
            <a:off x="-1264650" y="175485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0"/>
          <p:cNvSpPr/>
          <p:nvPr/>
        </p:nvSpPr>
        <p:spPr>
          <a:xfrm>
            <a:off x="3242250" y="3327950"/>
            <a:ext cx="6092400" cy="1428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b="1" sz="280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b="1" sz="280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b="1" sz="280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b="1" sz="280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b="1" sz="280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b="1" sz="280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b="1" sz="280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b="1" sz="280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b="1" sz="280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hyperlink" Target="https://netact25.in" TargetMode="External"/><Relationship Id="rId9" Type="http://schemas.openxmlformats.org/officeDocument/2006/relationships/hyperlink" Target="https://cmt3.research.microsoft.com/ICCPCT2025/" TargetMode="External"/><Relationship Id="rId5" Type="http://schemas.openxmlformats.org/officeDocument/2006/relationships/hyperlink" Target="https://netact25.in/" TargetMode="External"/><Relationship Id="rId6" Type="http://schemas.openxmlformats.org/officeDocument/2006/relationships/hyperlink" Target="https://icscc.net" TargetMode="External"/><Relationship Id="rId7" Type="http://schemas.openxmlformats.org/officeDocument/2006/relationships/hyperlink" Target="https://ic7.fisat.ac.in" TargetMode="External"/><Relationship Id="rId8" Type="http://schemas.openxmlformats.org/officeDocument/2006/relationships/hyperlink" Target="https://www.ieeeindiscon.org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ctrTitle"/>
          </p:nvPr>
        </p:nvSpPr>
        <p:spPr>
          <a:xfrm>
            <a:off x="1444050" y="1446450"/>
            <a:ext cx="62559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14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hlink"/>
                </a:solidFill>
              </a:rPr>
              <a:t> Enhancing </a:t>
            </a:r>
            <a:r>
              <a:rPr lang="en" sz="2400"/>
              <a:t>Brain Tumor</a:t>
            </a:r>
            <a:r>
              <a:rPr lang="en" sz="2400">
                <a:solidFill>
                  <a:schemeClr val="hlink"/>
                </a:solidFill>
              </a:rPr>
              <a:t> Diagnosis With </a:t>
            </a:r>
            <a:r>
              <a:rPr lang="en" sz="2400"/>
              <a:t>Transfer Learning</a:t>
            </a:r>
            <a:endParaRPr sz="2400"/>
          </a:p>
        </p:txBody>
      </p:sp>
      <p:sp>
        <p:nvSpPr>
          <p:cNvPr id="247" name="Google Shape;247;p28"/>
          <p:cNvSpPr/>
          <p:nvPr/>
        </p:nvSpPr>
        <p:spPr>
          <a:xfrm>
            <a:off x="-2727500" y="158100"/>
            <a:ext cx="783000" cy="78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-2727500" y="1124925"/>
            <a:ext cx="783000" cy="783000"/>
          </a:xfrm>
          <a:prstGeom prst="rect">
            <a:avLst/>
          </a:prstGeom>
          <a:solidFill>
            <a:srgbClr val="FF5B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-2727500" y="2091750"/>
            <a:ext cx="783000" cy="783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 txBox="1"/>
          <p:nvPr/>
        </p:nvSpPr>
        <p:spPr>
          <a:xfrm>
            <a:off x="449950" y="2874750"/>
            <a:ext cx="5688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Guided By:</a:t>
            </a:r>
            <a:endParaRPr sz="1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1" lang="en"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Ms. Najla Musthafa</a:t>
            </a:r>
            <a:endParaRPr b="1" sz="1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Asst. Professor</a:t>
            </a:r>
            <a:endParaRPr sz="1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Computer Science &amp; Engineering</a:t>
            </a:r>
            <a:endParaRPr sz="1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MEA Engineering College</a:t>
            </a:r>
            <a:endParaRPr sz="1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250" y="4295500"/>
            <a:ext cx="4261499" cy="583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52" name="Google Shape;252;p28"/>
          <p:cNvSpPr txBox="1"/>
          <p:nvPr/>
        </p:nvSpPr>
        <p:spPr>
          <a:xfrm>
            <a:off x="5924425" y="2874750"/>
            <a:ext cx="43131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Group Members:</a:t>
            </a:r>
            <a:endParaRPr sz="1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Minhaj Akavalappil </a:t>
            </a:r>
            <a:r>
              <a:rPr lang="en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(MEA21CS036)</a:t>
            </a:r>
            <a:endParaRPr sz="13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Mohammed Aflah </a:t>
            </a:r>
            <a:r>
              <a:rPr lang="en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(MEA21CS037)</a:t>
            </a:r>
            <a:endParaRPr sz="13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Mohammed Aseel </a:t>
            </a:r>
            <a:r>
              <a:rPr lang="en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(MEA21CS038)</a:t>
            </a:r>
            <a:endParaRPr sz="13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Mohammed Jasim A </a:t>
            </a:r>
            <a:r>
              <a:rPr lang="en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(MEA21CS043)</a:t>
            </a:r>
            <a:endParaRPr sz="13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3" name="Google Shape;253;p28"/>
          <p:cNvSpPr txBox="1"/>
          <p:nvPr/>
        </p:nvSpPr>
        <p:spPr>
          <a:xfrm>
            <a:off x="449950" y="520950"/>
            <a:ext cx="57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Review on,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7103875" y="520950"/>
            <a:ext cx="195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04</a:t>
            </a:r>
            <a:r>
              <a:rPr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-04-2025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5" name="Google Shape;255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500"/>
              <a:t>‹#›</a:t>
            </a:fld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Literature </a:t>
            </a:r>
            <a:r>
              <a:rPr lang="en">
                <a:solidFill>
                  <a:schemeClr val="dk1"/>
                </a:solidFill>
              </a:rPr>
              <a:t>Review</a:t>
            </a:r>
            <a:endParaRPr/>
          </a:p>
        </p:txBody>
      </p:sp>
      <p:pic>
        <p:nvPicPr>
          <p:cNvPr id="326" name="Google Shape;3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79775"/>
            <a:ext cx="1911200" cy="659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7" name="Google Shape;327;p37"/>
          <p:cNvGraphicFramePr/>
          <p:nvPr/>
        </p:nvGraphicFramePr>
        <p:xfrm>
          <a:off x="714300" y="114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{D22ABA44-0E9C-4B34-B04E-6086E8898230}</a:tableStyleId>
              </a:tblPr>
              <a:tblGrid>
                <a:gridCol w="569750"/>
                <a:gridCol w="1810925"/>
                <a:gridCol w="2173775"/>
                <a:gridCol w="1796025"/>
                <a:gridCol w="1615400"/>
              </a:tblGrid>
              <a:tr h="52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hlink"/>
                          </a:solidFill>
                        </a:rPr>
                        <a:t>Sl No.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Paper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Merits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Demerits</a:t>
                      </a:r>
                      <a:endParaRPr b="1" sz="15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35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D. L. B. Reddy et al., "Multiclass Brain Tumor Classification Using Transfer Learning," </a:t>
                      </a:r>
                      <a:r>
                        <a:rPr i="1"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JIEEE</a:t>
                      </a:r>
                      <a:r>
                        <a:rPr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vol. 05, no. 01, 2024.</a:t>
                      </a:r>
                      <a:br>
                        <a:rPr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hlink"/>
                          </a:solidFill>
                        </a:rPr>
                        <a:t>Used pre-trained models to classify multiple tumor types.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Good accuracy for multi-class problems.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Efficient for low-resource training.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Needs high-quality pre-trained models.    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Tuning complexity increases with more classes.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5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R. Redmon and A. Farhadi, "YOLO: Real-Time Object Detection," </a:t>
                      </a:r>
                      <a:r>
                        <a:rPr i="1"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CVPR</a:t>
                      </a:r>
                      <a:r>
                        <a:rPr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2018.</a:t>
                      </a:r>
                      <a:br>
                        <a:rPr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hlink"/>
                          </a:solidFill>
                        </a:rPr>
                        <a:t>Proposed the YOLO object detection framework, applied to medical imaging later.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Fast detection suitable for real-time use.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Detects object (tumor) location directly.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Needs large annotated datasets.    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Performance drops on very small tumors.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8" name="Google Shape;328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Literature </a:t>
            </a:r>
            <a:r>
              <a:rPr lang="en">
                <a:solidFill>
                  <a:schemeClr val="dk1"/>
                </a:solidFill>
              </a:rPr>
              <a:t>Review</a:t>
            </a:r>
            <a:endParaRPr/>
          </a:p>
        </p:txBody>
      </p:sp>
      <p:pic>
        <p:nvPicPr>
          <p:cNvPr id="334" name="Google Shape;3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79775"/>
            <a:ext cx="1911200" cy="659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5" name="Google Shape;335;p38"/>
          <p:cNvGraphicFramePr/>
          <p:nvPr/>
        </p:nvGraphicFramePr>
        <p:xfrm>
          <a:off x="714300" y="114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{D22ABA44-0E9C-4B34-B04E-6086E8898230}</a:tableStyleId>
              </a:tblPr>
              <a:tblGrid>
                <a:gridCol w="569750"/>
                <a:gridCol w="1857250"/>
                <a:gridCol w="2008275"/>
                <a:gridCol w="1937425"/>
                <a:gridCol w="1593175"/>
              </a:tblGrid>
              <a:tr h="52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hlink"/>
                          </a:solidFill>
                        </a:rPr>
                        <a:t>Sl No.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Paper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Merits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Demerits</a:t>
                      </a:r>
                      <a:endParaRPr b="1" sz="15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35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H. H. Sultan, N. M. Salem, and W. Al-Atabany, "Multi-Classification of Brain Tumor Images Using Deep Neural Networks," </a:t>
                      </a:r>
                      <a:r>
                        <a:rPr i="1"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 Access</a:t>
                      </a:r>
                      <a:r>
                        <a:rPr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2019.</a:t>
                      </a:r>
                      <a:br>
                        <a:rPr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Developed deep neural networks for classifying brain tumors into multiple categories.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Handles multi-class well.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Shows strong classification accuracy.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Needs large diverse datasets.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Computationally heavy.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35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K. Simonyan and A. Zisserman, "Very Deep Convolutional Networks for Large-Scale Image Recognition," </a:t>
                      </a:r>
                      <a:r>
                        <a:rPr i="1"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ICLR</a:t>
                      </a:r>
                      <a:r>
                        <a:rPr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2015.</a:t>
                      </a:r>
                      <a:endParaRPr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hlink"/>
                          </a:solidFill>
                        </a:rPr>
                        <a:t>Introduced VGG, one of the most popular deep learning architectures.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Highly transferable features.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Simple architecture.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High memory requirement.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Slow inference compared to modern models.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6" name="Google Shape;33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Proposed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System</a:t>
            </a:r>
            <a:endParaRPr/>
          </a:p>
        </p:txBody>
      </p:sp>
      <p:pic>
        <p:nvPicPr>
          <p:cNvPr id="342" name="Google Shape;3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7977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9"/>
          <p:cNvSpPr txBox="1"/>
          <p:nvPr/>
        </p:nvSpPr>
        <p:spPr>
          <a:xfrm>
            <a:off x="623675" y="1123125"/>
            <a:ext cx="81252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b="1" lang="en">
                <a:solidFill>
                  <a:schemeClr val="hlink"/>
                </a:solidFill>
              </a:rPr>
              <a:t>Dataset Preparation	</a:t>
            </a:r>
            <a:endParaRPr b="1">
              <a:solidFill>
                <a:schemeClr val="hlink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</a:pPr>
            <a:r>
              <a:rPr lang="en">
                <a:solidFill>
                  <a:schemeClr val="hlink"/>
                </a:solidFill>
              </a:rPr>
              <a:t>Collect 5000 MRI images (4 classes: glioma, meningioma, pituitary, no tumor)</a:t>
            </a:r>
            <a:endParaRPr>
              <a:solidFill>
                <a:schemeClr val="hlink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</a:pPr>
            <a:r>
              <a:rPr lang="en">
                <a:solidFill>
                  <a:schemeClr val="hlink"/>
                </a:solidFill>
              </a:rPr>
              <a:t>Resize images for classification and segmentation </a:t>
            </a:r>
            <a:endParaRPr>
              <a:solidFill>
                <a:schemeClr val="hlink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</a:pPr>
            <a:r>
              <a:rPr lang="en">
                <a:solidFill>
                  <a:schemeClr val="hlink"/>
                </a:solidFill>
              </a:rPr>
              <a:t>Apply </a:t>
            </a:r>
            <a:r>
              <a:rPr b="1" lang="en">
                <a:solidFill>
                  <a:schemeClr val="hlink"/>
                </a:solidFill>
              </a:rPr>
              <a:t>data augmentation</a:t>
            </a:r>
            <a:r>
              <a:rPr lang="en">
                <a:solidFill>
                  <a:schemeClr val="hlink"/>
                </a:solidFill>
              </a:rPr>
              <a:t> (flip, rotate, zoom) to increase image variety</a:t>
            </a:r>
            <a:endParaRPr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b="1" lang="en">
                <a:solidFill>
                  <a:schemeClr val="hlink"/>
                </a:solidFill>
              </a:rPr>
              <a:t>Classification using EfficientNet-B0</a:t>
            </a:r>
            <a:endParaRPr b="1">
              <a:solidFill>
                <a:schemeClr val="hlink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</a:pPr>
            <a:r>
              <a:rPr lang="en">
                <a:solidFill>
                  <a:schemeClr val="hlink"/>
                </a:solidFill>
              </a:rPr>
              <a:t>Use EfficientNet-B0 (pre-trained on ImageNet)</a:t>
            </a:r>
            <a:endParaRPr>
              <a:solidFill>
                <a:schemeClr val="hlink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</a:pPr>
            <a:r>
              <a:rPr lang="en">
                <a:solidFill>
                  <a:schemeClr val="hlink"/>
                </a:solidFill>
              </a:rPr>
              <a:t>Apply </a:t>
            </a:r>
            <a:r>
              <a:rPr b="1" lang="en">
                <a:solidFill>
                  <a:schemeClr val="hlink"/>
                </a:solidFill>
              </a:rPr>
              <a:t>transfer learning</a:t>
            </a:r>
            <a:r>
              <a:rPr lang="en">
                <a:solidFill>
                  <a:schemeClr val="hlink"/>
                </a:solidFill>
              </a:rPr>
              <a:t> – retrain the model on brain tumor data</a:t>
            </a:r>
            <a:endParaRPr>
              <a:solidFill>
                <a:schemeClr val="hlink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</a:pPr>
            <a:r>
              <a:rPr lang="en">
                <a:solidFill>
                  <a:schemeClr val="hlink"/>
                </a:solidFill>
              </a:rPr>
              <a:t>Output: Probability for each of the 4 tumor classes</a:t>
            </a:r>
            <a:endParaRPr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b="1" lang="en">
                <a:solidFill>
                  <a:schemeClr val="hlink"/>
                </a:solidFill>
              </a:rPr>
              <a:t>Segmentation using YOLOv8</a:t>
            </a:r>
            <a:endParaRPr b="1">
              <a:solidFill>
                <a:schemeClr val="hlink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</a:pPr>
            <a:r>
              <a:rPr lang="en">
                <a:solidFill>
                  <a:schemeClr val="hlink"/>
                </a:solidFill>
              </a:rPr>
              <a:t>Train YOLOv8 to detect and segment tumors in MRI images</a:t>
            </a:r>
            <a:endParaRPr>
              <a:solidFill>
                <a:schemeClr val="hlink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</a:pPr>
            <a:r>
              <a:rPr lang="en">
                <a:solidFill>
                  <a:schemeClr val="hlink"/>
                </a:solidFill>
              </a:rPr>
              <a:t>YOLO draws a </a:t>
            </a:r>
            <a:r>
              <a:rPr b="1" lang="en">
                <a:solidFill>
                  <a:schemeClr val="hlink"/>
                </a:solidFill>
              </a:rPr>
              <a:t>bounding box</a:t>
            </a:r>
            <a:r>
              <a:rPr lang="en">
                <a:solidFill>
                  <a:schemeClr val="hlink"/>
                </a:solidFill>
              </a:rPr>
              <a:t> and mask around the tumor</a:t>
            </a:r>
            <a:endParaRPr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b="1" lang="en">
                <a:solidFill>
                  <a:schemeClr val="hlink"/>
                </a:solidFill>
              </a:rPr>
              <a:t>Final Output</a:t>
            </a:r>
            <a:endParaRPr b="1">
              <a:solidFill>
                <a:schemeClr val="hlink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</a:pPr>
            <a:r>
              <a:rPr lang="en">
                <a:solidFill>
                  <a:schemeClr val="hlink"/>
                </a:solidFill>
              </a:rPr>
              <a:t>Classified tumor type + segmented tumor region</a:t>
            </a:r>
            <a:endParaRPr>
              <a:solidFill>
                <a:schemeClr val="hlink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</a:pPr>
            <a:r>
              <a:rPr lang="en">
                <a:solidFill>
                  <a:schemeClr val="hlink"/>
                </a:solidFill>
              </a:rPr>
              <a:t>Helps radiologists for faster and more accurate diagnosis</a:t>
            </a:r>
            <a:endParaRPr b="1">
              <a:solidFill>
                <a:schemeClr val="hlink"/>
              </a:solidFill>
            </a:endParaRPr>
          </a:p>
        </p:txBody>
      </p:sp>
      <p:sp>
        <p:nvSpPr>
          <p:cNvPr id="344" name="Google Shape;344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 txBox="1"/>
          <p:nvPr>
            <p:ph type="title"/>
          </p:nvPr>
        </p:nvSpPr>
        <p:spPr>
          <a:xfrm>
            <a:off x="714300" y="2357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Proposed </a:t>
            </a:r>
            <a:r>
              <a:rPr lang="en">
                <a:solidFill>
                  <a:schemeClr val="dk1"/>
                </a:solidFill>
              </a:rPr>
              <a:t>System</a:t>
            </a:r>
            <a:endParaRPr/>
          </a:p>
        </p:txBody>
      </p:sp>
      <p:pic>
        <p:nvPicPr>
          <p:cNvPr id="350" name="Google Shape;3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79775"/>
            <a:ext cx="1911200" cy="65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0"/>
          <p:cNvPicPr preferRelativeResize="0"/>
          <p:nvPr/>
        </p:nvPicPr>
        <p:blipFill rotWithShape="1">
          <a:blip r:embed="rId4">
            <a:alphaModFix/>
          </a:blip>
          <a:srcRect b="6832" l="6802" r="29139" t="-2792"/>
          <a:stretch/>
        </p:blipFill>
        <p:spPr>
          <a:xfrm>
            <a:off x="2671575" y="701200"/>
            <a:ext cx="5185575" cy="436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M</a:t>
            </a:r>
            <a:r>
              <a:rPr lang="en"/>
              <a:t>athematical </a:t>
            </a:r>
            <a:r>
              <a:rPr lang="en">
                <a:solidFill>
                  <a:schemeClr val="dk1"/>
                </a:solidFill>
              </a:rPr>
              <a:t>Expression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58" name="Google Shape;3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7977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/>
          <p:nvPr/>
        </p:nvSpPr>
        <p:spPr>
          <a:xfrm>
            <a:off x="623675" y="1123125"/>
            <a:ext cx="81252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hlink"/>
                </a:solidFill>
              </a:rPr>
              <a:t>Softmax Equation</a:t>
            </a:r>
            <a:endParaRPr b="1" sz="17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hlink"/>
                </a:solidFill>
              </a:rPr>
              <a:t>The </a:t>
            </a:r>
            <a:r>
              <a:rPr b="1" lang="en" sz="1100">
                <a:solidFill>
                  <a:schemeClr val="hlink"/>
                </a:solidFill>
              </a:rPr>
              <a:t>softmax function</a:t>
            </a:r>
            <a:r>
              <a:rPr lang="en" sz="1100">
                <a:solidFill>
                  <a:schemeClr val="hlink"/>
                </a:solidFill>
              </a:rPr>
              <a:t> is used in the final layer of the model to convert raw logits (outputs of the neural network) into probabilities for each class.</a:t>
            </a:r>
            <a:endParaRPr sz="11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hlink"/>
                </a:solidFill>
              </a:rPr>
              <a:t>Equation:</a:t>
            </a:r>
            <a:endParaRPr b="1" sz="13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hlink"/>
                </a:solidFill>
              </a:rPr>
              <a:t>Where:</a:t>
            </a:r>
            <a:endParaRPr sz="1100">
              <a:solidFill>
                <a:schemeClr val="hlink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●"/>
            </a:pPr>
            <a:r>
              <a:rPr lang="en" sz="1100">
                <a:solidFill>
                  <a:schemeClr val="hlink"/>
                </a:solidFill>
              </a:rPr>
              <a:t>Each class probability = (exponentiated value) / (sum of all exponentiated values).</a:t>
            </a:r>
            <a:endParaRPr sz="1100">
              <a:solidFill>
                <a:schemeClr val="hlink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●"/>
            </a:pPr>
            <a:r>
              <a:rPr lang="en" sz="1100">
                <a:solidFill>
                  <a:schemeClr val="hlink"/>
                </a:solidFill>
              </a:rPr>
              <a:t>zᵢ</a:t>
            </a:r>
            <a:r>
              <a:rPr lang="en" sz="1100">
                <a:solidFill>
                  <a:schemeClr val="hlink"/>
                </a:solidFill>
              </a:rPr>
              <a:t> = raw score for class i.</a:t>
            </a:r>
            <a:endParaRPr sz="1100">
              <a:solidFill>
                <a:schemeClr val="hlink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●"/>
            </a:pPr>
            <a:r>
              <a:rPr b="1" lang="en" sz="1100">
                <a:solidFill>
                  <a:schemeClr val="hlink"/>
                </a:solidFill>
              </a:rPr>
              <a:t>Example:</a:t>
            </a:r>
            <a:r>
              <a:rPr lang="en" sz="1100">
                <a:solidFill>
                  <a:schemeClr val="hlink"/>
                </a:solidFill>
              </a:rPr>
              <a:t> If scores for 4 classes are: [2, 1.5, 0.5, -0.5]</a:t>
            </a:r>
            <a:endParaRPr sz="11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hlink"/>
                </a:solidFill>
              </a:rPr>
              <a:t>                     </a:t>
            </a:r>
            <a:endParaRPr sz="11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hlink"/>
                </a:solidFill>
              </a:rPr>
              <a:t>         This gives probabilities like [0.7, 0.2, 0.08, 0.02].</a:t>
            </a:r>
            <a:endParaRPr sz="11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hlink"/>
                </a:solidFill>
              </a:rPr>
              <a:t>      </a:t>
            </a:r>
            <a:endParaRPr sz="11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hlink"/>
              </a:solidFill>
            </a:endParaRPr>
          </a:p>
        </p:txBody>
      </p:sp>
      <p:sp>
        <p:nvSpPr>
          <p:cNvPr id="360" name="Google Shape;360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1" name="Google Shape;36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5050" y="2119400"/>
            <a:ext cx="19240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4375" y="4039900"/>
            <a:ext cx="2294725" cy="556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Mathematical </a:t>
            </a:r>
            <a:r>
              <a:rPr lang="en">
                <a:solidFill>
                  <a:schemeClr val="dk1"/>
                </a:solidFill>
              </a:rPr>
              <a:t>Expression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68" name="Google Shape;3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7977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2"/>
          <p:cNvSpPr txBox="1"/>
          <p:nvPr/>
        </p:nvSpPr>
        <p:spPr>
          <a:xfrm>
            <a:off x="623675" y="1123125"/>
            <a:ext cx="81252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hlink"/>
                </a:solidFill>
              </a:rPr>
              <a:t>EfficientNet-B0 with Transfer Learning for Classification</a:t>
            </a:r>
            <a:endParaRPr b="1" sz="16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>
                <a:solidFill>
                  <a:schemeClr val="hlink"/>
                </a:solidFill>
              </a:rPr>
              <a:t>Key Mathematical Expression: Categorical Cross-Entropy Loss</a:t>
            </a:r>
            <a:endParaRPr b="1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>
                <a:solidFill>
                  <a:schemeClr val="hlink"/>
                </a:solidFill>
              </a:rPr>
              <a:t>This formula measures how much the predicted class differs from the actual class.</a:t>
            </a:r>
            <a:br>
              <a:rPr lang="en">
                <a:solidFill>
                  <a:schemeClr val="hlink"/>
                </a:solidFill>
              </a:rPr>
            </a:br>
            <a:r>
              <a:rPr lang="en">
                <a:solidFill>
                  <a:schemeClr val="hlink"/>
                </a:solidFill>
              </a:rPr>
              <a:t>It compares the correct label (what the image actually is) with what the model predicted.</a:t>
            </a:r>
            <a:endParaRPr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>
                <a:solidFill>
                  <a:schemeClr val="hlink"/>
                </a:solidFill>
              </a:rPr>
              <a:t>Expression:</a:t>
            </a:r>
            <a:endParaRPr b="1">
              <a:solidFill>
                <a:schemeClr val="hlink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= -∑(y_true * log(y_pred))</a:t>
            </a:r>
            <a:endParaRPr b="1" sz="20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>
                <a:solidFill>
                  <a:schemeClr val="hlink"/>
                </a:solidFill>
              </a:rPr>
              <a:t>ytrue​: The correct label (actual class - like glioma, meningioma, etc.)</a:t>
            </a:r>
            <a:endParaRPr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>
                <a:solidFill>
                  <a:schemeClr val="hlink"/>
                </a:solidFill>
              </a:rPr>
              <a:t>ypred​: The predicted probability for each class.</a:t>
            </a:r>
            <a:endParaRPr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hlink"/>
              </a:solidFill>
            </a:endParaRPr>
          </a:p>
        </p:txBody>
      </p:sp>
      <p:sp>
        <p:nvSpPr>
          <p:cNvPr id="370" name="Google Shape;370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Mathematical </a:t>
            </a:r>
            <a:r>
              <a:rPr lang="en">
                <a:solidFill>
                  <a:schemeClr val="dk1"/>
                </a:solidFill>
              </a:rPr>
              <a:t>Expression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6" name="Google Shape;3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7977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3"/>
          <p:cNvSpPr txBox="1"/>
          <p:nvPr/>
        </p:nvSpPr>
        <p:spPr>
          <a:xfrm>
            <a:off x="623675" y="1123125"/>
            <a:ext cx="81252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hlink"/>
                </a:solidFill>
              </a:rPr>
              <a:t> YOLOv8 for Segmentation</a:t>
            </a:r>
            <a:endParaRPr b="1" sz="16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>
                <a:solidFill>
                  <a:schemeClr val="hlink"/>
                </a:solidFill>
              </a:rPr>
              <a:t>Key Mathematical Expression: Intersection over Union (IoU)</a:t>
            </a:r>
            <a:endParaRPr b="1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>
                <a:solidFill>
                  <a:schemeClr val="hlink"/>
                </a:solidFill>
              </a:rPr>
              <a:t>This formula measures how much the predicted tumor region overlaps with the actual tumor region.</a:t>
            </a:r>
            <a:endParaRPr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>
                <a:solidFill>
                  <a:schemeClr val="hlink"/>
                </a:solidFill>
              </a:rPr>
              <a:t>Expression:</a:t>
            </a:r>
            <a:endParaRPr b="1">
              <a:solidFill>
                <a:schemeClr val="hlink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IoU = |A ∩ B| / |A ∪ B|</a:t>
            </a:r>
            <a:endParaRPr b="1" sz="2000"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>
                <a:solidFill>
                  <a:schemeClr val="hlink"/>
                </a:solidFill>
              </a:rPr>
              <a:t>A: The predicted tumor region.</a:t>
            </a:r>
            <a:endParaRPr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>
                <a:solidFill>
                  <a:schemeClr val="hlink"/>
                </a:solidFill>
              </a:rPr>
              <a:t>B: The actual tumor region (from the dataset).</a:t>
            </a:r>
            <a:endParaRPr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hlink"/>
              </a:solidFill>
            </a:endParaRPr>
          </a:p>
        </p:txBody>
      </p:sp>
      <p:sp>
        <p:nvSpPr>
          <p:cNvPr id="378" name="Google Shape;378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Mathematical </a:t>
            </a:r>
            <a:r>
              <a:rPr lang="en">
                <a:solidFill>
                  <a:schemeClr val="dk1"/>
                </a:solidFill>
              </a:rPr>
              <a:t>Expression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84" name="Google Shape;38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7977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6" name="Google Shape;38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9988" y="1072800"/>
            <a:ext cx="4984025" cy="37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392" name="Google Shape;3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7977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5"/>
          <p:cNvSpPr txBox="1"/>
          <p:nvPr/>
        </p:nvSpPr>
        <p:spPr>
          <a:xfrm>
            <a:off x="623675" y="1123125"/>
            <a:ext cx="81252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hlink"/>
                </a:solidFill>
              </a:rPr>
              <a:t>1. Dataset Collection:</a:t>
            </a:r>
            <a:br>
              <a:rPr b="1" lang="en" sz="1100">
                <a:solidFill>
                  <a:schemeClr val="hlink"/>
                </a:solidFill>
              </a:rPr>
            </a:br>
            <a:r>
              <a:rPr lang="en" sz="1100">
                <a:solidFill>
                  <a:schemeClr val="hlink"/>
                </a:solidFill>
              </a:rPr>
              <a:t>Collect </a:t>
            </a:r>
            <a:r>
              <a:rPr b="1" lang="en" sz="1100">
                <a:solidFill>
                  <a:schemeClr val="hlink"/>
                </a:solidFill>
              </a:rPr>
              <a:t>5000 MRI images</a:t>
            </a:r>
            <a:r>
              <a:rPr lang="en" sz="1100">
                <a:solidFill>
                  <a:schemeClr val="hlink"/>
                </a:solidFill>
              </a:rPr>
              <a:t> across 4 categories — glioma tumor, meningioma tumor, pituitary tumor, and no tumor.</a:t>
            </a:r>
            <a:endParaRPr sz="11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hlink"/>
                </a:solidFill>
              </a:rPr>
              <a:t>2. Data Preprocessing:</a:t>
            </a:r>
            <a:endParaRPr b="1" sz="1100">
              <a:solidFill>
                <a:schemeClr val="hlink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●"/>
            </a:pPr>
            <a:r>
              <a:rPr b="1" lang="en" sz="1100">
                <a:solidFill>
                  <a:schemeClr val="hlink"/>
                </a:solidFill>
              </a:rPr>
              <a:t>Augmentation:</a:t>
            </a:r>
            <a:r>
              <a:rPr lang="en" sz="1100">
                <a:solidFill>
                  <a:schemeClr val="hlink"/>
                </a:solidFill>
              </a:rPr>
              <a:t> Apply rotation, flipping, zooming for data diversity.</a:t>
            </a:r>
            <a:endParaRPr sz="1100">
              <a:solidFill>
                <a:schemeClr val="hlink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●"/>
            </a:pPr>
            <a:r>
              <a:rPr b="1" lang="en" sz="1100">
                <a:solidFill>
                  <a:schemeClr val="hlink"/>
                </a:solidFill>
              </a:rPr>
              <a:t>Annotation:</a:t>
            </a:r>
            <a:r>
              <a:rPr lang="en" sz="1100">
                <a:solidFill>
                  <a:schemeClr val="hlink"/>
                </a:solidFill>
              </a:rPr>
              <a:t> Tumor regions manually marked for segmentation.</a:t>
            </a:r>
            <a:endParaRPr sz="11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hlink"/>
                </a:solidFill>
              </a:rPr>
              <a:t>3. Model Selection:</a:t>
            </a:r>
            <a:endParaRPr b="1" sz="1100">
              <a:solidFill>
                <a:schemeClr val="hlink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●"/>
            </a:pPr>
            <a:r>
              <a:rPr lang="en" sz="1100">
                <a:solidFill>
                  <a:schemeClr val="hlink"/>
                </a:solidFill>
              </a:rPr>
              <a:t>Use </a:t>
            </a:r>
            <a:r>
              <a:rPr b="1" lang="en" sz="1100">
                <a:solidFill>
                  <a:schemeClr val="hlink"/>
                </a:solidFill>
              </a:rPr>
              <a:t>EfficientNet-B0</a:t>
            </a:r>
            <a:r>
              <a:rPr lang="en" sz="1100">
                <a:solidFill>
                  <a:schemeClr val="hlink"/>
                </a:solidFill>
              </a:rPr>
              <a:t> (pretrained on ImageNet) for classification.</a:t>
            </a:r>
            <a:endParaRPr sz="1100">
              <a:solidFill>
                <a:schemeClr val="hlink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●"/>
            </a:pPr>
            <a:r>
              <a:rPr lang="en" sz="1100">
                <a:solidFill>
                  <a:schemeClr val="hlink"/>
                </a:solidFill>
              </a:rPr>
              <a:t>Use </a:t>
            </a:r>
            <a:r>
              <a:rPr b="1" lang="en" sz="1100">
                <a:solidFill>
                  <a:schemeClr val="hlink"/>
                </a:solidFill>
              </a:rPr>
              <a:t>YOLOv8</a:t>
            </a:r>
            <a:r>
              <a:rPr lang="en" sz="1100">
                <a:solidFill>
                  <a:schemeClr val="hlink"/>
                </a:solidFill>
              </a:rPr>
              <a:t> for segmentation (to detect and outline tumor regions).</a:t>
            </a:r>
            <a:endParaRPr sz="11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hlink"/>
                </a:solidFill>
              </a:rPr>
              <a:t>4. Training:</a:t>
            </a:r>
            <a:endParaRPr b="1" sz="1100">
              <a:solidFill>
                <a:schemeClr val="hlink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●"/>
            </a:pPr>
            <a:r>
              <a:rPr b="1" lang="en" sz="1100">
                <a:solidFill>
                  <a:schemeClr val="hlink"/>
                </a:solidFill>
              </a:rPr>
              <a:t>EfficientNet-B0:</a:t>
            </a:r>
            <a:r>
              <a:rPr lang="en" sz="1100">
                <a:solidFill>
                  <a:schemeClr val="hlink"/>
                </a:solidFill>
              </a:rPr>
              <a:t> Fine-tuned using Transfer Learning for 4-class classification.</a:t>
            </a:r>
            <a:endParaRPr sz="1100">
              <a:solidFill>
                <a:schemeClr val="hlink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●"/>
            </a:pPr>
            <a:r>
              <a:rPr b="1" lang="en" sz="1100">
                <a:solidFill>
                  <a:schemeClr val="hlink"/>
                </a:solidFill>
              </a:rPr>
              <a:t>YOLOv8:</a:t>
            </a:r>
            <a:r>
              <a:rPr lang="en" sz="1100">
                <a:solidFill>
                  <a:schemeClr val="hlink"/>
                </a:solidFill>
              </a:rPr>
              <a:t> Trained to detect and segment tumors using annotated images.</a:t>
            </a:r>
            <a:endParaRPr b="1" sz="1500">
              <a:solidFill>
                <a:schemeClr val="hlink"/>
              </a:solidFill>
            </a:endParaRPr>
          </a:p>
        </p:txBody>
      </p:sp>
      <p:sp>
        <p:nvSpPr>
          <p:cNvPr id="394" name="Google Shape;394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400" name="Google Shape;4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7977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6"/>
          <p:cNvSpPr txBox="1"/>
          <p:nvPr/>
        </p:nvSpPr>
        <p:spPr>
          <a:xfrm>
            <a:off x="623675" y="1123125"/>
            <a:ext cx="81252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hlink"/>
                </a:solidFill>
              </a:rPr>
              <a:t>5. Loss Functions:</a:t>
            </a:r>
            <a:endParaRPr b="1" sz="1100">
              <a:solidFill>
                <a:schemeClr val="hlink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●"/>
            </a:pPr>
            <a:r>
              <a:rPr b="1" lang="en" sz="1100">
                <a:solidFill>
                  <a:schemeClr val="hlink"/>
                </a:solidFill>
              </a:rPr>
              <a:t>Classification Loss:</a:t>
            </a:r>
            <a:r>
              <a:rPr lang="en" sz="1100">
                <a:solidFill>
                  <a:schemeClr val="hlink"/>
                </a:solidFill>
              </a:rPr>
              <a:t> Categorical Cross-Entropy:</a:t>
            </a:r>
            <a:endParaRPr sz="11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L = -∑(y_true * log(y_pred))</a:t>
            </a:r>
            <a:endParaRPr sz="1100">
              <a:solidFill>
                <a:schemeClr val="hlink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●"/>
            </a:pPr>
            <a:r>
              <a:rPr b="1" lang="en" sz="1100">
                <a:solidFill>
                  <a:schemeClr val="hlink"/>
                </a:solidFill>
              </a:rPr>
              <a:t>Segmentation Loss:</a:t>
            </a:r>
            <a:r>
              <a:rPr lang="en" sz="1100">
                <a:solidFill>
                  <a:schemeClr val="hlink"/>
                </a:solidFill>
              </a:rPr>
              <a:t> Intersection over Union (IoU):</a:t>
            </a:r>
            <a:endParaRPr sz="11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IoU = |A ∩ B| / |A ∪ B|</a:t>
            </a:r>
            <a:endParaRPr sz="11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hlink"/>
                </a:solidFill>
              </a:rPr>
              <a:t>6. Evaluation:</a:t>
            </a:r>
            <a:endParaRPr b="1" sz="1100">
              <a:solidFill>
                <a:schemeClr val="hlink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●"/>
            </a:pPr>
            <a:r>
              <a:rPr b="1" lang="en" sz="1100">
                <a:solidFill>
                  <a:schemeClr val="hlink"/>
                </a:solidFill>
              </a:rPr>
              <a:t>Classification Metrics:</a:t>
            </a:r>
            <a:r>
              <a:rPr lang="en" sz="1100">
                <a:solidFill>
                  <a:schemeClr val="hlink"/>
                </a:solidFill>
              </a:rPr>
              <a:t> Accuracy, Sensitivity, Specificity, F1-score.</a:t>
            </a:r>
            <a:endParaRPr sz="1100">
              <a:solidFill>
                <a:schemeClr val="hlink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●"/>
            </a:pPr>
            <a:r>
              <a:rPr b="1" lang="en" sz="1100">
                <a:solidFill>
                  <a:schemeClr val="hlink"/>
                </a:solidFill>
              </a:rPr>
              <a:t>Segmentation Metric:</a:t>
            </a:r>
            <a:r>
              <a:rPr lang="en" sz="1100">
                <a:solidFill>
                  <a:schemeClr val="hlink"/>
                </a:solidFill>
              </a:rPr>
              <a:t> IoU (measures overlap between predicted and actual tumor area).</a:t>
            </a:r>
            <a:endParaRPr sz="11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hlink"/>
                </a:solidFill>
              </a:rPr>
              <a:t>7. Deployment:</a:t>
            </a:r>
            <a:endParaRPr b="1" sz="1100">
              <a:solidFill>
                <a:schemeClr val="hlink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●"/>
            </a:pPr>
            <a:r>
              <a:rPr lang="en" sz="1100">
                <a:solidFill>
                  <a:schemeClr val="hlink"/>
                </a:solidFill>
              </a:rPr>
              <a:t>Plan to develop a simple application for radiologists to upload MRI scans and get instant tumor detection and classification results.</a:t>
            </a:r>
            <a:endParaRPr sz="1100">
              <a:solidFill>
                <a:schemeClr val="hlink"/>
              </a:solidFill>
            </a:endParaRPr>
          </a:p>
        </p:txBody>
      </p:sp>
      <p:sp>
        <p:nvSpPr>
          <p:cNvPr id="402" name="Google Shape;402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Outline</a:t>
            </a:r>
            <a:endParaRPr/>
          </a:p>
        </p:txBody>
      </p:sp>
      <p:sp>
        <p:nvSpPr>
          <p:cNvPr id="261" name="Google Shape;261;p29"/>
          <p:cNvSpPr txBox="1"/>
          <p:nvPr/>
        </p:nvSpPr>
        <p:spPr>
          <a:xfrm>
            <a:off x="897025" y="961600"/>
            <a:ext cx="7156200" cy="4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bin"/>
              <a:buChar char="●"/>
            </a:pPr>
            <a:r>
              <a:rPr lang="en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Abstract</a:t>
            </a:r>
            <a:endParaRPr sz="13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bin"/>
              <a:buChar char="●"/>
            </a:pPr>
            <a:r>
              <a:rPr lang="en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Introduction</a:t>
            </a:r>
            <a:endParaRPr sz="13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bin"/>
              <a:buChar char="●"/>
            </a:pPr>
            <a:r>
              <a:rPr lang="en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Background Information</a:t>
            </a:r>
            <a:endParaRPr sz="13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bin"/>
              <a:buChar char="●"/>
            </a:pPr>
            <a:r>
              <a:rPr lang="en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Literature Review</a:t>
            </a:r>
            <a:endParaRPr sz="13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bin"/>
              <a:buChar char="●"/>
            </a:pPr>
            <a:r>
              <a:rPr lang="en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Proposed System</a:t>
            </a:r>
            <a:endParaRPr sz="13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bin"/>
              <a:buChar char="●"/>
            </a:pPr>
            <a:r>
              <a:rPr lang="en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Mathematical Expression</a:t>
            </a:r>
            <a:endParaRPr sz="13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bin"/>
              <a:buChar char="●"/>
            </a:pPr>
            <a:r>
              <a:rPr lang="en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Methodology</a:t>
            </a:r>
            <a:endParaRPr sz="13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bin"/>
              <a:buChar char="●"/>
            </a:pPr>
            <a:r>
              <a:rPr lang="en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Algorithm</a:t>
            </a:r>
            <a:endParaRPr sz="13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bin"/>
              <a:buChar char="●"/>
            </a:pPr>
            <a:r>
              <a:rPr lang="en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Publication Title</a:t>
            </a:r>
            <a:endParaRPr sz="13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bin"/>
              <a:buChar char="●"/>
            </a:pPr>
            <a:r>
              <a:rPr lang="en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Application</a:t>
            </a:r>
            <a:endParaRPr sz="13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bin"/>
              <a:buChar char="●"/>
            </a:pPr>
            <a:r>
              <a:rPr lang="en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  <a:endParaRPr sz="13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bin"/>
              <a:buChar char="●"/>
            </a:pPr>
            <a:r>
              <a:rPr lang="en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  <a:endParaRPr sz="13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bin"/>
              <a:buChar char="●"/>
            </a:pPr>
            <a:r>
              <a:rPr lang="en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Future Scope</a:t>
            </a:r>
            <a:endParaRPr sz="13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bin"/>
              <a:buChar char="●"/>
            </a:pPr>
            <a:r>
              <a:rPr lang="en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Paper Publication</a:t>
            </a:r>
            <a:endParaRPr sz="13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bin"/>
              <a:buChar char="●"/>
            </a:pPr>
            <a:r>
              <a:rPr lang="en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References</a:t>
            </a:r>
            <a:endParaRPr sz="13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62" name="Google Shape;2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7977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6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6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6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6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7"/>
          <p:cNvSpPr txBox="1"/>
          <p:nvPr>
            <p:ph type="title"/>
          </p:nvPr>
        </p:nvSpPr>
        <p:spPr>
          <a:xfrm>
            <a:off x="714300" y="24532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Algorithm</a:t>
            </a:r>
            <a:endParaRPr/>
          </a:p>
        </p:txBody>
      </p:sp>
      <p:pic>
        <p:nvPicPr>
          <p:cNvPr id="408" name="Google Shape;40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50" y="449417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7"/>
          <p:cNvSpPr txBox="1"/>
          <p:nvPr/>
        </p:nvSpPr>
        <p:spPr>
          <a:xfrm>
            <a:off x="714300" y="1168850"/>
            <a:ext cx="7628400" cy="28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</a:rPr>
              <a:t>Step-1: Start</a:t>
            </a:r>
            <a:endParaRPr sz="12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</a:rPr>
              <a:t>Step-2: Import required libraries for image processing, machine learning, and deep learning.</a:t>
            </a:r>
            <a:endParaRPr sz="12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</a:rPr>
              <a:t>Step-3: Load the dataset containing 4 categories:</a:t>
            </a:r>
            <a:endParaRPr sz="12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</a:rPr>
              <a:t>              - glioma tumor</a:t>
            </a:r>
            <a:endParaRPr sz="12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</a:rPr>
              <a:t>     	   - meningioma tumor</a:t>
            </a:r>
            <a:endParaRPr sz="12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</a:rPr>
              <a:t>    	   - pituitary tumor</a:t>
            </a:r>
            <a:endParaRPr sz="1200">
              <a:solidFill>
                <a:schemeClr val="hlink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</a:rPr>
              <a:t>   - no tumor</a:t>
            </a:r>
            <a:endParaRPr sz="12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</a:rPr>
              <a:t>Step-4: For each category:</a:t>
            </a:r>
            <a:endParaRPr sz="12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</a:rPr>
              <a:t>            Read all images.</a:t>
            </a:r>
            <a:endParaRPr sz="12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</a:rPr>
              <a:t>            Resize each image to (150,150).</a:t>
            </a:r>
            <a:endParaRPr sz="12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</a:rPr>
              <a:t>            Append image and label to dataset.</a:t>
            </a:r>
            <a:endParaRPr sz="12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</a:rPr>
              <a:t>        End For</a:t>
            </a:r>
            <a:endParaRPr sz="12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</a:rPr>
              <a:t>Step-5: Shuffle and split data into training and testing sets.</a:t>
            </a:r>
            <a:endParaRPr sz="12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</a:rPr>
              <a:t>Step-6: Convert labels into categorical format .</a:t>
            </a:r>
            <a:endParaRPr sz="12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hlink"/>
                </a:solidFill>
              </a:rPr>
              <a:t>Step-7: Build classification model using EfficientNetB0 as base model.</a:t>
            </a:r>
            <a:endParaRPr sz="12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hlink"/>
              </a:solidFill>
            </a:endParaRPr>
          </a:p>
        </p:txBody>
      </p:sp>
      <p:sp>
        <p:nvSpPr>
          <p:cNvPr id="410" name="Google Shape;410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/>
          <p:nvPr>
            <p:ph type="title"/>
          </p:nvPr>
        </p:nvSpPr>
        <p:spPr>
          <a:xfrm>
            <a:off x="714300" y="24532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Algorithm</a:t>
            </a:r>
            <a:endParaRPr/>
          </a:p>
        </p:txBody>
      </p:sp>
      <p:pic>
        <p:nvPicPr>
          <p:cNvPr id="416" name="Google Shape;41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50" y="449417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8"/>
          <p:cNvSpPr txBox="1"/>
          <p:nvPr/>
        </p:nvSpPr>
        <p:spPr>
          <a:xfrm>
            <a:off x="664225" y="837850"/>
            <a:ext cx="7628400" cy="28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</a:rPr>
              <a:t>Step-8: Choose categorical cross-entropy as the loss function.</a:t>
            </a:r>
            <a:endParaRPr sz="12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</a:rPr>
              <a:t>Step-9: Use the Adam optimizer to help the model learn faster and more efficiently.</a:t>
            </a:r>
            <a:endParaRPr sz="12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</a:rPr>
              <a:t>Step-10:Train the model using a fixed number of epochs .</a:t>
            </a:r>
            <a:endParaRPr sz="12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</a:rPr>
              <a:t>Step-11: Train the classification model using training data with validation split.</a:t>
            </a:r>
            <a:endParaRPr sz="12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</a:rPr>
              <a:t>Step-12: Evaluate the model using test data.</a:t>
            </a:r>
            <a:endParaRPr sz="12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</a:rPr>
              <a:t>Step-13: Generate classification report and confusion matrix.</a:t>
            </a:r>
            <a:endParaRPr sz="12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</a:rPr>
              <a:t>Step-14: Visualize sample predictions to check accuracy.</a:t>
            </a:r>
            <a:endParaRPr sz="12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</a:rPr>
              <a:t>Step-15: Download annotated tumor segmentation dataset using Roboflow API.</a:t>
            </a:r>
            <a:endParaRPr sz="12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</a:rPr>
              <a:t>Step-16: Load YOLOv8 model for segmentation.</a:t>
            </a:r>
            <a:endParaRPr sz="12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</a:rPr>
              <a:t>Step-17: Train YOLO model using the downloaded dataset.</a:t>
            </a:r>
            <a:endParaRPr sz="12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</a:rPr>
              <a:t>Step-18: Predict tumor regions in test images using YOLO.</a:t>
            </a:r>
            <a:endParaRPr sz="12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</a:rPr>
              <a:t>Step-19: Draw segmentation boundaries around detected tumors.</a:t>
            </a:r>
            <a:endParaRPr sz="12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hlink"/>
                </a:solidFill>
              </a:rPr>
              <a:t>Step-20: End</a:t>
            </a:r>
            <a:endParaRPr sz="1200">
              <a:solidFill>
                <a:schemeClr val="hlink"/>
              </a:solidFill>
            </a:endParaRPr>
          </a:p>
        </p:txBody>
      </p:sp>
      <p:sp>
        <p:nvSpPr>
          <p:cNvPr id="418" name="Google Shape;41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9"/>
          <p:cNvSpPr/>
          <p:nvPr/>
        </p:nvSpPr>
        <p:spPr>
          <a:xfrm>
            <a:off x="3333300" y="962725"/>
            <a:ext cx="5810700" cy="283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9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3000"/>
              <a:t>Publication </a:t>
            </a:r>
            <a:r>
              <a:rPr lang="en" sz="3000">
                <a:solidFill>
                  <a:schemeClr val="dk1"/>
                </a:solidFill>
              </a:rPr>
              <a:t>Title</a:t>
            </a:r>
            <a:endParaRPr sz="3000"/>
          </a:p>
        </p:txBody>
      </p:sp>
      <p:sp>
        <p:nvSpPr>
          <p:cNvPr id="425" name="Google Shape;425;p49"/>
          <p:cNvSpPr txBox="1"/>
          <p:nvPr>
            <p:ph idx="4294967295" type="ctrTitle"/>
          </p:nvPr>
        </p:nvSpPr>
        <p:spPr>
          <a:xfrm>
            <a:off x="3333300" y="1449925"/>
            <a:ext cx="5742000" cy="16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14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33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EfficientNet-Based and YOLO-Driven Brain Tumor Detection and Segmentation</a:t>
            </a:r>
            <a:endParaRPr i="1"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6" name="Google Shape;42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000" y="415542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0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Applications</a:t>
            </a:r>
            <a:endParaRPr/>
          </a:p>
        </p:txBody>
      </p:sp>
      <p:pic>
        <p:nvPicPr>
          <p:cNvPr id="433" name="Google Shape;43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50" y="434177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0"/>
          <p:cNvSpPr txBox="1"/>
          <p:nvPr/>
        </p:nvSpPr>
        <p:spPr>
          <a:xfrm>
            <a:off x="859725" y="1105725"/>
            <a:ext cx="7628400" cy="28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Medical Diagnosis:</a:t>
            </a:r>
            <a:r>
              <a:rPr lang="en" sz="1500">
                <a:solidFill>
                  <a:schemeClr val="hlink"/>
                </a:solidFill>
              </a:rPr>
              <a:t> Helps radiologists detect and classify brain tumors.</a:t>
            </a:r>
            <a:endParaRPr sz="1500">
              <a:solidFill>
                <a:schemeClr val="hlink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Surgical Planning:</a:t>
            </a:r>
            <a:r>
              <a:rPr lang="en" sz="1500">
                <a:solidFill>
                  <a:schemeClr val="hlink"/>
                </a:solidFill>
              </a:rPr>
              <a:t> Provides accurate tumor segmentation for surgery  preparation.</a:t>
            </a:r>
            <a:endParaRPr sz="1500">
              <a:solidFill>
                <a:schemeClr val="hlink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Telemedicine:</a:t>
            </a:r>
            <a:r>
              <a:rPr lang="en" sz="1500">
                <a:solidFill>
                  <a:schemeClr val="hlink"/>
                </a:solidFill>
              </a:rPr>
              <a:t> Enables remote diagnosis in areas without specialists.</a:t>
            </a:r>
            <a:endParaRPr sz="1500">
              <a:solidFill>
                <a:schemeClr val="hlink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Patient Monitoring:</a:t>
            </a:r>
            <a:r>
              <a:rPr lang="en" sz="1500">
                <a:solidFill>
                  <a:schemeClr val="hlink"/>
                </a:solidFill>
              </a:rPr>
              <a:t> Tracks tumor changes during treatment.</a:t>
            </a:r>
            <a:endParaRPr sz="1500">
              <a:solidFill>
                <a:schemeClr val="hlink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Medical Research:</a:t>
            </a:r>
            <a:r>
              <a:rPr lang="en" sz="1500">
                <a:solidFill>
                  <a:schemeClr val="hlink"/>
                </a:solidFill>
              </a:rPr>
              <a:t> Supports research by providing labeled data and analysis.</a:t>
            </a:r>
            <a:endParaRPr sz="1500">
              <a:solidFill>
                <a:schemeClr val="hlink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Health Apps:</a:t>
            </a:r>
            <a:r>
              <a:rPr lang="en" sz="1500">
                <a:solidFill>
                  <a:schemeClr val="hlink"/>
                </a:solidFill>
              </a:rPr>
              <a:t> Can be integrated into mobile apps for initial screening.</a:t>
            </a:r>
            <a:endParaRPr sz="1500">
              <a:solidFill>
                <a:schemeClr val="hlink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Education:</a:t>
            </a:r>
            <a:r>
              <a:rPr lang="en" sz="1500">
                <a:solidFill>
                  <a:schemeClr val="hlink"/>
                </a:solidFill>
              </a:rPr>
              <a:t> Used to train medical students in MRI interpretation and tumor analysis.</a:t>
            </a:r>
            <a:endParaRPr b="1" sz="1500">
              <a:solidFill>
                <a:schemeClr val="hlink"/>
              </a:solidFill>
            </a:endParaRPr>
          </a:p>
        </p:txBody>
      </p:sp>
      <p:sp>
        <p:nvSpPr>
          <p:cNvPr id="435" name="Google Shape;435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1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Result</a:t>
            </a:r>
            <a:endParaRPr/>
          </a:p>
        </p:txBody>
      </p:sp>
      <p:pic>
        <p:nvPicPr>
          <p:cNvPr id="441" name="Google Shape;44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50" y="434177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1"/>
          <p:cNvSpPr txBox="1"/>
          <p:nvPr/>
        </p:nvSpPr>
        <p:spPr>
          <a:xfrm>
            <a:off x="783525" y="1181925"/>
            <a:ext cx="7628400" cy="28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hlink"/>
                </a:solidFill>
              </a:rPr>
              <a:t>Accurate Tumor Classification</a:t>
            </a:r>
            <a:endParaRPr b="1" sz="1200">
              <a:solidFill>
                <a:schemeClr val="hlink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200"/>
              <a:buChar char="●"/>
            </a:pPr>
            <a:r>
              <a:rPr b="1" lang="en" sz="1200">
                <a:solidFill>
                  <a:schemeClr val="hlink"/>
                </a:solidFill>
              </a:rPr>
              <a:t>EfficientNet-B0</a:t>
            </a:r>
            <a:r>
              <a:rPr lang="en" sz="1200">
                <a:solidFill>
                  <a:schemeClr val="hlink"/>
                </a:solidFill>
              </a:rPr>
              <a:t> achieves </a:t>
            </a:r>
            <a:r>
              <a:rPr b="1" lang="en" sz="1200">
                <a:solidFill>
                  <a:schemeClr val="hlink"/>
                </a:solidFill>
              </a:rPr>
              <a:t>final training accuracy of approximately 99.7%</a:t>
            </a:r>
            <a:r>
              <a:rPr lang="en" sz="1200">
                <a:solidFill>
                  <a:schemeClr val="hlink"/>
                </a:solidFill>
              </a:rPr>
              <a:t>.</a:t>
            </a:r>
            <a:endParaRPr sz="1200">
              <a:solidFill>
                <a:schemeClr val="hlink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●"/>
            </a:pPr>
            <a:r>
              <a:rPr lang="en" sz="1200">
                <a:solidFill>
                  <a:schemeClr val="hlink"/>
                </a:solidFill>
              </a:rPr>
              <a:t>Validation accuracy reaches </a:t>
            </a:r>
            <a:r>
              <a:rPr b="1" lang="en" sz="1200">
                <a:solidFill>
                  <a:schemeClr val="hlink"/>
                </a:solidFill>
              </a:rPr>
              <a:t>98.3%</a:t>
            </a:r>
            <a:r>
              <a:rPr lang="en" sz="1200">
                <a:solidFill>
                  <a:schemeClr val="hlink"/>
                </a:solidFill>
              </a:rPr>
              <a:t>, indicating </a:t>
            </a:r>
            <a:r>
              <a:rPr b="1" lang="en" sz="1200">
                <a:solidFill>
                  <a:schemeClr val="hlink"/>
                </a:solidFill>
              </a:rPr>
              <a:t>excellent generalization</a:t>
            </a:r>
            <a:r>
              <a:rPr lang="en" sz="1200">
                <a:solidFill>
                  <a:schemeClr val="hlink"/>
                </a:solidFill>
              </a:rPr>
              <a:t> to unseen data.</a:t>
            </a:r>
            <a:endParaRPr sz="1200">
              <a:solidFill>
                <a:schemeClr val="hlink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●"/>
            </a:pPr>
            <a:r>
              <a:rPr lang="en" sz="1200">
                <a:solidFill>
                  <a:schemeClr val="hlink"/>
                </a:solidFill>
              </a:rPr>
              <a:t>High </a:t>
            </a:r>
            <a:r>
              <a:rPr b="1" lang="en" sz="1200">
                <a:solidFill>
                  <a:schemeClr val="hlink"/>
                </a:solidFill>
              </a:rPr>
              <a:t>F1-score of 96%</a:t>
            </a:r>
            <a:r>
              <a:rPr lang="en" sz="1200">
                <a:solidFill>
                  <a:schemeClr val="hlink"/>
                </a:solidFill>
              </a:rPr>
              <a:t> across all classes confirms </a:t>
            </a:r>
            <a:r>
              <a:rPr b="1" lang="en" sz="1200">
                <a:solidFill>
                  <a:schemeClr val="hlink"/>
                </a:solidFill>
              </a:rPr>
              <a:t>balanced performance</a:t>
            </a:r>
            <a:r>
              <a:rPr lang="en" sz="1200">
                <a:solidFill>
                  <a:schemeClr val="hlink"/>
                </a:solidFill>
              </a:rPr>
              <a:t>.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hlink"/>
                </a:solidFill>
              </a:rPr>
              <a:t>Efficient Segmentation</a:t>
            </a:r>
            <a:endParaRPr b="1" sz="1200">
              <a:solidFill>
                <a:schemeClr val="hlink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200"/>
              <a:buChar char="●"/>
            </a:pPr>
            <a:r>
              <a:rPr b="1" lang="en" sz="1200">
                <a:solidFill>
                  <a:schemeClr val="hlink"/>
                </a:solidFill>
              </a:rPr>
              <a:t>YOLOv8 segmentation model</a:t>
            </a:r>
            <a:r>
              <a:rPr lang="en" sz="1200">
                <a:solidFill>
                  <a:schemeClr val="hlink"/>
                </a:solidFill>
              </a:rPr>
              <a:t> achi</a:t>
            </a:r>
            <a:r>
              <a:rPr lang="en" sz="1200">
                <a:solidFill>
                  <a:schemeClr val="hlink"/>
                </a:solidFill>
              </a:rPr>
              <a:t>eves</a:t>
            </a:r>
            <a:r>
              <a:rPr lang="en" sz="1200">
                <a:solidFill>
                  <a:schemeClr val="hlink"/>
                </a:solidFill>
              </a:rPr>
              <a:t> a </a:t>
            </a:r>
            <a:r>
              <a:rPr b="1" lang="en" sz="1200">
                <a:solidFill>
                  <a:schemeClr val="hlink"/>
                </a:solidFill>
              </a:rPr>
              <a:t>mean Average Precision (mAP) of 81.2%</a:t>
            </a:r>
            <a:r>
              <a:rPr lang="en" sz="1200">
                <a:solidFill>
                  <a:schemeClr val="hlink"/>
                </a:solidFill>
              </a:rPr>
              <a:t>.</a:t>
            </a:r>
            <a:endParaRPr sz="1200">
              <a:solidFill>
                <a:schemeClr val="hlink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●"/>
            </a:pPr>
            <a:r>
              <a:rPr lang="en" sz="1200">
                <a:solidFill>
                  <a:schemeClr val="hlink"/>
                </a:solidFill>
              </a:rPr>
              <a:t>Tumor regions (glioma, meningioma, pituitary) are accurately highlighted in MRI scans.</a:t>
            </a:r>
            <a:endParaRPr sz="1200">
              <a:solidFill>
                <a:schemeClr val="hlink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●"/>
            </a:pPr>
            <a:r>
              <a:rPr lang="en" sz="1200">
                <a:solidFill>
                  <a:schemeClr val="hlink"/>
                </a:solidFill>
              </a:rPr>
              <a:t>Real-time segmentation ensures </a:t>
            </a:r>
            <a:r>
              <a:rPr b="1" lang="en" sz="1200">
                <a:solidFill>
                  <a:schemeClr val="hlink"/>
                </a:solidFill>
              </a:rPr>
              <a:t>faster processing</a:t>
            </a:r>
            <a:r>
              <a:rPr lang="en" sz="1200">
                <a:solidFill>
                  <a:schemeClr val="hlink"/>
                </a:solidFill>
              </a:rPr>
              <a:t>.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hlink"/>
                </a:solidFill>
              </a:rPr>
              <a:t>Robust Training Process</a:t>
            </a:r>
            <a:endParaRPr b="1" sz="1200">
              <a:solidFill>
                <a:schemeClr val="hlink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200"/>
              <a:buChar char="●"/>
            </a:pPr>
            <a:r>
              <a:rPr lang="en" sz="1200">
                <a:solidFill>
                  <a:schemeClr val="hlink"/>
                </a:solidFill>
              </a:rPr>
              <a:t>Training shows </a:t>
            </a:r>
            <a:r>
              <a:rPr b="1" lang="en" sz="1200">
                <a:solidFill>
                  <a:schemeClr val="hlink"/>
                </a:solidFill>
              </a:rPr>
              <a:t>steadily reducing loss</a:t>
            </a:r>
            <a:r>
              <a:rPr lang="en" sz="1200">
                <a:solidFill>
                  <a:schemeClr val="hlink"/>
                </a:solidFill>
              </a:rPr>
              <a:t>, with final loss around </a:t>
            </a:r>
            <a:r>
              <a:rPr b="1" lang="en" sz="1200">
                <a:solidFill>
                  <a:schemeClr val="hlink"/>
                </a:solidFill>
              </a:rPr>
              <a:t>0.0092</a:t>
            </a:r>
            <a:r>
              <a:rPr lang="en" sz="1200">
                <a:solidFill>
                  <a:schemeClr val="hlink"/>
                </a:solidFill>
              </a:rPr>
              <a:t>, indicating strong model stability and minimal overfitting.</a:t>
            </a:r>
            <a:endParaRPr b="1" sz="1200">
              <a:solidFill>
                <a:schemeClr val="hlink"/>
              </a:solidFill>
            </a:endParaRPr>
          </a:p>
        </p:txBody>
      </p:sp>
      <p:sp>
        <p:nvSpPr>
          <p:cNvPr id="443" name="Google Shape;443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2"/>
          <p:cNvSpPr txBox="1"/>
          <p:nvPr>
            <p:ph type="title"/>
          </p:nvPr>
        </p:nvSpPr>
        <p:spPr>
          <a:xfrm>
            <a:off x="714300" y="430675"/>
            <a:ext cx="25686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Result</a:t>
            </a:r>
            <a:endParaRPr/>
          </a:p>
        </p:txBody>
      </p:sp>
      <p:pic>
        <p:nvPicPr>
          <p:cNvPr id="449" name="Google Shape;44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50" y="434177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52"/>
          <p:cNvSpPr txBox="1"/>
          <p:nvPr/>
        </p:nvSpPr>
        <p:spPr>
          <a:xfrm>
            <a:off x="476575" y="1203475"/>
            <a:ext cx="4269000" cy="28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●"/>
            </a:pPr>
            <a:r>
              <a:rPr b="1" lang="en" sz="1100">
                <a:solidFill>
                  <a:schemeClr val="hlink"/>
                </a:solidFill>
              </a:rPr>
              <a:t>Best Model:</a:t>
            </a:r>
            <a:r>
              <a:rPr lang="en" sz="1100">
                <a:solidFill>
                  <a:schemeClr val="hlink"/>
                </a:solidFill>
              </a:rPr>
              <a:t> </a:t>
            </a:r>
            <a:r>
              <a:rPr b="1" lang="en" sz="1100">
                <a:solidFill>
                  <a:schemeClr val="hlink"/>
                </a:solidFill>
              </a:rPr>
              <a:t>EfficientNetB0 with Adam.</a:t>
            </a:r>
            <a:endParaRPr sz="1100">
              <a:solidFill>
                <a:schemeClr val="hlink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●"/>
            </a:pPr>
            <a:r>
              <a:rPr b="1" lang="en" sz="1100">
                <a:solidFill>
                  <a:schemeClr val="hlink"/>
                </a:solidFill>
              </a:rPr>
              <a:t>Why EfficientNetB0?</a:t>
            </a:r>
            <a:endParaRPr b="1" sz="1100">
              <a:solidFill>
                <a:schemeClr val="hlink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○"/>
            </a:pPr>
            <a:r>
              <a:rPr b="1" lang="en" sz="1100">
                <a:solidFill>
                  <a:schemeClr val="hlink"/>
                </a:solidFill>
              </a:rPr>
              <a:t>Higher accuracy</a:t>
            </a:r>
            <a:r>
              <a:rPr lang="en" sz="1100">
                <a:solidFill>
                  <a:schemeClr val="hlink"/>
                </a:solidFill>
              </a:rPr>
              <a:t> than MobileNetV2, VGG16, and ResNet50.</a:t>
            </a:r>
            <a:endParaRPr sz="1100">
              <a:solidFill>
                <a:schemeClr val="hlink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○"/>
            </a:pPr>
            <a:r>
              <a:rPr b="1" lang="en" sz="1100">
                <a:solidFill>
                  <a:schemeClr val="hlink"/>
                </a:solidFill>
              </a:rPr>
              <a:t>More efficient</a:t>
            </a:r>
            <a:r>
              <a:rPr lang="en" sz="1100">
                <a:solidFill>
                  <a:schemeClr val="hlink"/>
                </a:solidFill>
              </a:rPr>
              <a:t> with fewer parameters than ResNet50 and VGG16.</a:t>
            </a:r>
            <a:endParaRPr sz="1100">
              <a:solidFill>
                <a:schemeClr val="hlink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○"/>
            </a:pPr>
            <a:r>
              <a:rPr b="1" lang="en" sz="1100">
                <a:solidFill>
                  <a:schemeClr val="hlink"/>
                </a:solidFill>
              </a:rPr>
              <a:t>Better feature extraction</a:t>
            </a:r>
            <a:r>
              <a:rPr lang="en" sz="1100">
                <a:solidFill>
                  <a:schemeClr val="hlink"/>
                </a:solidFill>
              </a:rPr>
              <a:t> with compound scaling.</a:t>
            </a:r>
            <a:endParaRPr sz="1100">
              <a:solidFill>
                <a:schemeClr val="hlink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●"/>
            </a:pPr>
            <a:r>
              <a:rPr b="1" lang="en" sz="1100">
                <a:solidFill>
                  <a:schemeClr val="hlink"/>
                </a:solidFill>
              </a:rPr>
              <a:t>Key Takeaway:</a:t>
            </a:r>
            <a:r>
              <a:rPr lang="en" sz="1100">
                <a:solidFill>
                  <a:schemeClr val="hlink"/>
                </a:solidFill>
              </a:rPr>
              <a:t> </a:t>
            </a:r>
            <a:r>
              <a:rPr b="1" lang="en" sz="1100">
                <a:solidFill>
                  <a:schemeClr val="hlink"/>
                </a:solidFill>
              </a:rPr>
              <a:t>EfficientNetB0-Adam is the best choice</a:t>
            </a:r>
            <a:r>
              <a:rPr lang="en" sz="1100">
                <a:solidFill>
                  <a:schemeClr val="hlink"/>
                </a:solidFill>
              </a:rPr>
              <a:t> for brain tumor detection, ensuring high accuracy with efficiency.</a:t>
            </a:r>
            <a:endParaRPr b="1" sz="1200">
              <a:solidFill>
                <a:schemeClr val="hlink"/>
              </a:solidFill>
            </a:endParaRPr>
          </a:p>
        </p:txBody>
      </p:sp>
      <p:sp>
        <p:nvSpPr>
          <p:cNvPr id="451" name="Google Shape;451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2" name="Google Shape;452;p52" title="Screenshot 2025-03-15 13491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575" y="763488"/>
            <a:ext cx="4225776" cy="32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No Tumor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58" name="Google Shape;45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50" y="4341775"/>
            <a:ext cx="1911200" cy="65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4450" y="254050"/>
            <a:ext cx="3546600" cy="44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4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Detection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66" name="Google Shape;46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50" y="4341775"/>
            <a:ext cx="1911200" cy="65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5324" y="294187"/>
            <a:ext cx="3683325" cy="455512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Segmentation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474" name="Google Shape;47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50" y="4341775"/>
            <a:ext cx="1911200" cy="65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55"/>
          <p:cNvPicPr preferRelativeResize="0"/>
          <p:nvPr/>
        </p:nvPicPr>
        <p:blipFill rotWithShape="1">
          <a:blip r:embed="rId4">
            <a:alphaModFix/>
          </a:blip>
          <a:srcRect b="7251" l="0" r="8809" t="12799"/>
          <a:stretch/>
        </p:blipFill>
        <p:spPr>
          <a:xfrm>
            <a:off x="4067750" y="204650"/>
            <a:ext cx="3398325" cy="45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82" name="Google Shape;48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7977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56"/>
          <p:cNvSpPr txBox="1"/>
          <p:nvPr/>
        </p:nvSpPr>
        <p:spPr>
          <a:xfrm>
            <a:off x="996400" y="1222525"/>
            <a:ext cx="71562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>
                <a:solidFill>
                  <a:schemeClr val="hlink"/>
                </a:solidFill>
              </a:rPr>
              <a:t>The proposed system effectively classifies brain tumors into four categories (glioma, meningioma, pituitary tumor, no tumor) using </a:t>
            </a:r>
            <a:r>
              <a:rPr b="1" lang="en">
                <a:solidFill>
                  <a:schemeClr val="hlink"/>
                </a:solidFill>
              </a:rPr>
              <a:t>EfficientNet-B0</a:t>
            </a:r>
            <a:r>
              <a:rPr lang="en">
                <a:solidFill>
                  <a:schemeClr val="hlink"/>
                </a:solidFill>
              </a:rPr>
              <a:t>.</a:t>
            </a:r>
            <a:endParaRPr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>
                <a:solidFill>
                  <a:schemeClr val="hlink"/>
                </a:solidFill>
              </a:rPr>
              <a:t>Tumor segmentation is successfully performed using </a:t>
            </a:r>
            <a:r>
              <a:rPr b="1" lang="en">
                <a:solidFill>
                  <a:schemeClr val="hlink"/>
                </a:solidFill>
              </a:rPr>
              <a:t>YOLOv8</a:t>
            </a:r>
            <a:r>
              <a:rPr lang="en">
                <a:solidFill>
                  <a:schemeClr val="hlink"/>
                </a:solidFill>
              </a:rPr>
              <a:t>, enabling </a:t>
            </a:r>
            <a:r>
              <a:rPr b="1" lang="en">
                <a:solidFill>
                  <a:schemeClr val="hlink"/>
                </a:solidFill>
              </a:rPr>
              <a:t>precise localization</a:t>
            </a:r>
            <a:r>
              <a:rPr lang="en">
                <a:solidFill>
                  <a:schemeClr val="hlink"/>
                </a:solidFill>
              </a:rPr>
              <a:t> of tumor regions.</a:t>
            </a:r>
            <a:endParaRPr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b="1" lang="en">
                <a:solidFill>
                  <a:schemeClr val="hlink"/>
                </a:solidFill>
              </a:rPr>
              <a:t>Transfer learning</a:t>
            </a:r>
            <a:r>
              <a:rPr lang="en">
                <a:solidFill>
                  <a:schemeClr val="hlink"/>
                </a:solidFill>
              </a:rPr>
              <a:t> helps leverage pre-trained knowledge, improving accuracy and reducing training time.</a:t>
            </a:r>
            <a:endParaRPr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>
                <a:solidFill>
                  <a:schemeClr val="hlink"/>
                </a:solidFill>
              </a:rPr>
              <a:t>The system </a:t>
            </a:r>
            <a:r>
              <a:rPr b="1" lang="en">
                <a:solidFill>
                  <a:schemeClr val="hlink"/>
                </a:solidFill>
              </a:rPr>
              <a:t>assists radiologists</a:t>
            </a:r>
            <a:r>
              <a:rPr lang="en">
                <a:solidFill>
                  <a:schemeClr val="hlink"/>
                </a:solidFill>
              </a:rPr>
              <a:t> by providing quick and reliable second opinions for MRI scan interpretation.</a:t>
            </a:r>
            <a:endParaRPr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>
                <a:solidFill>
                  <a:schemeClr val="hlink"/>
                </a:solidFill>
              </a:rPr>
              <a:t>This approach demonstrates </a:t>
            </a:r>
            <a:r>
              <a:rPr b="1" lang="en">
                <a:solidFill>
                  <a:schemeClr val="hlink"/>
                </a:solidFill>
              </a:rPr>
              <a:t>AI’s potential</a:t>
            </a:r>
            <a:r>
              <a:rPr lang="en">
                <a:solidFill>
                  <a:schemeClr val="hlink"/>
                </a:solidFill>
              </a:rPr>
              <a:t> in </a:t>
            </a:r>
            <a:r>
              <a:rPr b="1" lang="en">
                <a:solidFill>
                  <a:schemeClr val="hlink"/>
                </a:solidFill>
              </a:rPr>
              <a:t>healthcare diagnostics</a:t>
            </a:r>
            <a:r>
              <a:rPr lang="en">
                <a:solidFill>
                  <a:schemeClr val="hlink"/>
                </a:solidFill>
              </a:rPr>
              <a:t>, offering both classification and segmentation in a </a:t>
            </a:r>
            <a:r>
              <a:rPr b="1" lang="en">
                <a:solidFill>
                  <a:schemeClr val="hlink"/>
                </a:solidFill>
              </a:rPr>
              <a:t>single workflow</a:t>
            </a:r>
            <a:r>
              <a:rPr lang="en">
                <a:solidFill>
                  <a:schemeClr val="hlink"/>
                </a:solidFill>
              </a:rPr>
              <a:t>.</a:t>
            </a:r>
            <a:endParaRPr b="1">
              <a:solidFill>
                <a:schemeClr val="hlink"/>
              </a:solidFill>
            </a:endParaRPr>
          </a:p>
        </p:txBody>
      </p:sp>
      <p:sp>
        <p:nvSpPr>
          <p:cNvPr id="484" name="Google Shape;484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Abstract</a:t>
            </a:r>
            <a:endParaRPr sz="3000"/>
          </a:p>
        </p:txBody>
      </p:sp>
      <p:pic>
        <p:nvPicPr>
          <p:cNvPr id="269" name="Google Shape;2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7977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0"/>
          <p:cNvSpPr txBox="1"/>
          <p:nvPr/>
        </p:nvSpPr>
        <p:spPr>
          <a:xfrm>
            <a:off x="884575" y="1384025"/>
            <a:ext cx="715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1" name="Google Shape;271;p30"/>
          <p:cNvSpPr txBox="1"/>
          <p:nvPr/>
        </p:nvSpPr>
        <p:spPr>
          <a:xfrm>
            <a:off x="601950" y="986450"/>
            <a:ext cx="7996500" cy="3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hlink"/>
                </a:solidFill>
              </a:rPr>
              <a:t>Brain tumors are highly heterogeneous, posing challenges in diagnosis and treatment.</a:t>
            </a:r>
            <a:endParaRPr sz="1500">
              <a:solidFill>
                <a:schemeClr val="hlink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hlink"/>
                </a:solidFill>
              </a:rPr>
              <a:t>Manual diagnosis using MRI scans is time-consuming and prone to errors.</a:t>
            </a:r>
            <a:endParaRPr sz="1500">
              <a:solidFill>
                <a:schemeClr val="hlink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hlink"/>
                </a:solidFill>
              </a:rPr>
              <a:t>This project combines </a:t>
            </a:r>
            <a:r>
              <a:rPr b="1" lang="en" sz="1500">
                <a:solidFill>
                  <a:schemeClr val="hlink"/>
                </a:solidFill>
              </a:rPr>
              <a:t>EfficientNet-B0 (for classification)</a:t>
            </a:r>
            <a:r>
              <a:rPr lang="en" sz="1500">
                <a:solidFill>
                  <a:schemeClr val="hlink"/>
                </a:solidFill>
              </a:rPr>
              <a:t> and </a:t>
            </a:r>
            <a:r>
              <a:rPr b="1" lang="en" sz="1500">
                <a:solidFill>
                  <a:schemeClr val="hlink"/>
                </a:solidFill>
              </a:rPr>
              <a:t>YOLOv8 (for segmentation)</a:t>
            </a:r>
            <a:r>
              <a:rPr lang="en" sz="1500">
                <a:solidFill>
                  <a:schemeClr val="hlink"/>
                </a:solidFill>
              </a:rPr>
              <a:t> into a single AI framework.</a:t>
            </a:r>
            <a:endParaRPr sz="1500">
              <a:solidFill>
                <a:schemeClr val="hlink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hlink"/>
                </a:solidFill>
              </a:rPr>
              <a:t>EfficientNet-B0 is used to classify brain tumors into 4 categories: </a:t>
            </a:r>
            <a:r>
              <a:rPr b="1" lang="en" sz="1500">
                <a:solidFill>
                  <a:schemeClr val="hlink"/>
                </a:solidFill>
              </a:rPr>
              <a:t>glioma, meningioma, pituitary, no tumor</a:t>
            </a:r>
            <a:r>
              <a:rPr lang="en" sz="1500">
                <a:solidFill>
                  <a:schemeClr val="hlink"/>
                </a:solidFill>
              </a:rPr>
              <a:t>.</a:t>
            </a:r>
            <a:endParaRPr sz="1500">
              <a:solidFill>
                <a:schemeClr val="hlink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hlink"/>
                </a:solidFill>
              </a:rPr>
              <a:t>YOLOv8 performs </a:t>
            </a:r>
            <a:r>
              <a:rPr b="1" lang="en" sz="1500">
                <a:solidFill>
                  <a:schemeClr val="hlink"/>
                </a:solidFill>
              </a:rPr>
              <a:t>real-time segmentation</a:t>
            </a:r>
            <a:r>
              <a:rPr lang="en" sz="1500">
                <a:solidFill>
                  <a:schemeClr val="hlink"/>
                </a:solidFill>
              </a:rPr>
              <a:t>, identifying the exact tumor regions in MRI scans.</a:t>
            </a:r>
            <a:endParaRPr sz="1500">
              <a:solidFill>
                <a:schemeClr val="hlink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Transfer learning</a:t>
            </a:r>
            <a:r>
              <a:rPr lang="en" sz="1500">
                <a:solidFill>
                  <a:schemeClr val="hlink"/>
                </a:solidFill>
              </a:rPr>
              <a:t> enhances model performance by using pre-trained weights, reducing training time and improving accuracy on small datasets.</a:t>
            </a:r>
            <a:endParaRPr sz="1500">
              <a:solidFill>
                <a:schemeClr val="hlink"/>
              </a:solidFill>
            </a:endParaRPr>
          </a:p>
        </p:txBody>
      </p:sp>
      <p:sp>
        <p:nvSpPr>
          <p:cNvPr id="272" name="Google Shape;272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7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</a:t>
            </a:r>
            <a:r>
              <a:rPr lang="en">
                <a:solidFill>
                  <a:schemeClr val="dk1"/>
                </a:solidFill>
              </a:rPr>
              <a:t>Scope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90" name="Google Shape;49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7977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57"/>
          <p:cNvSpPr txBox="1"/>
          <p:nvPr/>
        </p:nvSpPr>
        <p:spPr>
          <a:xfrm>
            <a:off x="844000" y="1222525"/>
            <a:ext cx="71562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b="1" lang="en">
                <a:solidFill>
                  <a:schemeClr val="hlink"/>
                </a:solidFill>
              </a:rPr>
              <a:t>Multi-Modal Imaging</a:t>
            </a:r>
            <a:r>
              <a:rPr lang="en">
                <a:solidFill>
                  <a:schemeClr val="hlink"/>
                </a:solidFill>
              </a:rPr>
              <a:t>: Integrate data from </a:t>
            </a:r>
            <a:r>
              <a:rPr b="1" lang="en">
                <a:solidFill>
                  <a:schemeClr val="hlink"/>
                </a:solidFill>
              </a:rPr>
              <a:t>CT scans, PET scans</a:t>
            </a:r>
            <a:r>
              <a:rPr lang="en">
                <a:solidFill>
                  <a:schemeClr val="hlink"/>
                </a:solidFill>
              </a:rPr>
              <a:t>, and genetic markers for better diagnosis accuracy.</a:t>
            </a:r>
            <a:endParaRPr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b="1" lang="en">
                <a:solidFill>
                  <a:schemeClr val="hlink"/>
                </a:solidFill>
              </a:rPr>
              <a:t>Real-Time Processing</a:t>
            </a:r>
            <a:r>
              <a:rPr lang="en">
                <a:solidFill>
                  <a:schemeClr val="hlink"/>
                </a:solidFill>
              </a:rPr>
              <a:t>: Optimize the system for </a:t>
            </a:r>
            <a:r>
              <a:rPr b="1" lang="en">
                <a:solidFill>
                  <a:schemeClr val="hlink"/>
                </a:solidFill>
              </a:rPr>
              <a:t>faster real-time analysis</a:t>
            </a:r>
            <a:r>
              <a:rPr lang="en">
                <a:solidFill>
                  <a:schemeClr val="hlink"/>
                </a:solidFill>
              </a:rPr>
              <a:t> in emergency cases.</a:t>
            </a:r>
            <a:endParaRPr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b="1" lang="en">
                <a:solidFill>
                  <a:schemeClr val="hlink"/>
                </a:solidFill>
              </a:rPr>
              <a:t>Cloud Integration</a:t>
            </a:r>
            <a:r>
              <a:rPr lang="en">
                <a:solidFill>
                  <a:schemeClr val="hlink"/>
                </a:solidFill>
              </a:rPr>
              <a:t>: Build cloud-based platforms where doctors from remote areas can upload MRI scans </a:t>
            </a:r>
            <a:r>
              <a:rPr lang="en">
                <a:solidFill>
                  <a:schemeClr val="hlink"/>
                </a:solidFill>
              </a:rPr>
              <a:t>a</a:t>
            </a:r>
            <a:r>
              <a:rPr lang="en">
                <a:solidFill>
                  <a:schemeClr val="hlink"/>
                </a:solidFill>
              </a:rPr>
              <a:t>nd get instant results.</a:t>
            </a:r>
            <a:endParaRPr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b="1" lang="en">
                <a:solidFill>
                  <a:schemeClr val="hlink"/>
                </a:solidFill>
              </a:rPr>
              <a:t>Mobile Application</a:t>
            </a:r>
            <a:r>
              <a:rPr lang="en">
                <a:solidFill>
                  <a:schemeClr val="hlink"/>
                </a:solidFill>
              </a:rPr>
              <a:t>: Develop a </a:t>
            </a:r>
            <a:r>
              <a:rPr b="1" lang="en">
                <a:solidFill>
                  <a:schemeClr val="hlink"/>
                </a:solidFill>
              </a:rPr>
              <a:t>smartphone app</a:t>
            </a:r>
            <a:r>
              <a:rPr lang="en">
                <a:solidFill>
                  <a:schemeClr val="hlink"/>
                </a:solidFill>
              </a:rPr>
              <a:t> to make this tool more accessible to smaller clinics or rural hospitals.</a:t>
            </a:r>
            <a:endParaRPr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b="1" lang="en">
                <a:solidFill>
                  <a:schemeClr val="hlink"/>
                </a:solidFill>
              </a:rPr>
              <a:t>Explainability &amp; Trust</a:t>
            </a:r>
            <a:r>
              <a:rPr lang="en">
                <a:solidFill>
                  <a:schemeClr val="hlink"/>
                </a:solidFill>
              </a:rPr>
              <a:t>: Add explainability tools to show why the model predicted a tumor, helping radiologists trust the system more.</a:t>
            </a:r>
            <a:endParaRPr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b="1" lang="en">
                <a:solidFill>
                  <a:schemeClr val="hlink"/>
                </a:solidFill>
              </a:rPr>
              <a:t>Data Expansion</a:t>
            </a:r>
            <a:r>
              <a:rPr lang="en">
                <a:solidFill>
                  <a:schemeClr val="hlink"/>
                </a:solidFill>
              </a:rPr>
              <a:t>: Train on larger, more diverse datasets covering different demographics, scanners, and hospital sources.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492" name="Google Shape;492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8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</a:t>
            </a:r>
            <a:r>
              <a:rPr lang="en">
                <a:solidFill>
                  <a:schemeClr val="dk1"/>
                </a:solidFill>
              </a:rPr>
              <a:t>Publications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98" name="Google Shape;49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7977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58"/>
          <p:cNvSpPr txBox="1"/>
          <p:nvPr/>
        </p:nvSpPr>
        <p:spPr>
          <a:xfrm>
            <a:off x="844000" y="1222525"/>
            <a:ext cx="71562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NETACT 2025</a:t>
            </a:r>
            <a:r>
              <a:rPr lang="en">
                <a:solidFill>
                  <a:srgbClr val="0000FF"/>
                </a:solidFill>
              </a:rPr>
              <a:t>  -              </a:t>
            </a:r>
            <a:r>
              <a:rPr b="1" lang="en" sz="13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https://netact25.in/</a:t>
            </a:r>
            <a:r>
              <a:rPr b="1" lang="en" sz="1300">
                <a:solidFill>
                  <a:schemeClr val="dk1"/>
                </a:solidFill>
              </a:rPr>
              <a:t>   </a:t>
            </a:r>
            <a:endParaRPr>
              <a:solidFill>
                <a:srgbClr val="0000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u="sng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ICSCC 2025</a:t>
            </a:r>
            <a:r>
              <a:rPr lang="en">
                <a:solidFill>
                  <a:srgbClr val="0000FF"/>
                </a:solidFill>
              </a:rPr>
              <a:t>     -              </a:t>
            </a:r>
            <a:r>
              <a:rPr b="1" lang="en" sz="1300">
                <a:solidFill>
                  <a:schemeClr val="dk1"/>
                </a:solidFill>
              </a:rPr>
              <a:t>https://icscc.net/</a:t>
            </a:r>
            <a:endParaRPr u="sng">
              <a:solidFill>
                <a:srgbClr val="0000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u="sng">
                <a:solidFill>
                  <a:srgbClr val="0000FF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IC7 2025 - FISAT</a:t>
            </a:r>
            <a:r>
              <a:rPr b="1" lang="en" sz="1700">
                <a:solidFill>
                  <a:srgbClr val="0000FF"/>
                </a:solidFill>
              </a:rPr>
              <a:t>  -</a:t>
            </a:r>
            <a:r>
              <a:rPr lang="en">
                <a:solidFill>
                  <a:srgbClr val="0000FF"/>
                </a:solidFill>
              </a:rPr>
              <a:t>        </a:t>
            </a:r>
            <a:r>
              <a:rPr b="1" lang="en" sz="1300">
                <a:solidFill>
                  <a:schemeClr val="dk1"/>
                </a:solidFill>
              </a:rPr>
              <a:t>https://ic7.fisat.ac.in/</a:t>
            </a:r>
            <a:endParaRPr u="sng">
              <a:solidFill>
                <a:srgbClr val="0000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u="sng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IEEE INDISCON 2025</a:t>
            </a:r>
            <a:r>
              <a:rPr b="1" lang="en" sz="1700">
                <a:solidFill>
                  <a:srgbClr val="0000FF"/>
                </a:solidFill>
              </a:rPr>
              <a:t> - </a:t>
            </a:r>
            <a:r>
              <a:rPr b="1" lang="en" sz="1300">
                <a:solidFill>
                  <a:schemeClr val="dk1"/>
                </a:solidFill>
              </a:rPr>
              <a:t>https://www.ieeeindiscon.org/</a:t>
            </a:r>
            <a:endParaRPr u="sng">
              <a:solidFill>
                <a:srgbClr val="0000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u="sng">
                <a:solidFill>
                  <a:srgbClr val="0000FF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ICCPCT 2025</a:t>
            </a:r>
            <a:r>
              <a:rPr b="1" lang="en" sz="1700">
                <a:solidFill>
                  <a:srgbClr val="0000FF"/>
                </a:solidFill>
              </a:rPr>
              <a:t>  -           </a:t>
            </a:r>
            <a:r>
              <a:rPr b="1" lang="en" sz="1300">
                <a:solidFill>
                  <a:schemeClr val="dk1"/>
                </a:solidFill>
              </a:rPr>
              <a:t>https://cmt3.research.microsoft.com/ICCPCT2025/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700">
                <a:solidFill>
                  <a:srgbClr val="0000FF"/>
                </a:solidFill>
              </a:rPr>
            </a:br>
            <a:endParaRPr b="1" sz="1700">
              <a:solidFill>
                <a:srgbClr val="0000FF"/>
              </a:solidFill>
            </a:endParaRPr>
          </a:p>
        </p:txBody>
      </p:sp>
      <p:sp>
        <p:nvSpPr>
          <p:cNvPr id="500" name="Google Shape;500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9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References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06" name="Google Shape;50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50" y="4316950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59"/>
          <p:cNvSpPr txBox="1"/>
          <p:nvPr/>
        </p:nvSpPr>
        <p:spPr>
          <a:xfrm>
            <a:off x="1008825" y="1222525"/>
            <a:ext cx="7156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A. Kadam, S. Bhuvaji, and S. Deshpande, "Brain Tumor Classification Using Deep Learning Algorithms," </a:t>
            </a:r>
            <a:r>
              <a:rPr i="1"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IJRASET</a:t>
            </a:r>
            <a:r>
              <a:rPr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9, Dec. 2021.</a:t>
            </a:r>
            <a:br>
              <a:rPr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M. I. Mahmud, M. Mamun, and A. Abdelgawad, "A Deep Analysis of Brain Tumor Detection from MR Images Using Deep Learning Networks," </a:t>
            </a:r>
            <a:r>
              <a:rPr i="1"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</a:t>
            </a:r>
            <a:r>
              <a:rPr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16, no. 176, 2023.</a:t>
            </a:r>
            <a:br>
              <a:rPr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S. Solanki, U. P. Singh, S. S. Chouhan, and S. Jain, "Brain Tumor Detection and Classification Using Intelligence Techniques," </a:t>
            </a:r>
            <a:r>
              <a:rPr i="1"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LNCT University, Bhopal</a:t>
            </a:r>
            <a:r>
              <a:rPr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Z. Jia and D. Chen, "Brain Tumor Identification and Classification of MRI Images Using Deep Learning Techniques," </a:t>
            </a:r>
            <a:r>
              <a:rPr i="1"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Harbin University of Science and Technology</a:t>
            </a:r>
            <a:r>
              <a:rPr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A. B. Abdusalomov, M. Mukhiddinov, and T. K. Whangbo, "Brain Tumor Detection Based on Deep Learning Approaches and Magnetic Resonance Imaging," </a:t>
            </a:r>
            <a:r>
              <a:rPr i="1"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Cancers</a:t>
            </a:r>
            <a:r>
              <a:rPr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15, no. 4172, 2023.</a:t>
            </a:r>
            <a:endParaRPr sz="1800">
              <a:solidFill>
                <a:schemeClr val="hlink"/>
              </a:solidFill>
            </a:endParaRPr>
          </a:p>
        </p:txBody>
      </p:sp>
      <p:sp>
        <p:nvSpPr>
          <p:cNvPr id="508" name="Google Shape;508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0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References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14" name="Google Shape;51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50" y="4316950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60"/>
          <p:cNvSpPr txBox="1"/>
          <p:nvPr/>
        </p:nvSpPr>
        <p:spPr>
          <a:xfrm>
            <a:off x="1008825" y="1222525"/>
            <a:ext cx="7156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N. Shamshad et al., "Enhancing Brain Tumor Classification by a Comprehensive Study on Transfer Learning Techniques and Model Efficiency Using MRI Datasets," </a:t>
            </a:r>
            <a:r>
              <a:rPr i="1"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Dalian University of Technology</a:t>
            </a:r>
            <a:r>
              <a:rPr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[7] D. L. B. Reddy et al., "Multiclass Brain Tumor Classification Using Transfer Learning," </a:t>
            </a:r>
            <a:r>
              <a:rPr i="1"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JIEEE</a:t>
            </a:r>
            <a:r>
              <a:rPr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05, no. 01, 2024.</a:t>
            </a:r>
            <a:br>
              <a:rPr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[8] R. Redmon and A. Farhadi, "YOLO: Real-Time Object Detection," </a:t>
            </a:r>
            <a:r>
              <a:rPr i="1"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CVPR</a:t>
            </a:r>
            <a:r>
              <a:rPr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2018.</a:t>
            </a:r>
            <a:br>
              <a:rPr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[9] H. H. Sultan, N. M. Salem, and W. Al-Atabany, "Multi-Classification of Brain Tumor Images Using Deep Neural Networks," </a:t>
            </a:r>
            <a:r>
              <a:rPr i="1"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2019.</a:t>
            </a:r>
            <a:br>
              <a:rPr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[10] K. Simonyan and A. Zisserman, "Very Deep Convolutional Networks for Large-Scale Image Recognition," </a:t>
            </a:r>
            <a:r>
              <a:rPr i="1"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ICLR</a:t>
            </a:r>
            <a:r>
              <a:rPr lang="en" sz="15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2015.</a:t>
            </a:r>
            <a:endParaRPr sz="1500">
              <a:solidFill>
                <a:schemeClr val="hlink"/>
              </a:solidFill>
            </a:endParaRPr>
          </a:p>
        </p:txBody>
      </p:sp>
      <p:sp>
        <p:nvSpPr>
          <p:cNvPr id="516" name="Google Shape;516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1"/>
          <p:cNvSpPr txBox="1"/>
          <p:nvPr>
            <p:ph type="title"/>
          </p:nvPr>
        </p:nvSpPr>
        <p:spPr>
          <a:xfrm>
            <a:off x="3885900" y="3719275"/>
            <a:ext cx="47550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00"/>
              <a:t>THANK </a:t>
            </a:r>
            <a:r>
              <a:rPr lang="en" sz="4100">
                <a:solidFill>
                  <a:schemeClr val="dk1"/>
                </a:solidFill>
              </a:rPr>
              <a:t>YOU…..</a:t>
            </a:r>
            <a:endParaRPr b="0" sz="27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522" name="Google Shape;522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</p:txBody>
      </p:sp>
      <p:pic>
        <p:nvPicPr>
          <p:cNvPr id="278" name="Google Shape;2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7977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 txBox="1"/>
          <p:nvPr/>
        </p:nvSpPr>
        <p:spPr>
          <a:xfrm>
            <a:off x="909425" y="949175"/>
            <a:ext cx="8061900" cy="3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Complexity of Brain Tumors</a:t>
            </a:r>
            <a:r>
              <a:rPr lang="en" sz="1500">
                <a:solidFill>
                  <a:schemeClr val="hlink"/>
                </a:solidFill>
              </a:rPr>
              <a:t>:</a:t>
            </a:r>
            <a:endParaRPr sz="1500">
              <a:solidFill>
                <a:schemeClr val="hlink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○"/>
            </a:pPr>
            <a:r>
              <a:rPr lang="en" sz="1500">
                <a:solidFill>
                  <a:schemeClr val="hlink"/>
                </a:solidFill>
              </a:rPr>
              <a:t>Tumors like </a:t>
            </a:r>
            <a:r>
              <a:rPr b="1" lang="en" sz="1500">
                <a:solidFill>
                  <a:schemeClr val="hlink"/>
                </a:solidFill>
              </a:rPr>
              <a:t>gliomas, meningiomas</a:t>
            </a:r>
            <a:r>
              <a:rPr lang="en" sz="1500">
                <a:solidFill>
                  <a:schemeClr val="hlink"/>
                </a:solidFill>
              </a:rPr>
              <a:t>, and </a:t>
            </a:r>
            <a:r>
              <a:rPr b="1" lang="en" sz="1500">
                <a:solidFill>
                  <a:schemeClr val="hlink"/>
                </a:solidFill>
              </a:rPr>
              <a:t>pituitary tumors</a:t>
            </a:r>
            <a:r>
              <a:rPr lang="en" sz="1500">
                <a:solidFill>
                  <a:schemeClr val="hlink"/>
                </a:solidFill>
              </a:rPr>
              <a:t> have different imaging patterns.</a:t>
            </a:r>
            <a:endParaRPr sz="1500">
              <a:solidFill>
                <a:schemeClr val="hlink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○"/>
            </a:pPr>
            <a:r>
              <a:rPr lang="en" sz="1500">
                <a:solidFill>
                  <a:schemeClr val="hlink"/>
                </a:solidFill>
              </a:rPr>
              <a:t>Early detection helps in better treatment planning and higher survival rates.</a:t>
            </a:r>
            <a:endParaRPr sz="1500">
              <a:solidFill>
                <a:schemeClr val="hlink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Current Diagnostic Challenges</a:t>
            </a:r>
            <a:r>
              <a:rPr lang="en" sz="1500">
                <a:solidFill>
                  <a:schemeClr val="hlink"/>
                </a:solidFill>
              </a:rPr>
              <a:t>:</a:t>
            </a:r>
            <a:endParaRPr sz="1500">
              <a:solidFill>
                <a:schemeClr val="hlink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○"/>
            </a:pPr>
            <a:r>
              <a:rPr lang="en" sz="1500">
                <a:solidFill>
                  <a:schemeClr val="hlink"/>
                </a:solidFill>
              </a:rPr>
              <a:t>Diagnosis relies heavily on radiologists, which can lead to human errors and inconsistent results.</a:t>
            </a:r>
            <a:endParaRPr sz="1500">
              <a:solidFill>
                <a:schemeClr val="hlink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○"/>
            </a:pPr>
            <a:r>
              <a:rPr lang="en" sz="1500">
                <a:solidFill>
                  <a:schemeClr val="hlink"/>
                </a:solidFill>
              </a:rPr>
              <a:t>Manual MRI analysis takes a lot of time, delaying critical treatments.</a:t>
            </a:r>
            <a:endParaRPr sz="1500">
              <a:solidFill>
                <a:schemeClr val="hlink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○"/>
            </a:pPr>
            <a:r>
              <a:rPr lang="en" sz="1500">
                <a:solidFill>
                  <a:schemeClr val="hlink"/>
                </a:solidFill>
              </a:rPr>
              <a:t>Diagnosis depends on radiologists’ interpretation, which can vary.</a:t>
            </a:r>
            <a:endParaRPr sz="1500">
              <a:solidFill>
                <a:schemeClr val="hlink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Advancements in AI and Deep Learning</a:t>
            </a:r>
            <a:r>
              <a:rPr lang="en" sz="1500">
                <a:solidFill>
                  <a:schemeClr val="hlink"/>
                </a:solidFill>
              </a:rPr>
              <a:t>:</a:t>
            </a:r>
            <a:endParaRPr sz="1500">
              <a:solidFill>
                <a:schemeClr val="hlink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○"/>
            </a:pPr>
            <a:r>
              <a:rPr lang="en" sz="1500">
                <a:solidFill>
                  <a:schemeClr val="hlink"/>
                </a:solidFill>
              </a:rPr>
              <a:t>AI-based deep learning models can automate tumor detection with higher accuracy.</a:t>
            </a:r>
            <a:endParaRPr sz="1500">
              <a:solidFill>
                <a:schemeClr val="hlink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○"/>
            </a:pPr>
            <a:r>
              <a:rPr lang="en" sz="1500">
                <a:solidFill>
                  <a:schemeClr val="hlink"/>
                </a:solidFill>
              </a:rPr>
              <a:t>These models can process thousands of scans quickly, reducing radiologist workload.</a:t>
            </a:r>
            <a:endParaRPr sz="1500">
              <a:solidFill>
                <a:schemeClr val="hlink"/>
              </a:solidFill>
            </a:endParaRPr>
          </a:p>
        </p:txBody>
      </p:sp>
      <p:sp>
        <p:nvSpPr>
          <p:cNvPr id="280" name="Google Shape;280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Introduction(cont.)</a:t>
            </a:r>
            <a:endParaRPr sz="3000"/>
          </a:p>
        </p:txBody>
      </p:sp>
      <p:pic>
        <p:nvPicPr>
          <p:cNvPr id="286" name="Google Shape;2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7977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2"/>
          <p:cNvSpPr txBox="1"/>
          <p:nvPr/>
        </p:nvSpPr>
        <p:spPr>
          <a:xfrm>
            <a:off x="909425" y="949175"/>
            <a:ext cx="7802100" cy="3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Significance of Transfer Learning (TL)</a:t>
            </a:r>
            <a:r>
              <a:rPr lang="en" sz="1500">
                <a:solidFill>
                  <a:schemeClr val="hlink"/>
                </a:solidFill>
              </a:rPr>
              <a:t>:</a:t>
            </a:r>
            <a:endParaRPr sz="1500">
              <a:solidFill>
                <a:schemeClr val="hlink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○"/>
            </a:pPr>
            <a:r>
              <a:rPr lang="en" sz="1500">
                <a:solidFill>
                  <a:schemeClr val="hlink"/>
                </a:solidFill>
              </a:rPr>
              <a:t>Transfer learning uses models already trained on large datasets (like ImageNet).</a:t>
            </a:r>
            <a:endParaRPr sz="1500">
              <a:solidFill>
                <a:schemeClr val="hlink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○"/>
            </a:pPr>
            <a:r>
              <a:rPr lang="en" sz="1500">
                <a:solidFill>
                  <a:schemeClr val="hlink"/>
                </a:solidFill>
              </a:rPr>
              <a:t>It improves accuracy on small medical datasets and reduces training time.</a:t>
            </a:r>
            <a:endParaRPr sz="1500">
              <a:solidFill>
                <a:schemeClr val="hlink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EfficientNet for Classification</a:t>
            </a:r>
            <a:endParaRPr b="1" sz="1500">
              <a:solidFill>
                <a:schemeClr val="hlink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○"/>
            </a:pPr>
            <a:r>
              <a:rPr lang="en" sz="1500">
                <a:solidFill>
                  <a:schemeClr val="hlink"/>
                </a:solidFill>
              </a:rPr>
              <a:t>EfficientNet-B0, a lightweight but powerful CNN, is fine-tuned to classify tumors into four categories.</a:t>
            </a:r>
            <a:endParaRPr sz="1500">
              <a:solidFill>
                <a:schemeClr val="hlink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○"/>
            </a:pPr>
            <a:r>
              <a:rPr lang="en" sz="1500">
                <a:solidFill>
                  <a:schemeClr val="hlink"/>
                </a:solidFill>
              </a:rPr>
              <a:t>Its compound scaling (balancing depth, width, resolution) improves efficiency and accuracy.</a:t>
            </a:r>
            <a:endParaRPr sz="1500">
              <a:solidFill>
                <a:schemeClr val="hlink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YOLO for Segmentation</a:t>
            </a:r>
            <a:endParaRPr b="1" sz="1500">
              <a:solidFill>
                <a:schemeClr val="hlink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○"/>
            </a:pPr>
            <a:r>
              <a:rPr lang="en" sz="1500">
                <a:solidFill>
                  <a:schemeClr val="hlink"/>
                </a:solidFill>
              </a:rPr>
              <a:t>YOLO (You Only Look Once) is widely used for fast object detection, including tumor localization in MRI images.</a:t>
            </a:r>
            <a:endParaRPr sz="1500">
              <a:solidFill>
                <a:schemeClr val="hlink"/>
              </a:solidFill>
            </a:endParaRPr>
          </a:p>
        </p:txBody>
      </p:sp>
      <p:sp>
        <p:nvSpPr>
          <p:cNvPr id="288" name="Google Shape;288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3000"/>
              <a:t>Background </a:t>
            </a:r>
            <a:r>
              <a:rPr lang="en" sz="3000">
                <a:solidFill>
                  <a:schemeClr val="dk1"/>
                </a:solidFill>
              </a:rPr>
              <a:t>Information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294" name="Google Shape;2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7977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3"/>
          <p:cNvSpPr txBox="1"/>
          <p:nvPr/>
        </p:nvSpPr>
        <p:spPr>
          <a:xfrm>
            <a:off x="822450" y="1011300"/>
            <a:ext cx="71562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Brain Tumors and Imaging</a:t>
            </a:r>
            <a:endParaRPr b="1" sz="1500">
              <a:solidFill>
                <a:schemeClr val="hlink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○"/>
            </a:pPr>
            <a:r>
              <a:rPr lang="en" sz="1500">
                <a:solidFill>
                  <a:schemeClr val="hlink"/>
                </a:solidFill>
              </a:rPr>
              <a:t>Brain tumors are abnormal cell growths inside the brain.</a:t>
            </a:r>
            <a:endParaRPr sz="1500">
              <a:solidFill>
                <a:schemeClr val="hlink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○"/>
            </a:pPr>
            <a:r>
              <a:rPr lang="en" sz="1500">
                <a:solidFill>
                  <a:schemeClr val="hlink"/>
                </a:solidFill>
              </a:rPr>
              <a:t>MRI scans are commonly used for detection and analysis due to their detailed imaging.</a:t>
            </a:r>
            <a:endParaRPr sz="1500">
              <a:solidFill>
                <a:schemeClr val="hlink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AI and Deep Learning in Medical Imaging</a:t>
            </a:r>
            <a:endParaRPr b="1" sz="1500">
              <a:solidFill>
                <a:schemeClr val="hlink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○"/>
            </a:pPr>
            <a:r>
              <a:rPr lang="en" sz="1500">
                <a:solidFill>
                  <a:schemeClr val="hlink"/>
                </a:solidFill>
              </a:rPr>
              <a:t>AI models can analyze MRI scans faster and detect subtle patterns.</a:t>
            </a:r>
            <a:endParaRPr sz="1500">
              <a:solidFill>
                <a:schemeClr val="hlink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○"/>
            </a:pPr>
            <a:r>
              <a:rPr lang="en" sz="1500">
                <a:solidFill>
                  <a:schemeClr val="hlink"/>
                </a:solidFill>
              </a:rPr>
              <a:t>They offer higher consistency and help in reducing diagnostic errors.</a:t>
            </a:r>
            <a:endParaRPr sz="1500">
              <a:solidFill>
                <a:schemeClr val="hlink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EfficientNet and YOLO - Emerging Tools</a:t>
            </a:r>
            <a:endParaRPr b="1" sz="1500">
              <a:solidFill>
                <a:schemeClr val="hlink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○"/>
            </a:pPr>
            <a:r>
              <a:rPr lang="en" sz="1500">
                <a:solidFill>
                  <a:schemeClr val="hlink"/>
                </a:solidFill>
              </a:rPr>
              <a:t>EfficientNet offers high accuracy in image classification with optimized size and speed.</a:t>
            </a:r>
            <a:endParaRPr sz="1500">
              <a:solidFill>
                <a:schemeClr val="hlink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○"/>
            </a:pPr>
            <a:r>
              <a:rPr lang="en" sz="1500">
                <a:solidFill>
                  <a:schemeClr val="hlink"/>
                </a:solidFill>
              </a:rPr>
              <a:t>YOLO (You Only Look Once) is widely used for fast object detection, including tumor localization in MRI images.</a:t>
            </a:r>
            <a:endParaRPr sz="1500">
              <a:solidFill>
                <a:schemeClr val="hlink"/>
              </a:solidFill>
            </a:endParaRPr>
          </a:p>
        </p:txBody>
      </p:sp>
      <p:sp>
        <p:nvSpPr>
          <p:cNvPr id="296" name="Google Shape;296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Literature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Review</a:t>
            </a:r>
            <a:endParaRPr/>
          </a:p>
        </p:txBody>
      </p:sp>
      <p:pic>
        <p:nvPicPr>
          <p:cNvPr id="302" name="Google Shape;3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79775"/>
            <a:ext cx="1911200" cy="659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3" name="Google Shape;303;p34"/>
          <p:cNvGraphicFramePr/>
          <p:nvPr/>
        </p:nvGraphicFramePr>
        <p:xfrm>
          <a:off x="714300" y="114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{D22ABA44-0E9C-4B34-B04E-6086E8898230}</a:tableStyleId>
              </a:tblPr>
              <a:tblGrid>
                <a:gridCol w="569750"/>
                <a:gridCol w="1791050"/>
                <a:gridCol w="2061250"/>
                <a:gridCol w="1824875"/>
                <a:gridCol w="1718950"/>
              </a:tblGrid>
              <a:tr h="52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hlink"/>
                          </a:solidFill>
                        </a:rPr>
                        <a:t>Sl No.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Paper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Merits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Demerits</a:t>
                      </a:r>
                      <a:endParaRPr b="1" sz="15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35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A. Kadam, S. Bhuvaji, and S. Deshpande, "Brain Tumor Classification Using Deep Learning Algorithms," </a:t>
                      </a:r>
                      <a:r>
                        <a:rPr i="1"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IJRASET</a:t>
                      </a:r>
                      <a:r>
                        <a:rPr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vol. 9, Dec. 2021.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hlink"/>
                          </a:solidFill>
                        </a:rPr>
                        <a:t>Used deep learning models like CNN for classifying brain tumors into different types based on MRI images.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Effective for basic tumor          type classification.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Works well with moderate-sized datasets.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Limited generalization to rare tumor types.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Relies heavily on data quality.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35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M. I. Mahmud, M. Mamun, and A. Abdelgawad, "A Deep Analysis of Brain Tumor Detection from MR Images Using Deep Learning Networks," </a:t>
                      </a:r>
                      <a:r>
                        <a:rPr i="1"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Algorithms</a:t>
                      </a:r>
                      <a:r>
                        <a:rPr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vol. 16, no. 176, 2023.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Compared multiple deep learning architectures to detect brain tumors in MRI images.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Comprehensive comparison of models.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Focuses on accuracy and reliability.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Models require high computational power.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Manual pre-processing is needed.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4" name="Google Shape;304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Literature </a:t>
            </a:r>
            <a:r>
              <a:rPr lang="en">
                <a:solidFill>
                  <a:schemeClr val="dk1"/>
                </a:solidFill>
              </a:rPr>
              <a:t>Review</a:t>
            </a:r>
            <a:endParaRPr/>
          </a:p>
        </p:txBody>
      </p:sp>
      <p:pic>
        <p:nvPicPr>
          <p:cNvPr id="310" name="Google Shape;3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79775"/>
            <a:ext cx="1911200" cy="659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1" name="Google Shape;311;p35"/>
          <p:cNvGraphicFramePr/>
          <p:nvPr/>
        </p:nvGraphicFramePr>
        <p:xfrm>
          <a:off x="714300" y="114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{D22ABA44-0E9C-4B34-B04E-6086E8898230}</a:tableStyleId>
              </a:tblPr>
              <a:tblGrid>
                <a:gridCol w="569750"/>
                <a:gridCol w="1837375"/>
                <a:gridCol w="2220150"/>
                <a:gridCol w="1752025"/>
                <a:gridCol w="1586575"/>
              </a:tblGrid>
              <a:tr h="52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hlink"/>
                          </a:solidFill>
                        </a:rPr>
                        <a:t>Sl No.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Paper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Merits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Demerits</a:t>
                      </a:r>
                      <a:endParaRPr b="1" sz="15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35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 Solanki, U. P. Singh, S. S. Chouhan, and S. Jain, "Brain Tumor Detection and Classification Using Intelligence Techniques," </a:t>
                      </a:r>
                      <a:r>
                        <a:rPr i="1"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LNCT University, Bhopal</a:t>
                      </a:r>
                      <a:r>
                        <a:rPr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Applied a mix of machine learning and deep learning techniques to classify brain tumors.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Uses hybrid methods for better accuracy.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Works with limited data.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High complexity in model training.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Needs feature engineering.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35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Z. Jia and D. Chen, "Brain Tumor Identification and Classification of MRI Images Using Deep Learning Techniques," </a:t>
                      </a:r>
                      <a:r>
                        <a:rPr i="1"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Harbin University of Science and Technology</a:t>
                      </a:r>
                      <a:r>
                        <a:rPr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hlink"/>
                          </a:solidFill>
                        </a:rPr>
                        <a:t>Focused on automating identification and type classification using CNN.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Automated process reduces human error.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CNN handles image patterns well.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Not optimized for rare cases.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Performance depends on training size.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2" name="Google Shape;312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Literature </a:t>
            </a:r>
            <a:r>
              <a:rPr lang="en">
                <a:solidFill>
                  <a:schemeClr val="dk1"/>
                </a:solidFill>
              </a:rPr>
              <a:t>Review</a:t>
            </a:r>
            <a:endParaRPr/>
          </a:p>
        </p:txBody>
      </p:sp>
      <p:pic>
        <p:nvPicPr>
          <p:cNvPr id="318" name="Google Shape;3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79775"/>
            <a:ext cx="1911200" cy="659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9" name="Google Shape;319;p36"/>
          <p:cNvGraphicFramePr/>
          <p:nvPr/>
        </p:nvGraphicFramePr>
        <p:xfrm>
          <a:off x="714300" y="114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{D22ABA44-0E9C-4B34-B04E-6086E8898230}</a:tableStyleId>
              </a:tblPr>
              <a:tblGrid>
                <a:gridCol w="569750"/>
                <a:gridCol w="2029350"/>
                <a:gridCol w="2107600"/>
                <a:gridCol w="1692475"/>
                <a:gridCol w="1566700"/>
              </a:tblGrid>
              <a:tr h="52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hlink"/>
                          </a:solidFill>
                        </a:rPr>
                        <a:t>Sl No.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Paper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Merits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Demerits</a:t>
                      </a:r>
                      <a:endParaRPr b="1" sz="15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35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A. B. Abdusalomov, M. Mukhiddinov, and T. K. Whangbo, "Brain Tumor Detection Based on Deep Learning Approaches and Magnetic Resonance Imaging," </a:t>
                      </a:r>
                      <a:r>
                        <a:rPr i="1"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Cancers</a:t>
                      </a:r>
                      <a:r>
                        <a:rPr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vol. 15, no. 4172, 2023.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Explored deep learning models trained on MRI datasets for tumor detection.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Works on multi-type tumors.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Suitable for clinical settings.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Requires fine-tuning for new datasets.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Sensitive to noise in images.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35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N. Shamshad et al., "Enhancing Brain Tumor Classification by a Comprehensive Study on Transfer Learning Techniques and Model Efficiency Using MRI Datasets," </a:t>
                      </a:r>
                      <a:r>
                        <a:rPr i="1"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Dalian University of Technology</a:t>
                      </a:r>
                      <a:r>
                        <a:rPr lang="en" sz="11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hlink"/>
                          </a:solidFill>
                        </a:rPr>
                        <a:t>Studied different </a:t>
                      </a:r>
                      <a:r>
                        <a:rPr b="1" lang="en" sz="1200">
                          <a:solidFill>
                            <a:schemeClr val="hlink"/>
                          </a:solidFill>
                        </a:rPr>
                        <a:t>transfer learning</a:t>
                      </a:r>
                      <a:r>
                        <a:rPr lang="en" sz="1200">
                          <a:solidFill>
                            <a:schemeClr val="hlink"/>
                          </a:solidFill>
                        </a:rPr>
                        <a:t> models for brain tumor classification using MRI data.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Reduces training time significantly.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Works with small labeled datasets.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Needs careful model selection.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• </a:t>
                      </a:r>
                      <a:r>
                        <a:rPr lang="en" sz="1100">
                          <a:solidFill>
                            <a:schemeClr val="hlink"/>
                          </a:solidFill>
                        </a:rPr>
                        <a:t>Overfitting risk if source and target data mismatch.</a:t>
                      </a:r>
                      <a:endParaRPr sz="11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0" name="Google Shape;320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 Brain Cancer by Slidesgo">
  <a:themeElements>
    <a:clrScheme name="Simple Light">
      <a:dk1>
        <a:srgbClr val="434343"/>
      </a:dk1>
      <a:lt1>
        <a:srgbClr val="F3F3F3"/>
      </a:lt1>
      <a:dk2>
        <a:srgbClr val="FF5B5B"/>
      </a:dk2>
      <a:lt2>
        <a:srgbClr val="66666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