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6"/>
  </p:notesMasterIdLst>
  <p:handoutMasterIdLst>
    <p:handoutMasterId r:id="rId47"/>
  </p:handoutMasterIdLst>
  <p:sldIdLst>
    <p:sldId id="256" r:id="rId5"/>
    <p:sldId id="297" r:id="rId6"/>
    <p:sldId id="299" r:id="rId7"/>
    <p:sldId id="300" r:id="rId8"/>
    <p:sldId id="320" r:id="rId9"/>
    <p:sldId id="289" r:id="rId10"/>
    <p:sldId id="305" r:id="rId11"/>
    <p:sldId id="330" r:id="rId12"/>
    <p:sldId id="306" r:id="rId13"/>
    <p:sldId id="307" r:id="rId14"/>
    <p:sldId id="310" r:id="rId15"/>
    <p:sldId id="308" r:id="rId16"/>
    <p:sldId id="311" r:id="rId17"/>
    <p:sldId id="309" r:id="rId18"/>
    <p:sldId id="314" r:id="rId19"/>
    <p:sldId id="335" r:id="rId20"/>
    <p:sldId id="290" r:id="rId21"/>
    <p:sldId id="298" r:id="rId22"/>
    <p:sldId id="312" r:id="rId23"/>
    <p:sldId id="291" r:id="rId24"/>
    <p:sldId id="321" r:id="rId25"/>
    <p:sldId id="331" r:id="rId26"/>
    <p:sldId id="292" r:id="rId27"/>
    <p:sldId id="315" r:id="rId28"/>
    <p:sldId id="324" r:id="rId29"/>
    <p:sldId id="293" r:id="rId30"/>
    <p:sldId id="322" r:id="rId31"/>
    <p:sldId id="316" r:id="rId32"/>
    <p:sldId id="323" r:id="rId33"/>
    <p:sldId id="294" r:id="rId34"/>
    <p:sldId id="333" r:id="rId35"/>
    <p:sldId id="326" r:id="rId36"/>
    <p:sldId id="329" r:id="rId37"/>
    <p:sldId id="327" r:id="rId38"/>
    <p:sldId id="318" r:id="rId39"/>
    <p:sldId id="317" r:id="rId40"/>
    <p:sldId id="325" r:id="rId41"/>
    <p:sldId id="304" r:id="rId42"/>
    <p:sldId id="319" r:id="rId43"/>
    <p:sldId id="334" r:id="rId44"/>
    <p:sldId id="285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49" autoAdjust="0"/>
  </p:normalViewPr>
  <p:slideViewPr>
    <p:cSldViewPr snapToGrid="0" showGuides="1">
      <p:cViewPr varScale="1">
        <p:scale>
          <a:sx n="82" d="100"/>
          <a:sy n="82" d="100"/>
        </p:scale>
        <p:origin x="876" y="8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76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9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4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3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40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58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885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62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0DA1498-92C7-4E4B-8045-C9195F453964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95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0DA1498-92C7-4E4B-8045-C9195F453964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4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5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5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3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3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7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43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14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0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87519"/>
            <a:ext cx="9144000" cy="3108543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NORTHWIND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Project#1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6478843" y="2680032"/>
            <a:ext cx="1212388" cy="1497936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0" name="Picture 9" descr="This image is an icon that says &quot;24Slides.&quot;">
            <a:hlinkClick r:id="rId3"/>
            <a:extLst>
              <a:ext uri="{FF2B5EF4-FFF2-40B4-BE49-F238E27FC236}">
                <a16:creationId xmlns:a16="http://schemas.microsoft.com/office/drawing/2014/main" id="{D7D6377A-A12B-4809-B24A-008F2A7B6D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40B0-8584-4125-A366-714D9484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7F7A8C-DC16-4A55-8CBD-824B12C11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3" y="16042"/>
            <a:ext cx="11706870" cy="6841958"/>
          </a:xfrm>
        </p:spPr>
      </p:pic>
    </p:spTree>
    <p:extLst>
      <p:ext uri="{BB962C8B-B14F-4D97-AF65-F5344CB8AC3E}">
        <p14:creationId xmlns:p14="http://schemas.microsoft.com/office/powerpoint/2010/main" val="3092620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3BFDC-E456-42DD-B9D8-F4667E8B9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3767CF-FF55-41B3-8C3E-8FF842C01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45" y="-4220"/>
            <a:ext cx="11459632" cy="6782009"/>
          </a:xfrm>
        </p:spPr>
      </p:pic>
    </p:spTree>
    <p:extLst>
      <p:ext uri="{BB962C8B-B14F-4D97-AF65-F5344CB8AC3E}">
        <p14:creationId xmlns:p14="http://schemas.microsoft.com/office/powerpoint/2010/main" val="1847663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2537-055F-44C1-B7E9-A3BD52C8C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CDF8DC-D36B-46DB-AF14-2A95B2A59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7" y="-3342"/>
            <a:ext cx="11678653" cy="6852763"/>
          </a:xfrm>
        </p:spPr>
      </p:pic>
    </p:spTree>
    <p:extLst>
      <p:ext uri="{BB962C8B-B14F-4D97-AF65-F5344CB8AC3E}">
        <p14:creationId xmlns:p14="http://schemas.microsoft.com/office/powerpoint/2010/main" val="1744895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B8063-2BC1-4686-99B7-AEB5721C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995BA6-F2D4-4CA1-BC39-60D6E3682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6" y="0"/>
            <a:ext cx="11935327" cy="6837700"/>
          </a:xfrm>
        </p:spPr>
      </p:pic>
    </p:spTree>
    <p:extLst>
      <p:ext uri="{BB962C8B-B14F-4D97-AF65-F5344CB8AC3E}">
        <p14:creationId xmlns:p14="http://schemas.microsoft.com/office/powerpoint/2010/main" val="3019717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645F-0715-4026-AB79-EA1D577D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91D50E-6DC4-4E4C-AB0D-C2EC8B835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9" y="0"/>
            <a:ext cx="11518231" cy="6753726"/>
          </a:xfrm>
        </p:spPr>
      </p:pic>
    </p:spTree>
    <p:extLst>
      <p:ext uri="{BB962C8B-B14F-4D97-AF65-F5344CB8AC3E}">
        <p14:creationId xmlns:p14="http://schemas.microsoft.com/office/powerpoint/2010/main" val="3594929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770F-4CFC-4FA2-99B3-12EDC355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D2CE92-95B2-4BE2-9C27-99D8C5129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27836" cy="6858000"/>
          </a:xfrm>
        </p:spPr>
      </p:pic>
    </p:spTree>
    <p:extLst>
      <p:ext uri="{BB962C8B-B14F-4D97-AF65-F5344CB8AC3E}">
        <p14:creationId xmlns:p14="http://schemas.microsoft.com/office/powerpoint/2010/main" val="3445671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498E0-E330-41AB-85F9-FED16820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Solutions and Expected Outcomes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9CCB5-D011-474F-9CF6-113CDF8B9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highest sales generating products have less unique customers as compared to others.</a:t>
            </a:r>
          </a:p>
          <a:p>
            <a:r>
              <a:rPr lang="en-US" dirty="0"/>
              <a:t>So, we have to 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06744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BC5F-140F-4567-9916-3B8D81CF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RFM Customer Segmentation:</a:t>
            </a:r>
            <a:br>
              <a:rPr lang="en-PK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7C86F-7552-412C-9660-9CEC14470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2603500"/>
            <a:ext cx="9313863" cy="36449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Definition: RFM customer segmentation is a method of categorizing customers based on three key factors:</a:t>
            </a:r>
            <a:endParaRPr lang="en-P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Recency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(how recently a customer made a purchase)</a:t>
            </a:r>
            <a:endParaRPr lang="en-PK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Frequency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(how often a customer makes purchases)</a:t>
            </a:r>
            <a:endParaRPr lang="en-PK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Monetary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Average Order Value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endParaRPr lang="en-PK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PK" sz="2000" dirty="0"/>
          </a:p>
        </p:txBody>
      </p:sp>
      <p:pic>
        <p:nvPicPr>
          <p:cNvPr id="4" name="Graphic 3" descr="Bullseye with solid fill">
            <a:extLst>
              <a:ext uri="{FF2B5EF4-FFF2-40B4-BE49-F238E27FC236}">
                <a16:creationId xmlns:a16="http://schemas.microsoft.com/office/drawing/2014/main" id="{DF238805-2E15-492C-9BE5-FC1C37F84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8240" y="3003549"/>
            <a:ext cx="3139757" cy="313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81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B451A52-2EA1-48C1-8DCE-5297FA349D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993233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319">
                  <a:extLst>
                    <a:ext uri="{9D8B030D-6E8A-4147-A177-3AD203B41FA5}">
                      <a16:colId xmlns:a16="http://schemas.microsoft.com/office/drawing/2014/main" val="1268988372"/>
                    </a:ext>
                  </a:extLst>
                </a:gridCol>
                <a:gridCol w="2022814">
                  <a:extLst>
                    <a:ext uri="{9D8B030D-6E8A-4147-A177-3AD203B41FA5}">
                      <a16:colId xmlns:a16="http://schemas.microsoft.com/office/drawing/2014/main" val="3118752267"/>
                    </a:ext>
                  </a:extLst>
                </a:gridCol>
                <a:gridCol w="6091568">
                  <a:extLst>
                    <a:ext uri="{9D8B030D-6E8A-4147-A177-3AD203B41FA5}">
                      <a16:colId xmlns:a16="http://schemas.microsoft.com/office/drawing/2014/main" val="1851846604"/>
                    </a:ext>
                  </a:extLst>
                </a:gridCol>
                <a:gridCol w="1020413">
                  <a:extLst>
                    <a:ext uri="{9D8B030D-6E8A-4147-A177-3AD203B41FA5}">
                      <a16:colId xmlns:a16="http://schemas.microsoft.com/office/drawing/2014/main" val="1406459354"/>
                    </a:ext>
                  </a:extLst>
                </a:gridCol>
                <a:gridCol w="1020413">
                  <a:extLst>
                    <a:ext uri="{9D8B030D-6E8A-4147-A177-3AD203B41FA5}">
                      <a16:colId xmlns:a16="http://schemas.microsoft.com/office/drawing/2014/main" val="3596995559"/>
                    </a:ext>
                  </a:extLst>
                </a:gridCol>
                <a:gridCol w="1269472">
                  <a:extLst>
                    <a:ext uri="{9D8B030D-6E8A-4147-A177-3AD203B41FA5}">
                      <a16:colId xmlns:a16="http://schemas.microsoft.com/office/drawing/2014/main" val="2576692268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r>
                        <a:rPr lang="en-US" sz="1800" b="1" dirty="0"/>
                        <a:t>S.no</a:t>
                      </a:r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Customer Segments</a:t>
                      </a:r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Segment Descriptions</a:t>
                      </a:r>
                      <a:endParaRPr lang="en-PK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89011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Champions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High-Value, Active Customers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3-5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4-5</a:t>
                      </a:r>
                      <a:endParaRPr lang="en-PK" dirty="0"/>
                    </a:p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4-5</a:t>
                      </a:r>
                      <a:endParaRPr lang="en-PK" dirty="0"/>
                    </a:p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67026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Loyal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Consistent, Valuable Buyers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2-3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3-4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4-5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76729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Potential Loyalists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Promising, Engagement Opportunity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2-3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2-3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515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Attention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Declining, Active Customers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94642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About to Sleep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Inactive, Possible Revival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1-4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46501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dirty="0"/>
                        <a:t>6.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Risk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Churning, Engagement Needed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1-3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51166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dirty="0"/>
                        <a:t>7.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Lost Customers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Inactive, Hard to Reclaim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944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106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7473-5B18-4278-8917-5145A175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09F42D-E908-B119-20F7-B922A4112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3784" y="0"/>
            <a:ext cx="12285784" cy="6858000"/>
          </a:xfrm>
        </p:spPr>
      </p:pic>
    </p:spTree>
    <p:extLst>
      <p:ext uri="{BB962C8B-B14F-4D97-AF65-F5344CB8AC3E}">
        <p14:creationId xmlns:p14="http://schemas.microsoft.com/office/powerpoint/2010/main" val="393659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21C54-A987-4ECB-A571-FC4DE6DA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Introduction: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653A6-A459-4970-907B-E8A23530C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u="sng" dirty="0"/>
              <a:t>Group-A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Syed Rehan Ali</a:t>
            </a:r>
          </a:p>
          <a:p>
            <a:pPr lvl="1"/>
            <a:r>
              <a:rPr lang="en-US" sz="2400" dirty="0"/>
              <a:t>Muhammad Ahmed</a:t>
            </a:r>
          </a:p>
          <a:p>
            <a:pPr lvl="1"/>
            <a:r>
              <a:rPr lang="en-US" sz="2400" dirty="0"/>
              <a:t>Rana Sheraz Shafi</a:t>
            </a:r>
          </a:p>
          <a:p>
            <a:pPr lvl="1"/>
            <a:r>
              <a:rPr lang="en-US" sz="2400" dirty="0"/>
              <a:t>Muhammad Umair </a:t>
            </a:r>
            <a:r>
              <a:rPr lang="en-US" sz="2400" dirty="0" err="1"/>
              <a:t>Arif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2867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34D6-7432-4B25-A2A7-FE30442A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RFM Average by Segments:</a:t>
            </a:r>
            <a:br>
              <a:rPr lang="en-PK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6F86D-8CCC-4BA7-BC48-4D6818709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547" y="2510734"/>
            <a:ext cx="9158906" cy="434726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RFM averages by segments refer to the calculated average values of Recency, Frequency, and Monetary metrics within each customer segment created through RFM segmentation.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provides insights into the typical behavior of customers in each segment.</a:t>
            </a:r>
            <a:endParaRPr lang="en-P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36372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CE0B-F08B-4CC2-AEFE-1A5A77CA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2FB86-224B-72A3-06BC-799146A35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FCC357-BF8D-7F98-8E9C-E712451AF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03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04F3-4F43-4EF4-910C-C788C98F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Solutions and Expected Outcomes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92F3-0E32-4E82-8431-CA8A7404C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462" y="2468032"/>
            <a:ext cx="9338141" cy="34163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segmentation helps in identifying and targeting customers with similar buying behaviors.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Improving these metrics can boost revenue, as satisfied customers tend to spend more and remain loyal.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P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665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C0EF-DA68-41D7-B50B-6B11FA92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Churn, Retention Analysis:</a:t>
            </a:r>
            <a:br>
              <a:rPr lang="en-PK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5E23E-427A-4E5B-8BE1-A96721E7C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298" y="2329208"/>
            <a:ext cx="10278336" cy="4667250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Churn rate is the percentage of customers who have stopped using a product or service over a given period. while retention rate is the percentage of customers who continue to use it. Churn and retention analysis evaluates customer loyalty and attrition.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b="0" i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B0DDE3-41D6-4645-A927-37CBC056491E}"/>
              </a:ext>
            </a:extLst>
          </p:cNvPr>
          <p:cNvSpPr txBox="1"/>
          <p:nvPr/>
        </p:nvSpPr>
        <p:spPr>
          <a:xfrm>
            <a:off x="6496050" y="34290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10501D-C31D-470D-8AA2-CC90F84A2444}"/>
              </a:ext>
            </a:extLst>
          </p:cNvPr>
          <p:cNvSpPr/>
          <p:nvPr/>
        </p:nvSpPr>
        <p:spPr>
          <a:xfrm>
            <a:off x="4801610" y="3848176"/>
            <a:ext cx="2159118" cy="2209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CUSTOMERS LOST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DFCBDA-BBD0-4EE4-8926-F3B8F9592ED9}"/>
              </a:ext>
            </a:extLst>
          </p:cNvPr>
          <p:cNvSpPr/>
          <p:nvPr/>
        </p:nvSpPr>
        <p:spPr>
          <a:xfrm>
            <a:off x="1669366" y="3798332"/>
            <a:ext cx="2159118" cy="2209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CHURN RATE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78004C5-4988-45F2-B4E1-4D76ACAAC203}"/>
              </a:ext>
            </a:extLst>
          </p:cNvPr>
          <p:cNvSpPr/>
          <p:nvPr/>
        </p:nvSpPr>
        <p:spPr>
          <a:xfrm>
            <a:off x="7802508" y="3848176"/>
            <a:ext cx="2159118" cy="2209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TOTAL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CUSTOMERS 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02CB2452-5414-45E3-B4B2-9BB24ABC6B39}"/>
              </a:ext>
            </a:extLst>
          </p:cNvPr>
          <p:cNvSpPr/>
          <p:nvPr/>
        </p:nvSpPr>
        <p:spPr>
          <a:xfrm>
            <a:off x="3959830" y="4628906"/>
            <a:ext cx="672672" cy="64068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chemeClr val="tx1"/>
              </a:solidFill>
            </a:endParaRPr>
          </a:p>
        </p:txBody>
      </p:sp>
      <p:sp>
        <p:nvSpPr>
          <p:cNvPr id="21" name="Division Sign 20">
            <a:extLst>
              <a:ext uri="{FF2B5EF4-FFF2-40B4-BE49-F238E27FC236}">
                <a16:creationId xmlns:a16="http://schemas.microsoft.com/office/drawing/2014/main" id="{56B1F564-1498-4D14-8507-8EFCF5DDAC1A}"/>
              </a:ext>
            </a:extLst>
          </p:cNvPr>
          <p:cNvSpPr/>
          <p:nvPr/>
        </p:nvSpPr>
        <p:spPr>
          <a:xfrm>
            <a:off x="7031279" y="4628906"/>
            <a:ext cx="672672" cy="640687"/>
          </a:xfrm>
          <a:prstGeom prst="mathDivid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56662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2B78-E1C5-471F-A6A8-525FB504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547E9B-BA63-400D-9D10-1A1A0DA36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59" b="1"/>
          <a:stretch/>
        </p:blipFill>
        <p:spPr>
          <a:xfrm>
            <a:off x="158954" y="0"/>
            <a:ext cx="11874092" cy="660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68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C6DE-9421-4E53-B81D-0576AED7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Solutions and Expected Outcomes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F9C5D-4228-4FEB-A4FE-236342CF2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 excellent customer service and address issues promptly.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Lower churn reduces the need for acquiring new customers and, consequently, decreases CAC, leading to cost savings and improved profitability.</a:t>
            </a:r>
            <a:endParaRPr lang="en-PK" sz="2400" dirty="0"/>
          </a:p>
          <a:p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595637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3F83-376A-47A3-8938-A197B5CE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Critical Inventory Status:</a:t>
            </a:r>
            <a:br>
              <a:rPr lang="en-PK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E5317-47C2-4EAD-A4BB-719FFABED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5" y="2263880"/>
            <a:ext cx="8032193" cy="522280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Critical inventory status involves monitoring and managing inventory levels of products.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includes tracking the number of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Units in stock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Average units sold.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Reorder levels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ensure product availability and prevent stockouts.</a:t>
            </a:r>
            <a:endParaRPr lang="en-P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PK" sz="2400" dirty="0"/>
          </a:p>
        </p:txBody>
      </p:sp>
      <p:pic>
        <p:nvPicPr>
          <p:cNvPr id="6" name="Graphic 5" descr="Shopping cart with solid fill">
            <a:extLst>
              <a:ext uri="{FF2B5EF4-FFF2-40B4-BE49-F238E27FC236}">
                <a16:creationId xmlns:a16="http://schemas.microsoft.com/office/drawing/2014/main" id="{1F15222A-4FC4-42F2-9C73-36ACC7115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0671" y="2864675"/>
            <a:ext cx="3184433" cy="318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78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320A-4B92-448E-B0ED-C655356E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Categorization Basis: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7DC26-2F7A-4832-90A1-54E3E0C4A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498"/>
            <a:ext cx="9606831" cy="3994249"/>
          </a:xfrm>
        </p:spPr>
        <p:txBody>
          <a:bodyPr>
            <a:normAutofit/>
          </a:bodyPr>
          <a:lstStyle/>
          <a:p>
            <a:r>
              <a:rPr lang="en-US" sz="2400" dirty="0"/>
              <a:t>Units In Stocks &lt; Monthly Average Sales = </a:t>
            </a:r>
            <a:r>
              <a:rPr lang="en-US" sz="2400" b="1" dirty="0"/>
              <a:t>CRITICAL</a:t>
            </a:r>
          </a:p>
          <a:p>
            <a:r>
              <a:rPr lang="en-US" sz="2400" dirty="0"/>
              <a:t>Products with Reorder Level = 0 : Must be </a:t>
            </a:r>
            <a:r>
              <a:rPr lang="en-US" sz="2400" b="1" dirty="0"/>
              <a:t>assigned with Reorder Levels </a:t>
            </a:r>
            <a:r>
              <a:rPr lang="en-US" sz="2400" dirty="0"/>
              <a:t>based on their monthly average sales</a:t>
            </a:r>
          </a:p>
          <a:p>
            <a:r>
              <a:rPr lang="en-US" sz="2400" dirty="0"/>
              <a:t>Products that have inventory Over Stocked must be </a:t>
            </a:r>
            <a:r>
              <a:rPr lang="en-US" sz="2400" b="1" dirty="0"/>
              <a:t>optimized</a:t>
            </a:r>
          </a:p>
          <a:p>
            <a:r>
              <a:rPr lang="en-US" sz="2400" dirty="0"/>
              <a:t>Products that have balanced inventory as compared to their average sales </a:t>
            </a:r>
            <a:r>
              <a:rPr lang="en-US" sz="2400" b="1" dirty="0"/>
              <a:t>No need to optimize</a:t>
            </a:r>
          </a:p>
          <a:p>
            <a:r>
              <a:rPr lang="en-US" sz="2400" dirty="0"/>
              <a:t>Products that have Units in stocks almost near to there Monthly Average have </a:t>
            </a:r>
            <a:r>
              <a:rPr lang="en-US" sz="2400" b="1" dirty="0"/>
              <a:t>Potential of being Out of Stock</a:t>
            </a:r>
            <a:endParaRPr lang="en-PK" sz="2400" b="1" dirty="0"/>
          </a:p>
        </p:txBody>
      </p:sp>
    </p:spTree>
    <p:extLst>
      <p:ext uri="{BB962C8B-B14F-4D97-AF65-F5344CB8AC3E}">
        <p14:creationId xmlns:p14="http://schemas.microsoft.com/office/powerpoint/2010/main" val="1269962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0A5C5-9D94-46BD-8AA3-423D4EBE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8C309A-4DAB-49D9-9ED5-00B511D1A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"/>
            <a:ext cx="12089105" cy="6336633"/>
          </a:xfrm>
        </p:spPr>
      </p:pic>
    </p:spTree>
    <p:extLst>
      <p:ext uri="{BB962C8B-B14F-4D97-AF65-F5344CB8AC3E}">
        <p14:creationId xmlns:p14="http://schemas.microsoft.com/office/powerpoint/2010/main" val="2060455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D5DF-0F1C-46BF-A321-26B0F4F6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Solutions and Expected Outcomes: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9035-7BA9-4608-BC7C-609D0417D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can Improve inventory management by employing demand forecasting and real-time tracking of our products.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That will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reduce costs, minimizes overstocking, and ensures product availability, leading to improved customer satisfaction and profitability.</a:t>
            </a:r>
          </a:p>
          <a:p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424773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142C-CFFA-4350-A587-CB788B0D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About: </a:t>
            </a:r>
            <a:br>
              <a:rPr lang="en-US" b="1" dirty="0"/>
            </a:br>
            <a:r>
              <a:rPr lang="en-US" b="1" dirty="0" err="1"/>
              <a:t>NorthWind</a:t>
            </a:r>
            <a:r>
              <a:rPr lang="en-US" b="1" dirty="0"/>
              <a:t> Sample Dataset</a:t>
            </a:r>
            <a:br>
              <a:rPr lang="en-US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15611-4AA9-4515-B732-EB22EAB80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3146839"/>
            <a:ext cx="8825659" cy="224679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374151"/>
                </a:solidFill>
                <a:latin typeface="Söhne"/>
              </a:rPr>
              <a:t>W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holesale </a:t>
            </a:r>
            <a:r>
              <a:rPr lang="en-US" sz="2400" dirty="0">
                <a:solidFill>
                  <a:srgbClr val="374151"/>
                </a:solidFill>
                <a:latin typeface="Söhne"/>
              </a:rPr>
              <a:t>D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istribution </a:t>
            </a:r>
            <a:r>
              <a:rPr lang="en-US" sz="2400" dirty="0">
                <a:solidFill>
                  <a:srgbClr val="374151"/>
                </a:solidFill>
                <a:latin typeface="Söhne"/>
              </a:rPr>
              <a:t>C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ompany (B2B) working since </a:t>
            </a:r>
            <a:r>
              <a:rPr lang="en-US" sz="2400" dirty="0"/>
              <a:t>04-07-1996.</a:t>
            </a:r>
          </a:p>
          <a:p>
            <a:r>
              <a:rPr lang="en-US" sz="2400" dirty="0"/>
              <a:t>Providing to 93 Businesses over 21 countries with wide array of products under 8 different categories. From Beverages to Seafood.</a:t>
            </a:r>
          </a:p>
          <a:p>
            <a:pPr marL="0" indent="0">
              <a:buNone/>
            </a:pP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05546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813D-23CB-4E2D-9825-88E10A563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Employee Performance:</a:t>
            </a:r>
            <a:br>
              <a:rPr lang="en-PK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3ED76-84CD-412B-8A2D-E6E1856AE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7763963" cy="407865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Employee performance metrics helps in ranking employees.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offers data-driven insights for informed decision-making and improvement.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fosters accountability, enhance engagement, and drive business success.</a:t>
            </a:r>
          </a:p>
        </p:txBody>
      </p:sp>
      <p:pic>
        <p:nvPicPr>
          <p:cNvPr id="5" name="Graphic 4" descr="Podium with solid fill">
            <a:extLst>
              <a:ext uri="{FF2B5EF4-FFF2-40B4-BE49-F238E27FC236}">
                <a16:creationId xmlns:a16="http://schemas.microsoft.com/office/drawing/2014/main" id="{1AC60ACF-2C5C-4DD6-AAEE-06FBD76B2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0929" y="2420768"/>
            <a:ext cx="3234444" cy="323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78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0DD11-6318-4D19-8EB0-81DA841D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Ranking Measures: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E5B4-03C9-442A-8347-C7C6FE0D3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091101" cy="2038838"/>
          </a:xfrm>
        </p:spPr>
        <p:txBody>
          <a:bodyPr>
            <a:normAutofit/>
          </a:bodyPr>
          <a:lstStyle/>
          <a:p>
            <a:r>
              <a:rPr lang="en-US" sz="2400" dirty="0"/>
              <a:t>Monthly Average Sales</a:t>
            </a:r>
          </a:p>
          <a:p>
            <a:r>
              <a:rPr lang="en-US" sz="2400" dirty="0"/>
              <a:t>Monthly Average Orders</a:t>
            </a:r>
          </a:p>
          <a:p>
            <a:r>
              <a:rPr lang="en-US" sz="2400" dirty="0"/>
              <a:t>Number of Customers served.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404346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1718-43D9-4598-BCFD-A64929FD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Monthly Average Sales: MAS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2FE6-2754-4645-A39A-4487A05A5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MAS = Total Sales / Number of Months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PK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88C79A-00F3-47A1-90F4-5144FE5EDF8A}"/>
              </a:ext>
            </a:extLst>
          </p:cNvPr>
          <p:cNvSpPr/>
          <p:nvPr/>
        </p:nvSpPr>
        <p:spPr>
          <a:xfrm>
            <a:off x="1983545" y="3910819"/>
            <a:ext cx="1955409" cy="142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MAS</a:t>
            </a:r>
            <a:endParaRPr lang="en-PK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E87298-D7CE-431B-8BAE-3AE09CEF8769}"/>
              </a:ext>
            </a:extLst>
          </p:cNvPr>
          <p:cNvSpPr/>
          <p:nvPr/>
        </p:nvSpPr>
        <p:spPr>
          <a:xfrm>
            <a:off x="5476342" y="3910818"/>
            <a:ext cx="1955409" cy="142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TOTAL SALES</a:t>
            </a:r>
            <a:endParaRPr lang="en-PK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D6372E-4CB2-43BB-84D2-7BD616662B2A}"/>
              </a:ext>
            </a:extLst>
          </p:cNvPr>
          <p:cNvSpPr/>
          <p:nvPr/>
        </p:nvSpPr>
        <p:spPr>
          <a:xfrm>
            <a:off x="8417171" y="3910818"/>
            <a:ext cx="1955409" cy="142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EMPLOYEE TENURE</a:t>
            </a:r>
            <a:endParaRPr lang="en-PK" b="1" dirty="0"/>
          </a:p>
        </p:txBody>
      </p:sp>
      <p:sp>
        <p:nvSpPr>
          <p:cNvPr id="12" name="Equals 11">
            <a:extLst>
              <a:ext uri="{FF2B5EF4-FFF2-40B4-BE49-F238E27FC236}">
                <a16:creationId xmlns:a16="http://schemas.microsoft.com/office/drawing/2014/main" id="{3AD5E94E-0F0B-4313-8099-972D3A41F6D3}"/>
              </a:ext>
            </a:extLst>
          </p:cNvPr>
          <p:cNvSpPr/>
          <p:nvPr/>
        </p:nvSpPr>
        <p:spPr>
          <a:xfrm>
            <a:off x="4120431" y="4297583"/>
            <a:ext cx="845465" cy="54170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chemeClr val="tx1"/>
              </a:solidFill>
            </a:endParaRPr>
          </a:p>
        </p:txBody>
      </p:sp>
      <p:sp>
        <p:nvSpPr>
          <p:cNvPr id="13" name="Division Sign 12">
            <a:extLst>
              <a:ext uri="{FF2B5EF4-FFF2-40B4-BE49-F238E27FC236}">
                <a16:creationId xmlns:a16="http://schemas.microsoft.com/office/drawing/2014/main" id="{BC3BD104-3187-45AC-8438-A844A290AF4C}"/>
              </a:ext>
            </a:extLst>
          </p:cNvPr>
          <p:cNvSpPr/>
          <p:nvPr/>
        </p:nvSpPr>
        <p:spPr>
          <a:xfrm>
            <a:off x="7390229" y="4325814"/>
            <a:ext cx="1026942" cy="590843"/>
          </a:xfrm>
          <a:prstGeom prst="mathDivid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51767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92EA-E0DF-41EE-8616-895240E3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Monthly Average Order (MAO):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04A8D-30D9-4392-B816-817E56655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890811"/>
            <a:ext cx="8825659" cy="3416300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MAO = Total Orders / Number of Months measures</a:t>
            </a:r>
            <a:endParaRPr lang="en-PK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C38F34-47E7-440F-93E3-C7A8CBF74BA5}"/>
              </a:ext>
            </a:extLst>
          </p:cNvPr>
          <p:cNvSpPr/>
          <p:nvPr/>
        </p:nvSpPr>
        <p:spPr>
          <a:xfrm>
            <a:off x="1874313" y="4598963"/>
            <a:ext cx="1955409" cy="142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MAO</a:t>
            </a:r>
            <a:endParaRPr lang="en-PK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00903B-54A4-4CFD-8AA8-BEBA4902256B}"/>
              </a:ext>
            </a:extLst>
          </p:cNvPr>
          <p:cNvSpPr/>
          <p:nvPr/>
        </p:nvSpPr>
        <p:spPr>
          <a:xfrm>
            <a:off x="5127960" y="4598961"/>
            <a:ext cx="1955409" cy="142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TOTAL ORDERS</a:t>
            </a:r>
            <a:endParaRPr lang="en-PK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003D20-2A4E-4C6A-8BC7-1B2599F442CC}"/>
              </a:ext>
            </a:extLst>
          </p:cNvPr>
          <p:cNvSpPr/>
          <p:nvPr/>
        </p:nvSpPr>
        <p:spPr>
          <a:xfrm>
            <a:off x="8025204" y="4598962"/>
            <a:ext cx="1955409" cy="142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EMPLOYEE TENURE</a:t>
            </a:r>
            <a:endParaRPr lang="en-PK" b="1" dirty="0"/>
          </a:p>
        </p:txBody>
      </p:sp>
      <p:sp>
        <p:nvSpPr>
          <p:cNvPr id="12" name="Equals 11">
            <a:extLst>
              <a:ext uri="{FF2B5EF4-FFF2-40B4-BE49-F238E27FC236}">
                <a16:creationId xmlns:a16="http://schemas.microsoft.com/office/drawing/2014/main" id="{EC3E3D38-6A72-4A71-B5A9-FFA0EE304924}"/>
              </a:ext>
            </a:extLst>
          </p:cNvPr>
          <p:cNvSpPr/>
          <p:nvPr/>
        </p:nvSpPr>
        <p:spPr>
          <a:xfrm>
            <a:off x="4011199" y="4985727"/>
            <a:ext cx="845465" cy="54170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chemeClr val="tx1"/>
              </a:solidFill>
            </a:endParaRPr>
          </a:p>
        </p:txBody>
      </p:sp>
      <p:sp>
        <p:nvSpPr>
          <p:cNvPr id="13" name="Division Sign 12">
            <a:extLst>
              <a:ext uri="{FF2B5EF4-FFF2-40B4-BE49-F238E27FC236}">
                <a16:creationId xmlns:a16="http://schemas.microsoft.com/office/drawing/2014/main" id="{B2B5D202-11E0-4D13-A116-32F3BA83B431}"/>
              </a:ext>
            </a:extLst>
          </p:cNvPr>
          <p:cNvSpPr/>
          <p:nvPr/>
        </p:nvSpPr>
        <p:spPr>
          <a:xfrm>
            <a:off x="7040816" y="5013957"/>
            <a:ext cx="1026942" cy="590843"/>
          </a:xfrm>
          <a:prstGeom prst="mathDivid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142176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F533-156C-4BF5-A8C3-39DA5BE5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No. Of Customers Served by Employee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AE872-9D0E-4004-BFBC-1EC849794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71" y="2603500"/>
            <a:ext cx="6634352" cy="34163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Customers: Customers served by employee is a metric that quantifies the number of customers or clients served or assisted by individual employees. </a:t>
            </a:r>
            <a:endParaRPr lang="en-PK" sz="24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84D4C-A1E8-4B71-B493-5B8C922AB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031" y="2603500"/>
            <a:ext cx="4205165" cy="42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770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03E3-91DC-4771-A488-700ED64D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FC463A-BFEC-4699-A3D0-492DA8F2E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-1"/>
            <a:ext cx="11258550" cy="6609347"/>
          </a:xfrm>
        </p:spPr>
      </p:pic>
    </p:spTree>
    <p:extLst>
      <p:ext uri="{BB962C8B-B14F-4D97-AF65-F5344CB8AC3E}">
        <p14:creationId xmlns:p14="http://schemas.microsoft.com/office/powerpoint/2010/main" val="3888073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9574-2CEA-4FD6-9CB4-664994448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F03A69-AEBC-4CE0-9742-A93D9EB4E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031579" cy="6705600"/>
          </a:xfrm>
        </p:spPr>
      </p:pic>
    </p:spTree>
    <p:extLst>
      <p:ext uri="{BB962C8B-B14F-4D97-AF65-F5344CB8AC3E}">
        <p14:creationId xmlns:p14="http://schemas.microsoft.com/office/powerpoint/2010/main" val="5526897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5B35-781E-4C39-885C-754EF9E7B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Solutions and Expected Outcomes: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52668-F51D-43B9-97A3-EDB5DF8A5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Motivate and enhance employee performance by implementing performance-based incentives, setting clear goals, and fostering a collaborative work culture.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High-performing employees can significantly boost company revenue, and incentivizing them further encourages consistent excellence and drives profitability.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900051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F381-87F5-4328-9A20-BABE08CD4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Shipping Performance: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F7FAF-219D-4F8F-9375-3A34B6EEE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6584316" cy="3416300"/>
          </a:xfrm>
        </p:spPr>
        <p:txBody>
          <a:bodyPr>
            <a:normAutofit/>
          </a:bodyPr>
          <a:lstStyle/>
          <a:p>
            <a:r>
              <a:rPr lang="en-US" sz="2400" b="1" dirty="0"/>
              <a:t>On-Time Delivery Rate </a:t>
            </a:r>
            <a:r>
              <a:rPr lang="en-US" sz="2400" dirty="0"/>
              <a:t>measures the percentage of shipments that are delivered according to their scheduled delivery date.</a:t>
            </a:r>
          </a:p>
          <a:p>
            <a:r>
              <a:rPr lang="en-US" sz="2400" b="1" dirty="0"/>
              <a:t>Average Freight Cost </a:t>
            </a:r>
            <a:r>
              <a:rPr lang="en-US" sz="2400" dirty="0"/>
              <a:t>how much each shipment company charges on average.</a:t>
            </a:r>
            <a:endParaRPr lang="en-US" sz="2400" b="1" dirty="0"/>
          </a:p>
          <a:p>
            <a:endParaRPr lang="en-US" sz="2400" dirty="0"/>
          </a:p>
        </p:txBody>
      </p:sp>
      <p:pic>
        <p:nvPicPr>
          <p:cNvPr id="6" name="Graphic 5" descr="Stopwatch with solid fill">
            <a:extLst>
              <a:ext uri="{FF2B5EF4-FFF2-40B4-BE49-F238E27FC236}">
                <a16:creationId xmlns:a16="http://schemas.microsoft.com/office/drawing/2014/main" id="{87ACA233-7848-4BA6-B4B8-AFECE02E4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9425" y="2345346"/>
            <a:ext cx="3313883" cy="331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166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A73A42-4D21-401E-9AC4-2EADAF383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78" y="-1"/>
            <a:ext cx="12215812" cy="588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7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5AFB-AD0C-4F07-A556-1AF2C46A5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EDA: Exploratory Data Analysis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F7F8A-6A69-4F54-BB5F-24B5516EB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7482609" cy="34163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Categories	--</a:t>
            </a:r>
            <a:r>
              <a:rPr lang="en-US" dirty="0">
                <a:sym typeface="Wingdings" panose="05000000000000000000" pitchFamily="2" charset="2"/>
              </a:rPr>
              <a:t>8</a:t>
            </a:r>
            <a:endParaRPr lang="en-US" dirty="0"/>
          </a:p>
          <a:p>
            <a:r>
              <a:rPr lang="en-US" dirty="0"/>
              <a:t>Customers	--</a:t>
            </a:r>
            <a:r>
              <a:rPr lang="en-US" dirty="0">
                <a:sym typeface="Wingdings" panose="05000000000000000000" pitchFamily="2" charset="2"/>
              </a:rPr>
              <a:t>93</a:t>
            </a:r>
            <a:endParaRPr lang="en-US" dirty="0"/>
          </a:p>
          <a:p>
            <a:r>
              <a:rPr lang="en-US" dirty="0"/>
              <a:t>Employees	--</a:t>
            </a:r>
            <a:r>
              <a:rPr lang="en-US" dirty="0">
                <a:sym typeface="Wingdings" panose="05000000000000000000" pitchFamily="2" charset="2"/>
              </a:rPr>
              <a:t>9</a:t>
            </a:r>
            <a:endParaRPr lang="en-US" dirty="0"/>
          </a:p>
          <a:p>
            <a:r>
              <a:rPr lang="en-US" dirty="0"/>
              <a:t>Orderdetails	--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2155?</a:t>
            </a:r>
          </a:p>
          <a:p>
            <a:r>
              <a:rPr lang="en-US" dirty="0"/>
              <a:t>Orders		--</a:t>
            </a:r>
            <a:r>
              <a:rPr lang="en-US" dirty="0">
                <a:sym typeface="Wingdings" panose="05000000000000000000" pitchFamily="2" charset="2"/>
              </a:rPr>
              <a:t>830</a:t>
            </a:r>
            <a:endParaRPr lang="en-US" dirty="0"/>
          </a:p>
          <a:p>
            <a:r>
              <a:rPr lang="en-US" dirty="0"/>
              <a:t>Products		--</a:t>
            </a:r>
            <a:r>
              <a:rPr lang="en-US" dirty="0">
                <a:sym typeface="Wingdings" panose="05000000000000000000" pitchFamily="2" charset="2"/>
              </a:rPr>
              <a:t>77	 Discontinued	--8</a:t>
            </a:r>
            <a:endParaRPr lang="en-US" dirty="0"/>
          </a:p>
          <a:p>
            <a:r>
              <a:rPr lang="en-US" dirty="0"/>
              <a:t>Regions		--</a:t>
            </a:r>
            <a:r>
              <a:rPr lang="en-US" dirty="0">
                <a:sym typeface="Wingdings" panose="05000000000000000000" pitchFamily="2" charset="2"/>
              </a:rPr>
              <a:t>4</a:t>
            </a:r>
            <a:endParaRPr lang="en-US" dirty="0"/>
          </a:p>
          <a:p>
            <a:r>
              <a:rPr lang="en-US" dirty="0"/>
              <a:t>Shippers		--</a:t>
            </a:r>
            <a:r>
              <a:rPr lang="en-US" dirty="0">
                <a:sym typeface="Wingdings" panose="05000000000000000000" pitchFamily="2" charset="2"/>
              </a:rPr>
              <a:t>3</a:t>
            </a:r>
            <a:endParaRPr lang="en-US" dirty="0"/>
          </a:p>
          <a:p>
            <a:r>
              <a:rPr lang="en-US" dirty="0"/>
              <a:t>Suppliers		--</a:t>
            </a:r>
            <a:r>
              <a:rPr lang="en-US" dirty="0">
                <a:sym typeface="Wingdings" panose="05000000000000000000" pitchFamily="2" charset="2"/>
              </a:rPr>
              <a:t>29</a:t>
            </a:r>
            <a:endParaRPr lang="en-US" dirty="0"/>
          </a:p>
          <a:p>
            <a:r>
              <a:rPr lang="en-US" dirty="0"/>
              <a:t>Territories		--</a:t>
            </a:r>
            <a:r>
              <a:rPr lang="en-US" dirty="0">
                <a:sym typeface="Wingdings" panose="05000000000000000000" pitchFamily="2" charset="2"/>
              </a:rPr>
              <a:t>53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31810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0F60-1281-4DD6-8A9E-B82EE650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Solutions and Expected Outcomes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DA907-783B-4C6E-8683-B8B4700C9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086326" cy="3530015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Suggestion: </a:t>
            </a:r>
          </a:p>
          <a:p>
            <a:pPr lvl="1"/>
            <a:r>
              <a:rPr lang="en-US" sz="2400" dirty="0"/>
              <a:t>Enhance route optimization,</a:t>
            </a:r>
          </a:p>
          <a:p>
            <a:pPr lvl="1"/>
            <a:r>
              <a:rPr lang="en-US" sz="2400" dirty="0"/>
              <a:t> Real-time tracking</a:t>
            </a:r>
          </a:p>
          <a:p>
            <a:pPr lvl="1"/>
            <a:r>
              <a:rPr lang="en-US" sz="2400" dirty="0"/>
              <a:t>Efficient warehouse operations to minimize delays.</a:t>
            </a:r>
          </a:p>
          <a:p>
            <a:endParaRPr lang="en-US" sz="2400" b="1" dirty="0"/>
          </a:p>
          <a:p>
            <a:r>
              <a:rPr lang="en-US" sz="2400" dirty="0"/>
              <a:t>Improving on-time delivery rate boosts customer satisfaction, loyalty, and trust, leading to increased repeat business and positive word-of-mouth.</a:t>
            </a:r>
            <a:endParaRPr lang="en-PK" sz="2400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494751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CA85-26C8-4A1F-8BF6-ED4DE51F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Metrics Analyzed In This PROJECT:</a:t>
            </a:r>
            <a:br>
              <a:rPr lang="en-PK" sz="3600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B2B8F-D045-46DA-8427-4E736173D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Product Performance Ranking</a:t>
            </a:r>
          </a:p>
          <a:p>
            <a:r>
              <a:rPr lang="en-US" dirty="0">
                <a:latin typeface="+mj-lt"/>
              </a:rPr>
              <a:t>Customer Segmentation based on RFM Analysis</a:t>
            </a:r>
          </a:p>
          <a:p>
            <a:r>
              <a:rPr lang="en-US" dirty="0">
                <a:latin typeface="+mj-lt"/>
              </a:rPr>
              <a:t>Churn and Retention Rate Calculation</a:t>
            </a:r>
          </a:p>
          <a:p>
            <a:r>
              <a:rPr lang="en-US" dirty="0">
                <a:latin typeface="+mj-lt"/>
              </a:rPr>
              <a:t>Critical Inventory Status</a:t>
            </a:r>
          </a:p>
          <a:p>
            <a:r>
              <a:rPr lang="en-US" dirty="0">
                <a:latin typeface="+mj-lt"/>
              </a:rPr>
              <a:t>Employee’s Performance</a:t>
            </a:r>
          </a:p>
          <a:p>
            <a:r>
              <a:rPr lang="en-US" dirty="0">
                <a:latin typeface="+mj-lt"/>
              </a:rPr>
              <a:t>Shipper’s Performance</a:t>
            </a:r>
          </a:p>
          <a:p>
            <a:endParaRPr lang="en-PK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299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47AA-F999-442C-80A5-C4FE51D4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 Performance Ranking:</a:t>
            </a:r>
            <a:br>
              <a:rPr lang="en-PK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A62C6-8278-41B9-ADB1-2E63E80C4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554" y="2405575"/>
            <a:ext cx="11491902" cy="417810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BUSINESS METRIC: Top Selling Products (That brings the max revenue)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Importance: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Revenue Generation.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Strategic Decision Making.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Inventory Management.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Marketing and Promotions.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600" b="1" dirty="0"/>
              <a:t>WHY UNIQUE CUSTOMERS: </a:t>
            </a:r>
            <a:r>
              <a:rPr lang="en-US" sz="1600" dirty="0"/>
              <a:t>We aim to identify unique customers </a:t>
            </a:r>
          </a:p>
          <a:p>
            <a:pPr marL="0" indent="0">
              <a:buNone/>
            </a:pPr>
            <a:r>
              <a:rPr lang="en-US" sz="1600" dirty="0"/>
              <a:t>for high-sales products to strategically retain and engage them </a:t>
            </a:r>
          </a:p>
          <a:p>
            <a:pPr marL="0" indent="0">
              <a:buNone/>
            </a:pPr>
            <a:r>
              <a:rPr lang="en-US" sz="1600" dirty="0"/>
              <a:t>through effective marketing and decision-making.</a:t>
            </a:r>
            <a:endParaRPr lang="en-PK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6F2771-6059-42A1-A670-9F4400D4066D}"/>
              </a:ext>
            </a:extLst>
          </p:cNvPr>
          <p:cNvSpPr txBox="1">
            <a:spLocks/>
          </p:cNvSpPr>
          <p:nvPr/>
        </p:nvSpPr>
        <p:spPr>
          <a:xfrm>
            <a:off x="7368448" y="4185594"/>
            <a:ext cx="4412830" cy="406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C1871D-EE84-4E24-A32C-612DECA4788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405" y="2672406"/>
            <a:ext cx="3576916" cy="357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0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243C24-EA40-4A29-A852-F88BA7788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36133"/>
          </a:xfrm>
        </p:spPr>
      </p:pic>
    </p:spTree>
    <p:extLst>
      <p:ext uri="{BB962C8B-B14F-4D97-AF65-F5344CB8AC3E}">
        <p14:creationId xmlns:p14="http://schemas.microsoft.com/office/powerpoint/2010/main" val="127615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B64A-5613-403B-AD13-8D651461B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 5 Products Sales Comparison Metrics:</a:t>
            </a:r>
            <a:br>
              <a:rPr lang="en-US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C4F9A-4AEF-4A3C-9C39-7DB8CF31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Price</a:t>
            </a:r>
          </a:p>
          <a:p>
            <a:r>
              <a:rPr lang="en-US" sz="2400" dirty="0"/>
              <a:t>Average order value</a:t>
            </a:r>
          </a:p>
          <a:p>
            <a:r>
              <a:rPr lang="en-US" sz="2400" dirty="0"/>
              <a:t>Total Units sold</a:t>
            </a:r>
          </a:p>
          <a:p>
            <a:r>
              <a:rPr lang="en-US" sz="2400" dirty="0"/>
              <a:t>Amount of orders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4163981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20B084-5825-4F7A-A62B-BC5F0F070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8" y="0"/>
            <a:ext cx="11802794" cy="666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95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1541</TotalTime>
  <Words>978</Words>
  <Application>Microsoft Office PowerPoint</Application>
  <PresentationFormat>Widescreen</PresentationFormat>
  <Paragraphs>173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Century Gothic</vt:lpstr>
      <vt:lpstr>Söhne</vt:lpstr>
      <vt:lpstr>Wingdings 3</vt:lpstr>
      <vt:lpstr>Ion Boardroom</vt:lpstr>
      <vt:lpstr>NORTHWIND Project#1  Presentation</vt:lpstr>
      <vt:lpstr>Introduction:</vt:lpstr>
      <vt:lpstr>About:  NorthWind Sample Dataset </vt:lpstr>
      <vt:lpstr>EDA: Exploratory Data Analysis</vt:lpstr>
      <vt:lpstr>Business Metrics Analyzed In This PROJECT: </vt:lpstr>
      <vt:lpstr>Product Performance Ranking: </vt:lpstr>
      <vt:lpstr>PowerPoint Presentation</vt:lpstr>
      <vt:lpstr>Top 5 Products Sales Comparison Metrics: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Proposed Solutions and Expected Outcomes</vt:lpstr>
      <vt:lpstr>RFM Customer Segmentation: </vt:lpstr>
      <vt:lpstr>PowerPoint Presentation</vt:lpstr>
      <vt:lpstr>PowerPoint Presentation</vt:lpstr>
      <vt:lpstr>RFM Average by Segments: </vt:lpstr>
      <vt:lpstr>PowerPoint Presentation</vt:lpstr>
      <vt:lpstr>Proposed Solutions and Expected Outcomes</vt:lpstr>
      <vt:lpstr>Churn, Retention Analysis: </vt:lpstr>
      <vt:lpstr>PowerPoint Presentation</vt:lpstr>
      <vt:lpstr>Proposed Solutions and Expected Outcomes</vt:lpstr>
      <vt:lpstr>Critical Inventory Status: </vt:lpstr>
      <vt:lpstr>Categorization Basis:</vt:lpstr>
      <vt:lpstr>PowerPoint Presentation</vt:lpstr>
      <vt:lpstr>Proposed Solutions and Expected Outcomes:</vt:lpstr>
      <vt:lpstr>Employee Performance: </vt:lpstr>
      <vt:lpstr>Ranking Measures:</vt:lpstr>
      <vt:lpstr>Monthly Average Sales: MAS</vt:lpstr>
      <vt:lpstr>Monthly Average Order (MAO):</vt:lpstr>
      <vt:lpstr>No. Of Customers Served by Employee</vt:lpstr>
      <vt:lpstr>PowerPoint Presentation</vt:lpstr>
      <vt:lpstr>PowerPoint Presentation</vt:lpstr>
      <vt:lpstr>Proposed Solutions and Expected Outcomes:</vt:lpstr>
      <vt:lpstr>Shipping Performance:</vt:lpstr>
      <vt:lpstr>PowerPoint Presentation</vt:lpstr>
      <vt:lpstr>Proposed Solutions and Expected Outcomes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NORTHWIND Presentation</dc:title>
  <dc:creator>Rana Sheraz</dc:creator>
  <cp:lastModifiedBy>Syed Ali Rehan</cp:lastModifiedBy>
  <cp:revision>72</cp:revision>
  <dcterms:created xsi:type="dcterms:W3CDTF">2023-10-28T12:46:05Z</dcterms:created>
  <dcterms:modified xsi:type="dcterms:W3CDTF">2023-11-12T22:13:04Z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