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23"/>
  </p:notesMasterIdLst>
  <p:sldIdLst>
    <p:sldId id="256" r:id="rId2"/>
    <p:sldId id="296" r:id="rId3"/>
    <p:sldId id="258" r:id="rId4"/>
    <p:sldId id="297" r:id="rId5"/>
    <p:sldId id="299" r:id="rId6"/>
    <p:sldId id="300" r:id="rId7"/>
    <p:sldId id="301" r:id="rId8"/>
    <p:sldId id="302" r:id="rId9"/>
    <p:sldId id="303" r:id="rId10"/>
    <p:sldId id="304" r:id="rId11"/>
    <p:sldId id="305" r:id="rId12"/>
    <p:sldId id="306" r:id="rId13"/>
    <p:sldId id="308" r:id="rId14"/>
    <p:sldId id="309" r:id="rId15"/>
    <p:sldId id="310" r:id="rId16"/>
    <p:sldId id="311" r:id="rId17"/>
    <p:sldId id="312" r:id="rId18"/>
    <p:sldId id="313" r:id="rId19"/>
    <p:sldId id="315" r:id="rId20"/>
    <p:sldId id="316" r:id="rId21"/>
    <p:sldId id="278"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d Aqdas" initials="MA" lastIdx="1" clrIdx="0">
    <p:extLst>
      <p:ext uri="{19B8F6BF-5375-455C-9EA6-DF929625EA0E}">
        <p15:presenceInfo xmlns:p15="http://schemas.microsoft.com/office/powerpoint/2012/main" userId="3d30e92a05535c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C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904424-68CA-41A6-A126-53E7637C615E}">
  <a:tblStyle styleId="{92904424-68CA-41A6-A126-53E7637C61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C46FDA9-4502-4ACE-B86A-E214F7153ED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6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13:12:23.526"/>
    </inkml:context>
    <inkml:brush xml:id="br0">
      <inkml:brushProperty name="width" value="0.05" units="cm"/>
      <inkml:brushProperty name="height" value="0.05" units="cm"/>
      <inkml:brushProperty name="color" value="#E71224"/>
    </inkml:brush>
  </inkml:definitions>
  <inkml:trace contextRef="#ctx0" brushRef="#br0">810 0 24575,'-524'0'0,"519"0"0,0 0 0,0 0 0,0 1 0,1 0 0,-1 0 0,0 0 0,0 0 0,0 0 0,1 1 0,-1 0 0,1 0 0,-5 3 0,6-2 0,0-1 0,0 1 0,0 0 0,1-1 0,0 1 0,-1 1 0,1-1 0,0 0 0,0 0 0,1 1 0,-1-1 0,1 1 0,-1-1 0,1 1 0,-1 7 0,0-3 0,-1-1 0,0 0 0,-1 1 0,0-1 0,0 0 0,0-1 0,-1 1 0,0-1 0,0 0 0,-8 7 0,5-5 0,1 0 0,0 0 0,1 1 0,0 0 0,-7 13 0,-2 12 0,1 1 0,2 0 0,-15 73 0,19-63 0,5-30 0,0 1 0,1 0 0,0 0 0,1 0 0,1 0 0,1 0 0,2 17 0,-1-25 0,-1 2 0,0-1 0,1 0 0,1 0 0,0 0 0,0 0 0,0-1 0,1 1 0,0-1 0,1 0 0,10 14 0,-7-11 0,0 0 0,-1 1 0,0 0 0,-1 0 0,0 1 0,-1 0 0,0 0 0,4 20 0,-9-31 0,1 5 0,0 0 0,1-1 0,0 1 0,0 0 0,0-1 0,5 7 0,-6-10 0,1-1 0,0 1 0,1-1 0,-1 0 0,0 0 0,1 0 0,-1 0 0,1 0 0,-1 0 0,1-1 0,0 1 0,0-1 0,0 0 0,0 0 0,0 0 0,4 1 0,36 10 0,-1 3 0,76 37 0,-91-37 0,62 28 0,-43-27 0,28 13 0,-64-24 0,0 0 0,-1 0 0,1-1 0,17 5 0,-17-5 0,0 0 0,-1 1 0,0 0 0,0 1 0,0-1 0,0 2 0,8 7 0,9 7 0,-21-17 0,0 1 0,0-1 0,0 1 0,0 1 0,-1-1 0,0 1 0,0-1 0,-1 1 0,1 1 0,-1-1 0,-1 0 0,1 1 0,-1-1 0,2 11 0,-2-7 0,0 1 0,-1 0 0,0-1 0,-1 1 0,0 0 0,0-1 0,-2 1 0,-3 19 0,4-28 0,0 0 0,1 0 0,-1 1 0,0-1 0,0 0 0,0 0 0,-1 0 0,1 0 0,0 0 0,-1-1 0,0 1 0,1 0 0,-1-1 0,0 1 0,0-1 0,1 1 0,-1-1 0,0 0 0,-1 0 0,1 0 0,0 0 0,0 0 0,-4 1 0,-5 0 0,1-1 0,-1 0 0,0 0 0,-13-2 0,14 1 0,0 0 0,1 0 0,-1 1 0,-10 2 0,4 2 0,2 1 0,-24 12 0,-5 3 0,16-10 0,1 1 0,-31 20 0,46-25 0,1 0 0,0 1 0,1 0 0,0 1 0,0 0 0,1 0 0,-13 20 0,-29 37 0,37-51 0,1 0 0,1 0 0,1 1 0,0 1 0,1 0 0,-8 20 0,10-20 0,-1-1 0,-1 0 0,-1-1 0,0 1 0,0-2 0,-2 0 0,-18 19 0,12-13 0,0 1 0,-16 26 0,29-39 0,0 0 0,1 1 0,0 0 0,1 0 0,-1 0 0,2 0 0,-1 0 0,1 1 0,-1 18 0,5 217 0,-1-236 0,1-1 0,0 1 0,0-1 0,1 0 0,0 1 0,1-1 0,-1 0 0,1-1 0,1 1 0,9 12 0,4 2 0,0-1 0,23 19 0,5 22-1365,-37-54-5461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13:16:04.544"/>
    </inkml:context>
    <inkml:brush xml:id="br0">
      <inkml:brushProperty name="width" value="0.05" units="cm"/>
      <inkml:brushProperty name="height" value="0.05" units="cm"/>
      <inkml:brushProperty name="color" value="#E71224"/>
    </inkml:brush>
  </inkml:definitions>
  <inkml:trace contextRef="#ctx0" brushRef="#br0">1622 1 24575,'2'26'0,"1"0"0,2 0 0,0 0 0,2-1 0,1 0 0,18 41 0,-19-48 0,25 101 0,-27-104 0,0 0 0,-2 0 0,0 0 0,0 0 0,-1 20 0,-3 82 0,-1-42 0,2-57 0,0-5 0,1 1 0,-2 0 0,1-1 0,-2 1 0,0-1 0,-1 0 0,0 1 0,-9 22 0,-4 3 0,13-29 0,-1-1 0,0 0 0,0 0 0,-1 0 0,0 0 0,-1-1 0,-8 10 0,6-7 0,0 0 0,-12 19 0,-10 15 0,18-32 0,0 0 0,0-1 0,-2 0 0,1-1 0,-1-1 0,-1 0 0,0-1 0,0 0 0,-19 6 0,-134 78 0,116-62 0,-5 6 0,34-21 0,-32 17 0,-95 42 0,103-53 0,21-10 0,1 0 0,-41 28 0,44-26 0,0-2 0,-1 0 0,0-1 0,-47 14 0,42-16 0,0 2 0,1 0 0,-33 20 0,-11 9 0,51-30 0,0 1 0,1 0 0,1 1 0,0 2 0,-31 28 0,11 4 0,2 1 0,-47 83 0,64-106 0,17-22 0,-1 0 0,1 1 0,0 0 0,0-1 0,0 1 0,0 0 0,0 0 0,1 0 0,-1 0 0,1 1 0,0-1 0,-2 7 0,0 8 0,1-2 0,-1 1 0,-1-1 0,-7 21 0,6-24 0,1 0 0,1 0 0,1 1 0,0-1 0,-1 20 0,5 72 0,0-38 0,-2-49 0,-1 7 0,2 0 0,1 0 0,7 40 0,-6-55 0,0 0 0,0-1 0,1 1 0,0-1 0,1 0 0,-1 0 0,2 0 0,0-1 0,0 0 0,0 0 0,10 9 0,25 23 0,-29-31 0,-2 1 0,1 0 0,-1 1 0,-1 0 0,0 1 0,-1 0 0,9 15 0,-13-21 0,1 1 0,0-1 0,1 0 0,0 0 0,0-1 0,0 0 0,0 0 0,1 0 0,0-1 0,0 0 0,13 6 0,27 18 0,-36-21 0,0 0 0,1 0 0,15 5 0,-17-8 0,1 1 0,-1 0 0,0 1 0,-1 0 0,13 11 0,-12-10 0,0 0 0,0 0 0,1 0 0,14 5 0,-14-6 0,1 0 0,-1 1 0,19 14 0,-3 4 0,25 30 0,-22-28 0,-26-25 0,0 1 0,-1 0 0,1 0 0,-1 0 0,0 1 0,1-1 0,-2 1 0,1-1 0,0 1 0,-1 0 0,1 0 0,-1 1 0,1 4 0,17 64 0,-18-60 0,1 0 0,0-1 0,0 1 0,2-1 0,-1 1 0,2-1 0,0-1 0,0 1 0,1-1 0,0 0 0,9 10 0,-10-15 0,-1 0 0,0 1 0,0 0 0,-1 0 0,0 0 0,0 1 0,-1-1 0,5 15 0,-2 2 0,6 39 0,-10-45 0,1 0 0,1-1 0,0 1 0,13 30 0,-11-35 0,-1 1 0,0 0 0,-1 1 0,0-1 0,-2 1 0,3 24 0,-6 94 0,-1-55 0,2 373-1365,0-435-5461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13:16:16.241"/>
    </inkml:context>
    <inkml:brush xml:id="br0">
      <inkml:brushProperty name="width" value="0.05" units="cm"/>
      <inkml:brushProperty name="height" value="0.05" units="cm"/>
      <inkml:brushProperty name="color" value="#E71224"/>
    </inkml:brush>
  </inkml:definitions>
  <inkml:trace contextRef="#ctx0" brushRef="#br0">344 2353 24575,'-9'39'0,"1"-6"0,5 54 0,3-58 0,-2 1 0,-6 38 0,-11 98 0,0 2 0,-2-70 0,-3 23 0,5-1 0,16-106 0,-1-1 0,0 0 0,0 0 0,-2 0 0,0 0 0,0-1 0,-15 21 0,-1 3 0,14-18 0,-13 36 0,8-19 0,5-12 0,2-5 0,-2-1 0,1 0 0,-13 19 0,14-25 0,0 1 0,0 0 0,1-1 0,1 2 0,0-1 0,1 0 0,0 1 0,-2 25 0,3 8 0,4 55 0,0-24 0,-2-39 0,-1-21 0,0 0 0,1 0 0,1 0 0,1 0 0,0 0 0,1-1 0,1 1 0,11 29 0,4-5 0,-12-24 0,0 1 0,2-1 0,0-1 0,1 1 0,1-2 0,0 1 0,17 16 0,-14-18 0,1 1 0,30 23 0,-38-34 0,-1 0 0,1 0 0,1 0 0,-1-1 0,0 1 0,1-2 0,0 1 0,8 0 0,38 6 0,0-4 0,83 0 0,-111-4 0,-1 1 0,1 1 0,-1 2 0,50 15 0,-52-16 0,1 0 0,-1-2 0,1-1 0,0 0 0,30-4 0,11 1 0,-45 2 0,0 0 0,0-1 0,0-1 0,0-1 0,0-1 0,0 0 0,21-9 0,-30 10 0,0 0 0,1 0 0,-1 1 0,13-1 0,-12 2 0,1 0 0,-1-1 0,20-7 0,-3-1 0,1 2 0,0 1 0,0 1 0,1 1 0,-1 2 0,53 1 0,-69 1 0,0 0 0,27-6 0,22-2 0,-35 6 0,-1 0 0,35-10 0,-31 6 0,45-4 0,297 8 0,-197 5 0,-91-4 0,92 4 0,-160 1 0,0 0 0,30 10 0,-31-8 0,-1-1 0,1 0 0,25 2 0,-9-2 0,-1 1 0,51 14 0,-55-11 0,1-1 0,0-2 0,46 4 0,-42-7 0,-1 2 0,0 1 0,40 12 0,-40-8 0,0-2 0,0-2 0,43 3 0,44-10 0,71 3 0,-76 18 0,-62-12 0,-11-1 0,58 0 0,372-7 0,-461 1 0,0-1 0,1 0 0,-1-1 0,0 0 0,0 0 0,0-1 0,0 0 0,-1-1 0,1 1 0,-1-2 0,0 1 0,0-1 0,0-1 0,-1 1 0,0-1 0,11-12 0,0 3 0,-15 13 0,0 0 0,-1 0 0,1 0 0,0-1 0,-1 1 0,0-1 0,1 0 0,-1 0 0,0 0 0,-1 0 0,4-5 0,38-94 0,-30 73 0,-9 23 0,-1 0 0,0-1 0,0 1 0,-1-1 0,0 0 0,0 0 0,-1 0 0,1-8 0,0-283 0,-4 144 0,3 84 0,1 33 0,-2 0 0,-2 1 0,-11-73 0,-8 55 0,17 47 0,0-1 0,1 0 0,-1 0 0,2 0 0,-1-1 0,-1-15 0,1 2 0,-1 0 0,-7-25 0,5 29 0,2-1 0,0 0 0,-2-32 0,5-2 0,4-183 0,-2 227 0,1 0 0,1 1 0,-1-1 0,1 0 0,1 1 0,-1 0 0,7-10 0,-5 8 0,1 0 0,-2-1 0,7-21 0,12-39 0,-3 17 0,-17 46 0,0 1 0,0-1 0,1 1 0,0 0 0,0 0 0,1 0 0,9-9 0,42-40 0,-54 54 0,22-20 0,1 1 0,1 0 0,55-31 0,-54 37 0,-2-1 0,0-1 0,35-31 0,-40 31 0,-11 10 0,0-1 0,-1 0 0,0 0 0,0 0 0,-1-1 0,0 0 0,0-1 0,7-14 0,-6 9 0,1 0 0,0 1 0,1 0 0,13-14 0,9-12 0,-22 24 0,-1 1 0,-1-2 0,10-26 0,9-20 0,-14 37 0,12-40 0,-1 4 0,-8 15 0,5-11 0,-11 39 0,-2 0 0,0 0 0,-1 0 0,-1-1 0,-1 0 0,-1 0 0,0-1 0,-2 1 0,1-33 0,-2 34 0,-2 1 0,0 0 0,0 0 0,-2 0 0,0 0 0,-1 0 0,-1 1 0,-1-1 0,-11-25 0,-35-51 0,16 45 0,-2 1 0,-46-42 0,56 60 0,-1-4 0,19 22 0,0 1 0,-23-21 0,-76-51 0,76 65 0,26 16 0,1-2 0,-1 1 0,1-1 0,-10-7 0,-76-78 0,-26-22 0,25 29 0,-26-21 0,102 88 0,-28-28 0,30 28 0,1 0 0,-26-17 0,24 19 0,-1-1 0,-17-20 0,-12-10 0,25 26 0,3 2 0,-1 0 0,-1 2 0,-41-24 0,52 33-120,5 4 16,0-1 1,0 0-1,0 0 0,0 0 0,0-1 1,0 0-1,1 1 0,-1-1 0,1 0 0,0 0 1,-4-7-1,1 0-6722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13:16:22.833"/>
    </inkml:context>
    <inkml:brush xml:id="br0">
      <inkml:brushProperty name="width" value="0.05" units="cm"/>
      <inkml:brushProperty name="height" value="0.05" units="cm"/>
      <inkml:brushProperty name="color" value="#E71224"/>
    </inkml:brush>
  </inkml:definitions>
  <inkml:trace contextRef="#ctx0" brushRef="#br0">1660 4399 24575,'1'-25'0,"-2"0"0,0 0 0,-2 0 0,-1 0 0,0 0 0,-10-26 0,6 24 0,7 21 0,-1 0 0,0 0 0,0-1 0,-1 1 0,0 1 0,0-1 0,-5-7 0,-1 0 0,0 0 0,1-1 0,0-1 0,1 1 0,0-1 0,1 0 0,1-1 0,1 1 0,0-1 0,1 0 0,1 0 0,0-1 0,1 1 0,1-18 0,1-606 0,-1 632 0,-1-1 0,-1 1 0,0-1 0,0 1 0,0 0 0,-8-16 0,7 16 0,-1-1 0,1 0 0,1 0 0,-1 0 0,2 0 0,-2-13 0,2-454 0,3 217 0,-3 247 0,-1 1 0,0-1 0,0 1 0,-1-1 0,-1 1 0,1 0 0,-9-14 0,7 13 0,0 0 0,1 0 0,0 0 0,1 0 0,0 0 0,-2-18 0,4 14 0,-1 0 0,-1 0 0,0-1 0,-1 2 0,-10-25 0,2 11 0,-20-38 0,29 62 0,-1-6 0,0 0 0,0 0 0,1 0 0,1-1 0,0 1 0,0-1 0,1-22 0,0 21 0,1 1 0,-2 0 0,1-1 0,-2 1 0,1 0 0,-2 0 0,-5-14 0,-14-26 0,2-1 0,-18-73 0,37 118 0,-4-17 0,-1 0 0,-2 0 0,0 1 0,-15-28 0,18 41 0,0-1 0,1-1 0,-4-16 0,-9-23 0,-2 7 0,-32-64 0,44 96 0,0-1 0,-1 2 0,0-1 0,-1 1 0,-19-17 0,17 17 0,0-1 0,1-1 0,1 1 0,-16-28 0,17 25 0,-1 1 0,-1 1 0,0-1 0,-20-19 0,-49-51 0,0 1 0,-2 19 0,-7-7 0,1-17 0,79 80 0,0 1 0,0 0 0,-17-12 0,2 3 0,-16-21 0,-3-3 0,6 12 0,-37-39 0,27 24 0,43 41 0,1 1 0,-1-1 0,1 1 0,-1 0 0,0 0 0,0 0 0,0 1 0,0 0 0,0-1 0,-8 0 0,-18-6 0,29 7-62,-1 0 0,1 0 0,-1 0 0,1 0 0,-1 0 0,1 0 0,0 0 0,0-1 0,-1 1 0,1 0 0,0-1 0,0 1-1,0-1 1,0 1 0,1-1 0,-1 1 0,0-1 0,1 0 0,-1 1 0,1-1 0,-1-2 0,-1-9-6764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13:16:25.842"/>
    </inkml:context>
    <inkml:brush xml:id="br0">
      <inkml:brushProperty name="width" value="0.05" units="cm"/>
      <inkml:brushProperty name="height" value="0.05" units="cm"/>
      <inkml:brushProperty name="color" value="#E71224"/>
    </inkml:brush>
  </inkml:definitions>
  <inkml:trace contextRef="#ctx0" brushRef="#br0">986 546 24575,'-28'-25'0,"-46"-32"0,57 45 0,-39-28 0,-10-7 0,-74-68 0,132 108 0,-1 1 0,0-1 0,-17-8 0,18 11 0,1 0 0,0 0 0,0-1 0,0 0 0,1 0 0,-1-1 0,2 1 0,-7-8 0,8 8 0,-1 0 0,0 1 0,0-1 0,0 1 0,-1 0 0,0 0 0,-9-4 0,-24-18 0,35 22 0,-1 1 0,0 0 0,-1 0 0,1 0 0,0 1 0,-1 0 0,1 0 0,-8-2 0,5 2 0,0-1 0,1 0 0,-15-7 0,5 0 0,5 2 0,0 0 0,-1 1 0,-21-8 0,29 13 0,-1 1 0,1 0 0,-1 0 0,0 0 0,1 1 0,-1-1 0,0 2 0,1-1 0,-1 0 0,1 1 0,-1 0 0,-9 3 0,4-1-124,1 0 0,0 1 0,-1 1 0,1-1 0,1 2 0,-1-1-1,1 1 1,0 1 0,0-1 0,-13 15 0,14-13-6702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13:21:28.143"/>
    </inkml:context>
    <inkml:brush xml:id="br0">
      <inkml:brushProperty name="width" value="0.05" units="cm"/>
      <inkml:brushProperty name="height" value="0.05" units="cm"/>
      <inkml:brushProperty name="color" value="#E71224"/>
    </inkml:brush>
  </inkml:definitions>
  <inkml:trace contextRef="#ctx0" brushRef="#br0">0 398 24575,'1'-44'0,"2"0"0,2-1 0,18-75 0,-18 94 0,-5 22 0,0 1 0,0 0 0,1 0 0,-1 0 0,1 0 0,0 0 0,0 0 0,0 0 0,0 0 0,0 1 0,1-1 0,-1 0 0,1 0 0,0 1 0,0-1 0,0 1 0,0 0 0,0 0 0,0-1 0,1 1 0,-1 1 0,1-1 0,-1 0 0,1 1 0,0-1 0,0 1 0,3-1 0,4-1 0,0 0 0,0 1 0,0 1 0,1-1 0,-1 2 0,20 0 0,-18 1 0,0-1 0,1 0 0,-1-1 0,20-5 0,-12 2 0,1 0 0,0 2 0,0 0 0,40 3 0,28-2 0,-33-8 0,-39 5 0,0 2 0,24-2 0,-7 3 0,-14 0 0,-1 1 0,34 4 0,-47-3 0,-1 0 0,1 1 0,0-1 0,-1 1 0,1 0 0,-1 1 0,1 0 0,-1-1 0,0 2 0,0-1 0,-1 0 0,1 1 0,4 5 0,-4-4 0,-1 0 0,0 0 0,0 1 0,0-1 0,-1 1 0,0 0 0,0 0 0,-1 0 0,0 0 0,0 1 0,0-2 0</inkml:trace>
  <inkml:trace contextRef="#ctx0" brushRef="#br0" timeOffset="1">870 162 24575,'1'4'0,"0"1"0,1 0 0,0-1 0,0 0 0,0 1 0,0-1 0,0 0 0,1 0 0,0 0 0,5 6 0,4 2 0,1 0 0,17 12 0,4 3 0,-15-12 0,33 21 0,13 10 0,-57-38 0,0-1 0,1 0 0,0-1 0,0 0 0,0 0 0,1-1 0,0-1 0,0 1 0,1-2 0,-1 1 0,1-1 0,14 2 0,-12-4 0,0 1 0,1 1 0,-1 0 0,18 7 0,36 8 0,-44-12 0,1 1 0,-1 0 0,-1 2 0,1 0 0,28 18 0,27 10 0,47 20 0,-124-57 0,70 39 0,-65-36 0,0 1 0,0 0 0,-1 1 0,1 0 0,-1 0 0,0 0 0,0 0 0,8 12 0,-2 15 0,-10-28 0,0 0 0,0-1 0,0 1 0,0-1 0,1 1 0,-1-1 0,1 1 0,0-1 0,0 0 0,0 0 0,1 0 0,3 4 0,0-1 0,0 0 0,-1 0 0,0 0 0,-1 0 0,5 8 0,-6-8 0,2 1 0,-1-1 0,0 0 0,1-1 0,0 1 0,7 5 0,36 35 0,-26-24 0,-10-11 0,-1 1 0,0 1 0,0 0 0,12 21 0,-19-26 0,0 0 0,0 0 0,-1 1 0,0-1 0,-1 1 0,0 0 0,0 0 0,-1 0 0,1 17 0,-4 59 0,3 57 0,2-126 0,2 0 0,0 0 0,0-1 0,1 1 0,1-1 0,1-1 0,15 25 0,-3-5 0,38 82 0,-36-77 0,26 57 0,-41-80 0,-1 1 0,0-1 0,-2 1 0,0 0 0,-1 1 0,0-1 0,-1 36 0,0-27 0,0 1 0,2-1 0,10 36 0,-1 3 0,-10-57 0,-1 1 0,1-1 0,1 0 0,-1 0 0,1 0 0,1-1 0,-1 1 0,1-1 0,1 0 0,-1-1 0,9 9 0,-3-3 0,-1 0 0,12 19 0,-3-3 0,10 19 0,-25-40 0,0 0 0,0 0 0,1-1 0,0 1 0,0-1 0,8 7 0,-6-7 0,-1 1 0,0 0 0,0 1 0,6 9 0,-8-8 0,0 0 0,-1 0 0,0 0 0,0 1 0,-1 0 0,0-1 0,1 19 0,-5 74 0,0-40 0,1-4 0,2 71 0,9-67 0,-6-40 0,2 44 0,-7 179-1365,1-229-5461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13:20:44.353"/>
    </inkml:context>
    <inkml:brush xml:id="br0">
      <inkml:brushProperty name="width" value="0.05" units="cm"/>
      <inkml:brushProperty name="height" value="0.05" units="cm"/>
      <inkml:brushProperty name="color" value="#E71224"/>
    </inkml:brush>
  </inkml:definitions>
  <inkml:trace contextRef="#ctx0" brushRef="#br0">0 0 24575,'9'40'0,"-1"-7"0,-4 44 0,-3-46 0,7 53 0,-5-62 0,-1-1 0,-2 36 0,-1-41 0,1-1 0,0 0 0,1 1 0,1-1 0,1 0 0,6 26 0,42 96 0,-47-124 0,0-1 0,-2 0 0,1 0 0,-2 1 0,1 15 0,-1-16 0,0 0 0,0 0 0,1 0 0,1 0 0,0-1 0,5 16 0,-4-17 0,-1 1 0,0-1 0,0 1 0,-1 0 0,-1 0 0,0 0 0,-1 15 0,0-14 0,1 1 0,0-1 0,0 0 0,1 0 0,6 20 0,4-3 0,-7-16 0,1 0 0,-2 1 0,1 0 0,-2 0 0,0 0 0,2 26 0,-5-32 0,1 0 0,1 1 0,-1-1 0,1 0 0,0 0 0,1 0 0,0 0 0,0-1 0,1 1 0,0-1 0,0 0 0,7 9 0,-8-11 0,-1 0 0,1 0 0,-2 0 0,1 0 0,0 1 0,-1-1 0,0 1 0,0-1 0,0 9 0,-1-8 0,0-1 0,1 1 0,0 0 0,0 0 0,1 0 0,0-1 0,0 1 0,3 6 0,0-4 0,6 12 0,2 0 0,18 22 0,-23-32 0,-1 0 0,-1 0 0,11 23 0,-13-23 0,2 1 0,-1-1 0,2 0 0,10 14 0,98 103 0,-108-118 0,4 4 0,0 0 0,-1 1 0,11 21 0,-6-5 0,-9-16 0,1 0 0,1-1 0,0 0 0,16 20 0,5 5 0,-25-32 0,-1 0 0,1-1 0,0 1 0,0-1 0,1 0 0,0 0 0,0-1 0,0 1 0,0-1 0,1 0 0,-1 0 0,1-1 0,0 0 0,10 4 0,-4-2 0,0 0 0,0 1 0,0 0 0,-1 1 0,11 8 0,33 19 0,-28-22 0,-1 1 0,-1 1 0,0 2 0,39 31 0,-57-42 0,0 0 0,-1-1 0,2 1 0,-1-1 0,14 5 0,13 8 0,-21-8 0,-1 1 0,0 0 0,-1 1 0,-1 1 0,1 0 0,12 20 0,21 48 0,11 23 0,-51-94 0,0-1 0,0 1 0,0 1 0,-1-1 0,3 16 0,7 20 0,-6-27 0,0 0 0,-1 1 0,-1 0 0,-1 0 0,0 0 0,1 28 0,-4 10 0,-4 138 0,3-194 0,0 0 0,0-1 0,0 1 0,0 0 0,0 0 0,0 0 0,0 0 0,0 0 0,0-1 0,-1 1 0,1 0 0,0 0 0,-1 0 0,1-1 0,-1 1 0,1 0 0,-1 0 0,1-1 0,-1 1 0,1 0 0,-1-1 0,1 1 0,-1-1 0,0 1 0,1-1 0,-1 1 0,0-1 0,0 1 0,0-1 0,-1 1 0,-25-7 0,24 5 0,1 0 0,-1 0 0,0 0 0,0 0 0,0 1 0,0-1 0,0 1 0,-5 0 0,7 0 0,0 0 0,0 1 0,-1-1 0,1 1 0,0-1 0,0 1 0,0 0 0,0-1 0,0 1 0,0 0 0,0 0 0,1-1 0,-1 1 0,0 0 0,0 0 0,1 0 0,-1 0 0,0 0 0,1 0 0,-1 0 0,1 1 0,-1-1 0,1 0 0,0 0 0,-1 0 0,1 0 0,0 3 0,-3 19 32,3-19-207,0 0 1,-1 0-1,1 0 0,-1 0 1,0-1-1,0 1 1,-2 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13:21:31.259"/>
    </inkml:context>
    <inkml:brush xml:id="br0">
      <inkml:brushProperty name="width" value="0.05" units="cm"/>
      <inkml:brushProperty name="height" value="0.05" units="cm"/>
      <inkml:brushProperty name="color" value="#E71224"/>
    </inkml:brush>
  </inkml:definitions>
  <inkml:trace contextRef="#ctx0" brushRef="#br0">3411 6417 24575,'-29'24'0,"17"-13"0,5-4 0,-1 1 0,1-1 0,0 2 0,1-1 0,-1 1 0,2 0 0,-1 0 0,1 0 0,1 1 0,0 0 0,0 0 0,1 0 0,0 0 0,-1 14 0,-2 12 0,3 1 0,1 63 0,1-100 0,1 1 0,0-1 0,0 1 0,0-1 0,0 1 0,0-1 0,0 1 0,0 0 0,0-1 0,0 1 0,0-1 0,0 1 0,0-1 0,0 1 0,0-1 0,0 1 0,0-1 0,1 1 0,-1-1 0,0 1 0,0-1 0,1 1 0,-1-1 0,0 1 0,1-1 0,-1 1 0,0-1 0,1 0 0,-1 1 0,0-1 0,1 0 0,-1 1 0,1-1 0,-1 0 0,1 0 0,-1 1 0,1-1 0,-1 0 0,1 0 0,-1 0 0,1 0 0,-1 0 0,1 0 0,0 0 0,0 0 0,24-14 0,-4 1 0,-10 10 0,-1 0 0,1 1 0,-1 0 0,1 0 0,0 1 0,0 1 0,20 1 0,-25-1 0,1 1 0,0 0 0,-1 1 0,1-1 0,-1 1 0,1 0 0,-1 1 0,0 0 0,0 0 0,0 0 0,0 1 0,-1 0 0,9 6 0,-9-4 0,20 19 0,37 29 0,-59-52 0,-1 1 0,1-1 0,-1 1 0,0 0 0,0 0 0,0 0 0,0 0 0,0 0 0,-1 0 0,1 1 0,-1-1 0,0 0 0,0 1 0,0-1 0,-1 1 0,1 5 0,0 8 0,0 0 0,-3 22 0,0-9 0,0-17 0,0 0 0,-1-1 0,-1 0 0,0 0 0,0 0 0,-1 0 0,-1-1 0,0 1 0,0-2 0,-11 14 0,13-19 0,0-1 0,0 0 0,0 0 0,-1 0 0,0 0 0,0-1 0,0 1 0,0-1 0,-1-1 0,1 1 0,-1-1 0,0 0 0,1 0 0,-1-1 0,0 1 0,-9 0 0,7-1 0,0 0 0,0 1 0,1 0 0,-1 1 0,1 0 0,0 0 0,0 0 0,0 1 0,0 0 0,-7 6 0,-8 9 0,-1-1 0,-1 0 0,-45 23 0,26-10 0,38-27 0,1 0 0,-1 0 0,0-1 0,0 1 0,0-1 0,0 0 0,-1 0 0,1-1 0,-1 0 0,0 0 0,0 0 0,0 0 0,-10 0 0,-15-2 0,24-1 0,0 1 0,0 0 0,0 0 0,0 1 0,-8 1 0,13-1 0,0-1 0,0 1 0,0 0 0,1 0 0,-1 0 0,0 0 0,0 0 0,1 0 0,-1 0 0,1 0 0,-1 1 0,1-1 0,-1 1 0,1-1 0,0 1 0,0 0 0,0-1 0,0 1 0,0 0 0,0 0 0,0-1 0,0 4 0,-5 15 0,2 0 0,-4 31 0,8-47 0,-3 9 0,-1-1 0,0 0 0,-1 0 0,0 0 0,-7 11 0,6-12 0,3-6 0,0 0 0,-1-1 0,1 1 0,-1-1 0,-4 5 0,-17 21 0,8-4 0,14-22 0,0 0 0,1-1 0,-1 1 0,1 0 0,0 0 0,0 1 0,0-1 0,1 0 0,-1 1 0,1-1 0,0 1 0,-1 7 0,0 9 0,-1-1 0,-12 41 0,6-30 0,4-3 0,1 0 0,2 0 0,0 1 0,5 48 0,-1-4 0,-1-52 0,0 0 0,1 0 0,1 0 0,1-1 0,1 1 0,11 30 0,-6-32 0,0 0 0,2 0 0,23 29 0,-19-30 0,1-1 0,0 0 0,1-1 0,0-1 0,2-1 0,0-1 0,33 17 0,-40-26 0,0-1 0,0 0 0,0-1 0,1 0 0,-1-1 0,0 0 0,1-1 0,22-3 0,8 1 0,-7 1 0,0 3 0,0 1 0,-1 1 0,70 19 0,-98-20 0,0 0 0,0 0 0,-1 1 0,1 0 0,-1 0 0,0 1 0,0 0 0,8 8 0,21 10 0,-31-20 0,0-1 0,-1 1 0,1-1 0,-1 1 0,0 0 0,0 1 0,0-1 0,0 1 0,0 0 0,3 5 0,20 30 0,-14-20 0,0-1 0,-2 1 0,16 36 0,-24-49 0,-1 0 0,0 0 0,-1 1 0,0-1 0,0 0 0,0 1 0,0-1 0,-1 0 0,0 1 0,-1-1 0,0 1 0,0-1 0,0 0 0,0 0 0,-1 1 0,0-1 0,-5 9 0,-8 11 0,-1-1 0,-1 0 0,-1-1 0,-1-1 0,-1-1 0,-1-1 0,-1-1 0,-28 20 0,-57 49 0,84-69 0,18-15 0,0 0 0,0 0 0,-1-1 0,1 0 0,-1 0 0,0 0 0,-1-1 0,1 0 0,0 0 0,-10 2 0,-65 17 0,55-13 0,0-2 0,0-1 0,-1 0 0,-50 1 0,-714-8 0,777 0 0,-1 0 0,0-1 0,1-1 0,0 0 0,-1-1 0,-21-10 0,10 3 0,0-2 0,-34-23 0,51 29 0,0 0 0,0-1 0,-14-16 0,17 16 0,-1 1 0,0 0 0,0 1 0,0-1 0,-16-9 0,15 11 0,0 0 0,1-1 0,0 0 0,0 0 0,0-1 0,-6-8 0,-28-25 0,35 34 0,0 0 0,1 0 0,-1-1 0,1 0 0,1 0 0,0 0 0,0-1 0,0 1 0,1-1 0,-3-9 0,1 4 0,-1 0 0,-13-22 0,14 27 0,0 0 0,0-1 0,1 1 0,0-1 0,1 0 0,-1 0 0,2 0 0,-4-17 0,4-1 0,1-51 0,3-428 0,-3 275 0,2 212 0,1 0 0,1 1 0,10-37 0,-7 36 0,-2-1 0,0 0 0,1-29 0,-3 32 0,0 0 0,0 0 0,2 1 0,7-25 0,-3 13 0,-2 1 0,-3-1 0,0 0 0,-1 0 0,-2 0 0,-3-29 0,0-17 0,3 51 0,0-3 0,0 0 0,2 1 0,8-45 0,-5 39 0,-1-1 0,-2 0 0,-1 0 0,-4-39 0,1-5 0,2 64 0,1 3 0,-1 1 0,-1 0 0,1 0 0,-1-1 0,-4-13 0,4 19 0,0 1 0,0 0 0,0 0 0,0 0 0,-1 0 0,1 0 0,-1 0 0,1 0 0,-1 0 0,0 0 0,1 1 0,-1-1 0,0 1 0,0-1 0,0 1 0,0 0 0,-1 0 0,1 0 0,0 0 0,0 0 0,-1 0 0,1 1 0,0-1 0,-4 0 0,-18-2 0,5 0 0,1 0 0,-22-7 0,33 7 0,0 0 0,0 0 0,0 0 0,1-1 0,-1 0 0,1 0 0,0-1 0,-9-9 0,-2-2 0,-1 0 0,-1 2 0,0 0 0,-23-12 0,35 20 0,-1 2 0,0-1 0,0 1 0,0 0 0,-1 1 0,1 0 0,-1 0 0,0 1 0,0 0 0,0 0 0,-13 0 0,6 0 0,0 0 0,1-1 0,-1-1 0,1-1 0,0 0 0,-28-14 0,22 10 0,14 6 0,-1-1 0,1 1 0,1-2 0,-1 1 0,1-1 0,0 0 0,0 0 0,0 0 0,0-1 0,1 0 0,0 0 0,-4-8 0,0-2 0,1 1 0,1-1 0,0-1 0,-6-23 0,-1 0 0,10 30 0,0-1 0,0-1 0,1 1 0,1 0 0,0-1 0,-1-13 0,3 20 0,0-15 0,3-39 0,-2 53 0,0 0 0,1 0 0,0-1 0,0 1 0,0 0 0,0 1 0,1-1 0,0 0 0,1 1 0,4-7 0,41-70 0,-37 64 0,0 0 0,13-30 0,-6 12 0,-18 34 0,0 0 0,0 0 0,0 1 0,0-1 0,0 0 0,0 0 0,-1 0 0,1 0 0,-1 0 0,1 0 0,-1 0 0,0 0 0,0 0 0,0 0 0,0 0 0,0 0 0,0 0 0,0 0 0,-1 0 0,1 0 0,-1 0 0,0 0 0,1 0 0,-1 0 0,-2-2 0,0 1 0,0-1 0,0 1 0,-1 0 0,1 1 0,-1-1 0,0 1 0,0-1 0,0 1 0,0 0 0,-7-2 0,-2-1 0,0 0 0,1-1 0,0 0 0,0-1 0,0 0 0,1-1 0,0 0 0,1-1 0,0 0 0,0-1 0,-16-20 0,14 15 0,0 0 0,-26-24 0,20 21 0,-26-40 0,1-20 0,12 21 0,27 45 0,-2 1 0,0 0 0,0 1 0,-1-1 0,0 1 0,0 1 0,-17-17 0,19 22 0,1 0 0,0-1 0,0 0 0,1 1 0,-1-1 0,1-1 0,0 1 0,0 0 0,1-1 0,0 1 0,0-1 0,0 0 0,0 0 0,1 0 0,-1-7 0,0-12 0,1 1 0,4-39 0,-1 11 0,-3-3 0,-1 38 0,1-1 0,1 1 0,1-1 0,0 0 0,1 1 0,1-1 0,6-18 0,-7 31 0,1 1 0,0-1 0,0 1 0,0-1 0,0 1 0,0 0 0,5-4 0,-4 5 0,-1 0 0,0-1 0,0 1 0,0-1 0,0 0 0,-1 1 0,0-1 0,0 0 0,0-1 0,0 1 0,1-6 0,4-55 0,-6 48 0,0 0 0,5-20 0,0 2 0,-3 0 0,0 0 0,-2 0 0,-4-37 0,0-10 0,3-426 0,0 504 0,1-1 0,-1 1 0,0-1 0,1 0 0,0 1 0,0 0 0,1-1 0,-1 1 0,1 0 0,0-1 0,0 1 0,0 0 0,3-4 0,3-1 0,0 1 0,0 0 0,18-14 0,-25 21 0,2-2 0,0 0 0,-1 0 0,1-1 0,-1 1 0,1-1 0,-1 1 0,0-1 0,-1 0 0,1 0 0,-1 0 0,1 0 0,-1 0 0,-1 0 0,1 0 0,0 0 0,-1-1 0,0 1 0,0-8 0,-2-9 0,0 1 0,-8-31 0,7 35 0,-3-46 0,6 51 0,0 1 0,-1 0 0,0-1 0,-1 1 0,0 0 0,-1-1 0,-5-12 0,3 9 0,0-1 0,0 0 0,2 0 0,-3-19 0,5 23 0,-1 0 0,0-1 0,0 1 0,-1 1 0,-1-1 0,0 0 0,0 1 0,-1 0 0,-9-14 0,12 21 0,-1 1 0,-1-1 0,1 1 0,0-1 0,-1 1 0,1 0 0,-1 0 0,1 0 0,-1 1 0,0-1 0,0 1 0,0 0 0,0 0 0,0 0 0,0 1 0,0 0 0,0-1 0,0 1 0,0 1 0,0-1 0,0 0 0,-6 2 0,2 0 0,1-1 0,-1 1 0,1 1 0,-1-1 0,1 1 0,0 0 0,0 1 0,0 0 0,1 0 0,-11 9 0,-2 4 0,-33 26 0,44-38 0,0 0 0,-1 0 0,0-1 0,1 0 0,-1 0 0,0-1 0,-15 3 0,-20 11 0,37-14 0,0 0 0,1 0 0,-1 0 0,-1-1 0,-7 2 0,-2-2 0,0 0 0,0-1 0,-1-1 0,-32-3 0,41 2 0,0-1 0,1 0 0,-1-1 0,1 0 0,0 0 0,0-1 0,0 1 0,0-2 0,1 1 0,0-1 0,-11-9 0,5 1 0,1 0 0,1 0 0,0-2 0,0 1 0,2-1 0,0-1 0,0 0 0,-12-33 0,-13-16 0,25 52 0,2 0 0,-1-1 0,2 1 0,-6-18 0,9 16 0,0 1 0,1 0 0,1-1 0,0 1 0,1 0 0,3-19 0,16-85 0,-18 114 0,2-6 0,0 0 0,1 0 0,0 1 0,9-17 0,7-15 0,1-1 0,-15 33 0,-1 0 0,-1 0 0,0-1 0,4-13 0,-3 4 0,0 0 0,1 0 0,1 1 0,1 0 0,0 0 0,2 0 0,-6 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13:21:48.139"/>
    </inkml:context>
    <inkml:brush xml:id="br0">
      <inkml:brushProperty name="width" value="0.05" units="cm"/>
      <inkml:brushProperty name="height" value="0.05" units="cm"/>
      <inkml:brushProperty name="color" value="#E71224"/>
    </inkml:brush>
  </inkml:definitions>
  <inkml:trace contextRef="#ctx0" brushRef="#br0">80 1 24575,'0'488'0,"0"-478"0,-2 0 0,1 0 0,-1 0 0,-1 0 0,0 0 0,-4 10 0,2-9 0,2-1 0,0 1 0,0 0 0,-2 21 0,1 15 0,-1-1 0,-18 73 0,19-92 0,0 0 0,2 1 0,1-1 0,1 1 0,5 33 0,-3-52 0,-1-1 0,1 0 0,0 0 0,1-1 0,0 1 0,0 0 0,1-1 0,5 9 0,3 1 0,0 0 0,16 16 0,-22-26 0,2-1 0,-1 0 0,0 0 0,1-1 0,0 0 0,1 0 0,-1-1 0,1 0 0,0 0 0,0-1 0,14 3 0,11 1 0,61 5 0,-77-11 0,-4 1 0,-1 1 0,1 0 0,17 7 0,-19-5 0,1-2 0,0 1 0,-1-1 0,17 1 0,9-3 0,-26-2 0,0 2 0,0-1 0,0 1 0,1 1 0,-1 1 0,-1-1 0,1 2 0,18 7 0,-14-5 0,0 0 0,21 5 0,30 12 0,-18-1 0,5 2 0,54 34 0,-103-54 0,-2 0 0,1 0 0,0 0 0,-1 0 0,0 1 0,0-1 0,0 1 0,-1 0 0,1 0 0,-1 0 0,0 0 0,-1 0 0,1 0 0,-1 0 0,1 10 0,13 34 0,-10-39 0,2 4 0,0 0 0,0 1 0,-2-1 0,0 1 0,0 0 0,-1 1 0,-1-1 0,-1 1 0,1 23 0,-2 63 0,-4 77 0,2-177 0,1 0 0,0-1 0,0 1 0,-1-1 0,1 1 0,0 0 0,-1-1 0,0 1 0,1-1 0,-1 0 0,0 1 0,0-1 0,0 1 0,0-1 0,0 0 0,0 0 0,0 1 0,0-1 0,0 0 0,-1 0 0,1 0 0,0 0 0,-3 1 0,-2 0 0,1-1 0,-1 1 0,0-1 0,0 0 0,-8 1 0,10-2 0,1 0 0,-1 0 0,0 1 0,0-1 0,0 1 0,0 0 0,1 0 0,-1 1 0,0-1 0,1 1 0,-1-1 0,1 1 0,0 0 0,-6 5 0,3 1 0,0 0 0,0 0 0,1 1 0,0 0 0,1 0 0,0 0 0,-5 16 0,2 4 0,-5 38 0,9-52-1365,-2-3-5461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70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107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066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830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104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597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009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79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149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359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84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301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79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15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185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22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46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95850" y="2906213"/>
            <a:ext cx="6154500" cy="1188000"/>
          </a:xfrm>
          <a:prstGeom prst="rect">
            <a:avLst/>
          </a:prstGeom>
        </p:spPr>
        <p:txBody>
          <a:bodyPr spcFirstLastPara="1" wrap="square" lIns="91425" tIns="91425" rIns="91425" bIns="91425" anchor="b" anchorCtr="0">
            <a:noAutofit/>
          </a:bodyPr>
          <a:lstStyle>
            <a:lvl1pPr lvl="0">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endParaRPr/>
          </a:p>
        </p:txBody>
      </p:sp>
      <p:sp>
        <p:nvSpPr>
          <p:cNvPr id="11" name="Google Shape;11;p2"/>
          <p:cNvSpPr/>
          <p:nvPr/>
        </p:nvSpPr>
        <p:spPr>
          <a:xfrm>
            <a:off x="595850" y="43929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 Gold">
  <p:cSld name="TITLE_1_3_1">
    <p:bg>
      <p:bgPr>
        <a:solidFill>
          <a:schemeClr val="accent3"/>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565775" y="1583344"/>
            <a:ext cx="60093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4"/>
          <p:cNvSpPr txBox="1">
            <a:spLocks noGrp="1"/>
          </p:cNvSpPr>
          <p:nvPr>
            <p:ph type="subTitle" idx="1"/>
          </p:nvPr>
        </p:nvSpPr>
        <p:spPr>
          <a:xfrm>
            <a:off x="481675" y="3494044"/>
            <a:ext cx="6093600" cy="8193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20" name="Google Shape;20;p4"/>
          <p:cNvSpPr/>
          <p:nvPr/>
        </p:nvSpPr>
        <p:spPr>
          <a:xfrm>
            <a:off x="581050" y="30555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 Teal">
  <p:cSld name="TITLE_1_1">
    <p:spTree>
      <p:nvGrpSpPr>
        <p:cNvPr id="1" name="Shape 22"/>
        <p:cNvGrpSpPr/>
        <p:nvPr/>
      </p:nvGrpSpPr>
      <p:grpSpPr>
        <a:xfrm>
          <a:off x="0" y="0"/>
          <a:ext cx="0" cy="0"/>
          <a:chOff x="0" y="0"/>
          <a:chExt cx="0" cy="0"/>
        </a:xfrm>
      </p:grpSpPr>
      <p:sp>
        <p:nvSpPr>
          <p:cNvPr id="23" name="Google Shape;23;p5"/>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lvl1pPr marL="457200" lvl="0" indent="-355600" algn="ctr" rtl="0">
              <a:spcBef>
                <a:spcPts val="600"/>
              </a:spcBef>
              <a:spcAft>
                <a:spcPts val="0"/>
              </a:spcAft>
              <a:buSzPts val="2000"/>
              <a:buChar char="○"/>
              <a:defRPr i="1"/>
            </a:lvl1pPr>
            <a:lvl2pPr marL="914400" lvl="1" indent="-355600" algn="ctr" rtl="0">
              <a:spcBef>
                <a:spcPts val="0"/>
              </a:spcBef>
              <a:spcAft>
                <a:spcPts val="0"/>
              </a:spcAft>
              <a:buSzPts val="2000"/>
              <a:buChar char="●"/>
              <a:defRPr i="1"/>
            </a:lvl2pPr>
            <a:lvl3pPr marL="1371600" lvl="2" indent="-355600" algn="ctr" rtl="0">
              <a:spcBef>
                <a:spcPts val="0"/>
              </a:spcBef>
              <a:spcAft>
                <a:spcPts val="0"/>
              </a:spcAft>
              <a:buSzPts val="2000"/>
              <a:buChar char="■"/>
              <a:defRPr i="1"/>
            </a:lvl3pPr>
            <a:lvl4pPr marL="1828800" lvl="3" indent="-355600" algn="ctr" rtl="0">
              <a:spcBef>
                <a:spcPts val="0"/>
              </a:spcBef>
              <a:spcAft>
                <a:spcPts val="0"/>
              </a:spcAft>
              <a:buSzPts val="2000"/>
              <a:buChar char="●"/>
              <a:defRPr i="1"/>
            </a:lvl4pPr>
            <a:lvl5pPr marL="2286000" lvl="4" indent="-355600" algn="ctr" rtl="0">
              <a:spcBef>
                <a:spcPts val="0"/>
              </a:spcBef>
              <a:spcAft>
                <a:spcPts val="0"/>
              </a:spcAft>
              <a:buSzPts val="2000"/>
              <a:buChar char="○"/>
              <a:defRPr i="1"/>
            </a:lvl5pPr>
            <a:lvl6pPr marL="2743200" lvl="5" indent="-355600" algn="ctr" rtl="0">
              <a:spcBef>
                <a:spcPts val="0"/>
              </a:spcBef>
              <a:spcAft>
                <a:spcPts val="0"/>
              </a:spcAft>
              <a:buSzPts val="2000"/>
              <a:buChar char="■"/>
              <a:defRPr i="1"/>
            </a:lvl6pPr>
            <a:lvl7pPr marL="3200400" lvl="6" indent="-355600" algn="ctr" rtl="0">
              <a:spcBef>
                <a:spcPts val="0"/>
              </a:spcBef>
              <a:spcAft>
                <a:spcPts val="0"/>
              </a:spcAft>
              <a:buSzPts val="2000"/>
              <a:buChar char="●"/>
              <a:defRPr i="1"/>
            </a:lvl7pPr>
            <a:lvl8pPr marL="3657600" lvl="7" indent="-355600" algn="ctr" rtl="0">
              <a:spcBef>
                <a:spcPts val="0"/>
              </a:spcBef>
              <a:spcAft>
                <a:spcPts val="0"/>
              </a:spcAft>
              <a:buSzPts val="2000"/>
              <a:buChar char="○"/>
              <a:defRPr i="1"/>
            </a:lvl8pPr>
            <a:lvl9pPr marL="4114800" lvl="8" indent="-355600" algn="ctr">
              <a:spcBef>
                <a:spcPts val="0"/>
              </a:spcBef>
              <a:spcAft>
                <a:spcPts val="0"/>
              </a:spcAft>
              <a:buSzPts val="2000"/>
              <a:buChar char="■"/>
              <a:defRPr i="1"/>
            </a:lvl9pPr>
          </a:lstStyle>
          <a:p>
            <a:endParaRPr/>
          </a:p>
        </p:txBody>
      </p:sp>
      <p:sp>
        <p:nvSpPr>
          <p:cNvPr id="24" name="Google Shape;24;p5"/>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latin typeface="Times New Roman"/>
                <a:ea typeface="Times New Roman"/>
                <a:cs typeface="Times New Roman"/>
                <a:sym typeface="Times New Roman"/>
              </a:rPr>
              <a:t>“</a:t>
            </a:r>
            <a:endParaRPr sz="9600" b="1">
              <a:solidFill>
                <a:srgbClr val="FFFFFF"/>
              </a:solidFill>
              <a:latin typeface="Times New Roman"/>
              <a:ea typeface="Times New Roman"/>
              <a:cs typeface="Times New Roman"/>
              <a:sym typeface="Times New Roman"/>
            </a:endParaRPr>
          </a:p>
        </p:txBody>
      </p:sp>
      <p:sp>
        <p:nvSpPr>
          <p:cNvPr id="25" name="Google Shape;25;p5"/>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 Gold">
  <p:cSld name="CAPTION_ONLY_1_1">
    <p:bg>
      <p:bgPr>
        <a:solidFill>
          <a:schemeClr val="accent3"/>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588700" y="4406306"/>
            <a:ext cx="7966500" cy="2787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86" name="Google Shape;86;p17"/>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Gold">
  <p:cSld name="BLANK_1_1">
    <p:bg>
      <p:bgPr>
        <a:solidFill>
          <a:schemeClr val="accent3"/>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7620"/>
            <a:ext cx="8229600" cy="1071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1pPr>
            <a:lvl2pPr lvl="1">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2pPr>
            <a:lvl3pPr lvl="2">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3pPr>
            <a:lvl4pPr lvl="3">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4pPr>
            <a:lvl5pPr lvl="4">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5pPr>
            <a:lvl6pPr lvl="5">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6pPr>
            <a:lvl7pPr lvl="6">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7pPr>
            <a:lvl8pPr lvl="7">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8pPr>
            <a:lvl9pPr lvl="8">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561950" y="1880794"/>
            <a:ext cx="8020200" cy="2815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1pPr>
            <a:lvl2pPr marL="914400" lvl="1"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2pPr>
            <a:lvl3pPr marL="1371600" lvl="2"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3pPr>
            <a:lvl4pPr marL="1828800" lvl="3"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4pPr>
            <a:lvl5pPr marL="2286000" lvl="4"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5pPr>
            <a:lvl6pPr marL="2743200" lvl="5"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6pPr>
            <a:lvl7pPr marL="3200400" lvl="6"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7pPr>
            <a:lvl8pPr marL="3657600" lvl="7"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8pPr>
            <a:lvl9pPr marL="4114800" lvl="8"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75" y="4777350"/>
            <a:ext cx="548700" cy="290100"/>
          </a:xfrm>
          <a:prstGeom prst="rect">
            <a:avLst/>
          </a:prstGeom>
          <a:noFill/>
          <a:ln>
            <a:noFill/>
          </a:ln>
        </p:spPr>
        <p:txBody>
          <a:bodyPr spcFirstLastPara="1" wrap="square" lIns="91425" tIns="91425" rIns="91425" bIns="91425" anchor="t" anchorCtr="0">
            <a:noAutofit/>
          </a:bodyPr>
          <a:lstStyle>
            <a:lvl1pPr lvl="0" algn="r">
              <a:buNone/>
              <a:defRPr sz="1100">
                <a:solidFill>
                  <a:schemeClr val="lt1"/>
                </a:solidFill>
                <a:latin typeface="Montserrat"/>
                <a:ea typeface="Montserrat"/>
                <a:cs typeface="Montserrat"/>
                <a:sym typeface="Montserrat"/>
              </a:defRPr>
            </a:lvl1pPr>
            <a:lvl2pPr lvl="1" algn="r">
              <a:buNone/>
              <a:defRPr sz="1100">
                <a:solidFill>
                  <a:schemeClr val="lt1"/>
                </a:solidFill>
                <a:latin typeface="Montserrat"/>
                <a:ea typeface="Montserrat"/>
                <a:cs typeface="Montserrat"/>
                <a:sym typeface="Montserrat"/>
              </a:defRPr>
            </a:lvl2pPr>
            <a:lvl3pPr lvl="2" algn="r">
              <a:buNone/>
              <a:defRPr sz="1100">
                <a:solidFill>
                  <a:schemeClr val="lt1"/>
                </a:solidFill>
                <a:latin typeface="Montserrat"/>
                <a:ea typeface="Montserrat"/>
                <a:cs typeface="Montserrat"/>
                <a:sym typeface="Montserrat"/>
              </a:defRPr>
            </a:lvl3pPr>
            <a:lvl4pPr lvl="3" algn="r">
              <a:buNone/>
              <a:defRPr sz="1100">
                <a:solidFill>
                  <a:schemeClr val="lt1"/>
                </a:solidFill>
                <a:latin typeface="Montserrat"/>
                <a:ea typeface="Montserrat"/>
                <a:cs typeface="Montserrat"/>
                <a:sym typeface="Montserrat"/>
              </a:defRPr>
            </a:lvl4pPr>
            <a:lvl5pPr lvl="4" algn="r">
              <a:buNone/>
              <a:defRPr sz="1100">
                <a:solidFill>
                  <a:schemeClr val="lt1"/>
                </a:solidFill>
                <a:latin typeface="Montserrat"/>
                <a:ea typeface="Montserrat"/>
                <a:cs typeface="Montserrat"/>
                <a:sym typeface="Montserrat"/>
              </a:defRPr>
            </a:lvl5pPr>
            <a:lvl6pPr lvl="5" algn="r">
              <a:buNone/>
              <a:defRPr sz="1100">
                <a:solidFill>
                  <a:schemeClr val="lt1"/>
                </a:solidFill>
                <a:latin typeface="Montserrat"/>
                <a:ea typeface="Montserrat"/>
                <a:cs typeface="Montserrat"/>
                <a:sym typeface="Montserrat"/>
              </a:defRPr>
            </a:lvl6pPr>
            <a:lvl7pPr lvl="6" algn="r">
              <a:buNone/>
              <a:defRPr sz="1100">
                <a:solidFill>
                  <a:schemeClr val="lt1"/>
                </a:solidFill>
                <a:latin typeface="Montserrat"/>
                <a:ea typeface="Montserrat"/>
                <a:cs typeface="Montserrat"/>
                <a:sym typeface="Montserrat"/>
              </a:defRPr>
            </a:lvl7pPr>
            <a:lvl8pPr lvl="7" algn="r">
              <a:buNone/>
              <a:defRPr sz="1100">
                <a:solidFill>
                  <a:schemeClr val="lt1"/>
                </a:solidFill>
                <a:latin typeface="Montserrat"/>
                <a:ea typeface="Montserrat"/>
                <a:cs typeface="Montserrat"/>
                <a:sym typeface="Montserrat"/>
              </a:defRPr>
            </a:lvl8pPr>
            <a:lvl9pPr lvl="8" algn="r">
              <a:buNone/>
              <a:defRPr sz="1100">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3" r:id="rId5"/>
    <p:sldLayoutId id="214748366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customXml" Target="../ink/ink7.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mohd-aqdas-012a37221"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572037" y="2120624"/>
            <a:ext cx="6291000" cy="118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CYCLISTIC </a:t>
            </a:r>
            <a:r>
              <a:rPr lang="en" dirty="0"/>
              <a:t>CASE STUDY</a:t>
            </a:r>
            <a:endParaRPr dirty="0"/>
          </a:p>
        </p:txBody>
      </p:sp>
      <p:sp>
        <p:nvSpPr>
          <p:cNvPr id="3" name="TextBox 2">
            <a:extLst>
              <a:ext uri="{FF2B5EF4-FFF2-40B4-BE49-F238E27FC236}">
                <a16:creationId xmlns:a16="http://schemas.microsoft.com/office/drawing/2014/main" id="{B59B6A2D-9DB8-1029-159B-BC01395A9A0C}"/>
              </a:ext>
            </a:extLst>
          </p:cNvPr>
          <p:cNvSpPr txBox="1"/>
          <p:nvPr/>
        </p:nvSpPr>
        <p:spPr>
          <a:xfrm>
            <a:off x="657225" y="3529013"/>
            <a:ext cx="4357688" cy="523220"/>
          </a:xfrm>
          <a:prstGeom prst="rect">
            <a:avLst/>
          </a:prstGeom>
          <a:noFill/>
        </p:spPr>
        <p:txBody>
          <a:bodyPr wrap="square" rtlCol="0">
            <a:spAutoFit/>
          </a:bodyPr>
          <a:lstStyle/>
          <a:p>
            <a:r>
              <a:rPr lang="en-IN" dirty="0">
                <a:solidFill>
                  <a:schemeClr val="bg1"/>
                </a:solidFill>
              </a:rPr>
              <a:t>CONTACT PERSON: MOHD AQDAS</a:t>
            </a:r>
          </a:p>
          <a:p>
            <a:r>
              <a:rPr lang="en-IN" dirty="0">
                <a:solidFill>
                  <a:schemeClr val="bg1"/>
                </a:solidFill>
              </a:rPr>
              <a:t>LAST UPDATED: SEPTEMBER 2022</a:t>
            </a:r>
          </a:p>
        </p:txBody>
      </p:sp>
      <p:pic>
        <p:nvPicPr>
          <p:cNvPr id="13" name="Picture 12">
            <a:extLst>
              <a:ext uri="{FF2B5EF4-FFF2-40B4-BE49-F238E27FC236}">
                <a16:creationId xmlns:a16="http://schemas.microsoft.com/office/drawing/2014/main" id="{1CB8F0B8-AEE1-2E61-83FD-314DD3888944}"/>
              </a:ext>
            </a:extLst>
          </p:cNvPr>
          <p:cNvPicPr>
            <a:picLocks noChangeAspect="1"/>
          </p:cNvPicPr>
          <p:nvPr/>
        </p:nvPicPr>
        <p:blipFill>
          <a:blip r:embed="rId3"/>
          <a:stretch>
            <a:fillRect/>
          </a:stretch>
        </p:blipFill>
        <p:spPr>
          <a:xfrm>
            <a:off x="6155055" y="1286828"/>
            <a:ext cx="2242185" cy="2242185"/>
          </a:xfrm>
          <a:prstGeom prst="rect">
            <a:avLst/>
          </a:prstGeom>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10</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91" y="222609"/>
            <a:ext cx="1013291"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964800" y="145707"/>
            <a:ext cx="7401600" cy="461665"/>
          </a:xfrm>
          <a:prstGeom prst="rect">
            <a:avLst/>
          </a:prstGeom>
          <a:noFill/>
        </p:spPr>
        <p:txBody>
          <a:bodyPr wrap="square" rtlCol="0">
            <a:spAutoFit/>
          </a:bodyPr>
          <a:lstStyle/>
          <a:p>
            <a:r>
              <a:rPr lang="en-IN" sz="2400" b="1" u="sng" dirty="0">
                <a:solidFill>
                  <a:schemeClr val="accent4"/>
                </a:solidFill>
                <a:latin typeface="Times New Roman" panose="02020603050405020304" pitchFamily="18" charset="0"/>
                <a:cs typeface="Times New Roman" panose="02020603050405020304" pitchFamily="18" charset="0"/>
              </a:rPr>
              <a:t>Average Hourly Trip time consumed </a:t>
            </a:r>
          </a:p>
        </p:txBody>
      </p:sp>
      <p:pic>
        <p:nvPicPr>
          <p:cNvPr id="4" name="Picture 3">
            <a:extLst>
              <a:ext uri="{FF2B5EF4-FFF2-40B4-BE49-F238E27FC236}">
                <a16:creationId xmlns:a16="http://schemas.microsoft.com/office/drawing/2014/main" id="{938E1EA1-A85C-EF25-DF5C-CC6714D4E612}"/>
              </a:ext>
            </a:extLst>
          </p:cNvPr>
          <p:cNvPicPr>
            <a:picLocks noChangeAspect="1"/>
          </p:cNvPicPr>
          <p:nvPr/>
        </p:nvPicPr>
        <p:blipFill rotWithShape="1">
          <a:blip r:embed="rId3"/>
          <a:srcRect r="15938"/>
          <a:stretch/>
        </p:blipFill>
        <p:spPr>
          <a:xfrm>
            <a:off x="1045043" y="777221"/>
            <a:ext cx="7135194" cy="4305999"/>
          </a:xfrm>
          <a:prstGeom prst="rect">
            <a:avLst/>
          </a:prstGeom>
        </p:spPr>
      </p:pic>
      <p:sp>
        <p:nvSpPr>
          <p:cNvPr id="8" name="Rectangle 7">
            <a:extLst>
              <a:ext uri="{FF2B5EF4-FFF2-40B4-BE49-F238E27FC236}">
                <a16:creationId xmlns:a16="http://schemas.microsoft.com/office/drawing/2014/main" id="{1D6CCC11-3E52-62F4-0C87-0D5900B31300}"/>
              </a:ext>
            </a:extLst>
          </p:cNvPr>
          <p:cNvSpPr/>
          <p:nvPr/>
        </p:nvSpPr>
        <p:spPr>
          <a:xfrm>
            <a:off x="1857633" y="1893404"/>
            <a:ext cx="1082001" cy="1231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Times New Roman" panose="02020603050405020304" pitchFamily="18" charset="0"/>
                <a:cs typeface="Times New Roman" panose="02020603050405020304" pitchFamily="18" charset="0"/>
              </a:rPr>
              <a:t>OFFICE TIME</a:t>
            </a:r>
          </a:p>
        </p:txBody>
      </p:sp>
      <p:cxnSp>
        <p:nvCxnSpPr>
          <p:cNvPr id="9" name="Connector: Curved 8">
            <a:extLst>
              <a:ext uri="{FF2B5EF4-FFF2-40B4-BE49-F238E27FC236}">
                <a16:creationId xmlns:a16="http://schemas.microsoft.com/office/drawing/2014/main" id="{8B0A8B3C-ACAA-70ED-01E2-3BABF0704286}"/>
              </a:ext>
            </a:extLst>
          </p:cNvPr>
          <p:cNvCxnSpPr>
            <a:cxnSpLocks/>
          </p:cNvCxnSpPr>
          <p:nvPr/>
        </p:nvCxnSpPr>
        <p:spPr>
          <a:xfrm rot="16200000" flipV="1">
            <a:off x="2676737" y="1931989"/>
            <a:ext cx="524724" cy="373664"/>
          </a:xfrm>
          <a:prstGeom prst="curvedConnector3">
            <a:avLst>
              <a:gd name="adj1" fmla="val 121352"/>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3B1D1003-2F9D-5BC0-268A-44CD89EDFAB6}"/>
              </a:ext>
            </a:extLst>
          </p:cNvPr>
          <p:cNvSpPr/>
          <p:nvPr/>
        </p:nvSpPr>
        <p:spPr>
          <a:xfrm>
            <a:off x="3440145" y="2056386"/>
            <a:ext cx="1028534" cy="1248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OFFICE ENDS</a:t>
            </a:r>
          </a:p>
        </p:txBody>
      </p:sp>
      <p:cxnSp>
        <p:nvCxnSpPr>
          <p:cNvPr id="24" name="Connector: Curved 23">
            <a:extLst>
              <a:ext uri="{FF2B5EF4-FFF2-40B4-BE49-F238E27FC236}">
                <a16:creationId xmlns:a16="http://schemas.microsoft.com/office/drawing/2014/main" id="{CECFC57C-021C-8337-7A02-7B5B4EADC9A1}"/>
              </a:ext>
            </a:extLst>
          </p:cNvPr>
          <p:cNvCxnSpPr>
            <a:cxnSpLocks/>
          </p:cNvCxnSpPr>
          <p:nvPr/>
        </p:nvCxnSpPr>
        <p:spPr>
          <a:xfrm rot="5400000">
            <a:off x="4339671" y="1821423"/>
            <a:ext cx="401977" cy="14396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740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11</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5705"/>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Top 30 stations used by Members</a:t>
            </a:r>
          </a:p>
        </p:txBody>
      </p:sp>
      <p:sp>
        <p:nvSpPr>
          <p:cNvPr id="10" name="Rectangle 9">
            <a:extLst>
              <a:ext uri="{FF2B5EF4-FFF2-40B4-BE49-F238E27FC236}">
                <a16:creationId xmlns:a16="http://schemas.microsoft.com/office/drawing/2014/main" id="{82781169-B5F2-0CA0-E8F7-A9CC0836F770}"/>
              </a:ext>
            </a:extLst>
          </p:cNvPr>
          <p:cNvSpPr/>
          <p:nvPr/>
        </p:nvSpPr>
        <p:spPr>
          <a:xfrm>
            <a:off x="5766161" y="384232"/>
            <a:ext cx="3368245" cy="2901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818D4A1-E5E5-0D1E-63A1-022D0E38B3A9}"/>
              </a:ext>
            </a:extLst>
          </p:cNvPr>
          <p:cNvSpPr txBox="1"/>
          <p:nvPr/>
        </p:nvSpPr>
        <p:spPr>
          <a:xfrm>
            <a:off x="5804747" y="384232"/>
            <a:ext cx="3232995" cy="307777"/>
          </a:xfrm>
          <a:prstGeom prst="rect">
            <a:avLst/>
          </a:prstGeom>
          <a:noFill/>
        </p:spPr>
        <p:txBody>
          <a:bodyPr wrap="square" rtlCol="0">
            <a:spAutoFit/>
          </a:bodyPr>
          <a:lstStyle/>
          <a:p>
            <a:pPr algn="ctr"/>
            <a:r>
              <a:rPr lang="en-IN" dirty="0">
                <a:solidFill>
                  <a:schemeClr val="tx1"/>
                </a:solidFill>
                <a:latin typeface="Times New Roman" panose="02020603050405020304" pitchFamily="18" charset="0"/>
                <a:cs typeface="Times New Roman" panose="02020603050405020304" pitchFamily="18" charset="0"/>
              </a:rPr>
              <a:t>Top 30 stations used by Casual Riders</a:t>
            </a:r>
          </a:p>
        </p:txBody>
      </p:sp>
      <p:sp>
        <p:nvSpPr>
          <p:cNvPr id="28" name="TextBox 27">
            <a:extLst>
              <a:ext uri="{FF2B5EF4-FFF2-40B4-BE49-F238E27FC236}">
                <a16:creationId xmlns:a16="http://schemas.microsoft.com/office/drawing/2014/main" id="{F054C7E9-D256-D452-2DD8-D0AC2482CC7F}"/>
              </a:ext>
            </a:extLst>
          </p:cNvPr>
          <p:cNvSpPr txBox="1"/>
          <p:nvPr/>
        </p:nvSpPr>
        <p:spPr>
          <a:xfrm>
            <a:off x="325120" y="1107956"/>
            <a:ext cx="2059093" cy="400110"/>
          </a:xfrm>
          <a:prstGeom prst="rect">
            <a:avLst/>
          </a:prstGeom>
          <a:noFill/>
        </p:spPr>
        <p:txBody>
          <a:bodyPr wrap="square" rtlCol="0">
            <a:spAutoFit/>
          </a:bodyPr>
          <a:lstStyle/>
          <a:p>
            <a:r>
              <a:rPr lang="en-IN" sz="2000" b="1" u="sng" dirty="0">
                <a:solidFill>
                  <a:schemeClr val="accent4"/>
                </a:solidFill>
                <a:latin typeface="Times New Roman" panose="02020603050405020304" pitchFamily="18" charset="0"/>
                <a:cs typeface="Times New Roman" panose="02020603050405020304" pitchFamily="18" charset="0"/>
              </a:rPr>
              <a:t>Key findings:-</a:t>
            </a:r>
          </a:p>
        </p:txBody>
      </p:sp>
      <p:sp>
        <p:nvSpPr>
          <p:cNvPr id="29" name="TextBox 28">
            <a:extLst>
              <a:ext uri="{FF2B5EF4-FFF2-40B4-BE49-F238E27FC236}">
                <a16:creationId xmlns:a16="http://schemas.microsoft.com/office/drawing/2014/main" id="{7AA22ED5-F2AC-6E00-E128-E7498670090D}"/>
              </a:ext>
            </a:extLst>
          </p:cNvPr>
          <p:cNvSpPr txBox="1"/>
          <p:nvPr/>
        </p:nvSpPr>
        <p:spPr>
          <a:xfrm>
            <a:off x="325120" y="1727220"/>
            <a:ext cx="4934109" cy="1477328"/>
          </a:xfrm>
          <a:prstGeom prst="rect">
            <a:avLst/>
          </a:prstGeom>
          <a:noFill/>
        </p:spPr>
        <p:txBody>
          <a:bodyPr wrap="square" lIns="72000" rtlCol="0">
            <a:spAutoFit/>
          </a:bodyPr>
          <a:lstStyle/>
          <a:p>
            <a:pPr marL="285750" indent="-285750">
              <a:buSzPct val="93000"/>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Most used stations by Members are spread around the City.</a:t>
            </a:r>
          </a:p>
          <a:p>
            <a:pPr marL="285750" indent="-285750">
              <a:buSzPct val="9300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SzPct val="93000"/>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Couple of stations are around the beach and river.</a:t>
            </a:r>
          </a:p>
        </p:txBody>
      </p:sp>
      <p:pic>
        <p:nvPicPr>
          <p:cNvPr id="4" name="Picture 3">
            <a:extLst>
              <a:ext uri="{FF2B5EF4-FFF2-40B4-BE49-F238E27FC236}">
                <a16:creationId xmlns:a16="http://schemas.microsoft.com/office/drawing/2014/main" id="{4C1DAA26-E123-039E-0C30-BB231C932D0A}"/>
              </a:ext>
            </a:extLst>
          </p:cNvPr>
          <p:cNvPicPr>
            <a:picLocks noChangeAspect="1"/>
          </p:cNvPicPr>
          <p:nvPr/>
        </p:nvPicPr>
        <p:blipFill rotWithShape="1">
          <a:blip r:embed="rId3"/>
          <a:srcRect l="18074" t="6672" r="53411"/>
          <a:stretch/>
        </p:blipFill>
        <p:spPr>
          <a:xfrm>
            <a:off x="5766162" y="666638"/>
            <a:ext cx="3381048" cy="4476862"/>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2D7D7DAD-2989-55E7-527E-35D943AD9786}"/>
                  </a:ext>
                </a:extLst>
              </p14:cNvPr>
              <p14:cNvContentPartPr/>
              <p14:nvPr/>
            </p14:nvContentPartPr>
            <p14:xfrm>
              <a:off x="7044013" y="744960"/>
              <a:ext cx="307080" cy="979920"/>
            </p14:xfrm>
          </p:contentPart>
        </mc:Choice>
        <mc:Fallback xmlns="">
          <p:pic>
            <p:nvPicPr>
              <p:cNvPr id="18" name="Ink 17">
                <a:extLst>
                  <a:ext uri="{FF2B5EF4-FFF2-40B4-BE49-F238E27FC236}">
                    <a16:creationId xmlns:a16="http://schemas.microsoft.com/office/drawing/2014/main" id="{2D7D7DAD-2989-55E7-527E-35D943AD9786}"/>
                  </a:ext>
                </a:extLst>
              </p:cNvPr>
              <p:cNvPicPr/>
              <p:nvPr/>
            </p:nvPicPr>
            <p:blipFill>
              <a:blip r:embed="rId5"/>
              <a:stretch>
                <a:fillRect/>
              </a:stretch>
            </p:blipFill>
            <p:spPr>
              <a:xfrm>
                <a:off x="7035013" y="735960"/>
                <a:ext cx="324720" cy="99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5" name="Ink 34">
                <a:extLst>
                  <a:ext uri="{FF2B5EF4-FFF2-40B4-BE49-F238E27FC236}">
                    <a16:creationId xmlns:a16="http://schemas.microsoft.com/office/drawing/2014/main" id="{96F3605C-4B30-35F1-2564-BA8014AB63A5}"/>
                  </a:ext>
                </a:extLst>
              </p14:cNvPr>
              <p14:cNvContentPartPr/>
              <p14:nvPr/>
            </p14:nvContentPartPr>
            <p14:xfrm>
              <a:off x="6528133" y="1700040"/>
              <a:ext cx="626040" cy="1658880"/>
            </p14:xfrm>
          </p:contentPart>
        </mc:Choice>
        <mc:Fallback xmlns="">
          <p:pic>
            <p:nvPicPr>
              <p:cNvPr id="35" name="Ink 34">
                <a:extLst>
                  <a:ext uri="{FF2B5EF4-FFF2-40B4-BE49-F238E27FC236}">
                    <a16:creationId xmlns:a16="http://schemas.microsoft.com/office/drawing/2014/main" id="{96F3605C-4B30-35F1-2564-BA8014AB63A5}"/>
                  </a:ext>
                </a:extLst>
              </p:cNvPr>
              <p:cNvPicPr/>
              <p:nvPr/>
            </p:nvPicPr>
            <p:blipFill>
              <a:blip r:embed="rId7"/>
              <a:stretch>
                <a:fillRect/>
              </a:stretch>
            </p:blipFill>
            <p:spPr>
              <a:xfrm>
                <a:off x="6519133" y="1691400"/>
                <a:ext cx="643680" cy="167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5">
                <a:extLst>
                  <a:ext uri="{FF2B5EF4-FFF2-40B4-BE49-F238E27FC236}">
                    <a16:creationId xmlns:a16="http://schemas.microsoft.com/office/drawing/2014/main" id="{5ABE7A42-A861-98C0-99CF-901C4EAEC56E}"/>
                  </a:ext>
                </a:extLst>
              </p14:cNvPr>
              <p14:cNvContentPartPr/>
              <p14:nvPr/>
            </p14:nvContentPartPr>
            <p14:xfrm>
              <a:off x="6750973" y="2519400"/>
              <a:ext cx="2041920" cy="1673640"/>
            </p14:xfrm>
          </p:contentPart>
        </mc:Choice>
        <mc:Fallback xmlns="">
          <p:pic>
            <p:nvPicPr>
              <p:cNvPr id="36" name="Ink 35">
                <a:extLst>
                  <a:ext uri="{FF2B5EF4-FFF2-40B4-BE49-F238E27FC236}">
                    <a16:creationId xmlns:a16="http://schemas.microsoft.com/office/drawing/2014/main" id="{5ABE7A42-A861-98C0-99CF-901C4EAEC56E}"/>
                  </a:ext>
                </a:extLst>
              </p:cNvPr>
              <p:cNvPicPr/>
              <p:nvPr/>
            </p:nvPicPr>
            <p:blipFill>
              <a:blip r:embed="rId9"/>
              <a:stretch>
                <a:fillRect/>
              </a:stretch>
            </p:blipFill>
            <p:spPr>
              <a:xfrm>
                <a:off x="6742333" y="2510760"/>
                <a:ext cx="2059560" cy="1691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36">
                <a:extLst>
                  <a:ext uri="{FF2B5EF4-FFF2-40B4-BE49-F238E27FC236}">
                    <a16:creationId xmlns:a16="http://schemas.microsoft.com/office/drawing/2014/main" id="{9EC9650D-46C1-EA00-87A5-00827291C960}"/>
                  </a:ext>
                </a:extLst>
              </p14:cNvPr>
              <p14:cNvContentPartPr/>
              <p14:nvPr/>
            </p14:nvContentPartPr>
            <p14:xfrm>
              <a:off x="7686253" y="929280"/>
              <a:ext cx="597960" cy="1583640"/>
            </p14:xfrm>
          </p:contentPart>
        </mc:Choice>
        <mc:Fallback xmlns="">
          <p:pic>
            <p:nvPicPr>
              <p:cNvPr id="37" name="Ink 36">
                <a:extLst>
                  <a:ext uri="{FF2B5EF4-FFF2-40B4-BE49-F238E27FC236}">
                    <a16:creationId xmlns:a16="http://schemas.microsoft.com/office/drawing/2014/main" id="{9EC9650D-46C1-EA00-87A5-00827291C960}"/>
                  </a:ext>
                </a:extLst>
              </p:cNvPr>
              <p:cNvPicPr/>
              <p:nvPr/>
            </p:nvPicPr>
            <p:blipFill>
              <a:blip r:embed="rId11"/>
              <a:stretch>
                <a:fillRect/>
              </a:stretch>
            </p:blipFill>
            <p:spPr>
              <a:xfrm>
                <a:off x="7677613" y="920640"/>
                <a:ext cx="615600" cy="1601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3F681ADC-A191-DD84-CBBE-5A1D087FA8E5}"/>
                  </a:ext>
                </a:extLst>
              </p14:cNvPr>
              <p14:cNvContentPartPr/>
              <p14:nvPr/>
            </p14:nvContentPartPr>
            <p14:xfrm>
              <a:off x="7332733" y="724440"/>
              <a:ext cx="354960" cy="196920"/>
            </p14:xfrm>
          </p:contentPart>
        </mc:Choice>
        <mc:Fallback xmlns="">
          <p:pic>
            <p:nvPicPr>
              <p:cNvPr id="38" name="Ink 37">
                <a:extLst>
                  <a:ext uri="{FF2B5EF4-FFF2-40B4-BE49-F238E27FC236}">
                    <a16:creationId xmlns:a16="http://schemas.microsoft.com/office/drawing/2014/main" id="{3F681ADC-A191-DD84-CBBE-5A1D087FA8E5}"/>
                  </a:ext>
                </a:extLst>
              </p:cNvPr>
              <p:cNvPicPr/>
              <p:nvPr/>
            </p:nvPicPr>
            <p:blipFill>
              <a:blip r:embed="rId13"/>
              <a:stretch>
                <a:fillRect/>
              </a:stretch>
            </p:blipFill>
            <p:spPr>
              <a:xfrm>
                <a:off x="7323733" y="715440"/>
                <a:ext cx="372600" cy="214560"/>
              </a:xfrm>
              <a:prstGeom prst="rect">
                <a:avLst/>
              </a:prstGeom>
            </p:spPr>
          </p:pic>
        </mc:Fallback>
      </mc:AlternateContent>
    </p:spTree>
    <p:extLst>
      <p:ext uri="{BB962C8B-B14F-4D97-AF65-F5344CB8AC3E}">
        <p14:creationId xmlns:p14="http://schemas.microsoft.com/office/powerpoint/2010/main" val="403296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12</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5705"/>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Top 30 stations used by Casual Riders</a:t>
            </a:r>
          </a:p>
        </p:txBody>
      </p:sp>
      <p:sp>
        <p:nvSpPr>
          <p:cNvPr id="10" name="Rectangle 9">
            <a:extLst>
              <a:ext uri="{FF2B5EF4-FFF2-40B4-BE49-F238E27FC236}">
                <a16:creationId xmlns:a16="http://schemas.microsoft.com/office/drawing/2014/main" id="{82781169-B5F2-0CA0-E8F7-A9CC0836F770}"/>
              </a:ext>
            </a:extLst>
          </p:cNvPr>
          <p:cNvSpPr/>
          <p:nvPr/>
        </p:nvSpPr>
        <p:spPr>
          <a:xfrm>
            <a:off x="5859941" y="376538"/>
            <a:ext cx="3274466" cy="2901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818D4A1-E5E5-0D1E-63A1-022D0E38B3A9}"/>
              </a:ext>
            </a:extLst>
          </p:cNvPr>
          <p:cNvSpPr txBox="1"/>
          <p:nvPr/>
        </p:nvSpPr>
        <p:spPr>
          <a:xfrm>
            <a:off x="5804747" y="391926"/>
            <a:ext cx="3232995" cy="307777"/>
          </a:xfrm>
          <a:prstGeom prst="rect">
            <a:avLst/>
          </a:prstGeom>
          <a:noFill/>
        </p:spPr>
        <p:txBody>
          <a:bodyPr wrap="square" rtlCol="0">
            <a:spAutoFit/>
          </a:bodyPr>
          <a:lstStyle/>
          <a:p>
            <a:pPr algn="ctr"/>
            <a:r>
              <a:rPr lang="en-IN" dirty="0">
                <a:solidFill>
                  <a:schemeClr val="tx1"/>
                </a:solidFill>
                <a:latin typeface="Times New Roman" panose="02020603050405020304" pitchFamily="18" charset="0"/>
                <a:cs typeface="Times New Roman" panose="02020603050405020304" pitchFamily="18" charset="0"/>
              </a:rPr>
              <a:t>Top 30 stations used by Casual Riders</a:t>
            </a:r>
          </a:p>
        </p:txBody>
      </p:sp>
      <p:sp>
        <p:nvSpPr>
          <p:cNvPr id="28" name="TextBox 27">
            <a:extLst>
              <a:ext uri="{FF2B5EF4-FFF2-40B4-BE49-F238E27FC236}">
                <a16:creationId xmlns:a16="http://schemas.microsoft.com/office/drawing/2014/main" id="{F054C7E9-D256-D452-2DD8-D0AC2482CC7F}"/>
              </a:ext>
            </a:extLst>
          </p:cNvPr>
          <p:cNvSpPr txBox="1"/>
          <p:nvPr/>
        </p:nvSpPr>
        <p:spPr>
          <a:xfrm>
            <a:off x="325120" y="1107956"/>
            <a:ext cx="2059093" cy="400110"/>
          </a:xfrm>
          <a:prstGeom prst="rect">
            <a:avLst/>
          </a:prstGeom>
          <a:noFill/>
        </p:spPr>
        <p:txBody>
          <a:bodyPr wrap="square" rtlCol="0">
            <a:spAutoFit/>
          </a:bodyPr>
          <a:lstStyle/>
          <a:p>
            <a:r>
              <a:rPr lang="en-IN" sz="2000" b="1" u="sng" dirty="0">
                <a:solidFill>
                  <a:schemeClr val="accent4"/>
                </a:solidFill>
                <a:latin typeface="Times New Roman" panose="02020603050405020304" pitchFamily="18" charset="0"/>
                <a:cs typeface="Times New Roman" panose="02020603050405020304" pitchFamily="18" charset="0"/>
              </a:rPr>
              <a:t>Key findings:-</a:t>
            </a:r>
          </a:p>
        </p:txBody>
      </p:sp>
      <p:sp>
        <p:nvSpPr>
          <p:cNvPr id="29" name="TextBox 28">
            <a:extLst>
              <a:ext uri="{FF2B5EF4-FFF2-40B4-BE49-F238E27FC236}">
                <a16:creationId xmlns:a16="http://schemas.microsoft.com/office/drawing/2014/main" id="{7AA22ED5-F2AC-6E00-E128-E7498670090D}"/>
              </a:ext>
            </a:extLst>
          </p:cNvPr>
          <p:cNvSpPr txBox="1"/>
          <p:nvPr/>
        </p:nvSpPr>
        <p:spPr>
          <a:xfrm>
            <a:off x="325120" y="1727220"/>
            <a:ext cx="4934109" cy="1754326"/>
          </a:xfrm>
          <a:prstGeom prst="rect">
            <a:avLst/>
          </a:prstGeom>
          <a:noFill/>
        </p:spPr>
        <p:txBody>
          <a:bodyPr wrap="square" lIns="72000" rtlCol="0">
            <a:spAutoFit/>
          </a:bodyPr>
          <a:lstStyle/>
          <a:p>
            <a:pPr marL="285750" indent="-285750">
              <a:buSzPct val="93000"/>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Most used stations by Casual riders are around the Beach.</a:t>
            </a:r>
          </a:p>
          <a:p>
            <a:pPr marL="285750" indent="-285750">
              <a:buSzPct val="9300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SzPct val="9300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SzPct val="93000"/>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But some stations are in the city also with a decent amount of trips.</a:t>
            </a:r>
          </a:p>
        </p:txBody>
      </p:sp>
      <p:pic>
        <p:nvPicPr>
          <p:cNvPr id="3" name="Picture 2">
            <a:extLst>
              <a:ext uri="{FF2B5EF4-FFF2-40B4-BE49-F238E27FC236}">
                <a16:creationId xmlns:a16="http://schemas.microsoft.com/office/drawing/2014/main" id="{E248D911-6E30-0BD2-C4C2-512B86C1D6CC}"/>
              </a:ext>
            </a:extLst>
          </p:cNvPr>
          <p:cNvPicPr>
            <a:picLocks noChangeAspect="1"/>
          </p:cNvPicPr>
          <p:nvPr/>
        </p:nvPicPr>
        <p:blipFill rotWithShape="1">
          <a:blip r:embed="rId3"/>
          <a:srcRect l="19852" t="6739" r="50741"/>
          <a:stretch/>
        </p:blipFill>
        <p:spPr>
          <a:xfrm>
            <a:off x="5859942" y="666638"/>
            <a:ext cx="3274466" cy="4475257"/>
          </a:xfrm>
          <a:prstGeom prst="rect">
            <a:avLst/>
          </a:prstGeom>
        </p:spPr>
      </p:pic>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C641DD90-0338-8FF4-C96C-6C6B16D16BB6}"/>
                  </a:ext>
                </a:extLst>
              </p14:cNvPr>
              <p14:cNvContentPartPr/>
              <p14:nvPr/>
            </p14:nvContentPartPr>
            <p14:xfrm>
              <a:off x="7118533" y="791400"/>
              <a:ext cx="983160" cy="1219680"/>
            </p14:xfrm>
          </p:contentPart>
        </mc:Choice>
        <mc:Fallback xmlns="">
          <p:pic>
            <p:nvPicPr>
              <p:cNvPr id="19" name="Ink 18">
                <a:extLst>
                  <a:ext uri="{FF2B5EF4-FFF2-40B4-BE49-F238E27FC236}">
                    <a16:creationId xmlns:a16="http://schemas.microsoft.com/office/drawing/2014/main" id="{C641DD90-0338-8FF4-C96C-6C6B16D16BB6}"/>
                  </a:ext>
                </a:extLst>
              </p:cNvPr>
              <p:cNvPicPr/>
              <p:nvPr/>
            </p:nvPicPr>
            <p:blipFill>
              <a:blip r:embed="rId5"/>
              <a:stretch>
                <a:fillRect/>
              </a:stretch>
            </p:blipFill>
            <p:spPr>
              <a:xfrm>
                <a:off x="7109533" y="782400"/>
                <a:ext cx="1000800" cy="1237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1429E047-3498-F366-5C4C-4E05945C4311}"/>
                  </a:ext>
                </a:extLst>
              </p14:cNvPr>
              <p14:cNvContentPartPr/>
              <p14:nvPr/>
            </p14:nvContentPartPr>
            <p14:xfrm>
              <a:off x="8100973" y="2018280"/>
              <a:ext cx="515880" cy="1145880"/>
            </p14:xfrm>
          </p:contentPart>
        </mc:Choice>
        <mc:Fallback xmlns="">
          <p:pic>
            <p:nvPicPr>
              <p:cNvPr id="15" name="Ink 14">
                <a:extLst>
                  <a:ext uri="{FF2B5EF4-FFF2-40B4-BE49-F238E27FC236}">
                    <a16:creationId xmlns:a16="http://schemas.microsoft.com/office/drawing/2014/main" id="{1429E047-3498-F366-5C4C-4E05945C4311}"/>
                  </a:ext>
                </a:extLst>
              </p:cNvPr>
              <p:cNvPicPr/>
              <p:nvPr/>
            </p:nvPicPr>
            <p:blipFill>
              <a:blip r:embed="rId7"/>
              <a:stretch>
                <a:fillRect/>
              </a:stretch>
            </p:blipFill>
            <p:spPr>
              <a:xfrm>
                <a:off x="8091973" y="2009280"/>
                <a:ext cx="533520" cy="1163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652BCADE-C208-0395-C3ED-0130EF1EE913}"/>
                  </a:ext>
                </a:extLst>
              </p14:cNvPr>
              <p14:cNvContentPartPr/>
              <p14:nvPr/>
            </p14:nvContentPartPr>
            <p14:xfrm>
              <a:off x="7347133" y="1752240"/>
              <a:ext cx="1377720" cy="2515680"/>
            </p14:xfrm>
          </p:contentPart>
        </mc:Choice>
        <mc:Fallback xmlns="">
          <p:pic>
            <p:nvPicPr>
              <p:cNvPr id="21" name="Ink 20">
                <a:extLst>
                  <a:ext uri="{FF2B5EF4-FFF2-40B4-BE49-F238E27FC236}">
                    <a16:creationId xmlns:a16="http://schemas.microsoft.com/office/drawing/2014/main" id="{652BCADE-C208-0395-C3ED-0130EF1EE913}"/>
                  </a:ext>
                </a:extLst>
              </p:cNvPr>
              <p:cNvPicPr/>
              <p:nvPr/>
            </p:nvPicPr>
            <p:blipFill>
              <a:blip r:embed="rId9"/>
              <a:stretch>
                <a:fillRect/>
              </a:stretch>
            </p:blipFill>
            <p:spPr>
              <a:xfrm>
                <a:off x="7338133" y="1743600"/>
                <a:ext cx="1395360" cy="2533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F0B40173-A8D5-B08E-4BEA-C8C361107090}"/>
                  </a:ext>
                </a:extLst>
              </p14:cNvPr>
              <p14:cNvContentPartPr/>
              <p14:nvPr/>
            </p14:nvContentPartPr>
            <p14:xfrm>
              <a:off x="7069573" y="927840"/>
              <a:ext cx="402840" cy="849960"/>
            </p14:xfrm>
          </p:contentPart>
        </mc:Choice>
        <mc:Fallback xmlns="">
          <p:pic>
            <p:nvPicPr>
              <p:cNvPr id="23" name="Ink 22">
                <a:extLst>
                  <a:ext uri="{FF2B5EF4-FFF2-40B4-BE49-F238E27FC236}">
                    <a16:creationId xmlns:a16="http://schemas.microsoft.com/office/drawing/2014/main" id="{F0B40173-A8D5-B08E-4BEA-C8C361107090}"/>
                  </a:ext>
                </a:extLst>
              </p:cNvPr>
              <p:cNvPicPr/>
              <p:nvPr/>
            </p:nvPicPr>
            <p:blipFill>
              <a:blip r:embed="rId11"/>
              <a:stretch>
                <a:fillRect/>
              </a:stretch>
            </p:blipFill>
            <p:spPr>
              <a:xfrm>
                <a:off x="7060573" y="919200"/>
                <a:ext cx="420480" cy="867600"/>
              </a:xfrm>
              <a:prstGeom prst="rect">
                <a:avLst/>
              </a:prstGeom>
            </p:spPr>
          </p:pic>
        </mc:Fallback>
      </mc:AlternateContent>
    </p:spTree>
    <p:extLst>
      <p:ext uri="{BB962C8B-B14F-4D97-AF65-F5344CB8AC3E}">
        <p14:creationId xmlns:p14="http://schemas.microsoft.com/office/powerpoint/2010/main" val="109058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13</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9793"/>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SUMMARY OF FINDINGS</a:t>
            </a:r>
          </a:p>
        </p:txBody>
      </p:sp>
      <p:sp>
        <p:nvSpPr>
          <p:cNvPr id="29" name="TextBox 28">
            <a:extLst>
              <a:ext uri="{FF2B5EF4-FFF2-40B4-BE49-F238E27FC236}">
                <a16:creationId xmlns:a16="http://schemas.microsoft.com/office/drawing/2014/main" id="{7AA22ED5-F2AC-6E00-E128-E7498670090D}"/>
              </a:ext>
            </a:extLst>
          </p:cNvPr>
          <p:cNvSpPr txBox="1"/>
          <p:nvPr/>
        </p:nvSpPr>
        <p:spPr>
          <a:xfrm>
            <a:off x="203200" y="894100"/>
            <a:ext cx="8500533" cy="4247317"/>
          </a:xfrm>
          <a:prstGeom prst="rect">
            <a:avLst/>
          </a:prstGeom>
          <a:noFill/>
        </p:spPr>
        <p:txBody>
          <a:bodyPr wrap="square" lIns="72000" rtlCol="0">
            <a:spAutoFit/>
          </a:bodyPr>
          <a:lstStyle/>
          <a:p>
            <a:pPr marL="285750" indent="-285750">
              <a:buSzPct val="93000"/>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The data lacks information, which decreased the accuracy of results.</a:t>
            </a:r>
          </a:p>
          <a:p>
            <a:pPr marL="285750" indent="-285750">
              <a:buSzPct val="9300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SzPct val="93000"/>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It was quite tough to specify the difference between members and casual riders.</a:t>
            </a:r>
          </a:p>
          <a:p>
            <a:pPr marL="285750" indent="-285750">
              <a:buSzPct val="9300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SzPct val="93000"/>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But, surprisingly we made some general differences in the user pattern of both riders.</a:t>
            </a:r>
          </a:p>
          <a:p>
            <a:pPr>
              <a:buSzPct val="93000"/>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SzPct val="93000"/>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Both users use </a:t>
            </a:r>
            <a:r>
              <a:rPr lang="en-IN" sz="1800" dirty="0" err="1">
                <a:solidFill>
                  <a:schemeClr val="bg1"/>
                </a:solidFill>
                <a:latin typeface="Times New Roman" panose="02020603050405020304" pitchFamily="18" charset="0"/>
                <a:cs typeface="Times New Roman" panose="02020603050405020304" pitchFamily="18" charset="0"/>
              </a:rPr>
              <a:t>cyclistic</a:t>
            </a:r>
            <a:r>
              <a:rPr lang="en-IN" sz="1800" dirty="0">
                <a:solidFill>
                  <a:schemeClr val="bg1"/>
                </a:solidFill>
                <a:latin typeface="Times New Roman" panose="02020603050405020304" pitchFamily="18" charset="0"/>
                <a:cs typeface="Times New Roman" panose="02020603050405020304" pitchFamily="18" charset="0"/>
              </a:rPr>
              <a:t>  differently:-</a:t>
            </a:r>
          </a:p>
          <a:p>
            <a:pPr marL="285750" indent="-285750">
              <a:buSzPct val="9300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algn="l"/>
            <a:r>
              <a:rPr lang="en-IN" sz="1800" dirty="0">
                <a:solidFill>
                  <a:schemeClr val="accent4"/>
                </a:solidFill>
                <a:latin typeface="Times New Roman" panose="02020603050405020304" pitchFamily="18" charset="0"/>
                <a:cs typeface="Times New Roman" panose="02020603050405020304" pitchFamily="18" charset="0"/>
              </a:rPr>
              <a:t>Casual Riders- </a:t>
            </a:r>
            <a:r>
              <a:rPr lang="en-IN" sz="1800" dirty="0">
                <a:solidFill>
                  <a:schemeClr val="bg1"/>
                </a:solidFill>
                <a:latin typeface="Times New Roman" panose="02020603050405020304" pitchFamily="18" charset="0"/>
                <a:cs typeface="Times New Roman" panose="02020603050405020304" pitchFamily="18" charset="0"/>
              </a:rPr>
              <a:t>Most of the users use </a:t>
            </a:r>
            <a:r>
              <a:rPr lang="en-US" sz="1800" b="0" i="0" u="none" strike="noStrike" baseline="0" dirty="0" err="1">
                <a:solidFill>
                  <a:schemeClr val="bg1"/>
                </a:solidFill>
                <a:latin typeface="Times New Roman" panose="02020603050405020304" pitchFamily="18" charset="0"/>
                <a:cs typeface="Times New Roman" panose="02020603050405020304" pitchFamily="18" charset="0"/>
              </a:rPr>
              <a:t>Cyclistic</a:t>
            </a:r>
            <a:r>
              <a:rPr lang="en-IN" sz="1800" dirty="0">
                <a:solidFill>
                  <a:schemeClr val="bg1"/>
                </a:solidFill>
                <a:latin typeface="Times New Roman" panose="02020603050405020304" pitchFamily="18" charset="0"/>
                <a:cs typeface="Times New Roman" panose="02020603050405020304" pitchFamily="18" charset="0"/>
              </a:rPr>
              <a:t> more for leisure and some </a:t>
            </a:r>
            <a:r>
              <a:rPr lang="en-US" sz="1800" b="0" i="0" u="none" strike="noStrike" baseline="0" dirty="0">
                <a:solidFill>
                  <a:schemeClr val="bg1"/>
                </a:solidFill>
                <a:latin typeface="Times New Roman" panose="02020603050405020304" pitchFamily="18" charset="0"/>
                <a:cs typeface="Times New Roman" panose="02020603050405020304" pitchFamily="18" charset="0"/>
              </a:rPr>
              <a:t>use </a:t>
            </a:r>
            <a:r>
              <a:rPr lang="en-US" sz="1800" b="0" i="0" u="none" strike="noStrike" baseline="0" dirty="0" err="1">
                <a:solidFill>
                  <a:schemeClr val="bg1"/>
                </a:solidFill>
                <a:latin typeface="Times New Roman" panose="02020603050405020304" pitchFamily="18" charset="0"/>
                <a:cs typeface="Times New Roman" panose="02020603050405020304" pitchFamily="18" charset="0"/>
              </a:rPr>
              <a:t>Cyclistic</a:t>
            </a:r>
            <a:r>
              <a:rPr lang="en-US" sz="1800" b="0" i="0" u="none" strike="noStrike" baseline="0" dirty="0">
                <a:solidFill>
                  <a:schemeClr val="bg1"/>
                </a:solidFill>
                <a:latin typeface="Times New Roman" panose="02020603050405020304" pitchFamily="18" charset="0"/>
                <a:cs typeface="Times New Roman" panose="02020603050405020304" pitchFamily="18" charset="0"/>
              </a:rPr>
              <a:t> to commute to work each day. </a:t>
            </a:r>
          </a:p>
          <a:p>
            <a:pPr marL="285750" indent="-285750">
              <a:buSzPct val="93000"/>
              <a:buFont typeface="Arial" panose="020B0604020202020204" pitchFamily="34" charset="0"/>
              <a:buChar char="•"/>
            </a:pPr>
            <a:endParaRPr lang="en-IN" sz="1800" dirty="0">
              <a:solidFill>
                <a:schemeClr val="accent4"/>
              </a:solidFill>
              <a:latin typeface="Times New Roman" panose="02020603050405020304" pitchFamily="18" charset="0"/>
              <a:cs typeface="Times New Roman" panose="02020603050405020304" pitchFamily="18" charset="0"/>
            </a:endParaRPr>
          </a:p>
          <a:p>
            <a:pPr>
              <a:buSzPct val="93000"/>
            </a:pPr>
            <a:r>
              <a:rPr lang="en-IN" sz="1800" dirty="0">
                <a:solidFill>
                  <a:schemeClr val="accent2">
                    <a:lumMod val="75000"/>
                  </a:schemeClr>
                </a:solidFill>
                <a:latin typeface="Times New Roman" panose="02020603050405020304" pitchFamily="18" charset="0"/>
                <a:cs typeface="Times New Roman" panose="02020603050405020304" pitchFamily="18" charset="0"/>
              </a:rPr>
              <a:t>Members- </a:t>
            </a:r>
            <a:r>
              <a:rPr lang="en-IN" sz="1800" dirty="0">
                <a:solidFill>
                  <a:schemeClr val="bg1"/>
                </a:solidFill>
                <a:latin typeface="Times New Roman" panose="02020603050405020304" pitchFamily="18" charset="0"/>
                <a:cs typeface="Times New Roman" panose="02020603050405020304" pitchFamily="18" charset="0"/>
              </a:rPr>
              <a:t> Most of them </a:t>
            </a:r>
            <a:r>
              <a:rPr lang="en-US" sz="1800" b="0" i="0" u="none" strike="noStrike" baseline="0" dirty="0">
                <a:solidFill>
                  <a:schemeClr val="bg1"/>
                </a:solidFill>
                <a:latin typeface="Times New Roman" panose="02020603050405020304" pitchFamily="18" charset="0"/>
                <a:cs typeface="Times New Roman" panose="02020603050405020304" pitchFamily="18" charset="0"/>
              </a:rPr>
              <a:t>use </a:t>
            </a:r>
            <a:r>
              <a:rPr lang="en-US" sz="1800" b="0" i="0" u="none" strike="noStrike" baseline="0" dirty="0" err="1">
                <a:solidFill>
                  <a:schemeClr val="bg1"/>
                </a:solidFill>
                <a:latin typeface="Times New Roman" panose="02020603050405020304" pitchFamily="18" charset="0"/>
                <a:cs typeface="Times New Roman" panose="02020603050405020304" pitchFamily="18" charset="0"/>
              </a:rPr>
              <a:t>Cyclistic</a:t>
            </a:r>
            <a:r>
              <a:rPr lang="en-US" sz="1800" b="0" i="0" u="none" strike="noStrike" baseline="0" dirty="0">
                <a:solidFill>
                  <a:schemeClr val="bg1"/>
                </a:solidFill>
                <a:latin typeface="Times New Roman" panose="02020603050405020304" pitchFamily="18" charset="0"/>
                <a:cs typeface="Times New Roman" panose="02020603050405020304" pitchFamily="18" charset="0"/>
              </a:rPr>
              <a:t> to commute to work each day and some users use </a:t>
            </a:r>
            <a:r>
              <a:rPr lang="en-US" sz="1800" b="0" i="0" u="none" strike="noStrike" baseline="0" dirty="0" err="1">
                <a:solidFill>
                  <a:schemeClr val="bg1"/>
                </a:solidFill>
                <a:latin typeface="Times New Roman" panose="02020603050405020304" pitchFamily="18" charset="0"/>
                <a:cs typeface="Times New Roman" panose="02020603050405020304" pitchFamily="18" charset="0"/>
              </a:rPr>
              <a:t>Cyclistic</a:t>
            </a:r>
            <a:r>
              <a:rPr lang="en-US" sz="1800" b="0" i="0" u="none" strike="noStrike" baseline="0" dirty="0">
                <a:solidFill>
                  <a:schemeClr val="bg1"/>
                </a:solidFill>
                <a:latin typeface="Times New Roman" panose="02020603050405020304" pitchFamily="18" charset="0"/>
                <a:cs typeface="Times New Roman" panose="02020603050405020304" pitchFamily="18" charset="0"/>
              </a:rPr>
              <a:t> for leisure.</a:t>
            </a: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SzPct val="9300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a:buSzPct val="93000"/>
            </a:pP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25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14</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9793"/>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RECOMMENDATION </a:t>
            </a:r>
          </a:p>
        </p:txBody>
      </p:sp>
      <p:sp>
        <p:nvSpPr>
          <p:cNvPr id="29" name="TextBox 28">
            <a:extLst>
              <a:ext uri="{FF2B5EF4-FFF2-40B4-BE49-F238E27FC236}">
                <a16:creationId xmlns:a16="http://schemas.microsoft.com/office/drawing/2014/main" id="{7AA22ED5-F2AC-6E00-E128-E7498670090D}"/>
              </a:ext>
            </a:extLst>
          </p:cNvPr>
          <p:cNvSpPr txBox="1"/>
          <p:nvPr/>
        </p:nvSpPr>
        <p:spPr>
          <a:xfrm>
            <a:off x="203200" y="1097300"/>
            <a:ext cx="8500533" cy="3139321"/>
          </a:xfrm>
          <a:prstGeom prst="rect">
            <a:avLst/>
          </a:prstGeom>
          <a:noFill/>
        </p:spPr>
        <p:txBody>
          <a:bodyPr wrap="square" lIns="72000" rtlCol="0">
            <a:spAutoFit/>
          </a:bodyPr>
          <a:lstStyle/>
          <a:p>
            <a:pPr>
              <a:spcBef>
                <a:spcPts val="0"/>
              </a:spcBef>
              <a:spcAft>
                <a:spcPts val="0"/>
              </a:spcAft>
            </a:pPr>
            <a:r>
              <a:rPr lang="en-US" sz="2200" u="sng" dirty="0">
                <a:solidFill>
                  <a:schemeClr val="accent4"/>
                </a:solidFill>
                <a:effectLst/>
                <a:latin typeface="Times New Roman" panose="02020603050405020304" pitchFamily="18" charset="0"/>
                <a:cs typeface="Times New Roman" panose="02020603050405020304" pitchFamily="18" charset="0"/>
              </a:rPr>
              <a:t>1- Recommendations:- </a:t>
            </a:r>
            <a:endParaRPr lang="en-US" sz="2200" dirty="0">
              <a:solidFill>
                <a:schemeClr val="accent4"/>
              </a:solidFill>
              <a:effectLst/>
              <a:latin typeface="Times New Roman" panose="02020603050405020304" pitchFamily="18" charset="0"/>
              <a:cs typeface="Times New Roman" panose="02020603050405020304" pitchFamily="18" charset="0"/>
            </a:endParaRPr>
          </a:p>
          <a:p>
            <a:pPr>
              <a:spcBef>
                <a:spcPts val="0"/>
              </a:spcBef>
              <a:spcAft>
                <a:spcPts val="0"/>
              </a:spcAft>
            </a:pPr>
            <a:endParaRPr lang="en-US" sz="2200" dirty="0">
              <a:solidFill>
                <a:schemeClr val="accent4"/>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200" dirty="0">
                <a:solidFill>
                  <a:schemeClr val="accent4"/>
                </a:solidFill>
                <a:effectLst/>
                <a:latin typeface="Times New Roman" panose="02020603050405020304" pitchFamily="18" charset="0"/>
                <a:cs typeface="Times New Roman" panose="02020603050405020304" pitchFamily="18" charset="0"/>
              </a:rPr>
              <a:t>a.) </a:t>
            </a:r>
            <a:r>
              <a:rPr lang="en-US" sz="2200" i="1" u="sng" dirty="0">
                <a:solidFill>
                  <a:schemeClr val="accent4"/>
                </a:solidFill>
                <a:effectLst/>
                <a:latin typeface="Times New Roman" panose="02020603050405020304" pitchFamily="18" charset="0"/>
                <a:cs typeface="Times New Roman" panose="02020603050405020304" pitchFamily="18" charset="0"/>
              </a:rPr>
              <a:t>Introduce time limit-</a:t>
            </a:r>
            <a:r>
              <a:rPr lang="en-US" sz="2200" i="1" dirty="0">
                <a:solidFill>
                  <a:schemeClr val="accent4"/>
                </a:solidFill>
                <a:effectLst/>
                <a:latin typeface="Times New Roman" panose="02020603050405020304" pitchFamily="18" charset="0"/>
                <a:cs typeface="Times New Roman" panose="02020603050405020304" pitchFamily="18" charset="0"/>
              </a:rPr>
              <a:t> </a:t>
            </a:r>
            <a:r>
              <a:rPr lang="en-US" sz="2200" dirty="0">
                <a:solidFill>
                  <a:schemeClr val="bg1"/>
                </a:solidFill>
                <a:effectLst/>
                <a:latin typeface="Times New Roman" panose="02020603050405020304" pitchFamily="18" charset="0"/>
                <a:cs typeface="Times New Roman" panose="02020603050405020304" pitchFamily="18" charset="0"/>
              </a:rPr>
              <a:t>As we saw earlier in the analysis that casual users take a lot more time during one trip. </a:t>
            </a:r>
          </a:p>
          <a:p>
            <a:pPr>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 </a:t>
            </a:r>
          </a:p>
          <a:p>
            <a:pPr>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So, we can impose a time limit on casual rides.</a:t>
            </a:r>
          </a:p>
          <a:p>
            <a:pPr>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The time limit could be 24 </a:t>
            </a:r>
            <a:r>
              <a:rPr lang="en-US" sz="2200" dirty="0" err="1">
                <a:solidFill>
                  <a:schemeClr val="bg1"/>
                </a:solidFill>
                <a:effectLst/>
                <a:latin typeface="Times New Roman" panose="02020603050405020304" pitchFamily="18" charset="0"/>
                <a:cs typeface="Times New Roman" panose="02020603050405020304" pitchFamily="18" charset="0"/>
              </a:rPr>
              <a:t>hrs</a:t>
            </a:r>
            <a:r>
              <a:rPr lang="en-US" sz="2200" dirty="0">
                <a:solidFill>
                  <a:schemeClr val="bg1"/>
                </a:solidFill>
                <a:effectLst/>
                <a:latin typeface="Times New Roman" panose="02020603050405020304" pitchFamily="18" charset="0"/>
                <a:cs typeface="Times New Roman" panose="02020603050405020304" pitchFamily="18" charset="0"/>
              </a:rPr>
              <a:t> from the start time of a trip.</a:t>
            </a:r>
          </a:p>
          <a:p>
            <a:pPr>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And the Membership will have no such boundaries</a:t>
            </a:r>
            <a:r>
              <a:rPr lang="en-US" sz="2200" dirty="0">
                <a:solidFill>
                  <a:srgbClr val="0E101A"/>
                </a:solidFill>
                <a:effectLst/>
                <a:latin typeface="Times New Roman" panose="02020603050405020304" pitchFamily="18" charset="0"/>
                <a:cs typeface="Times New Roman" panose="02020603050405020304" pitchFamily="18" charset="0"/>
              </a:rPr>
              <a:t>.</a:t>
            </a:r>
          </a:p>
          <a:p>
            <a:pPr>
              <a:spcBef>
                <a:spcPts val="0"/>
              </a:spcBef>
              <a:spcAft>
                <a:spcPts val="0"/>
              </a:spcAft>
            </a:pPr>
            <a:r>
              <a:rPr lang="en-US" sz="2200" dirty="0">
                <a:solidFill>
                  <a:srgbClr val="0E101A"/>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846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15</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9793"/>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RECOMMENDATION </a:t>
            </a:r>
          </a:p>
        </p:txBody>
      </p:sp>
      <p:sp>
        <p:nvSpPr>
          <p:cNvPr id="29" name="TextBox 28">
            <a:extLst>
              <a:ext uri="{FF2B5EF4-FFF2-40B4-BE49-F238E27FC236}">
                <a16:creationId xmlns:a16="http://schemas.microsoft.com/office/drawing/2014/main" id="{7AA22ED5-F2AC-6E00-E128-E7498670090D}"/>
              </a:ext>
            </a:extLst>
          </p:cNvPr>
          <p:cNvSpPr txBox="1"/>
          <p:nvPr/>
        </p:nvSpPr>
        <p:spPr>
          <a:xfrm>
            <a:off x="142240" y="742295"/>
            <a:ext cx="8895502" cy="4093428"/>
          </a:xfrm>
          <a:prstGeom prst="rect">
            <a:avLst/>
          </a:prstGeom>
          <a:noFill/>
        </p:spPr>
        <p:txBody>
          <a:bodyPr wrap="square" lIns="72000" rtlCol="0">
            <a:spAutoFit/>
          </a:bodyPr>
          <a:lstStyle/>
          <a:p>
            <a:pPr>
              <a:spcBef>
                <a:spcPts val="0"/>
              </a:spcBef>
              <a:spcAft>
                <a:spcPts val="0"/>
              </a:spcAft>
            </a:pPr>
            <a:r>
              <a:rPr lang="en-US" sz="2000" dirty="0">
                <a:solidFill>
                  <a:schemeClr val="accent4"/>
                </a:solidFill>
                <a:effectLst/>
                <a:latin typeface="Times New Roman" panose="02020603050405020304" pitchFamily="18" charset="0"/>
                <a:cs typeface="Times New Roman" panose="02020603050405020304" pitchFamily="18" charset="0"/>
              </a:rPr>
              <a:t>b.) </a:t>
            </a:r>
            <a:r>
              <a:rPr lang="en-US" sz="2000" i="1" u="sng" dirty="0">
                <a:solidFill>
                  <a:schemeClr val="accent4"/>
                </a:solidFill>
                <a:effectLst/>
                <a:latin typeface="Times New Roman" panose="02020603050405020304" pitchFamily="18" charset="0"/>
                <a:cs typeface="Times New Roman" panose="02020603050405020304" pitchFamily="18" charset="0"/>
              </a:rPr>
              <a:t>Introduce membership options</a:t>
            </a:r>
            <a:r>
              <a:rPr lang="en-US" sz="2000" i="1" dirty="0">
                <a:solidFill>
                  <a:schemeClr val="accent4"/>
                </a:solidFill>
                <a:effectLst/>
                <a:latin typeface="Times New Roman" panose="02020603050405020304" pitchFamily="18" charset="0"/>
                <a:cs typeface="Times New Roman" panose="02020603050405020304" pitchFamily="18" charset="0"/>
              </a:rPr>
              <a:t> –</a:t>
            </a:r>
            <a:r>
              <a:rPr lang="en-US" sz="2000" i="1" dirty="0">
                <a:solidFill>
                  <a:srgbClr val="0E101A"/>
                </a:solidFill>
                <a:effectLst/>
                <a:latin typeface="Times New Roman" panose="020206030504050203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cs typeface="Times New Roman" panose="02020603050405020304" pitchFamily="18" charset="0"/>
              </a:rPr>
              <a:t>Introducing flexible membership options will help to encourage casual riders to purchase a membership.</a:t>
            </a:r>
          </a:p>
          <a:p>
            <a:pPr>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Here we will use the decoy effect strategy in the pricing of membership options. We will divide the membership into three options- Quarterly, </a:t>
            </a:r>
            <a:r>
              <a:rPr lang="en-US" sz="2000" dirty="0" err="1">
                <a:solidFill>
                  <a:schemeClr val="bg1"/>
                </a:solidFill>
                <a:effectLst/>
                <a:latin typeface="Times New Roman" panose="02020603050405020304" pitchFamily="18" charset="0"/>
                <a:cs typeface="Times New Roman" panose="02020603050405020304" pitchFamily="18" charset="0"/>
              </a:rPr>
              <a:t>Halfyearly</a:t>
            </a:r>
            <a:r>
              <a:rPr lang="en-US" sz="2000" dirty="0">
                <a:solidFill>
                  <a:schemeClr val="bg1"/>
                </a:solidFill>
                <a:effectLst/>
                <a:latin typeface="Times New Roman" panose="02020603050405020304" pitchFamily="18" charset="0"/>
                <a:cs typeface="Times New Roman" panose="02020603050405020304" pitchFamily="18" charset="0"/>
              </a:rPr>
              <a:t>, and Annual membership. </a:t>
            </a:r>
          </a:p>
          <a:p>
            <a:pPr>
              <a:spcBef>
                <a:spcPts val="0"/>
              </a:spcBef>
              <a:spcAft>
                <a:spcPts val="0"/>
              </a:spcAft>
            </a:pPr>
            <a:endParaRPr lang="en-US" sz="20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And the pricing will be according to the decoy effect, like:- Quarterly-$25, Halfyearly$35, Annually-$50</a:t>
            </a:r>
          </a:p>
          <a:p>
            <a:pPr>
              <a:spcBef>
                <a:spcPts val="0"/>
              </a:spcBef>
              <a:spcAft>
                <a:spcPts val="0"/>
              </a:spcAft>
            </a:pPr>
            <a:endParaRPr lang="en-US" sz="20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As we saw in the analysis that casual user’s peak is in three months June, July, and August, so it would be the best time to convert them into Quarterly members or we can convert them into </a:t>
            </a:r>
            <a:r>
              <a:rPr lang="en-US" sz="2000" dirty="0" err="1">
                <a:solidFill>
                  <a:schemeClr val="bg1"/>
                </a:solidFill>
                <a:effectLst/>
                <a:latin typeface="Times New Roman" panose="02020603050405020304" pitchFamily="18" charset="0"/>
                <a:cs typeface="Times New Roman" panose="02020603050405020304" pitchFamily="18" charset="0"/>
              </a:rPr>
              <a:t>halfyearly</a:t>
            </a:r>
            <a:r>
              <a:rPr lang="en-US" sz="2000" dirty="0">
                <a:solidFill>
                  <a:schemeClr val="bg1"/>
                </a:solidFill>
                <a:effectLst/>
                <a:latin typeface="Times New Roman" panose="02020603050405020304" pitchFamily="18" charset="0"/>
                <a:cs typeface="Times New Roman" panose="02020603050405020304" pitchFamily="18" charset="0"/>
              </a:rPr>
              <a:t> and annual members by giving some exciting summer or spring seasonal offers.</a:t>
            </a:r>
          </a:p>
        </p:txBody>
      </p:sp>
    </p:spTree>
    <p:extLst>
      <p:ext uri="{BB962C8B-B14F-4D97-AF65-F5344CB8AC3E}">
        <p14:creationId xmlns:p14="http://schemas.microsoft.com/office/powerpoint/2010/main" val="310830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16</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9793"/>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RECOMMENDATION </a:t>
            </a:r>
          </a:p>
        </p:txBody>
      </p:sp>
      <p:sp>
        <p:nvSpPr>
          <p:cNvPr id="29" name="TextBox 28">
            <a:extLst>
              <a:ext uri="{FF2B5EF4-FFF2-40B4-BE49-F238E27FC236}">
                <a16:creationId xmlns:a16="http://schemas.microsoft.com/office/drawing/2014/main" id="{7AA22ED5-F2AC-6E00-E128-E7498670090D}"/>
              </a:ext>
            </a:extLst>
          </p:cNvPr>
          <p:cNvSpPr txBox="1"/>
          <p:nvPr/>
        </p:nvSpPr>
        <p:spPr>
          <a:xfrm>
            <a:off x="142240" y="742295"/>
            <a:ext cx="8895502" cy="4093428"/>
          </a:xfrm>
          <a:prstGeom prst="rect">
            <a:avLst/>
          </a:prstGeom>
          <a:noFill/>
        </p:spPr>
        <p:txBody>
          <a:bodyPr wrap="square" lIns="72000" rtlCol="0">
            <a:spAutoFit/>
          </a:bodyPr>
          <a:lstStyle/>
          <a:p>
            <a:pPr>
              <a:spcBef>
                <a:spcPts val="0"/>
              </a:spcBef>
              <a:spcAft>
                <a:spcPts val="0"/>
              </a:spcAft>
            </a:pPr>
            <a:r>
              <a:rPr lang="en-US" sz="2000" dirty="0">
                <a:solidFill>
                  <a:schemeClr val="accent4"/>
                </a:solidFill>
                <a:effectLst/>
                <a:latin typeface="Times New Roman" panose="02020603050405020304" pitchFamily="18" charset="0"/>
                <a:cs typeface="Times New Roman" panose="02020603050405020304" pitchFamily="18" charset="0"/>
              </a:rPr>
              <a:t>c.)</a:t>
            </a:r>
            <a:r>
              <a:rPr lang="en-US" sz="2000" i="1" u="sng" dirty="0">
                <a:solidFill>
                  <a:schemeClr val="accent4"/>
                </a:solidFill>
                <a:effectLst/>
                <a:latin typeface="Times New Roman" panose="02020603050405020304" pitchFamily="18" charset="0"/>
                <a:cs typeface="Times New Roman" panose="02020603050405020304" pitchFamily="18" charset="0"/>
              </a:rPr>
              <a:t>Using digital and print media</a:t>
            </a:r>
            <a:r>
              <a:rPr lang="en-US" sz="2000" i="1" dirty="0">
                <a:solidFill>
                  <a:schemeClr val="accent4"/>
                </a:solidFill>
                <a:effectLst/>
                <a:latin typeface="Times New Roman" panose="020206030504050203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cs typeface="Times New Roman" panose="02020603050405020304" pitchFamily="18" charset="0"/>
              </a:rPr>
              <a:t>To impose our strategy of converting casual riders into members we have to start a marketing campaign to convert more casual riders possible into members.</a:t>
            </a:r>
          </a:p>
          <a:p>
            <a:pPr>
              <a:spcBef>
                <a:spcPts val="0"/>
              </a:spcBef>
              <a:spcAft>
                <a:spcPts val="0"/>
              </a:spcAft>
            </a:pPr>
            <a:endParaRPr lang="en-US" sz="20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Create </a:t>
            </a:r>
            <a:r>
              <a:rPr lang="en-US" sz="2000" dirty="0" err="1">
                <a:solidFill>
                  <a:schemeClr val="bg1"/>
                </a:solidFill>
                <a:effectLst/>
                <a:latin typeface="Times New Roman" panose="02020603050405020304" pitchFamily="18" charset="0"/>
                <a:cs typeface="Times New Roman" panose="02020603050405020304" pitchFamily="18" charset="0"/>
              </a:rPr>
              <a:t>Cyclistic</a:t>
            </a:r>
            <a:r>
              <a:rPr lang="en-US" sz="2000" dirty="0">
                <a:solidFill>
                  <a:schemeClr val="bg1"/>
                </a:solidFill>
                <a:effectLst/>
                <a:latin typeface="Times New Roman" panose="02020603050405020304" pitchFamily="18" charset="0"/>
                <a:cs typeface="Times New Roman" panose="02020603050405020304" pitchFamily="18" charset="0"/>
              </a:rPr>
              <a:t> Fitness and environment-related campaign on social media to encourage people to leave automobiles and use cycles to be fit, save the environment, and also save money by not spending on fuel. </a:t>
            </a:r>
          </a:p>
          <a:p>
            <a:pPr>
              <a:spcBef>
                <a:spcPts val="0"/>
              </a:spcBef>
              <a:spcAft>
                <a:spcPts val="0"/>
              </a:spcAft>
            </a:pPr>
            <a:endParaRPr lang="en-US" sz="20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As we saw the 30 most used stations by casual riders in our analysis. These stations are around the beach and bay side.</a:t>
            </a:r>
          </a:p>
          <a:p>
            <a:pPr>
              <a:spcBef>
                <a:spcPts val="0"/>
              </a:spcBef>
              <a:spcAft>
                <a:spcPts val="0"/>
              </a:spcAft>
            </a:pPr>
            <a:endParaRPr lang="en-US" sz="20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So we can target the area around these stations for our campaign to generate the highest value possible.</a:t>
            </a:r>
          </a:p>
        </p:txBody>
      </p:sp>
    </p:spTree>
    <p:extLst>
      <p:ext uri="{BB962C8B-B14F-4D97-AF65-F5344CB8AC3E}">
        <p14:creationId xmlns:p14="http://schemas.microsoft.com/office/powerpoint/2010/main" val="1259982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17</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9793"/>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RECOMMENDATION </a:t>
            </a:r>
          </a:p>
        </p:txBody>
      </p:sp>
      <p:sp>
        <p:nvSpPr>
          <p:cNvPr id="29" name="TextBox 28">
            <a:extLst>
              <a:ext uri="{FF2B5EF4-FFF2-40B4-BE49-F238E27FC236}">
                <a16:creationId xmlns:a16="http://schemas.microsoft.com/office/drawing/2014/main" id="{7AA22ED5-F2AC-6E00-E128-E7498670090D}"/>
              </a:ext>
            </a:extLst>
          </p:cNvPr>
          <p:cNvSpPr txBox="1"/>
          <p:nvPr/>
        </p:nvSpPr>
        <p:spPr>
          <a:xfrm>
            <a:off x="203200" y="1071303"/>
            <a:ext cx="8500533" cy="3046988"/>
          </a:xfrm>
          <a:prstGeom prst="rect">
            <a:avLst/>
          </a:prstGeom>
          <a:noFill/>
        </p:spPr>
        <p:txBody>
          <a:bodyPr wrap="square" lIns="72000" rtlCol="0">
            <a:spAutoFit/>
          </a:bodyPr>
          <a:lstStyle/>
          <a:p>
            <a:pPr>
              <a:spcBef>
                <a:spcPts val="0"/>
              </a:spcBef>
              <a:spcAft>
                <a:spcPts val="0"/>
              </a:spcAft>
            </a:pPr>
            <a:r>
              <a:rPr lang="en-US" sz="2400" u="sng" dirty="0">
                <a:solidFill>
                  <a:schemeClr val="accent4"/>
                </a:solidFill>
                <a:effectLst/>
                <a:latin typeface="Times New Roman" panose="02020603050405020304" pitchFamily="18" charset="0"/>
                <a:cs typeface="Times New Roman" panose="02020603050405020304" pitchFamily="18" charset="0"/>
              </a:rPr>
              <a:t>2- Recommendations:- </a:t>
            </a:r>
          </a:p>
          <a:p>
            <a:pPr>
              <a:spcBef>
                <a:spcPts val="0"/>
              </a:spcBef>
              <a:spcAft>
                <a:spcPts val="0"/>
              </a:spcAft>
            </a:pPr>
            <a:endParaRPr lang="en-US" sz="2400" dirty="0">
              <a:solidFill>
                <a:schemeClr val="accent4"/>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400" dirty="0">
                <a:solidFill>
                  <a:schemeClr val="accent4"/>
                </a:solidFill>
                <a:effectLst/>
                <a:latin typeface="Times New Roman" panose="02020603050405020304" pitchFamily="18" charset="0"/>
                <a:cs typeface="Times New Roman" panose="02020603050405020304" pitchFamily="18" charset="0"/>
              </a:rPr>
              <a:t>a.) </a:t>
            </a:r>
            <a:r>
              <a:rPr lang="en-US" sz="2400" i="1" u="sng" dirty="0">
                <a:solidFill>
                  <a:schemeClr val="accent4"/>
                </a:solidFill>
                <a:effectLst/>
                <a:latin typeface="Times New Roman" panose="02020603050405020304" pitchFamily="18" charset="0"/>
                <a:cs typeface="Times New Roman" panose="02020603050405020304" pitchFamily="18" charset="0"/>
              </a:rPr>
              <a:t>Collect more data:- </a:t>
            </a:r>
            <a:endParaRPr lang="en-US" sz="2400" dirty="0">
              <a:solidFill>
                <a:schemeClr val="accent4"/>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400" dirty="0">
                <a:solidFill>
                  <a:srgbClr val="0E101A"/>
                </a:solidFill>
                <a:effectLst/>
                <a:latin typeface="Times New Roman" panose="02020603050405020304" pitchFamily="18" charset="0"/>
                <a:cs typeface="Times New Roman" panose="02020603050405020304" pitchFamily="18" charset="0"/>
              </a:rPr>
              <a:t>                                     </a:t>
            </a:r>
            <a:r>
              <a:rPr lang="en-US" sz="2400" dirty="0">
                <a:solidFill>
                  <a:schemeClr val="bg1"/>
                </a:solidFill>
                <a:effectLst/>
                <a:latin typeface="Times New Roman" panose="02020603050405020304" pitchFamily="18" charset="0"/>
                <a:cs typeface="Times New Roman" panose="02020603050405020304" pitchFamily="18" charset="0"/>
              </a:rPr>
              <a:t> There are only eight months of data available for 2022, wait till January 2023 for the to data get collected.</a:t>
            </a:r>
          </a:p>
          <a:p>
            <a:pPr>
              <a:spcBef>
                <a:spcPts val="0"/>
              </a:spcBef>
              <a:spcAft>
                <a:spcPts val="0"/>
              </a:spcAft>
            </a:pPr>
            <a:r>
              <a:rPr lang="en-US" sz="2400" dirty="0">
                <a:solidFill>
                  <a:schemeClr val="bg1"/>
                </a:solidFill>
                <a:effectLst/>
                <a:latin typeface="Times New Roman" panose="02020603050405020304" pitchFamily="18" charset="0"/>
                <a:cs typeface="Times New Roman" panose="02020603050405020304" pitchFamily="18" charset="0"/>
              </a:rPr>
              <a:t>The data has to be collected with more details, so we can conduct a thorough analysis to make our results more accurate and conclusive.</a:t>
            </a:r>
          </a:p>
        </p:txBody>
      </p:sp>
    </p:spTree>
    <p:extLst>
      <p:ext uri="{BB962C8B-B14F-4D97-AF65-F5344CB8AC3E}">
        <p14:creationId xmlns:p14="http://schemas.microsoft.com/office/powerpoint/2010/main" val="2000839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18</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9793"/>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RECOMMENDATION </a:t>
            </a:r>
          </a:p>
        </p:txBody>
      </p:sp>
      <p:sp>
        <p:nvSpPr>
          <p:cNvPr id="29" name="TextBox 28">
            <a:extLst>
              <a:ext uri="{FF2B5EF4-FFF2-40B4-BE49-F238E27FC236}">
                <a16:creationId xmlns:a16="http://schemas.microsoft.com/office/drawing/2014/main" id="{7AA22ED5-F2AC-6E00-E128-E7498670090D}"/>
              </a:ext>
            </a:extLst>
          </p:cNvPr>
          <p:cNvSpPr txBox="1"/>
          <p:nvPr/>
        </p:nvSpPr>
        <p:spPr>
          <a:xfrm>
            <a:off x="203200" y="827463"/>
            <a:ext cx="8500533" cy="3416320"/>
          </a:xfrm>
          <a:prstGeom prst="rect">
            <a:avLst/>
          </a:prstGeom>
          <a:noFill/>
        </p:spPr>
        <p:txBody>
          <a:bodyPr wrap="square" lIns="72000" rtlCol="0">
            <a:spAutoFit/>
          </a:bodyPr>
          <a:lstStyle/>
          <a:p>
            <a:pPr>
              <a:spcBef>
                <a:spcPts val="0"/>
              </a:spcBef>
              <a:spcAft>
                <a:spcPts val="0"/>
              </a:spcAft>
            </a:pPr>
            <a:r>
              <a:rPr lang="en-US" sz="2400" dirty="0">
                <a:solidFill>
                  <a:schemeClr val="accent4"/>
                </a:solidFill>
                <a:effectLst/>
                <a:latin typeface="Times New Roman" panose="02020603050405020304" pitchFamily="18" charset="0"/>
                <a:cs typeface="Times New Roman" panose="02020603050405020304" pitchFamily="18" charset="0"/>
              </a:rPr>
              <a:t>b.) </a:t>
            </a:r>
            <a:r>
              <a:rPr lang="en-US" sz="2400" i="1" u="sng" dirty="0">
                <a:solidFill>
                  <a:schemeClr val="accent4"/>
                </a:solidFill>
                <a:effectLst/>
                <a:latin typeface="Times New Roman" panose="02020603050405020304" pitchFamily="18" charset="0"/>
                <a:cs typeface="Times New Roman" panose="02020603050405020304" pitchFamily="18" charset="0"/>
              </a:rPr>
              <a:t>Make the problem more clear</a:t>
            </a:r>
            <a:r>
              <a:rPr lang="en-US" sz="2400" i="1" dirty="0">
                <a:solidFill>
                  <a:schemeClr val="accent4"/>
                </a:solidFill>
                <a:effectLst/>
                <a:latin typeface="Times New Roman" panose="02020603050405020304" pitchFamily="18" charset="0"/>
                <a:cs typeface="Times New Roman" panose="02020603050405020304" pitchFamily="18" charset="0"/>
              </a:rPr>
              <a:t>:-</a:t>
            </a:r>
            <a:r>
              <a:rPr lang="en-US" sz="2400" dirty="0">
                <a:solidFill>
                  <a:schemeClr val="accent4"/>
                </a:solidFill>
                <a:effectLst/>
                <a:latin typeface="Times New Roman" panose="02020603050405020304" pitchFamily="18" charset="0"/>
                <a:cs typeface="Times New Roman" panose="02020603050405020304" pitchFamily="18" charset="0"/>
              </a:rPr>
              <a:t> </a:t>
            </a:r>
            <a:r>
              <a:rPr lang="en-US" sz="2400" dirty="0">
                <a:solidFill>
                  <a:schemeClr val="bg1"/>
                </a:solidFill>
                <a:effectLst/>
                <a:latin typeface="Times New Roman" panose="02020603050405020304" pitchFamily="18" charset="0"/>
                <a:cs typeface="Times New Roman" panose="02020603050405020304" pitchFamily="18" charset="0"/>
              </a:rPr>
              <a:t>Try to ask some more questions to make the problem clear like:-</a:t>
            </a:r>
          </a:p>
          <a:p>
            <a:pPr>
              <a:spcBef>
                <a:spcPts val="0"/>
              </a:spcBef>
              <a:spcAft>
                <a:spcPts val="0"/>
              </a:spcAft>
            </a:pPr>
            <a:endParaRPr lang="en-US" sz="24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400" dirty="0">
                <a:solidFill>
                  <a:schemeClr val="bg1"/>
                </a:solidFill>
                <a:effectLst/>
                <a:latin typeface="Times New Roman" panose="02020603050405020304" pitchFamily="18" charset="0"/>
                <a:cs typeface="Times New Roman" panose="02020603050405020304" pitchFamily="18" charset="0"/>
              </a:rPr>
              <a:t>Why do casual riders use this option?</a:t>
            </a:r>
          </a:p>
          <a:p>
            <a:pPr>
              <a:spcBef>
                <a:spcPts val="0"/>
              </a:spcBef>
              <a:spcAft>
                <a:spcPts val="0"/>
              </a:spcAft>
            </a:pPr>
            <a:endParaRPr lang="en-US" sz="24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400" dirty="0">
                <a:solidFill>
                  <a:schemeClr val="bg1"/>
                </a:solidFill>
                <a:effectLst/>
                <a:latin typeface="Times New Roman" panose="02020603050405020304" pitchFamily="18" charset="0"/>
                <a:cs typeface="Times New Roman" panose="02020603050405020304" pitchFamily="18" charset="0"/>
              </a:rPr>
              <a:t>What need both users are fulfilling through </a:t>
            </a:r>
            <a:r>
              <a:rPr lang="en-US" sz="2400" dirty="0" err="1">
                <a:solidFill>
                  <a:schemeClr val="bg1"/>
                </a:solidFill>
                <a:effectLst/>
                <a:latin typeface="Times New Roman" panose="02020603050405020304" pitchFamily="18" charset="0"/>
                <a:cs typeface="Times New Roman" panose="02020603050405020304" pitchFamily="18" charset="0"/>
              </a:rPr>
              <a:t>Cyclistic</a:t>
            </a:r>
            <a:r>
              <a:rPr lang="en-US" sz="2400" dirty="0">
                <a:solidFill>
                  <a:schemeClr val="bg1"/>
                </a:solidFill>
                <a:effectLst/>
                <a:latin typeface="Times New Roman" panose="02020603050405020304" pitchFamily="18" charset="0"/>
                <a:cs typeface="Times New Roman" panose="02020603050405020304" pitchFamily="18" charset="0"/>
              </a:rPr>
              <a:t>? </a:t>
            </a:r>
          </a:p>
          <a:p>
            <a:pPr>
              <a:spcBef>
                <a:spcPts val="0"/>
              </a:spcBef>
              <a:spcAft>
                <a:spcPts val="0"/>
              </a:spcAft>
            </a:pPr>
            <a:endParaRPr lang="en-US" sz="24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400" dirty="0">
                <a:solidFill>
                  <a:schemeClr val="bg1"/>
                </a:solidFill>
                <a:effectLst/>
                <a:latin typeface="Times New Roman" panose="02020603050405020304" pitchFamily="18" charset="0"/>
                <a:cs typeface="Times New Roman" panose="02020603050405020304" pitchFamily="18" charset="0"/>
              </a:rPr>
              <a:t>Who are the users in both category? Like:- Students, Workers, etc.</a:t>
            </a:r>
          </a:p>
          <a:p>
            <a:pPr>
              <a:spcBef>
                <a:spcPts val="0"/>
              </a:spcBef>
              <a:spcAft>
                <a:spcPts val="0"/>
              </a:spcAft>
            </a:pPr>
            <a:endParaRPr lang="en-US" sz="240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41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19</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9793"/>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RECOMMENDATION </a:t>
            </a:r>
          </a:p>
        </p:txBody>
      </p:sp>
      <p:sp>
        <p:nvSpPr>
          <p:cNvPr id="29" name="TextBox 28">
            <a:extLst>
              <a:ext uri="{FF2B5EF4-FFF2-40B4-BE49-F238E27FC236}">
                <a16:creationId xmlns:a16="http://schemas.microsoft.com/office/drawing/2014/main" id="{7AA22ED5-F2AC-6E00-E128-E7498670090D}"/>
              </a:ext>
            </a:extLst>
          </p:cNvPr>
          <p:cNvSpPr txBox="1"/>
          <p:nvPr/>
        </p:nvSpPr>
        <p:spPr>
          <a:xfrm>
            <a:off x="218185" y="807143"/>
            <a:ext cx="8649547" cy="3477875"/>
          </a:xfrm>
          <a:prstGeom prst="rect">
            <a:avLst/>
          </a:prstGeom>
          <a:noFill/>
        </p:spPr>
        <p:txBody>
          <a:bodyPr wrap="square" lIns="72000" rtlCol="0">
            <a:spAutoFit/>
          </a:bodyPr>
          <a:lstStyle/>
          <a:p>
            <a:pPr>
              <a:spcBef>
                <a:spcPts val="0"/>
              </a:spcBef>
              <a:spcAft>
                <a:spcPts val="0"/>
              </a:spcAft>
            </a:pPr>
            <a:r>
              <a:rPr lang="en-US" sz="2000" dirty="0">
                <a:solidFill>
                  <a:schemeClr val="accent4"/>
                </a:solidFill>
                <a:effectLst/>
                <a:latin typeface="Times New Roman" panose="02020603050405020304" pitchFamily="18" charset="0"/>
                <a:cs typeface="Times New Roman" panose="02020603050405020304" pitchFamily="18" charset="0"/>
              </a:rPr>
              <a:t>c.) </a:t>
            </a:r>
            <a:r>
              <a:rPr lang="en-US" sz="2000" i="1" u="sng" dirty="0">
                <a:solidFill>
                  <a:schemeClr val="accent4"/>
                </a:solidFill>
                <a:effectLst/>
                <a:latin typeface="Times New Roman" panose="02020603050405020304" pitchFamily="18" charset="0"/>
                <a:cs typeface="Times New Roman" panose="02020603050405020304" pitchFamily="18" charset="0"/>
              </a:rPr>
              <a:t>Conduct a Survey</a:t>
            </a:r>
            <a:r>
              <a:rPr lang="en-US" sz="2000" i="1" dirty="0">
                <a:solidFill>
                  <a:schemeClr val="accent4"/>
                </a:solidFill>
                <a:effectLst/>
                <a:latin typeface="Times New Roman" panose="020206030504050203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cs typeface="Times New Roman" panose="02020603050405020304" pitchFamily="18" charset="0"/>
              </a:rPr>
              <a:t>Try to conduct a survey. We already have 60 stations of both members which are the hot points to collect the data about both user types.</a:t>
            </a:r>
          </a:p>
          <a:p>
            <a:pPr>
              <a:spcBef>
                <a:spcPts val="0"/>
              </a:spcBef>
              <a:spcAft>
                <a:spcPts val="0"/>
              </a:spcAft>
            </a:pPr>
            <a:endParaRPr lang="en-US" sz="20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We can include the questions we defined in the last slide to get more specifics.</a:t>
            </a:r>
          </a:p>
          <a:p>
            <a:pPr>
              <a:spcBef>
                <a:spcPts val="0"/>
              </a:spcBef>
              <a:spcAft>
                <a:spcPts val="0"/>
              </a:spcAft>
            </a:pPr>
            <a:endParaRPr lang="en-US" sz="20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We have to collect the data about the demographics (age, location, sex, and annual income) of the user.</a:t>
            </a:r>
          </a:p>
          <a:p>
            <a:pPr>
              <a:spcBef>
                <a:spcPts val="0"/>
              </a:spcBef>
              <a:spcAft>
                <a:spcPts val="0"/>
              </a:spcAft>
            </a:pPr>
            <a:endParaRPr lang="en-US" sz="20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This survey will help a lot in conducting a good analysis and finding out more specific and meaningful trends. To increase the success rate of our marketing campaign.</a:t>
            </a:r>
          </a:p>
        </p:txBody>
      </p:sp>
    </p:spTree>
    <p:extLst>
      <p:ext uri="{BB962C8B-B14F-4D97-AF65-F5344CB8AC3E}">
        <p14:creationId xmlns:p14="http://schemas.microsoft.com/office/powerpoint/2010/main" val="38737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2E5395-97D1-AAB2-700B-761F48BCB859}"/>
              </a:ext>
            </a:extLst>
          </p:cNvPr>
          <p:cNvSpPr>
            <a:spLocks noGrp="1"/>
          </p:cNvSpPr>
          <p:nvPr>
            <p:ph type="sldNum" idx="12"/>
          </p:nvPr>
        </p:nvSpPr>
        <p:spPr>
          <a:xfrm>
            <a:off x="8418156" y="46733"/>
            <a:ext cx="548700" cy="290100"/>
          </a:xfrm>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4" name="Rectangle 3">
            <a:extLst>
              <a:ext uri="{FF2B5EF4-FFF2-40B4-BE49-F238E27FC236}">
                <a16:creationId xmlns:a16="http://schemas.microsoft.com/office/drawing/2014/main" id="{08A25591-41C8-EC65-CFCA-70599754ACF0}"/>
              </a:ext>
            </a:extLst>
          </p:cNvPr>
          <p:cNvSpPr/>
          <p:nvPr/>
        </p:nvSpPr>
        <p:spPr>
          <a:xfrm>
            <a:off x="-56706" y="255818"/>
            <a:ext cx="1038839" cy="4284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4"/>
              </a:solidFill>
            </a:endParaRPr>
          </a:p>
        </p:txBody>
      </p:sp>
      <p:sp>
        <p:nvSpPr>
          <p:cNvPr id="5" name="TextBox 4">
            <a:extLst>
              <a:ext uri="{FF2B5EF4-FFF2-40B4-BE49-F238E27FC236}">
                <a16:creationId xmlns:a16="http://schemas.microsoft.com/office/drawing/2014/main" id="{77D05B44-3B2B-6A62-294A-F8131570B1DC}"/>
              </a:ext>
            </a:extLst>
          </p:cNvPr>
          <p:cNvSpPr txBox="1"/>
          <p:nvPr/>
        </p:nvSpPr>
        <p:spPr>
          <a:xfrm flipH="1">
            <a:off x="1043357" y="191783"/>
            <a:ext cx="4547712" cy="492443"/>
          </a:xfrm>
          <a:prstGeom prst="rect">
            <a:avLst/>
          </a:prstGeom>
          <a:noFill/>
        </p:spPr>
        <p:txBody>
          <a:bodyPr wrap="square" rtlCol="0">
            <a:spAutoFit/>
          </a:bodyPr>
          <a:lstStyle/>
          <a:p>
            <a:r>
              <a:rPr lang="en-IN" sz="2600" b="1" u="sng" dirty="0">
                <a:solidFill>
                  <a:schemeClr val="accent4"/>
                </a:solidFill>
                <a:latin typeface="Times New Roman" panose="02020603050405020304" pitchFamily="18" charset="0"/>
                <a:cs typeface="Times New Roman" panose="02020603050405020304" pitchFamily="18" charset="0"/>
              </a:rPr>
              <a:t>EXECUTIVE SUMMARY</a:t>
            </a:r>
          </a:p>
        </p:txBody>
      </p:sp>
      <p:sp>
        <p:nvSpPr>
          <p:cNvPr id="6" name="TextBox 5">
            <a:extLst>
              <a:ext uri="{FF2B5EF4-FFF2-40B4-BE49-F238E27FC236}">
                <a16:creationId xmlns:a16="http://schemas.microsoft.com/office/drawing/2014/main" id="{0DE44F36-3888-8738-57E0-88178B8B8DF6}"/>
              </a:ext>
            </a:extLst>
          </p:cNvPr>
          <p:cNvSpPr txBox="1"/>
          <p:nvPr/>
        </p:nvSpPr>
        <p:spPr>
          <a:xfrm>
            <a:off x="265768" y="953263"/>
            <a:ext cx="8701089" cy="784830"/>
          </a:xfrm>
          <a:prstGeom prst="rect">
            <a:avLst/>
          </a:prstGeom>
          <a:noFill/>
        </p:spPr>
        <p:txBody>
          <a:bodyPr wrap="square" rtlCol="0">
            <a:spAutoFit/>
          </a:bodyPr>
          <a:lstStyle/>
          <a:p>
            <a:r>
              <a:rPr lang="en-US" sz="1500" b="1" i="0" u="sng" strike="noStrike" baseline="0" dirty="0">
                <a:solidFill>
                  <a:schemeClr val="accent4"/>
                </a:solidFill>
                <a:latin typeface="Times New Roman" panose="02020603050405020304" pitchFamily="18" charset="0"/>
                <a:cs typeface="Times New Roman" panose="02020603050405020304" pitchFamily="18" charset="0"/>
              </a:rPr>
              <a:t>About the Company</a:t>
            </a:r>
            <a:r>
              <a:rPr lang="en-US" sz="1500" b="1" i="0" strike="noStrike" baseline="0" dirty="0">
                <a:solidFill>
                  <a:schemeClr val="accent4"/>
                </a:solidFill>
                <a:latin typeface="Times New Roman" panose="02020603050405020304" pitchFamily="18" charset="0"/>
                <a:cs typeface="Times New Roman" panose="02020603050405020304" pitchFamily="18" charset="0"/>
              </a:rPr>
              <a:t>:</a:t>
            </a:r>
            <a:r>
              <a:rPr lang="en-US" sz="1500" b="1" dirty="0">
                <a:solidFill>
                  <a:schemeClr val="accent4"/>
                </a:solidFill>
                <a:latin typeface="Times New Roman" panose="02020603050405020304" pitchFamily="18" charset="0"/>
                <a:cs typeface="Times New Roman" panose="02020603050405020304" pitchFamily="18" charset="0"/>
              </a:rPr>
              <a:t>- </a:t>
            </a:r>
            <a:r>
              <a:rPr lang="en-US" sz="1500" b="0" i="0" u="none" strike="noStrike" baseline="0" dirty="0">
                <a:solidFill>
                  <a:schemeClr val="bg1"/>
                </a:solidFill>
                <a:latin typeface="Times New Roman" panose="02020603050405020304" pitchFamily="18" charset="0"/>
                <a:cs typeface="Times New Roman" panose="02020603050405020304" pitchFamily="18" charset="0"/>
              </a:rPr>
              <a:t>In 2016, </a:t>
            </a:r>
            <a:r>
              <a:rPr lang="en-US" sz="1500" b="0" i="0" u="none" strike="noStrike" baseline="0" dirty="0" err="1">
                <a:solidFill>
                  <a:schemeClr val="bg1"/>
                </a:solidFill>
                <a:latin typeface="Times New Roman" panose="02020603050405020304" pitchFamily="18" charset="0"/>
                <a:cs typeface="Times New Roman" panose="02020603050405020304" pitchFamily="18" charset="0"/>
              </a:rPr>
              <a:t>Cyclistic</a:t>
            </a:r>
            <a:r>
              <a:rPr lang="en-US" sz="1500" b="0" i="0" u="none" strike="noStrike" baseline="0" dirty="0">
                <a:solidFill>
                  <a:schemeClr val="bg1"/>
                </a:solidFill>
                <a:latin typeface="Times New Roman" panose="02020603050405020304" pitchFamily="18" charset="0"/>
                <a:cs typeface="Times New Roman" panose="02020603050405020304" pitchFamily="18" charset="0"/>
              </a:rPr>
              <a:t> launched a successful bike-share offering. Since then, the program has grown to a fleet of 5,824 bicycles that are </a:t>
            </a:r>
            <a:r>
              <a:rPr lang="en-US" sz="1500" b="0" i="0" u="none" strike="noStrike" baseline="0" dirty="0" err="1">
                <a:solidFill>
                  <a:schemeClr val="bg1"/>
                </a:solidFill>
                <a:latin typeface="Times New Roman" panose="02020603050405020304" pitchFamily="18" charset="0"/>
                <a:cs typeface="Times New Roman" panose="02020603050405020304" pitchFamily="18" charset="0"/>
              </a:rPr>
              <a:t>geotracked</a:t>
            </a:r>
            <a:r>
              <a:rPr lang="en-US" sz="1500" b="0" i="0" u="none" strike="noStrike" baseline="0" dirty="0">
                <a:solidFill>
                  <a:schemeClr val="bg1"/>
                </a:solidFill>
                <a:latin typeface="Times New Roman" panose="02020603050405020304" pitchFamily="18" charset="0"/>
                <a:cs typeface="Times New Roman" panose="02020603050405020304" pitchFamily="18" charset="0"/>
              </a:rPr>
              <a:t> and locked into a network of 692 stations across Chicago. The bikes can be unlocked from one station and returned to any other station in the system anytime. </a:t>
            </a:r>
            <a:endParaRPr lang="en-IN" sz="15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7F2D44-4F7C-345F-CA7F-9E03816E6AFC}"/>
              </a:ext>
            </a:extLst>
          </p:cNvPr>
          <p:cNvSpPr txBox="1"/>
          <p:nvPr/>
        </p:nvSpPr>
        <p:spPr>
          <a:xfrm>
            <a:off x="265768" y="1895435"/>
            <a:ext cx="8565357" cy="553998"/>
          </a:xfrm>
          <a:prstGeom prst="rect">
            <a:avLst/>
          </a:prstGeom>
          <a:noFill/>
        </p:spPr>
        <p:txBody>
          <a:bodyPr wrap="square" rtlCol="0">
            <a:spAutoFit/>
          </a:bodyPr>
          <a:lstStyle/>
          <a:p>
            <a:r>
              <a:rPr lang="en-IN" sz="1500" b="1" u="sng" dirty="0">
                <a:solidFill>
                  <a:schemeClr val="accent4"/>
                </a:solidFill>
                <a:latin typeface="Times New Roman" panose="02020603050405020304" pitchFamily="18" charset="0"/>
                <a:cs typeface="Times New Roman" panose="02020603050405020304" pitchFamily="18" charset="0"/>
              </a:rPr>
              <a:t>PURPOSE</a:t>
            </a:r>
            <a:r>
              <a:rPr lang="en-IN" sz="1500" b="1" dirty="0">
                <a:solidFill>
                  <a:schemeClr val="accent4"/>
                </a:solidFill>
                <a:latin typeface="Times New Roman" panose="02020603050405020304" pitchFamily="18" charset="0"/>
                <a:cs typeface="Times New Roman" panose="02020603050405020304" pitchFamily="18" charset="0"/>
              </a:rPr>
              <a:t>:</a:t>
            </a:r>
            <a:r>
              <a:rPr lang="en-IN" sz="1500" dirty="0">
                <a:solidFill>
                  <a:schemeClr val="accent4"/>
                </a:solidFill>
                <a:latin typeface="Times New Roman" panose="02020603050405020304" pitchFamily="18" charset="0"/>
                <a:cs typeface="Times New Roman" panose="02020603050405020304" pitchFamily="18" charset="0"/>
              </a:rPr>
              <a:t>- </a:t>
            </a:r>
            <a:r>
              <a:rPr lang="en-IN" sz="1500" dirty="0">
                <a:solidFill>
                  <a:schemeClr val="bg1"/>
                </a:solidFill>
                <a:latin typeface="Times New Roman" panose="02020603050405020304" pitchFamily="18" charset="0"/>
                <a:cs typeface="Times New Roman" panose="02020603050405020304" pitchFamily="18" charset="0"/>
              </a:rPr>
              <a:t>To support or oppose the hypothesis, which is converting casual riders into annual members. </a:t>
            </a:r>
          </a:p>
          <a:p>
            <a:endParaRPr lang="en-IN" sz="15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EBCBD12-E752-51BF-1291-57795FB70CED}"/>
              </a:ext>
            </a:extLst>
          </p:cNvPr>
          <p:cNvSpPr txBox="1"/>
          <p:nvPr/>
        </p:nvSpPr>
        <p:spPr>
          <a:xfrm>
            <a:off x="265767" y="2400078"/>
            <a:ext cx="8408194" cy="1477328"/>
          </a:xfrm>
          <a:prstGeom prst="rect">
            <a:avLst/>
          </a:prstGeom>
          <a:noFill/>
        </p:spPr>
        <p:txBody>
          <a:bodyPr wrap="square" rtlCol="0">
            <a:spAutoFit/>
          </a:bodyPr>
          <a:lstStyle/>
          <a:p>
            <a:r>
              <a:rPr lang="en-IN" sz="1500" b="1" u="sng" dirty="0">
                <a:solidFill>
                  <a:schemeClr val="accent4"/>
                </a:solidFill>
                <a:latin typeface="Times New Roman" panose="02020603050405020304" pitchFamily="18" charset="0"/>
                <a:cs typeface="Times New Roman" panose="02020603050405020304" pitchFamily="18" charset="0"/>
              </a:rPr>
              <a:t>CHALLENGES</a:t>
            </a:r>
            <a:r>
              <a:rPr lang="en-IN" sz="1500" b="1" dirty="0">
                <a:solidFill>
                  <a:schemeClr val="accent4"/>
                </a:solidFill>
                <a:latin typeface="Times New Roman" panose="02020603050405020304" pitchFamily="18" charset="0"/>
                <a:cs typeface="Times New Roman" panose="02020603050405020304" pitchFamily="18" charset="0"/>
              </a:rPr>
              <a:t>:</a:t>
            </a:r>
            <a:r>
              <a:rPr lang="en-IN" sz="1500" dirty="0">
                <a:solidFill>
                  <a:schemeClr val="accent4"/>
                </a:solidFill>
                <a:latin typeface="Times New Roman" panose="02020603050405020304" pitchFamily="18" charset="0"/>
                <a:cs typeface="Times New Roman" panose="02020603050405020304" pitchFamily="18" charset="0"/>
              </a:rPr>
              <a:t>-</a:t>
            </a:r>
            <a:r>
              <a:rPr lang="en-IN" sz="1500" u="sng" dirty="0">
                <a:solidFill>
                  <a:schemeClr val="bg1"/>
                </a:solidFill>
                <a:latin typeface="Times New Roman" panose="02020603050405020304" pitchFamily="18" charset="0"/>
                <a:cs typeface="Times New Roman" panose="02020603050405020304" pitchFamily="18" charset="0"/>
              </a:rPr>
              <a:t> </a:t>
            </a:r>
          </a:p>
          <a:p>
            <a:r>
              <a:rPr lang="en-IN" sz="1500" dirty="0">
                <a:solidFill>
                  <a:schemeClr val="bg1"/>
                </a:solidFill>
                <a:latin typeface="Times New Roman" panose="02020603050405020304" pitchFamily="18" charset="0"/>
                <a:cs typeface="Times New Roman" panose="02020603050405020304" pitchFamily="18" charset="0"/>
              </a:rPr>
              <a:t>                               1- How do </a:t>
            </a:r>
            <a:r>
              <a:rPr lang="en-IN" sz="1500" b="1" dirty="0">
                <a:solidFill>
                  <a:schemeClr val="accent4">
                    <a:lumMod val="60000"/>
                    <a:lumOff val="40000"/>
                  </a:schemeClr>
                </a:solidFill>
                <a:latin typeface="Times New Roman" panose="02020603050405020304" pitchFamily="18" charset="0"/>
                <a:cs typeface="Times New Roman" panose="02020603050405020304" pitchFamily="18" charset="0"/>
              </a:rPr>
              <a:t>members</a:t>
            </a:r>
            <a:r>
              <a:rPr lang="en-IN" sz="1500" dirty="0">
                <a:solidFill>
                  <a:schemeClr val="bg1"/>
                </a:solidFill>
                <a:latin typeface="Times New Roman" panose="02020603050405020304" pitchFamily="18" charset="0"/>
                <a:cs typeface="Times New Roman" panose="02020603050405020304" pitchFamily="18" charset="0"/>
              </a:rPr>
              <a:t> and </a:t>
            </a:r>
            <a:r>
              <a:rPr lang="en-IN" sz="1500" b="1" dirty="0">
                <a:solidFill>
                  <a:schemeClr val="accent2">
                    <a:lumMod val="75000"/>
                  </a:schemeClr>
                </a:solidFill>
                <a:latin typeface="Times New Roman" panose="02020603050405020304" pitchFamily="18" charset="0"/>
                <a:cs typeface="Times New Roman" panose="02020603050405020304" pitchFamily="18" charset="0"/>
              </a:rPr>
              <a:t>casual riders </a:t>
            </a:r>
            <a:r>
              <a:rPr lang="en-IN" sz="1500" dirty="0">
                <a:solidFill>
                  <a:schemeClr val="bg1"/>
                </a:solidFill>
                <a:latin typeface="Times New Roman" panose="02020603050405020304" pitchFamily="18" charset="0"/>
                <a:cs typeface="Times New Roman" panose="02020603050405020304" pitchFamily="18" charset="0"/>
              </a:rPr>
              <a:t>use </a:t>
            </a:r>
            <a:r>
              <a:rPr lang="en-IN" sz="1500" dirty="0" err="1">
                <a:solidFill>
                  <a:schemeClr val="bg1"/>
                </a:solidFill>
                <a:latin typeface="Times New Roman" panose="02020603050405020304" pitchFamily="18" charset="0"/>
                <a:cs typeface="Times New Roman" panose="02020603050405020304" pitchFamily="18" charset="0"/>
              </a:rPr>
              <a:t>Cyclistic</a:t>
            </a:r>
            <a:r>
              <a:rPr lang="en-IN" sz="1500" dirty="0">
                <a:solidFill>
                  <a:schemeClr val="bg1"/>
                </a:solidFill>
                <a:latin typeface="Times New Roman" panose="02020603050405020304" pitchFamily="18" charset="0"/>
                <a:cs typeface="Times New Roman" panose="02020603050405020304" pitchFamily="18" charset="0"/>
              </a:rPr>
              <a:t> differently? </a:t>
            </a:r>
          </a:p>
          <a:p>
            <a:r>
              <a:rPr lang="en-US" sz="15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500" b="0" i="0" u="none" strike="noStrike" baseline="0" dirty="0">
                <a:solidFill>
                  <a:schemeClr val="bg1"/>
                </a:solidFill>
                <a:latin typeface="Times New Roman" panose="02020603050405020304" pitchFamily="18" charset="0"/>
                <a:cs typeface="Times New Roman" panose="02020603050405020304" pitchFamily="18" charset="0"/>
              </a:rPr>
              <a:t>2-</a:t>
            </a:r>
            <a:r>
              <a:rPr lang="en-US" sz="15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500" b="0" i="0" u="none" strike="noStrike" baseline="0" dirty="0">
                <a:solidFill>
                  <a:schemeClr val="bg1"/>
                </a:solidFill>
                <a:latin typeface="Times New Roman" panose="02020603050405020304" pitchFamily="18" charset="0"/>
                <a:cs typeface="Times New Roman" panose="02020603050405020304" pitchFamily="18" charset="0"/>
              </a:rPr>
              <a:t>Why would casual riders buy </a:t>
            </a:r>
            <a:r>
              <a:rPr lang="en-US" sz="1500" b="0" i="0" u="none" strike="noStrike" baseline="0" dirty="0" err="1">
                <a:solidFill>
                  <a:schemeClr val="bg1"/>
                </a:solidFill>
                <a:latin typeface="Times New Roman" panose="02020603050405020304" pitchFamily="18" charset="0"/>
                <a:cs typeface="Times New Roman" panose="02020603050405020304" pitchFamily="18" charset="0"/>
              </a:rPr>
              <a:t>Cyclistic</a:t>
            </a:r>
            <a:r>
              <a:rPr lang="en-US" sz="1500" b="0" i="0" u="none" strike="noStrike" baseline="0" dirty="0">
                <a:solidFill>
                  <a:schemeClr val="bg1"/>
                </a:solidFill>
                <a:latin typeface="Times New Roman" panose="02020603050405020304" pitchFamily="18" charset="0"/>
                <a:cs typeface="Times New Roman" panose="02020603050405020304" pitchFamily="18" charset="0"/>
              </a:rPr>
              <a:t> annual memberships? </a:t>
            </a:r>
          </a:p>
          <a:p>
            <a:r>
              <a:rPr lang="en-US" sz="1500" b="0" i="0" u="none" strike="noStrike" baseline="0" dirty="0">
                <a:solidFill>
                  <a:schemeClr val="bg1"/>
                </a:solidFill>
                <a:latin typeface="Times New Roman" panose="02020603050405020304" pitchFamily="18" charset="0"/>
                <a:cs typeface="Times New Roman" panose="02020603050405020304" pitchFamily="18" charset="0"/>
              </a:rPr>
              <a:t>                               3-How can </a:t>
            </a:r>
            <a:r>
              <a:rPr lang="en-US" sz="1500" b="0" i="0" u="none" strike="noStrike" baseline="0" dirty="0" err="1">
                <a:solidFill>
                  <a:schemeClr val="bg1"/>
                </a:solidFill>
                <a:latin typeface="Times New Roman" panose="02020603050405020304" pitchFamily="18" charset="0"/>
                <a:cs typeface="Times New Roman" panose="02020603050405020304" pitchFamily="18" charset="0"/>
              </a:rPr>
              <a:t>Cyclistic</a:t>
            </a:r>
            <a:r>
              <a:rPr lang="en-US" sz="1500" b="0" i="0" u="none" strike="noStrike" baseline="0" dirty="0">
                <a:solidFill>
                  <a:schemeClr val="bg1"/>
                </a:solidFill>
                <a:latin typeface="Times New Roman" panose="02020603050405020304" pitchFamily="18" charset="0"/>
                <a:cs typeface="Times New Roman" panose="02020603050405020304" pitchFamily="18" charset="0"/>
              </a:rPr>
              <a:t> use digital media to influence casual riders to become members?</a:t>
            </a:r>
          </a:p>
          <a:p>
            <a:pPr marL="342900" indent="-342900">
              <a:buFont typeface="Arial" panose="020B0604020202020204" pitchFamily="34" charset="0"/>
              <a:buChar char="•"/>
            </a:pPr>
            <a:endParaRPr lang="en-IN" sz="1500" dirty="0">
              <a:solidFill>
                <a:schemeClr val="bg1"/>
              </a:solidFill>
              <a:latin typeface="Times New Roman" panose="02020603050405020304" pitchFamily="18" charset="0"/>
              <a:cs typeface="Times New Roman" panose="02020603050405020304" pitchFamily="18" charset="0"/>
            </a:endParaRPr>
          </a:p>
          <a:p>
            <a:endParaRPr lang="en-IN" sz="15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70ECB60-7E51-3A2F-6EB4-D33C1EDC5E46}"/>
              </a:ext>
            </a:extLst>
          </p:cNvPr>
          <p:cNvSpPr txBox="1"/>
          <p:nvPr/>
        </p:nvSpPr>
        <p:spPr>
          <a:xfrm>
            <a:off x="265767" y="3453945"/>
            <a:ext cx="8701089" cy="1246495"/>
          </a:xfrm>
          <a:prstGeom prst="rect">
            <a:avLst/>
          </a:prstGeom>
          <a:noFill/>
        </p:spPr>
        <p:txBody>
          <a:bodyPr wrap="square" rtlCol="0">
            <a:spAutoFit/>
          </a:bodyPr>
          <a:lstStyle/>
          <a:p>
            <a:pPr>
              <a:spcBef>
                <a:spcPts val="0"/>
              </a:spcBef>
              <a:spcAft>
                <a:spcPts val="0"/>
              </a:spcAft>
            </a:pPr>
            <a:r>
              <a:rPr lang="en-US" sz="1500" b="1" u="sng" dirty="0">
                <a:solidFill>
                  <a:schemeClr val="accent4"/>
                </a:solidFill>
                <a:effectLst/>
                <a:latin typeface="Times New Roman" panose="02020603050405020304" pitchFamily="18" charset="0"/>
                <a:cs typeface="Times New Roman" panose="02020603050405020304" pitchFamily="18" charset="0"/>
              </a:rPr>
              <a:t>ABOUT THE DATA</a:t>
            </a:r>
            <a:r>
              <a:rPr lang="en-US" sz="1500" b="1" dirty="0">
                <a:solidFill>
                  <a:schemeClr val="accent4"/>
                </a:solidFill>
                <a:effectLst/>
                <a:latin typeface="Times New Roman" panose="02020603050405020304" pitchFamily="18" charset="0"/>
                <a:cs typeface="Times New Roman" panose="02020603050405020304" pitchFamily="18" charset="0"/>
              </a:rPr>
              <a:t>:- </a:t>
            </a:r>
            <a:endParaRPr lang="en-US" sz="1500" dirty="0">
              <a:solidFill>
                <a:schemeClr val="accent4"/>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1500" b="1" dirty="0">
                <a:solidFill>
                  <a:schemeClr val="bg1"/>
                </a:solidFill>
                <a:effectLst/>
                <a:latin typeface="Times New Roman" panose="02020603050405020304" pitchFamily="18" charset="0"/>
                <a:cs typeface="Times New Roman" panose="02020603050405020304" pitchFamily="18" charset="0"/>
              </a:rPr>
              <a:t>                               </a:t>
            </a:r>
            <a:r>
              <a:rPr lang="en-US" sz="1500" dirty="0">
                <a:solidFill>
                  <a:schemeClr val="bg1"/>
                </a:solidFill>
                <a:effectLst/>
                <a:latin typeface="Times New Roman" panose="02020603050405020304" pitchFamily="18" charset="0"/>
                <a:cs typeface="Times New Roman" panose="02020603050405020304" pitchFamily="18" charset="0"/>
              </a:rPr>
              <a:t>Data is collected from </a:t>
            </a:r>
            <a:r>
              <a:rPr lang="en-US" sz="1500" dirty="0" err="1">
                <a:solidFill>
                  <a:schemeClr val="bg1"/>
                </a:solidFill>
                <a:effectLst/>
                <a:latin typeface="Times New Roman" panose="02020603050405020304" pitchFamily="18" charset="0"/>
                <a:cs typeface="Times New Roman" panose="02020603050405020304" pitchFamily="18" charset="0"/>
              </a:rPr>
              <a:t>cyclistic</a:t>
            </a:r>
            <a:r>
              <a:rPr lang="en-US" sz="1500" dirty="0">
                <a:solidFill>
                  <a:schemeClr val="bg1"/>
                </a:solidFill>
                <a:effectLst/>
                <a:latin typeface="Times New Roman" panose="02020603050405020304" pitchFamily="18" charset="0"/>
                <a:cs typeface="Times New Roman" panose="02020603050405020304" pitchFamily="18" charset="0"/>
              </a:rPr>
              <a:t> website </a:t>
            </a:r>
            <a:r>
              <a:rPr lang="en-US" sz="1500"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https://divvy-tripdata.s3.amazonaws.com/index.html</a:t>
            </a:r>
            <a:endParaRPr lang="en-US" sz="1500" dirty="0">
              <a:solidFill>
                <a:schemeClr val="bg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1500" dirty="0">
                <a:solidFill>
                  <a:schemeClr val="bg1"/>
                </a:solidFill>
                <a:effectLst/>
                <a:latin typeface="Times New Roman" panose="02020603050405020304" pitchFamily="18" charset="0"/>
                <a:cs typeface="Times New Roman" panose="02020603050405020304" pitchFamily="18" charset="0"/>
              </a:rPr>
              <a:t>                               This analysis is done on the data of Year-2022.</a:t>
            </a:r>
          </a:p>
          <a:p>
            <a:pPr>
              <a:spcBef>
                <a:spcPts val="0"/>
              </a:spcBef>
              <a:spcAft>
                <a:spcPts val="0"/>
              </a:spcAft>
            </a:pPr>
            <a:r>
              <a:rPr lang="en-US" sz="1500" dirty="0">
                <a:solidFill>
                  <a:schemeClr val="bg1"/>
                </a:solidFill>
                <a:effectLst/>
                <a:latin typeface="Times New Roman" panose="02020603050405020304" pitchFamily="18" charset="0"/>
                <a:cs typeface="Times New Roman" panose="02020603050405020304" pitchFamily="18" charset="0"/>
              </a:rPr>
              <a:t>                               This analysis is conducted in September, hence the available data is only for 8 months from</a:t>
            </a:r>
          </a:p>
          <a:p>
            <a:pPr>
              <a:spcBef>
                <a:spcPts val="0"/>
              </a:spcBef>
              <a:spcAft>
                <a:spcPts val="0"/>
              </a:spcAft>
            </a:pPr>
            <a:r>
              <a:rPr lang="en-US" sz="1500" dirty="0">
                <a:solidFill>
                  <a:schemeClr val="bg1"/>
                </a:solidFill>
                <a:effectLst/>
                <a:latin typeface="Times New Roman" panose="02020603050405020304" pitchFamily="18" charset="0"/>
                <a:cs typeface="Times New Roman" panose="02020603050405020304" pitchFamily="18" charset="0"/>
              </a:rPr>
              <a:t>                               Jan2022-Aug2022.</a:t>
            </a:r>
          </a:p>
        </p:txBody>
      </p:sp>
    </p:spTree>
    <p:extLst>
      <p:ext uri="{BB962C8B-B14F-4D97-AF65-F5344CB8AC3E}">
        <p14:creationId xmlns:p14="http://schemas.microsoft.com/office/powerpoint/2010/main" val="1963816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20</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89" y="222609"/>
            <a:ext cx="890648"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842159" y="149793"/>
            <a:ext cx="7401600" cy="430887"/>
          </a:xfrm>
          <a:prstGeom prst="rect">
            <a:avLst/>
          </a:prstGeom>
          <a:noFill/>
        </p:spPr>
        <p:txBody>
          <a:bodyPr wrap="square" rtlCol="0">
            <a:spAutoFit/>
          </a:bodyPr>
          <a:lstStyle/>
          <a:p>
            <a:r>
              <a:rPr lang="en-IN" sz="2200" b="1" u="sng" dirty="0">
                <a:solidFill>
                  <a:schemeClr val="accent4"/>
                </a:solidFill>
                <a:latin typeface="Times New Roman" panose="02020603050405020304" pitchFamily="18" charset="0"/>
                <a:cs typeface="Times New Roman" panose="02020603050405020304" pitchFamily="18" charset="0"/>
              </a:rPr>
              <a:t>CONCLUSION </a:t>
            </a:r>
          </a:p>
        </p:txBody>
      </p:sp>
      <p:sp>
        <p:nvSpPr>
          <p:cNvPr id="29" name="TextBox 28">
            <a:extLst>
              <a:ext uri="{FF2B5EF4-FFF2-40B4-BE49-F238E27FC236}">
                <a16:creationId xmlns:a16="http://schemas.microsoft.com/office/drawing/2014/main" id="{7AA22ED5-F2AC-6E00-E128-E7498670090D}"/>
              </a:ext>
            </a:extLst>
          </p:cNvPr>
          <p:cNvSpPr txBox="1"/>
          <p:nvPr/>
        </p:nvSpPr>
        <p:spPr>
          <a:xfrm>
            <a:off x="218185" y="807143"/>
            <a:ext cx="8649547" cy="3816429"/>
          </a:xfrm>
          <a:prstGeom prst="rect">
            <a:avLst/>
          </a:prstGeom>
          <a:noFill/>
        </p:spPr>
        <p:txBody>
          <a:bodyPr wrap="square" lIns="72000" rtlCol="0">
            <a:spAutoFit/>
          </a:bodyPr>
          <a:lstStyle/>
          <a:p>
            <a:pPr marL="342900" indent="-342900">
              <a:spcBef>
                <a:spcPts val="0"/>
              </a:spcBef>
              <a:spcAft>
                <a:spcPts val="0"/>
              </a:spcAft>
              <a:buFont typeface="Arial" panose="020B0604020202020204" pitchFamily="34" charset="0"/>
              <a:buChar char="•"/>
            </a:pPr>
            <a:r>
              <a:rPr lang="en-US" sz="2200" dirty="0">
                <a:solidFill>
                  <a:schemeClr val="bg1"/>
                </a:solidFill>
                <a:effectLst/>
                <a:latin typeface="Times New Roman" panose="02020603050405020304" pitchFamily="18" charset="0"/>
                <a:cs typeface="Times New Roman" panose="02020603050405020304" pitchFamily="18" charset="0"/>
              </a:rPr>
              <a:t>We know that casual riders and members use </a:t>
            </a:r>
            <a:r>
              <a:rPr lang="en-US" sz="2200" dirty="0" err="1">
                <a:solidFill>
                  <a:schemeClr val="bg1"/>
                </a:solidFill>
                <a:effectLst/>
                <a:latin typeface="Times New Roman" panose="02020603050405020304" pitchFamily="18" charset="0"/>
                <a:cs typeface="Times New Roman" panose="02020603050405020304" pitchFamily="18" charset="0"/>
              </a:rPr>
              <a:t>Cyclistic</a:t>
            </a:r>
            <a:r>
              <a:rPr lang="en-US" sz="2200" dirty="0">
                <a:solidFill>
                  <a:schemeClr val="bg1"/>
                </a:solidFill>
                <a:effectLst/>
                <a:latin typeface="Times New Roman" panose="02020603050405020304" pitchFamily="18" charset="0"/>
                <a:cs typeface="Times New Roman" panose="02020603050405020304" pitchFamily="18" charset="0"/>
              </a:rPr>
              <a:t> differently but we don’t know the reason why they do so.</a:t>
            </a:r>
          </a:p>
          <a:p>
            <a:pPr marL="342900" indent="-342900">
              <a:spcBef>
                <a:spcPts val="0"/>
              </a:spcBef>
              <a:spcAft>
                <a:spcPts val="0"/>
              </a:spcAft>
              <a:buFont typeface="Arial" panose="020B0604020202020204" pitchFamily="34" charset="0"/>
              <a:buChar char="•"/>
            </a:pPr>
            <a:endParaRPr lang="en-US" sz="2200" dirty="0">
              <a:solidFill>
                <a:schemeClr val="bg1"/>
              </a:solidFill>
              <a:effectLst/>
              <a:latin typeface="Times New Roman" panose="02020603050405020304" pitchFamily="18" charset="0"/>
              <a:cs typeface="Times New Roman" panose="02020603050405020304" pitchFamily="18" charset="0"/>
            </a:endParaRPr>
          </a:p>
          <a:p>
            <a:pPr marL="342900" indent="-342900">
              <a:spcBef>
                <a:spcPts val="0"/>
              </a:spcBef>
              <a:spcAft>
                <a:spcPts val="0"/>
              </a:spcAft>
              <a:buFont typeface="Arial" panose="020B0604020202020204" pitchFamily="34" charset="0"/>
              <a:buChar char="•"/>
            </a:pPr>
            <a:r>
              <a:rPr lang="en-US" sz="2200" dirty="0">
                <a:solidFill>
                  <a:schemeClr val="bg1"/>
                </a:solidFill>
                <a:effectLst/>
                <a:latin typeface="Times New Roman" panose="02020603050405020304" pitchFamily="18" charset="0"/>
                <a:cs typeface="Times New Roman" panose="02020603050405020304" pitchFamily="18" charset="0"/>
              </a:rPr>
              <a:t>We have got some results but they do not have enough information which makes them less accurate or maybe Inaccurate. </a:t>
            </a:r>
          </a:p>
          <a:p>
            <a:pPr marL="342900" indent="-342900">
              <a:spcBef>
                <a:spcPts val="0"/>
              </a:spcBef>
              <a:spcAft>
                <a:spcPts val="0"/>
              </a:spcAft>
              <a:buFont typeface="Arial" panose="020B0604020202020204" pitchFamily="34" charset="0"/>
              <a:buChar char="•"/>
            </a:pPr>
            <a:endParaRPr lang="en-US" sz="2200" dirty="0">
              <a:solidFill>
                <a:schemeClr val="bg1"/>
              </a:solidFill>
              <a:effectLst/>
              <a:latin typeface="Times New Roman" panose="02020603050405020304" pitchFamily="18" charset="0"/>
              <a:cs typeface="Times New Roman" panose="02020603050405020304" pitchFamily="18" charset="0"/>
            </a:endParaRPr>
          </a:p>
          <a:p>
            <a:pPr marL="342900" indent="-342900">
              <a:spcBef>
                <a:spcPts val="0"/>
              </a:spcBef>
              <a:spcAft>
                <a:spcPts val="0"/>
              </a:spcAft>
              <a:buFont typeface="Arial" panose="020B0604020202020204" pitchFamily="34" charset="0"/>
              <a:buChar char="•"/>
            </a:pPr>
            <a:r>
              <a:rPr lang="en-US" sz="2200" dirty="0">
                <a:solidFill>
                  <a:schemeClr val="bg1"/>
                </a:solidFill>
                <a:effectLst/>
                <a:latin typeface="Times New Roman" panose="02020603050405020304" pitchFamily="18" charset="0"/>
                <a:cs typeface="Times New Roman" panose="02020603050405020304" pitchFamily="18" charset="0"/>
              </a:rPr>
              <a:t>With the lack of information it is very risky to move forward with our strategy.</a:t>
            </a:r>
          </a:p>
          <a:p>
            <a:pPr marL="342900" indent="-342900">
              <a:spcBef>
                <a:spcPts val="0"/>
              </a:spcBef>
              <a:spcAft>
                <a:spcPts val="0"/>
              </a:spcAft>
              <a:buFont typeface="Arial" panose="020B0604020202020204" pitchFamily="34" charset="0"/>
              <a:buChar char="•"/>
            </a:pPr>
            <a:endParaRPr lang="en-US" sz="2200" dirty="0">
              <a:solidFill>
                <a:schemeClr val="bg1"/>
              </a:solidFill>
              <a:effectLst/>
              <a:latin typeface="Times New Roman" panose="02020603050405020304" pitchFamily="18" charset="0"/>
              <a:cs typeface="Times New Roman" panose="02020603050405020304" pitchFamily="18" charset="0"/>
            </a:endParaRPr>
          </a:p>
          <a:p>
            <a:pPr marL="342900" indent="-342900">
              <a:spcBef>
                <a:spcPts val="0"/>
              </a:spcBef>
              <a:spcAft>
                <a:spcPts val="0"/>
              </a:spcAft>
              <a:buFont typeface="Arial" panose="020B0604020202020204" pitchFamily="34" charset="0"/>
              <a:buChar char="•"/>
            </a:pPr>
            <a:r>
              <a:rPr lang="en-US" sz="2200" dirty="0">
                <a:solidFill>
                  <a:schemeClr val="bg1"/>
                </a:solidFill>
                <a:effectLst/>
                <a:latin typeface="Times New Roman" panose="02020603050405020304" pitchFamily="18" charset="0"/>
                <a:cs typeface="Times New Roman" panose="02020603050405020304" pitchFamily="18" charset="0"/>
              </a:rPr>
              <a:t>I’ll propose to go with the second recommendation, which is to wait and collect more meaningful data to get some meaningful insights.</a:t>
            </a:r>
          </a:p>
        </p:txBody>
      </p:sp>
    </p:spTree>
    <p:extLst>
      <p:ext uri="{BB962C8B-B14F-4D97-AF65-F5344CB8AC3E}">
        <p14:creationId xmlns:p14="http://schemas.microsoft.com/office/powerpoint/2010/main" val="61990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1"/>
          <p:cNvSpPr txBox="1">
            <a:spLocks noGrp="1"/>
          </p:cNvSpPr>
          <p:nvPr>
            <p:ph type="ctrTitle" idx="4294967295"/>
          </p:nvPr>
        </p:nvSpPr>
        <p:spPr>
          <a:xfrm>
            <a:off x="457200" y="137379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a:t>THANKS!</a:t>
            </a:r>
            <a:endParaRPr sz="9600"/>
          </a:p>
        </p:txBody>
      </p:sp>
      <p:sp>
        <p:nvSpPr>
          <p:cNvPr id="361" name="Google Shape;361;p41"/>
          <p:cNvSpPr txBox="1">
            <a:spLocks noGrp="1"/>
          </p:cNvSpPr>
          <p:nvPr>
            <p:ph type="subTitle" idx="4294967295"/>
          </p:nvPr>
        </p:nvSpPr>
        <p:spPr>
          <a:xfrm>
            <a:off x="457200" y="27067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a:solidFill>
                  <a:schemeClr val="accent2"/>
                </a:solidFill>
                <a:latin typeface="Montserrat"/>
                <a:ea typeface="Montserrat"/>
                <a:cs typeface="Montserrat"/>
                <a:sym typeface="Montserrat"/>
              </a:rPr>
              <a:t>Any questions?</a:t>
            </a:r>
            <a:endParaRPr sz="4800">
              <a:solidFill>
                <a:schemeClr val="accent2"/>
              </a:solidFill>
              <a:latin typeface="Montserrat"/>
              <a:ea typeface="Montserrat"/>
              <a:cs typeface="Montserrat"/>
              <a:sym typeface="Montserrat"/>
            </a:endParaRPr>
          </a:p>
        </p:txBody>
      </p:sp>
      <p:sp>
        <p:nvSpPr>
          <p:cNvPr id="362" name="Google Shape;362;p41"/>
          <p:cNvSpPr txBox="1">
            <a:spLocks noGrp="1"/>
          </p:cNvSpPr>
          <p:nvPr>
            <p:ph type="body" idx="4294967295"/>
          </p:nvPr>
        </p:nvSpPr>
        <p:spPr>
          <a:xfrm>
            <a:off x="457199" y="3555500"/>
            <a:ext cx="6688667" cy="558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You can find me on </a:t>
            </a:r>
            <a:r>
              <a:rPr lang="en-US" dirty="0">
                <a:solidFill>
                  <a:srgbClr val="4A6EE0"/>
                </a:solidFill>
                <a:effectLst/>
                <a:hlinkClick r:id="rId3"/>
              </a:rPr>
              <a:t>LinkedIn</a:t>
            </a:r>
            <a:r>
              <a:rPr lang="en-US" dirty="0"/>
              <a:t> &amp; aqdas4211@gmail.com</a:t>
            </a:r>
            <a:endParaRPr dirty="0"/>
          </a:p>
        </p:txBody>
      </p:sp>
      <p:sp>
        <p:nvSpPr>
          <p:cNvPr id="363" name="Google Shape;363;p41"/>
          <p:cNvSpPr/>
          <p:nvPr/>
        </p:nvSpPr>
        <p:spPr>
          <a:xfrm>
            <a:off x="581050" y="2522531"/>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1"/>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28082" y="83213"/>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4" name="Picture 3">
            <a:extLst>
              <a:ext uri="{FF2B5EF4-FFF2-40B4-BE49-F238E27FC236}">
                <a16:creationId xmlns:a16="http://schemas.microsoft.com/office/drawing/2014/main" id="{82BA601B-3588-ACB5-63A9-0396AECF29CD}"/>
              </a:ext>
            </a:extLst>
          </p:cNvPr>
          <p:cNvPicPr>
            <a:picLocks noChangeAspect="1"/>
          </p:cNvPicPr>
          <p:nvPr/>
        </p:nvPicPr>
        <p:blipFill rotWithShape="1">
          <a:blip r:embed="rId3"/>
          <a:srcRect l="15525" r="14731"/>
          <a:stretch/>
        </p:blipFill>
        <p:spPr>
          <a:xfrm>
            <a:off x="4675908" y="1119750"/>
            <a:ext cx="4468092" cy="3657600"/>
          </a:xfrm>
          <a:prstGeom prst="rect">
            <a:avLst/>
          </a:prstGeom>
        </p:spPr>
      </p:pic>
      <p:sp>
        <p:nvSpPr>
          <p:cNvPr id="5" name="Rectangle 4">
            <a:extLst>
              <a:ext uri="{FF2B5EF4-FFF2-40B4-BE49-F238E27FC236}">
                <a16:creationId xmlns:a16="http://schemas.microsoft.com/office/drawing/2014/main" id="{BD865EBB-13F9-3E29-D926-F79CDC895315}"/>
              </a:ext>
            </a:extLst>
          </p:cNvPr>
          <p:cNvSpPr/>
          <p:nvPr/>
        </p:nvSpPr>
        <p:spPr>
          <a:xfrm>
            <a:off x="-48491" y="214745"/>
            <a:ext cx="1039091" cy="4225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1075805" y="170948"/>
            <a:ext cx="6992390" cy="553998"/>
          </a:xfrm>
          <a:prstGeom prst="rect">
            <a:avLst/>
          </a:prstGeom>
          <a:noFill/>
        </p:spPr>
        <p:txBody>
          <a:bodyPr wrap="square" rtlCol="0">
            <a:spAutoFit/>
          </a:bodyPr>
          <a:lstStyle/>
          <a:p>
            <a:r>
              <a:rPr lang="en-IN" sz="3000" b="1" u="sng" dirty="0">
                <a:solidFill>
                  <a:schemeClr val="accent4"/>
                </a:solidFill>
                <a:latin typeface="Times New Roman" panose="02020603050405020304" pitchFamily="18" charset="0"/>
                <a:cs typeface="Times New Roman" panose="02020603050405020304" pitchFamily="18" charset="0"/>
              </a:rPr>
              <a:t>Total Rides comparison</a:t>
            </a:r>
          </a:p>
        </p:txBody>
      </p:sp>
      <p:sp>
        <p:nvSpPr>
          <p:cNvPr id="7" name="TextBox 6">
            <a:extLst>
              <a:ext uri="{FF2B5EF4-FFF2-40B4-BE49-F238E27FC236}">
                <a16:creationId xmlns:a16="http://schemas.microsoft.com/office/drawing/2014/main" id="{ED4DD70A-F33B-B573-C335-5E226119D5A7}"/>
              </a:ext>
            </a:extLst>
          </p:cNvPr>
          <p:cNvSpPr txBox="1"/>
          <p:nvPr/>
        </p:nvSpPr>
        <p:spPr>
          <a:xfrm>
            <a:off x="159326" y="1119750"/>
            <a:ext cx="2701637" cy="369332"/>
          </a:xfrm>
          <a:prstGeom prst="rect">
            <a:avLst/>
          </a:prstGeom>
          <a:noFill/>
        </p:spPr>
        <p:txBody>
          <a:bodyPr wrap="square" rtlCol="0">
            <a:spAutoFit/>
          </a:bodyPr>
          <a:lstStyle/>
          <a:p>
            <a:r>
              <a:rPr lang="en-IN" sz="1800" b="1" u="sng" dirty="0">
                <a:solidFill>
                  <a:schemeClr val="accent4"/>
                </a:solidFill>
                <a:latin typeface="Times New Roman" panose="02020603050405020304" pitchFamily="18" charset="0"/>
                <a:cs typeface="Times New Roman" panose="02020603050405020304" pitchFamily="18" charset="0"/>
              </a:rPr>
              <a:t>Key Findings:</a:t>
            </a:r>
          </a:p>
        </p:txBody>
      </p:sp>
      <p:sp>
        <p:nvSpPr>
          <p:cNvPr id="8" name="TextBox 7">
            <a:extLst>
              <a:ext uri="{FF2B5EF4-FFF2-40B4-BE49-F238E27FC236}">
                <a16:creationId xmlns:a16="http://schemas.microsoft.com/office/drawing/2014/main" id="{2B4BAC12-F1CE-CA22-BC54-D39B845CF852}"/>
              </a:ext>
            </a:extLst>
          </p:cNvPr>
          <p:cNvSpPr txBox="1"/>
          <p:nvPr/>
        </p:nvSpPr>
        <p:spPr>
          <a:xfrm>
            <a:off x="180109" y="1828800"/>
            <a:ext cx="3941618" cy="73866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Members have taken 58% of total rides.</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Casual riders have taken 42% of total rides.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2269" y="6969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91" y="214745"/>
            <a:ext cx="1039091" cy="4225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1075805" y="170948"/>
            <a:ext cx="6992390" cy="553998"/>
          </a:xfrm>
          <a:prstGeom prst="rect">
            <a:avLst/>
          </a:prstGeom>
          <a:noFill/>
        </p:spPr>
        <p:txBody>
          <a:bodyPr wrap="square" rtlCol="0">
            <a:spAutoFit/>
          </a:bodyPr>
          <a:lstStyle/>
          <a:p>
            <a:r>
              <a:rPr lang="en-IN" sz="3000" b="1" u="sng" dirty="0">
                <a:solidFill>
                  <a:schemeClr val="accent4"/>
                </a:solidFill>
                <a:latin typeface="Times New Roman" panose="02020603050405020304" pitchFamily="18" charset="0"/>
                <a:cs typeface="Times New Roman" panose="02020603050405020304" pitchFamily="18" charset="0"/>
              </a:rPr>
              <a:t>Total Ride time consumed comparison</a:t>
            </a:r>
          </a:p>
        </p:txBody>
      </p:sp>
      <p:sp>
        <p:nvSpPr>
          <p:cNvPr id="7" name="TextBox 6">
            <a:extLst>
              <a:ext uri="{FF2B5EF4-FFF2-40B4-BE49-F238E27FC236}">
                <a16:creationId xmlns:a16="http://schemas.microsoft.com/office/drawing/2014/main" id="{ED4DD70A-F33B-B573-C335-5E226119D5A7}"/>
              </a:ext>
            </a:extLst>
          </p:cNvPr>
          <p:cNvSpPr txBox="1"/>
          <p:nvPr/>
        </p:nvSpPr>
        <p:spPr>
          <a:xfrm>
            <a:off x="159326" y="1119750"/>
            <a:ext cx="2701637" cy="369332"/>
          </a:xfrm>
          <a:prstGeom prst="rect">
            <a:avLst/>
          </a:prstGeom>
          <a:noFill/>
        </p:spPr>
        <p:txBody>
          <a:bodyPr wrap="square" rtlCol="0">
            <a:spAutoFit/>
          </a:bodyPr>
          <a:lstStyle/>
          <a:p>
            <a:r>
              <a:rPr lang="en-IN" sz="1800" b="1" u="sng" dirty="0">
                <a:solidFill>
                  <a:schemeClr val="accent4"/>
                </a:solidFill>
                <a:latin typeface="Times New Roman" panose="02020603050405020304" pitchFamily="18" charset="0"/>
                <a:cs typeface="Times New Roman" panose="02020603050405020304" pitchFamily="18" charset="0"/>
              </a:rPr>
              <a:t>Key Findings:</a:t>
            </a:r>
          </a:p>
        </p:txBody>
      </p:sp>
      <p:sp>
        <p:nvSpPr>
          <p:cNvPr id="8" name="TextBox 7">
            <a:extLst>
              <a:ext uri="{FF2B5EF4-FFF2-40B4-BE49-F238E27FC236}">
                <a16:creationId xmlns:a16="http://schemas.microsoft.com/office/drawing/2014/main" id="{2B4BAC12-F1CE-CA22-BC54-D39B845CF852}"/>
              </a:ext>
            </a:extLst>
          </p:cNvPr>
          <p:cNvSpPr txBox="1"/>
          <p:nvPr/>
        </p:nvSpPr>
        <p:spPr>
          <a:xfrm>
            <a:off x="159326" y="1828799"/>
            <a:ext cx="4615874" cy="95410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Members used </a:t>
            </a:r>
            <a:r>
              <a:rPr lang="en-US" dirty="0" err="1">
                <a:solidFill>
                  <a:schemeClr val="bg1"/>
                </a:solidFill>
                <a:latin typeface="Times New Roman" panose="02020603050405020304" pitchFamily="18" charset="0"/>
                <a:cs typeface="Times New Roman" panose="02020603050405020304" pitchFamily="18" charset="0"/>
              </a:rPr>
              <a:t>cyclistic</a:t>
            </a:r>
            <a:r>
              <a:rPr lang="en-US" dirty="0">
                <a:solidFill>
                  <a:schemeClr val="bg1"/>
                </a:solidFill>
                <a:latin typeface="Times New Roman" panose="02020603050405020304" pitchFamily="18" charset="0"/>
                <a:cs typeface="Times New Roman" panose="02020603050405020304" pitchFamily="18" charset="0"/>
              </a:rPr>
              <a:t> for 2,24,44,404 </a:t>
            </a:r>
            <a:r>
              <a:rPr lang="en-US" dirty="0" err="1">
                <a:solidFill>
                  <a:schemeClr val="bg1"/>
                </a:solidFill>
                <a:latin typeface="Times New Roman" panose="02020603050405020304" pitchFamily="18" charset="0"/>
                <a:cs typeface="Times New Roman" panose="02020603050405020304" pitchFamily="18" charset="0"/>
              </a:rPr>
              <a:t>hrs</a:t>
            </a:r>
            <a:r>
              <a:rPr lang="en-US" dirty="0">
                <a:solidFill>
                  <a:schemeClr val="bg1"/>
                </a:solidFill>
                <a:latin typeface="Times New Roman" panose="02020603050405020304" pitchFamily="18" charset="0"/>
                <a:cs typeface="Times New Roman" panose="02020603050405020304" pitchFamily="18" charset="0"/>
              </a:rPr>
              <a:t> which is 41% of the total time consumed.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Casual riders used </a:t>
            </a:r>
            <a:r>
              <a:rPr lang="en-US" dirty="0" err="1">
                <a:solidFill>
                  <a:schemeClr val="bg1"/>
                </a:solidFill>
                <a:latin typeface="Times New Roman" panose="02020603050405020304" pitchFamily="18" charset="0"/>
                <a:cs typeface="Times New Roman" panose="02020603050405020304" pitchFamily="18" charset="0"/>
              </a:rPr>
              <a:t>cyclistic</a:t>
            </a:r>
            <a:r>
              <a:rPr lang="en-US" dirty="0">
                <a:solidFill>
                  <a:schemeClr val="bg1"/>
                </a:solidFill>
                <a:latin typeface="Times New Roman" panose="02020603050405020304" pitchFamily="18" charset="0"/>
                <a:cs typeface="Times New Roman" panose="02020603050405020304" pitchFamily="18" charset="0"/>
              </a:rPr>
              <a:t> for 3,25,33,652 </a:t>
            </a:r>
            <a:r>
              <a:rPr lang="en-US" dirty="0" err="1">
                <a:solidFill>
                  <a:schemeClr val="bg1"/>
                </a:solidFill>
                <a:latin typeface="Times New Roman" panose="02020603050405020304" pitchFamily="18" charset="0"/>
                <a:cs typeface="Times New Roman" panose="02020603050405020304" pitchFamily="18" charset="0"/>
              </a:rPr>
              <a:t>hrs</a:t>
            </a:r>
            <a:r>
              <a:rPr lang="en-US" dirty="0">
                <a:solidFill>
                  <a:schemeClr val="bg1"/>
                </a:solidFill>
                <a:latin typeface="Times New Roman" panose="02020603050405020304" pitchFamily="18" charset="0"/>
                <a:cs typeface="Times New Roman" panose="02020603050405020304" pitchFamily="18" charset="0"/>
              </a:rPr>
              <a:t> which is 59% of the total time consumed.</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E623E765-694F-125C-B21D-A33CC244E6BA}"/>
              </a:ext>
            </a:extLst>
          </p:cNvPr>
          <p:cNvPicPr>
            <a:picLocks noChangeAspect="1"/>
          </p:cNvPicPr>
          <p:nvPr/>
        </p:nvPicPr>
        <p:blipFill rotWithShape="1">
          <a:blip r:embed="rId3"/>
          <a:srcRect l="9848" r="10087"/>
          <a:stretch/>
        </p:blipFill>
        <p:spPr>
          <a:xfrm>
            <a:off x="4875645" y="975517"/>
            <a:ext cx="4268355" cy="3801833"/>
          </a:xfrm>
          <a:prstGeom prst="rect">
            <a:avLst/>
          </a:prstGeom>
        </p:spPr>
      </p:pic>
    </p:spTree>
    <p:extLst>
      <p:ext uri="{BB962C8B-B14F-4D97-AF65-F5344CB8AC3E}">
        <p14:creationId xmlns:p14="http://schemas.microsoft.com/office/powerpoint/2010/main" val="71815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5</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91" y="214745"/>
            <a:ext cx="1013291" cy="3756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964800" y="145707"/>
            <a:ext cx="7401600" cy="507831"/>
          </a:xfrm>
          <a:prstGeom prst="rect">
            <a:avLst/>
          </a:prstGeom>
          <a:noFill/>
        </p:spPr>
        <p:txBody>
          <a:bodyPr wrap="square" rtlCol="0">
            <a:spAutoFit/>
          </a:bodyPr>
          <a:lstStyle/>
          <a:p>
            <a:r>
              <a:rPr lang="en-IN" sz="2700" b="1" u="sng" dirty="0">
                <a:solidFill>
                  <a:schemeClr val="accent4"/>
                </a:solidFill>
                <a:latin typeface="Times New Roman" panose="02020603050405020304" pitchFamily="18" charset="0"/>
                <a:cs typeface="Times New Roman" panose="02020603050405020304" pitchFamily="18" charset="0"/>
              </a:rPr>
              <a:t>Total Monthly trips taken </a:t>
            </a:r>
          </a:p>
        </p:txBody>
      </p:sp>
      <p:pic>
        <p:nvPicPr>
          <p:cNvPr id="3" name="Picture 2">
            <a:extLst>
              <a:ext uri="{FF2B5EF4-FFF2-40B4-BE49-F238E27FC236}">
                <a16:creationId xmlns:a16="http://schemas.microsoft.com/office/drawing/2014/main" id="{B5320B83-8ED7-6FD6-19D5-66C458A2B36F}"/>
              </a:ext>
            </a:extLst>
          </p:cNvPr>
          <p:cNvPicPr>
            <a:picLocks noChangeAspect="1"/>
          </p:cNvPicPr>
          <p:nvPr/>
        </p:nvPicPr>
        <p:blipFill rotWithShape="1">
          <a:blip r:embed="rId3"/>
          <a:srcRect r="16899"/>
          <a:stretch/>
        </p:blipFill>
        <p:spPr>
          <a:xfrm>
            <a:off x="1156092" y="966600"/>
            <a:ext cx="6583695" cy="4047393"/>
          </a:xfrm>
          <a:prstGeom prst="rect">
            <a:avLst/>
          </a:prstGeom>
        </p:spPr>
      </p:pic>
      <p:sp>
        <p:nvSpPr>
          <p:cNvPr id="13" name="Rectangle 12">
            <a:extLst>
              <a:ext uri="{FF2B5EF4-FFF2-40B4-BE49-F238E27FC236}">
                <a16:creationId xmlns:a16="http://schemas.microsoft.com/office/drawing/2014/main" id="{4463BEAF-BE80-BF62-4BF2-8B151C976316}"/>
              </a:ext>
            </a:extLst>
          </p:cNvPr>
          <p:cNvSpPr/>
          <p:nvPr/>
        </p:nvSpPr>
        <p:spPr>
          <a:xfrm>
            <a:off x="8182188" y="1204491"/>
            <a:ext cx="914400" cy="2901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Member’s peak</a:t>
            </a:r>
          </a:p>
        </p:txBody>
      </p:sp>
      <p:cxnSp>
        <p:nvCxnSpPr>
          <p:cNvPr id="16" name="Straight Arrow Connector 15">
            <a:extLst>
              <a:ext uri="{FF2B5EF4-FFF2-40B4-BE49-F238E27FC236}">
                <a16:creationId xmlns:a16="http://schemas.microsoft.com/office/drawing/2014/main" id="{9C6FF187-7137-55CA-061E-EC76D6EBD8B0}"/>
              </a:ext>
            </a:extLst>
          </p:cNvPr>
          <p:cNvCxnSpPr>
            <a:cxnSpLocks/>
            <a:endCxn id="13" idx="1"/>
          </p:cNvCxnSpPr>
          <p:nvPr/>
        </p:nvCxnSpPr>
        <p:spPr>
          <a:xfrm flipV="1">
            <a:off x="7568541" y="1349541"/>
            <a:ext cx="613647" cy="415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0B61AB8-3C6C-587F-D9FD-1AD1CD174235}"/>
              </a:ext>
            </a:extLst>
          </p:cNvPr>
          <p:cNvCxnSpPr>
            <a:cxnSpLocks/>
            <a:endCxn id="13" idx="1"/>
          </p:cNvCxnSpPr>
          <p:nvPr/>
        </p:nvCxnSpPr>
        <p:spPr>
          <a:xfrm flipV="1">
            <a:off x="6812400" y="1349541"/>
            <a:ext cx="1369788" cy="528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8D2820E-901E-A76D-EEE5-1323B109AF7D}"/>
              </a:ext>
            </a:extLst>
          </p:cNvPr>
          <p:cNvCxnSpPr>
            <a:cxnSpLocks/>
            <a:endCxn id="13" idx="1"/>
          </p:cNvCxnSpPr>
          <p:nvPr/>
        </p:nvCxnSpPr>
        <p:spPr>
          <a:xfrm flipV="1">
            <a:off x="6075107" y="1349541"/>
            <a:ext cx="2107081" cy="450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F26D05C9-227B-9089-BEC6-BB92FECB4211}"/>
              </a:ext>
            </a:extLst>
          </p:cNvPr>
          <p:cNvSpPr/>
          <p:nvPr/>
        </p:nvSpPr>
        <p:spPr>
          <a:xfrm>
            <a:off x="3068894" y="1800000"/>
            <a:ext cx="778359" cy="306291"/>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Casual’s Peak</a:t>
            </a:r>
          </a:p>
        </p:txBody>
      </p:sp>
      <p:cxnSp>
        <p:nvCxnSpPr>
          <p:cNvPr id="27" name="Straight Arrow Connector 26">
            <a:extLst>
              <a:ext uri="{FF2B5EF4-FFF2-40B4-BE49-F238E27FC236}">
                <a16:creationId xmlns:a16="http://schemas.microsoft.com/office/drawing/2014/main" id="{A2E68AA2-A611-24B2-44B7-A8BADA0B3C73}"/>
              </a:ext>
            </a:extLst>
          </p:cNvPr>
          <p:cNvCxnSpPr>
            <a:cxnSpLocks/>
          </p:cNvCxnSpPr>
          <p:nvPr/>
        </p:nvCxnSpPr>
        <p:spPr>
          <a:xfrm flipH="1" flipV="1">
            <a:off x="3847253" y="1953145"/>
            <a:ext cx="1775947" cy="300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B3935B7-D886-2EA7-FA8B-A51BD252A3C1}"/>
              </a:ext>
            </a:extLst>
          </p:cNvPr>
          <p:cNvCxnSpPr>
            <a:cxnSpLocks/>
          </p:cNvCxnSpPr>
          <p:nvPr/>
        </p:nvCxnSpPr>
        <p:spPr>
          <a:xfrm flipH="1" flipV="1">
            <a:off x="3847253" y="1953145"/>
            <a:ext cx="2443345" cy="153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 name="Straight Arrow Connector 1">
            <a:extLst>
              <a:ext uri="{FF2B5EF4-FFF2-40B4-BE49-F238E27FC236}">
                <a16:creationId xmlns:a16="http://schemas.microsoft.com/office/drawing/2014/main" id="{4C496BB0-4E7A-EA20-11D5-0721B9BD6D89}"/>
              </a:ext>
            </a:extLst>
          </p:cNvPr>
          <p:cNvCxnSpPr>
            <a:cxnSpLocks/>
          </p:cNvCxnSpPr>
          <p:nvPr/>
        </p:nvCxnSpPr>
        <p:spPr>
          <a:xfrm flipH="1" flipV="1">
            <a:off x="3847253" y="1945050"/>
            <a:ext cx="3221704" cy="1092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348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6</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91" y="222609"/>
            <a:ext cx="1013291"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964800" y="145707"/>
            <a:ext cx="7401600" cy="461665"/>
          </a:xfrm>
          <a:prstGeom prst="rect">
            <a:avLst/>
          </a:prstGeom>
          <a:noFill/>
        </p:spPr>
        <p:txBody>
          <a:bodyPr wrap="square" rtlCol="0">
            <a:spAutoFit/>
          </a:bodyPr>
          <a:lstStyle/>
          <a:p>
            <a:r>
              <a:rPr lang="en-IN" sz="2400" b="1" u="sng" dirty="0">
                <a:solidFill>
                  <a:schemeClr val="accent4"/>
                </a:solidFill>
                <a:latin typeface="Times New Roman" panose="02020603050405020304" pitchFamily="18" charset="0"/>
                <a:cs typeface="Times New Roman" panose="02020603050405020304" pitchFamily="18" charset="0"/>
              </a:rPr>
              <a:t>Average Monthly Trip time consumed</a:t>
            </a:r>
          </a:p>
        </p:txBody>
      </p:sp>
      <p:pic>
        <p:nvPicPr>
          <p:cNvPr id="4" name="Picture 3">
            <a:extLst>
              <a:ext uri="{FF2B5EF4-FFF2-40B4-BE49-F238E27FC236}">
                <a16:creationId xmlns:a16="http://schemas.microsoft.com/office/drawing/2014/main" id="{56A41881-C793-884C-CDD6-2F363F40B52F}"/>
              </a:ext>
            </a:extLst>
          </p:cNvPr>
          <p:cNvPicPr>
            <a:picLocks noChangeAspect="1"/>
          </p:cNvPicPr>
          <p:nvPr/>
        </p:nvPicPr>
        <p:blipFill rotWithShape="1">
          <a:blip r:embed="rId3"/>
          <a:srcRect l="-438" t="556" r="16915" b="-556"/>
          <a:stretch/>
        </p:blipFill>
        <p:spPr>
          <a:xfrm>
            <a:off x="1056240" y="828894"/>
            <a:ext cx="6973547" cy="4216393"/>
          </a:xfrm>
          <a:prstGeom prst="rect">
            <a:avLst/>
          </a:prstGeom>
        </p:spPr>
      </p:pic>
      <p:cxnSp>
        <p:nvCxnSpPr>
          <p:cNvPr id="8" name="Straight Arrow Connector 7">
            <a:extLst>
              <a:ext uri="{FF2B5EF4-FFF2-40B4-BE49-F238E27FC236}">
                <a16:creationId xmlns:a16="http://schemas.microsoft.com/office/drawing/2014/main" id="{E6666662-26B8-5022-C12E-25F8780D832F}"/>
              </a:ext>
            </a:extLst>
          </p:cNvPr>
          <p:cNvCxnSpPr>
            <a:cxnSpLocks/>
          </p:cNvCxnSpPr>
          <p:nvPr/>
        </p:nvCxnSpPr>
        <p:spPr>
          <a:xfrm flipH="1" flipV="1">
            <a:off x="964800" y="1571413"/>
            <a:ext cx="2367680" cy="168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4674A38-1DEA-C426-D79E-4371D30EB07D}"/>
              </a:ext>
            </a:extLst>
          </p:cNvPr>
          <p:cNvCxnSpPr>
            <a:cxnSpLocks/>
          </p:cNvCxnSpPr>
          <p:nvPr/>
        </p:nvCxnSpPr>
        <p:spPr>
          <a:xfrm flipH="1" flipV="1">
            <a:off x="964800" y="1571413"/>
            <a:ext cx="3898453" cy="100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A6D6CA34-BCF6-355F-0007-C70CF1DEDCF8}"/>
              </a:ext>
            </a:extLst>
          </p:cNvPr>
          <p:cNvSpPr/>
          <p:nvPr/>
        </p:nvSpPr>
        <p:spPr>
          <a:xfrm>
            <a:off x="9481" y="1408853"/>
            <a:ext cx="955319" cy="250614"/>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Casual’s peak</a:t>
            </a:r>
          </a:p>
        </p:txBody>
      </p:sp>
      <p:cxnSp>
        <p:nvCxnSpPr>
          <p:cNvPr id="24" name="Straight Arrow Connector 23">
            <a:extLst>
              <a:ext uri="{FF2B5EF4-FFF2-40B4-BE49-F238E27FC236}">
                <a16:creationId xmlns:a16="http://schemas.microsoft.com/office/drawing/2014/main" id="{1B61281B-E30A-6388-ECDB-2A4FEBC658B9}"/>
              </a:ext>
            </a:extLst>
          </p:cNvPr>
          <p:cNvCxnSpPr>
            <a:cxnSpLocks/>
          </p:cNvCxnSpPr>
          <p:nvPr/>
        </p:nvCxnSpPr>
        <p:spPr>
          <a:xfrm flipV="1">
            <a:off x="6080213" y="1739538"/>
            <a:ext cx="2098986" cy="1731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01008EC-F2D7-C8C8-0F12-F65ABCE2244B}"/>
              </a:ext>
            </a:extLst>
          </p:cNvPr>
          <p:cNvCxnSpPr>
            <a:cxnSpLocks/>
          </p:cNvCxnSpPr>
          <p:nvPr/>
        </p:nvCxnSpPr>
        <p:spPr>
          <a:xfrm flipV="1">
            <a:off x="6905812" y="1739538"/>
            <a:ext cx="1273387" cy="1800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82DE4EBF-D6E9-A91C-6E58-FFDAA359EB78}"/>
              </a:ext>
            </a:extLst>
          </p:cNvPr>
          <p:cNvSpPr/>
          <p:nvPr/>
        </p:nvSpPr>
        <p:spPr>
          <a:xfrm>
            <a:off x="8121227" y="1488924"/>
            <a:ext cx="1013292" cy="250614"/>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member’s peak</a:t>
            </a:r>
          </a:p>
        </p:txBody>
      </p:sp>
    </p:spTree>
    <p:extLst>
      <p:ext uri="{BB962C8B-B14F-4D97-AF65-F5344CB8AC3E}">
        <p14:creationId xmlns:p14="http://schemas.microsoft.com/office/powerpoint/2010/main" val="388196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7</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91" y="222609"/>
            <a:ext cx="1013291"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964800" y="145707"/>
            <a:ext cx="7401600" cy="461665"/>
          </a:xfrm>
          <a:prstGeom prst="rect">
            <a:avLst/>
          </a:prstGeom>
          <a:noFill/>
        </p:spPr>
        <p:txBody>
          <a:bodyPr wrap="square" rtlCol="0">
            <a:spAutoFit/>
          </a:bodyPr>
          <a:lstStyle/>
          <a:p>
            <a:r>
              <a:rPr lang="en-IN" sz="2400" b="1" u="sng" dirty="0">
                <a:solidFill>
                  <a:schemeClr val="accent4"/>
                </a:solidFill>
                <a:latin typeface="Times New Roman" panose="02020603050405020304" pitchFamily="18" charset="0"/>
                <a:cs typeface="Times New Roman" panose="02020603050405020304" pitchFamily="18" charset="0"/>
              </a:rPr>
              <a:t>Total Trips started Every day in a Week</a:t>
            </a:r>
          </a:p>
        </p:txBody>
      </p:sp>
      <p:sp>
        <p:nvSpPr>
          <p:cNvPr id="21" name="Rectangle 20">
            <a:extLst>
              <a:ext uri="{FF2B5EF4-FFF2-40B4-BE49-F238E27FC236}">
                <a16:creationId xmlns:a16="http://schemas.microsoft.com/office/drawing/2014/main" id="{A6D6CA34-BCF6-355F-0007-C70CF1DEDCF8}"/>
              </a:ext>
            </a:extLst>
          </p:cNvPr>
          <p:cNvSpPr/>
          <p:nvPr/>
        </p:nvSpPr>
        <p:spPr>
          <a:xfrm>
            <a:off x="8011382" y="1235019"/>
            <a:ext cx="955319" cy="250614"/>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Casual’s peak</a:t>
            </a:r>
          </a:p>
        </p:txBody>
      </p:sp>
      <p:sp>
        <p:nvSpPr>
          <p:cNvPr id="31" name="Rectangle 30">
            <a:extLst>
              <a:ext uri="{FF2B5EF4-FFF2-40B4-BE49-F238E27FC236}">
                <a16:creationId xmlns:a16="http://schemas.microsoft.com/office/drawing/2014/main" id="{82DE4EBF-D6E9-A91C-6E58-FFDAA359EB78}"/>
              </a:ext>
            </a:extLst>
          </p:cNvPr>
          <p:cNvSpPr/>
          <p:nvPr/>
        </p:nvSpPr>
        <p:spPr>
          <a:xfrm>
            <a:off x="42585" y="1299242"/>
            <a:ext cx="1013292" cy="250614"/>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member’s peak</a:t>
            </a:r>
          </a:p>
        </p:txBody>
      </p:sp>
      <p:pic>
        <p:nvPicPr>
          <p:cNvPr id="3" name="Picture 2">
            <a:extLst>
              <a:ext uri="{FF2B5EF4-FFF2-40B4-BE49-F238E27FC236}">
                <a16:creationId xmlns:a16="http://schemas.microsoft.com/office/drawing/2014/main" id="{C36A6253-3C08-48F7-27CA-7CED0D447630}"/>
              </a:ext>
            </a:extLst>
          </p:cNvPr>
          <p:cNvPicPr>
            <a:picLocks noChangeAspect="1"/>
          </p:cNvPicPr>
          <p:nvPr/>
        </p:nvPicPr>
        <p:blipFill rotWithShape="1">
          <a:blip r:embed="rId3"/>
          <a:srcRect r="13119"/>
          <a:stretch/>
        </p:blipFill>
        <p:spPr>
          <a:xfrm>
            <a:off x="1412127" y="995680"/>
            <a:ext cx="6319746" cy="4002113"/>
          </a:xfrm>
          <a:prstGeom prst="rect">
            <a:avLst/>
          </a:prstGeom>
        </p:spPr>
      </p:pic>
      <p:cxnSp>
        <p:nvCxnSpPr>
          <p:cNvPr id="10" name="Straight Arrow Connector 9">
            <a:extLst>
              <a:ext uri="{FF2B5EF4-FFF2-40B4-BE49-F238E27FC236}">
                <a16:creationId xmlns:a16="http://schemas.microsoft.com/office/drawing/2014/main" id="{B6D0AEFB-FE50-D677-46F7-5D71956CCCA8}"/>
              </a:ext>
            </a:extLst>
          </p:cNvPr>
          <p:cNvCxnSpPr/>
          <p:nvPr/>
        </p:nvCxnSpPr>
        <p:spPr>
          <a:xfrm flipV="1">
            <a:off x="6184053" y="1485633"/>
            <a:ext cx="1827329" cy="810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6AE1170-B73A-EF3F-3FC8-9D19BD7F1BE6}"/>
              </a:ext>
            </a:extLst>
          </p:cNvPr>
          <p:cNvCxnSpPr>
            <a:cxnSpLocks/>
          </p:cNvCxnSpPr>
          <p:nvPr/>
        </p:nvCxnSpPr>
        <p:spPr>
          <a:xfrm flipV="1">
            <a:off x="6957963" y="1485633"/>
            <a:ext cx="1053419" cy="97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F1C4A24-EBB7-FF96-199A-C0D670923FCD}"/>
              </a:ext>
            </a:extLst>
          </p:cNvPr>
          <p:cNvCxnSpPr>
            <a:cxnSpLocks/>
            <a:endCxn id="31" idx="3"/>
          </p:cNvCxnSpPr>
          <p:nvPr/>
        </p:nvCxnSpPr>
        <p:spPr>
          <a:xfrm flipH="1" flipV="1">
            <a:off x="1055877" y="1424549"/>
            <a:ext cx="2235963" cy="549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B3A8A8B-8AAB-2B11-8BE8-7C75FA122025}"/>
              </a:ext>
            </a:extLst>
          </p:cNvPr>
          <p:cNvCxnSpPr>
            <a:cxnSpLocks/>
            <a:endCxn id="31" idx="3"/>
          </p:cNvCxnSpPr>
          <p:nvPr/>
        </p:nvCxnSpPr>
        <p:spPr>
          <a:xfrm flipH="1" flipV="1">
            <a:off x="1055877" y="1424549"/>
            <a:ext cx="3001350" cy="1697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820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8</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91" y="222609"/>
            <a:ext cx="1013291"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964800" y="145707"/>
            <a:ext cx="7401600" cy="461665"/>
          </a:xfrm>
          <a:prstGeom prst="rect">
            <a:avLst/>
          </a:prstGeom>
          <a:noFill/>
        </p:spPr>
        <p:txBody>
          <a:bodyPr wrap="square" rtlCol="0">
            <a:spAutoFit/>
          </a:bodyPr>
          <a:lstStyle/>
          <a:p>
            <a:r>
              <a:rPr lang="en-IN" sz="2400" b="1" u="sng" dirty="0">
                <a:solidFill>
                  <a:schemeClr val="accent4"/>
                </a:solidFill>
                <a:latin typeface="Times New Roman" panose="02020603050405020304" pitchFamily="18" charset="0"/>
                <a:cs typeface="Times New Roman" panose="02020603050405020304" pitchFamily="18" charset="0"/>
              </a:rPr>
              <a:t>Average Weekly Trip time consumed </a:t>
            </a:r>
          </a:p>
        </p:txBody>
      </p:sp>
      <p:pic>
        <p:nvPicPr>
          <p:cNvPr id="3" name="Picture 2">
            <a:extLst>
              <a:ext uri="{FF2B5EF4-FFF2-40B4-BE49-F238E27FC236}">
                <a16:creationId xmlns:a16="http://schemas.microsoft.com/office/drawing/2014/main" id="{8822032F-33BC-B0AB-950E-A63E6D1AA621}"/>
              </a:ext>
            </a:extLst>
          </p:cNvPr>
          <p:cNvPicPr>
            <a:picLocks noChangeAspect="1"/>
          </p:cNvPicPr>
          <p:nvPr/>
        </p:nvPicPr>
        <p:blipFill>
          <a:blip r:embed="rId3"/>
          <a:stretch>
            <a:fillRect/>
          </a:stretch>
        </p:blipFill>
        <p:spPr>
          <a:xfrm>
            <a:off x="1259604" y="998987"/>
            <a:ext cx="6624792" cy="4052993"/>
          </a:xfrm>
          <a:prstGeom prst="rect">
            <a:avLst/>
          </a:prstGeom>
        </p:spPr>
      </p:pic>
      <p:sp>
        <p:nvSpPr>
          <p:cNvPr id="7" name="Rectangle 6">
            <a:extLst>
              <a:ext uri="{FF2B5EF4-FFF2-40B4-BE49-F238E27FC236}">
                <a16:creationId xmlns:a16="http://schemas.microsoft.com/office/drawing/2014/main" id="{5998EBCA-8889-F20A-C0E1-EFC627DB9768}"/>
              </a:ext>
            </a:extLst>
          </p:cNvPr>
          <p:cNvSpPr/>
          <p:nvPr/>
        </p:nvSpPr>
        <p:spPr>
          <a:xfrm>
            <a:off x="8024450" y="1954107"/>
            <a:ext cx="1013292" cy="250614"/>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member’s peak</a:t>
            </a:r>
          </a:p>
        </p:txBody>
      </p:sp>
      <p:cxnSp>
        <p:nvCxnSpPr>
          <p:cNvPr id="11" name="Straight Arrow Connector 10">
            <a:extLst>
              <a:ext uri="{FF2B5EF4-FFF2-40B4-BE49-F238E27FC236}">
                <a16:creationId xmlns:a16="http://schemas.microsoft.com/office/drawing/2014/main" id="{0628F69C-714D-EF66-1937-3DD376C2CE7A}"/>
              </a:ext>
            </a:extLst>
          </p:cNvPr>
          <p:cNvCxnSpPr>
            <a:cxnSpLocks/>
          </p:cNvCxnSpPr>
          <p:nvPr/>
        </p:nvCxnSpPr>
        <p:spPr>
          <a:xfrm flipH="1" flipV="1">
            <a:off x="4902540" y="1839656"/>
            <a:ext cx="1524515" cy="287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822B4EA-FAE7-4F77-C179-EE4A31833FD7}"/>
              </a:ext>
            </a:extLst>
          </p:cNvPr>
          <p:cNvCxnSpPr>
            <a:cxnSpLocks/>
          </p:cNvCxnSpPr>
          <p:nvPr/>
        </p:nvCxnSpPr>
        <p:spPr>
          <a:xfrm flipH="1" flipV="1">
            <a:off x="4902540" y="1849121"/>
            <a:ext cx="671913" cy="460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C4D994D3-0642-C7D1-2883-6960B7FE5367}"/>
              </a:ext>
            </a:extLst>
          </p:cNvPr>
          <p:cNvSpPr/>
          <p:nvPr/>
        </p:nvSpPr>
        <p:spPr>
          <a:xfrm>
            <a:off x="3947221" y="1660858"/>
            <a:ext cx="955319" cy="250614"/>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Casual’s peak</a:t>
            </a:r>
          </a:p>
        </p:txBody>
      </p:sp>
      <p:cxnSp>
        <p:nvCxnSpPr>
          <p:cNvPr id="19" name="Straight Arrow Connector 18">
            <a:extLst>
              <a:ext uri="{FF2B5EF4-FFF2-40B4-BE49-F238E27FC236}">
                <a16:creationId xmlns:a16="http://schemas.microsoft.com/office/drawing/2014/main" id="{10AB9FD2-F37E-61AE-506E-8B875573090B}"/>
              </a:ext>
            </a:extLst>
          </p:cNvPr>
          <p:cNvCxnSpPr/>
          <p:nvPr/>
        </p:nvCxnSpPr>
        <p:spPr>
          <a:xfrm flipV="1">
            <a:off x="5946987" y="2204721"/>
            <a:ext cx="2077463" cy="1269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DF77BFD-58F3-75EC-DEB2-4EFBB584E3A3}"/>
              </a:ext>
            </a:extLst>
          </p:cNvPr>
          <p:cNvCxnSpPr>
            <a:cxnSpLocks/>
          </p:cNvCxnSpPr>
          <p:nvPr/>
        </p:nvCxnSpPr>
        <p:spPr>
          <a:xfrm flipV="1">
            <a:off x="6664960" y="2204721"/>
            <a:ext cx="1359490" cy="1346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548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alpha val="74000"/>
          </a:schemeClr>
        </a:solidFill>
        <a:effectLst/>
      </p:bgPr>
    </p:bg>
    <p:spTree>
      <p:nvGrpSpPr>
        <p:cNvPr id="1" name="Shape 107"/>
        <p:cNvGrpSpPr/>
        <p:nvPr/>
      </p:nvGrpSpPr>
      <p:grpSpPr>
        <a:xfrm>
          <a:off x="0" y="0"/>
          <a:ext cx="0" cy="0"/>
          <a:chOff x="0" y="0"/>
          <a:chExt cx="0" cy="0"/>
        </a:xfrm>
      </p:grpSpPr>
      <p:sp>
        <p:nvSpPr>
          <p:cNvPr id="112" name="Google Shape;112;p21"/>
          <p:cNvSpPr txBox="1">
            <a:spLocks noGrp="1"/>
          </p:cNvSpPr>
          <p:nvPr>
            <p:ph type="sldNum" idx="12"/>
          </p:nvPr>
        </p:nvSpPr>
        <p:spPr>
          <a:xfrm>
            <a:off x="8489042" y="-31105"/>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9</a:t>
            </a:fld>
            <a:endParaRPr dirty="0">
              <a:solidFill>
                <a:schemeClr val="bg1"/>
              </a:solidFill>
            </a:endParaRPr>
          </a:p>
        </p:txBody>
      </p:sp>
      <p:sp>
        <p:nvSpPr>
          <p:cNvPr id="5" name="Rectangle 4">
            <a:extLst>
              <a:ext uri="{FF2B5EF4-FFF2-40B4-BE49-F238E27FC236}">
                <a16:creationId xmlns:a16="http://schemas.microsoft.com/office/drawing/2014/main" id="{BD865EBB-13F9-3E29-D926-F79CDC895315}"/>
              </a:ext>
            </a:extLst>
          </p:cNvPr>
          <p:cNvSpPr/>
          <p:nvPr/>
        </p:nvSpPr>
        <p:spPr>
          <a:xfrm>
            <a:off x="-48491" y="222609"/>
            <a:ext cx="1013291" cy="307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6" name="TextBox 5">
            <a:extLst>
              <a:ext uri="{FF2B5EF4-FFF2-40B4-BE49-F238E27FC236}">
                <a16:creationId xmlns:a16="http://schemas.microsoft.com/office/drawing/2014/main" id="{05A93073-D29E-449A-CDCF-AA8EED9D158B}"/>
              </a:ext>
            </a:extLst>
          </p:cNvPr>
          <p:cNvSpPr txBox="1"/>
          <p:nvPr/>
        </p:nvSpPr>
        <p:spPr>
          <a:xfrm flipH="1">
            <a:off x="964800" y="145707"/>
            <a:ext cx="7401600" cy="830997"/>
          </a:xfrm>
          <a:prstGeom prst="rect">
            <a:avLst/>
          </a:prstGeom>
          <a:noFill/>
        </p:spPr>
        <p:txBody>
          <a:bodyPr wrap="square" rtlCol="0">
            <a:spAutoFit/>
          </a:bodyPr>
          <a:lstStyle/>
          <a:p>
            <a:r>
              <a:rPr lang="en-IN" sz="2400" b="1" u="sng" dirty="0">
                <a:solidFill>
                  <a:schemeClr val="accent4"/>
                </a:solidFill>
                <a:latin typeface="Times New Roman" panose="02020603050405020304" pitchFamily="18" charset="0"/>
                <a:cs typeface="Times New Roman" panose="02020603050405020304" pitchFamily="18" charset="0"/>
              </a:rPr>
              <a:t>Total Trips Started every hour</a:t>
            </a:r>
          </a:p>
          <a:p>
            <a:endParaRPr lang="en-IN" sz="2400" b="1" u="sng" dirty="0">
              <a:solidFill>
                <a:schemeClr val="accent4"/>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11C494F-CDBF-F1FA-647A-6B1A1577F6D5}"/>
              </a:ext>
            </a:extLst>
          </p:cNvPr>
          <p:cNvPicPr>
            <a:picLocks noChangeAspect="1"/>
          </p:cNvPicPr>
          <p:nvPr/>
        </p:nvPicPr>
        <p:blipFill rotWithShape="1">
          <a:blip r:embed="rId3"/>
          <a:srcRect r="16139"/>
          <a:stretch/>
        </p:blipFill>
        <p:spPr>
          <a:xfrm>
            <a:off x="844003" y="784636"/>
            <a:ext cx="7643194" cy="4205184"/>
          </a:xfrm>
          <a:prstGeom prst="rect">
            <a:avLst/>
          </a:prstGeom>
        </p:spPr>
      </p:pic>
      <p:sp>
        <p:nvSpPr>
          <p:cNvPr id="10" name="Rectangle 9">
            <a:extLst>
              <a:ext uri="{FF2B5EF4-FFF2-40B4-BE49-F238E27FC236}">
                <a16:creationId xmlns:a16="http://schemas.microsoft.com/office/drawing/2014/main" id="{7A160449-BA88-DE50-43E3-AC3B20441741}"/>
              </a:ext>
            </a:extLst>
          </p:cNvPr>
          <p:cNvSpPr/>
          <p:nvPr/>
        </p:nvSpPr>
        <p:spPr>
          <a:xfrm>
            <a:off x="4246881" y="1889758"/>
            <a:ext cx="1104053" cy="270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LUNCH</a:t>
            </a:r>
          </a:p>
        </p:txBody>
      </p:sp>
      <p:sp>
        <p:nvSpPr>
          <p:cNvPr id="13" name="Rectangle 12">
            <a:extLst>
              <a:ext uri="{FF2B5EF4-FFF2-40B4-BE49-F238E27FC236}">
                <a16:creationId xmlns:a16="http://schemas.microsoft.com/office/drawing/2014/main" id="{52003287-A84C-1372-B493-382004CB99FD}"/>
              </a:ext>
            </a:extLst>
          </p:cNvPr>
          <p:cNvSpPr/>
          <p:nvPr/>
        </p:nvSpPr>
        <p:spPr>
          <a:xfrm>
            <a:off x="2163900" y="1754290"/>
            <a:ext cx="1209041" cy="270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OFFICE TIME</a:t>
            </a:r>
          </a:p>
        </p:txBody>
      </p:sp>
      <p:sp>
        <p:nvSpPr>
          <p:cNvPr id="14" name="Rectangle 13">
            <a:extLst>
              <a:ext uri="{FF2B5EF4-FFF2-40B4-BE49-F238E27FC236}">
                <a16:creationId xmlns:a16="http://schemas.microsoft.com/office/drawing/2014/main" id="{26913157-F933-87E6-3971-FBC1403B8A46}"/>
              </a:ext>
            </a:extLst>
          </p:cNvPr>
          <p:cNvSpPr/>
          <p:nvPr/>
        </p:nvSpPr>
        <p:spPr>
          <a:xfrm>
            <a:off x="5641464" y="902047"/>
            <a:ext cx="1078934" cy="258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050" dirty="0">
                <a:solidFill>
                  <a:schemeClr val="tx1"/>
                </a:solidFill>
                <a:latin typeface="Times New Roman" panose="02020603050405020304" pitchFamily="18" charset="0"/>
                <a:cs typeface="Times New Roman" panose="02020603050405020304" pitchFamily="18" charset="0"/>
              </a:rPr>
              <a:t>OFFICE ENDS</a:t>
            </a:r>
          </a:p>
        </p:txBody>
      </p:sp>
      <p:cxnSp>
        <p:nvCxnSpPr>
          <p:cNvPr id="21" name="Connector: Curved 20">
            <a:extLst>
              <a:ext uri="{FF2B5EF4-FFF2-40B4-BE49-F238E27FC236}">
                <a16:creationId xmlns:a16="http://schemas.microsoft.com/office/drawing/2014/main" id="{6558DCCD-39EB-51B8-E047-F0B0D12876B6}"/>
              </a:ext>
            </a:extLst>
          </p:cNvPr>
          <p:cNvCxnSpPr>
            <a:cxnSpLocks/>
          </p:cNvCxnSpPr>
          <p:nvPr/>
        </p:nvCxnSpPr>
        <p:spPr>
          <a:xfrm rot="10800000">
            <a:off x="6720398" y="1085950"/>
            <a:ext cx="410400" cy="248081"/>
          </a:xfrm>
          <a:prstGeom prst="curvedConnector3">
            <a:avLst>
              <a:gd name="adj1" fmla="val 877"/>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6116E2A3-5E02-66D5-3FBE-3AFA98467433}"/>
              </a:ext>
            </a:extLst>
          </p:cNvPr>
          <p:cNvCxnSpPr>
            <a:cxnSpLocks/>
          </p:cNvCxnSpPr>
          <p:nvPr/>
        </p:nvCxnSpPr>
        <p:spPr>
          <a:xfrm rot="16200000" flipV="1">
            <a:off x="5216527" y="2184397"/>
            <a:ext cx="438151" cy="169336"/>
          </a:xfrm>
          <a:prstGeom prst="curvedConnector3">
            <a:avLst>
              <a:gd name="adj1" fmla="val 9483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Curved 38">
            <a:extLst>
              <a:ext uri="{FF2B5EF4-FFF2-40B4-BE49-F238E27FC236}">
                <a16:creationId xmlns:a16="http://schemas.microsoft.com/office/drawing/2014/main" id="{40D11824-A30F-D64A-C662-C97444E00CEF}"/>
              </a:ext>
            </a:extLst>
          </p:cNvPr>
          <p:cNvCxnSpPr>
            <a:cxnSpLocks/>
          </p:cNvCxnSpPr>
          <p:nvPr/>
        </p:nvCxnSpPr>
        <p:spPr>
          <a:xfrm rot="16200000" flipV="1">
            <a:off x="3304489" y="1999318"/>
            <a:ext cx="406324" cy="187204"/>
          </a:xfrm>
          <a:prstGeom prst="curvedConnector3">
            <a:avLst>
              <a:gd name="adj1" fmla="val 9961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9161880"/>
      </p:ext>
    </p:extLst>
  </p:cSld>
  <p:clrMapOvr>
    <a:masterClrMapping/>
  </p:clrMapOvr>
</p:sld>
</file>

<file path=ppt/theme/theme1.xml><?xml version="1.0" encoding="utf-8"?>
<a:theme xmlns:a="http://schemas.openxmlformats.org/drawingml/2006/main" name="Mercutio template">
  <a:themeElements>
    <a:clrScheme name="Custom 347">
      <a:dk1>
        <a:srgbClr val="000000"/>
      </a:dk1>
      <a:lt1>
        <a:srgbClr val="FFFFFF"/>
      </a:lt1>
      <a:dk2>
        <a:srgbClr val="666666"/>
      </a:dk2>
      <a:lt2>
        <a:srgbClr val="EFEFEF"/>
      </a:lt2>
      <a:accent1>
        <a:srgbClr val="45AFDC"/>
      </a:accent1>
      <a:accent2>
        <a:srgbClr val="1D98C7"/>
      </a:accent2>
      <a:accent3>
        <a:srgbClr val="ED9E46"/>
      </a:accent3>
      <a:accent4>
        <a:srgbClr val="FFC800"/>
      </a:accent4>
      <a:accent5>
        <a:srgbClr val="CCCCCC"/>
      </a:accent5>
      <a:accent6>
        <a:srgbClr val="EFEFEF"/>
      </a:accent6>
      <a:hlink>
        <a:srgbClr val="1D98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607219-C256-40EE-9EA5-3341994007D4}">
  <we:reference id="wa104381411" version="2.4.1.0" store="en-US" storeType="OMEX"/>
  <we:alternateReferences>
    <we:reference id="wa104381411" version="2.4.1.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877</TotalTime>
  <Words>1136</Words>
  <Application>Microsoft Office PowerPoint</Application>
  <PresentationFormat>On-screen Show (16:9)</PresentationFormat>
  <Paragraphs>145</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Open Sans</vt:lpstr>
      <vt:lpstr>Montserrat</vt:lpstr>
      <vt:lpstr>Mercutio template</vt:lpstr>
      <vt:lpstr>CYCLISTIC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dc:title>
  <cp:lastModifiedBy>Mohd Aqdas</cp:lastModifiedBy>
  <cp:revision>13</cp:revision>
  <dcterms:modified xsi:type="dcterms:W3CDTF">2022-09-27T13:29:05Z</dcterms:modified>
</cp:coreProperties>
</file>