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sldIdLst>
    <p:sldId id="348" r:id="rId2"/>
    <p:sldId id="287" r:id="rId3"/>
    <p:sldId id="257" r:id="rId4"/>
    <p:sldId id="260" r:id="rId5"/>
    <p:sldId id="340" r:id="rId6"/>
    <p:sldId id="299" r:id="rId7"/>
    <p:sldId id="288" r:id="rId8"/>
    <p:sldId id="354" r:id="rId9"/>
    <p:sldId id="355" r:id="rId10"/>
    <p:sldId id="356" r:id="rId11"/>
    <p:sldId id="266" r:id="rId12"/>
    <p:sldId id="350" r:id="rId13"/>
    <p:sldId id="351" r:id="rId14"/>
    <p:sldId id="353" r:id="rId15"/>
    <p:sldId id="344" r:id="rId16"/>
    <p:sldId id="357" r:id="rId17"/>
    <p:sldId id="358" r:id="rId18"/>
    <p:sldId id="359" r:id="rId19"/>
    <p:sldId id="345" r:id="rId20"/>
    <p:sldId id="275" r:id="rId21"/>
    <p:sldId id="346" r:id="rId22"/>
    <p:sldId id="270" r:id="rId23"/>
    <p:sldId id="271" r:id="rId24"/>
    <p:sldId id="3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7" d="100"/>
          <a:sy n="87" d="100"/>
        </p:scale>
        <p:origin x="226"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289147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302892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348079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dirty="0">
                <a:solidFill>
                  <a:srgbClr val="FF0000"/>
                </a:solidFill>
              </a:rPr>
              <a:t>Recipe App</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Mohammed Misran</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1RN18IS067</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 R Rajkumar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Associate Professor,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Akshay D 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Co-Founder &amp; CEO, ENMAZ, Bangalore</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4225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id="{91FAF898-D6AB-4495-87D6-E50CAE2D80D0}"/>
              </a:ext>
            </a:extLst>
          </p:cNvPr>
          <p:cNvPicPr>
            <a:picLocks noChangeAspect="1"/>
          </p:cNvPicPr>
          <p:nvPr/>
        </p:nvPicPr>
        <p:blipFill>
          <a:blip r:embed="rId3"/>
          <a:stretch>
            <a:fillRect/>
          </a:stretch>
        </p:blipFill>
        <p:spPr>
          <a:xfrm>
            <a:off x="8301312"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8D0F2-2D2B-454C-83FE-7BB832AB7358}"/>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8318815C-4F3C-4ED5-89EF-6C3730280535}"/>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90C63345-1FD3-4015-8DCC-C1E2022F2653}"/>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5" name="TextBox 4">
            <a:extLst>
              <a:ext uri="{FF2B5EF4-FFF2-40B4-BE49-F238E27FC236}">
                <a16:creationId xmlns:a16="http://schemas.microsoft.com/office/drawing/2014/main" id="{CC8150DE-0C84-4105-A1B4-D745CDDDDF4D}"/>
              </a:ext>
            </a:extLst>
          </p:cNvPr>
          <p:cNvSpPr txBox="1"/>
          <p:nvPr/>
        </p:nvSpPr>
        <p:spPr>
          <a:xfrm>
            <a:off x="936824" y="780673"/>
            <a:ext cx="993710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Login Screen and Home Screen</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A1F05D-2430-4650-B6EC-B02A034BC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791310"/>
            <a:ext cx="2309009" cy="4056112"/>
          </a:xfrm>
          <a:prstGeom prst="rect">
            <a:avLst/>
          </a:prstGeom>
        </p:spPr>
      </p:pic>
      <p:pic>
        <p:nvPicPr>
          <p:cNvPr id="8" name="Picture 7">
            <a:extLst>
              <a:ext uri="{FF2B5EF4-FFF2-40B4-BE49-F238E27FC236}">
                <a16:creationId xmlns:a16="http://schemas.microsoft.com/office/drawing/2014/main" id="{DE5517A9-8753-4062-B261-147545507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464" y="1689711"/>
            <a:ext cx="2448272" cy="4352483"/>
          </a:xfrm>
          <a:prstGeom prst="rect">
            <a:avLst/>
          </a:prstGeom>
        </p:spPr>
      </p:pic>
    </p:spTree>
    <p:extLst>
      <p:ext uri="{BB962C8B-B14F-4D97-AF65-F5344CB8AC3E}">
        <p14:creationId xmlns:p14="http://schemas.microsoft.com/office/powerpoint/2010/main" val="26490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500" b="1" dirty="0">
                <a:effectLst/>
                <a:latin typeface="Times New Roman" panose="02020603050405020304" pitchFamily="18" charset="0"/>
                <a:ea typeface="Times New Roman" panose="02020603050405020304" pitchFamily="18" charset="0"/>
              </a:rPr>
              <a:t>Widget Tree</a:t>
            </a:r>
          </a:p>
          <a:p>
            <a:pPr>
              <a:lnSpc>
                <a:spcPct val="150000"/>
              </a:lnSpc>
            </a:pPr>
            <a:r>
              <a:rPr lang="en-US" sz="2200" b="1" dirty="0">
                <a:effectLst/>
                <a:latin typeface="Times New Roman" panose="02020603050405020304" pitchFamily="18" charset="0"/>
                <a:ea typeface="Times New Roman" panose="02020603050405020304" pitchFamily="18" charset="0"/>
              </a:rPr>
              <a:t>Splash Screen</a:t>
            </a:r>
          </a:p>
          <a:p>
            <a:pPr>
              <a:lnSpc>
                <a:spcPct val="150000"/>
              </a:lnSpc>
            </a:pPr>
            <a:endParaRPr lang="en-US" sz="2200"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7" name="Picture 6">
            <a:extLst>
              <a:ext uri="{FF2B5EF4-FFF2-40B4-BE49-F238E27FC236}">
                <a16:creationId xmlns:a16="http://schemas.microsoft.com/office/drawing/2014/main" id="{C1613A6B-77AC-44B4-8E1C-1888008FD4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2276872"/>
            <a:ext cx="1800200" cy="30431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218F1-26F1-428D-9BC1-E3F87B307241}"/>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4BD9EB33-54EB-4BC0-9C61-9AAE66A0C964}"/>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5045AFCB-A7CD-4668-9863-36D64223B189}"/>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5" name="TextBox 4">
            <a:extLst>
              <a:ext uri="{FF2B5EF4-FFF2-40B4-BE49-F238E27FC236}">
                <a16:creationId xmlns:a16="http://schemas.microsoft.com/office/drawing/2014/main" id="{F41F50D9-3CBB-4991-ABCA-75F5386837D4}"/>
              </a:ext>
            </a:extLst>
          </p:cNvPr>
          <p:cNvSpPr txBox="1"/>
          <p:nvPr/>
        </p:nvSpPr>
        <p:spPr>
          <a:xfrm>
            <a:off x="1631504" y="692696"/>
            <a:ext cx="8712968" cy="707886"/>
          </a:xfrm>
          <a:prstGeom prst="rect">
            <a:avLst/>
          </a:prstGeom>
          <a:noFill/>
        </p:spPr>
        <p:txBody>
          <a:bodyPr wrap="square" rtlCol="0">
            <a:spAutoFit/>
          </a:bodyPr>
          <a:lstStyle/>
          <a:p>
            <a:pPr marL="285750" indent="-28575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Login Screen</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14F1792-3419-4680-8EAC-7202B178B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2470" y="1409700"/>
            <a:ext cx="6083890" cy="4038600"/>
          </a:xfrm>
          <a:prstGeom prst="rect">
            <a:avLst/>
          </a:prstGeom>
          <a:noFill/>
          <a:ln>
            <a:noFill/>
          </a:ln>
        </p:spPr>
      </p:pic>
    </p:spTree>
    <p:extLst>
      <p:ext uri="{BB962C8B-B14F-4D97-AF65-F5344CB8AC3E}">
        <p14:creationId xmlns:p14="http://schemas.microsoft.com/office/powerpoint/2010/main" val="370739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6CCC2-CB32-4A8C-A59B-D9016B3C8352}"/>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5549D1-C9D1-4DD9-A415-EFAECA536081}"/>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305F55AB-4998-4486-ADD9-A11A61866C85}"/>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5" name="TextBox 4">
            <a:extLst>
              <a:ext uri="{FF2B5EF4-FFF2-40B4-BE49-F238E27FC236}">
                <a16:creationId xmlns:a16="http://schemas.microsoft.com/office/drawing/2014/main" id="{6D20CC0C-3390-4943-BCE3-15C3345F7CBD}"/>
              </a:ext>
            </a:extLst>
          </p:cNvPr>
          <p:cNvSpPr txBox="1"/>
          <p:nvPr/>
        </p:nvSpPr>
        <p:spPr>
          <a:xfrm>
            <a:off x="1127448" y="514151"/>
            <a:ext cx="9721080" cy="430887"/>
          </a:xfrm>
          <a:prstGeom prst="rect">
            <a:avLst/>
          </a:prstGeom>
          <a:noFill/>
        </p:spPr>
        <p:txBody>
          <a:bodyPr wrap="square" rtlCol="0">
            <a:spAutoFit/>
          </a:bodyPr>
          <a:lstStyle/>
          <a:p>
            <a:pPr marL="285750" indent="-28575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rPr>
              <a:t>Home Screen</a:t>
            </a:r>
            <a:endParaRPr lang="en-IN" sz="2200" dirty="0"/>
          </a:p>
        </p:txBody>
      </p:sp>
      <p:pic>
        <p:nvPicPr>
          <p:cNvPr id="6" name="Picture 5">
            <a:extLst>
              <a:ext uri="{FF2B5EF4-FFF2-40B4-BE49-F238E27FC236}">
                <a16:creationId xmlns:a16="http://schemas.microsoft.com/office/drawing/2014/main" id="{E942D557-D29E-4AC1-9EC9-1CB88ED1A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729595"/>
            <a:ext cx="5733415" cy="2468880"/>
          </a:xfrm>
          <a:prstGeom prst="rect">
            <a:avLst/>
          </a:prstGeom>
          <a:noFill/>
          <a:ln>
            <a:noFill/>
          </a:ln>
        </p:spPr>
      </p:pic>
      <p:sp>
        <p:nvSpPr>
          <p:cNvPr id="7" name="TextBox 6">
            <a:extLst>
              <a:ext uri="{FF2B5EF4-FFF2-40B4-BE49-F238E27FC236}">
                <a16:creationId xmlns:a16="http://schemas.microsoft.com/office/drawing/2014/main" id="{A0A08623-0778-4CC3-86A1-562FD6AA4F99}"/>
              </a:ext>
            </a:extLst>
          </p:cNvPr>
          <p:cNvSpPr txBox="1"/>
          <p:nvPr/>
        </p:nvSpPr>
        <p:spPr>
          <a:xfrm>
            <a:off x="1055440" y="3429000"/>
            <a:ext cx="9073008" cy="707886"/>
          </a:xfrm>
          <a:prstGeom prst="rect">
            <a:avLst/>
          </a:prstGeom>
          <a:noFill/>
        </p:spPr>
        <p:txBody>
          <a:bodyPr wrap="square" rtlCol="0">
            <a:spAutoFit/>
          </a:bodyPr>
          <a:lstStyle/>
          <a:p>
            <a:pPr marL="342900" indent="-34290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Home Screen Body</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9CBE218C-721A-4859-BBBB-BE6E179D78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6306" y="3782943"/>
            <a:ext cx="5124450" cy="1752600"/>
          </a:xfrm>
          <a:prstGeom prst="rect">
            <a:avLst/>
          </a:prstGeom>
          <a:noFill/>
          <a:ln>
            <a:noFill/>
          </a:ln>
        </p:spPr>
      </p:pic>
    </p:spTree>
    <p:extLst>
      <p:ext uri="{BB962C8B-B14F-4D97-AF65-F5344CB8AC3E}">
        <p14:creationId xmlns:p14="http://schemas.microsoft.com/office/powerpoint/2010/main" val="415635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CF688-A8BA-4573-B6E4-4FA5FDA38BA2}"/>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BFCB9580-111C-4178-A4E5-618AFAA62827}"/>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6597359E-3E1C-4D3B-8BBE-09BD64FFB6FC}"/>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5" name="TextBox 4">
            <a:extLst>
              <a:ext uri="{FF2B5EF4-FFF2-40B4-BE49-F238E27FC236}">
                <a16:creationId xmlns:a16="http://schemas.microsoft.com/office/drawing/2014/main" id="{9AC10EF8-F74F-4A5D-BBBA-7D795BF54005}"/>
              </a:ext>
            </a:extLst>
          </p:cNvPr>
          <p:cNvSpPr txBox="1"/>
          <p:nvPr/>
        </p:nvSpPr>
        <p:spPr>
          <a:xfrm>
            <a:off x="1343472" y="620688"/>
            <a:ext cx="8136904" cy="430887"/>
          </a:xfrm>
          <a:prstGeom prst="rect">
            <a:avLst/>
          </a:prstGeom>
          <a:noFill/>
        </p:spPr>
        <p:txBody>
          <a:bodyPr wrap="square" rtlCol="0">
            <a:spAutoFit/>
          </a:bodyPr>
          <a:lstStyle/>
          <a:p>
            <a:pPr marL="342900" indent="-342900">
              <a:buFont typeface="Arial" panose="020B0604020202020204" pitchFamily="34" charset="0"/>
              <a:buChar char="•"/>
            </a:pPr>
            <a:r>
              <a:rPr lang="en-US" sz="2200" b="1" dirty="0">
                <a:effectLst/>
                <a:latin typeface="Times New Roman" panose="02020603050405020304" pitchFamily="18" charset="0"/>
                <a:ea typeface="Times New Roman" panose="02020603050405020304" pitchFamily="18" charset="0"/>
              </a:rPr>
              <a:t>Recipe List View</a:t>
            </a:r>
            <a:endParaRPr lang="en-IN" sz="2200" dirty="0"/>
          </a:p>
        </p:txBody>
      </p:sp>
      <p:pic>
        <p:nvPicPr>
          <p:cNvPr id="6" name="Picture 5">
            <a:extLst>
              <a:ext uri="{FF2B5EF4-FFF2-40B4-BE49-F238E27FC236}">
                <a16:creationId xmlns:a16="http://schemas.microsoft.com/office/drawing/2014/main" id="{18A8CF4B-422A-40BD-9740-648D0EA5BB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8567" y="1717040"/>
            <a:ext cx="4634865" cy="3423920"/>
          </a:xfrm>
          <a:prstGeom prst="rect">
            <a:avLst/>
          </a:prstGeom>
          <a:noFill/>
          <a:ln>
            <a:noFill/>
          </a:ln>
        </p:spPr>
      </p:pic>
    </p:spTree>
    <p:extLst>
      <p:ext uri="{BB962C8B-B14F-4D97-AF65-F5344CB8AC3E}">
        <p14:creationId xmlns:p14="http://schemas.microsoft.com/office/powerpoint/2010/main" val="62795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695400" y="1196752"/>
            <a:ext cx="11017224"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Login Functionality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http.post</a:t>
            </a:r>
            <a:r>
              <a:rPr lang="en-US" dirty="0">
                <a:latin typeface="Times New Roman" panose="02020603050405020304" pitchFamily="18" charset="0"/>
                <a:cs typeface="Times New Roman" panose="02020603050405020304" pitchFamily="18" charset="0"/>
              </a:rPr>
              <a:t>() method is used to send user credentials data to the backend server.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response status code is 200, then the user is successfully logged in.</a:t>
            </a:r>
          </a:p>
        </p:txBody>
      </p:sp>
      <p:pic>
        <p:nvPicPr>
          <p:cNvPr id="8" name="Picture 7">
            <a:extLst>
              <a:ext uri="{FF2B5EF4-FFF2-40B4-BE49-F238E27FC236}">
                <a16:creationId xmlns:a16="http://schemas.microsoft.com/office/drawing/2014/main" id="{2BC4D919-A6E3-4D67-AC48-11FF49A0D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81519"/>
            <a:ext cx="6048672" cy="3111242"/>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837129" y="1062682"/>
            <a:ext cx="11017224" cy="923330"/>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Data Binding</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fromJson</a:t>
            </a:r>
            <a:r>
              <a:rPr lang="en-US" sz="1800" dirty="0">
                <a:effectLst/>
                <a:latin typeface="Times New Roman" panose="02020603050405020304" pitchFamily="18" charset="0"/>
                <a:ea typeface="Calibri" panose="020F0502020204030204" pitchFamily="34" charset="0"/>
              </a:rPr>
              <a:t>() method is used to serialize JSON inside model classes.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the above example, the constructor constructs a new Category instance from a map structure. </a:t>
            </a:r>
          </a:p>
        </p:txBody>
      </p:sp>
      <p:pic>
        <p:nvPicPr>
          <p:cNvPr id="10" name="Picture 9">
            <a:extLst>
              <a:ext uri="{FF2B5EF4-FFF2-40B4-BE49-F238E27FC236}">
                <a16:creationId xmlns:a16="http://schemas.microsoft.com/office/drawing/2014/main" id="{CF99106E-15F9-4DCE-9076-15F4D0997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417" y="2492896"/>
            <a:ext cx="6590279" cy="3302422"/>
          </a:xfrm>
          <a:prstGeom prst="rect">
            <a:avLst/>
          </a:prstGeom>
        </p:spPr>
      </p:pic>
    </p:spTree>
    <p:extLst>
      <p:ext uri="{BB962C8B-B14F-4D97-AF65-F5344CB8AC3E}">
        <p14:creationId xmlns:p14="http://schemas.microsoft.com/office/powerpoint/2010/main" val="165478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690990" y="1087498"/>
            <a:ext cx="11017224" cy="923330"/>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Fetch Recipes From Server</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http.get</a:t>
            </a:r>
            <a:r>
              <a:rPr lang="en-US" sz="1800" dirty="0">
                <a:effectLst/>
                <a:latin typeface="Times New Roman" panose="02020603050405020304" pitchFamily="18" charset="0"/>
                <a:ea typeface="Calibri" panose="020F0502020204030204" pitchFamily="34" charset="0"/>
              </a:rPr>
              <a:t>() method is used to send GET requests to the server.</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JSON response from the server is decoded and converted to a list of Recipe instances.</a:t>
            </a:r>
          </a:p>
        </p:txBody>
      </p:sp>
      <p:pic>
        <p:nvPicPr>
          <p:cNvPr id="11" name="Picture 10">
            <a:extLst>
              <a:ext uri="{FF2B5EF4-FFF2-40B4-BE49-F238E27FC236}">
                <a16:creationId xmlns:a16="http://schemas.microsoft.com/office/drawing/2014/main" id="{86982C1D-6324-4D4C-B1D9-FFE730F03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639" y="2455433"/>
            <a:ext cx="6378722" cy="3312066"/>
          </a:xfrm>
          <a:prstGeom prst="rect">
            <a:avLst/>
          </a:prstGeom>
        </p:spPr>
      </p:pic>
    </p:spTree>
    <p:extLst>
      <p:ext uri="{BB962C8B-B14F-4D97-AF65-F5344CB8AC3E}">
        <p14:creationId xmlns:p14="http://schemas.microsoft.com/office/powerpoint/2010/main" val="155127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4" name="TextBox 3">
            <a:extLst>
              <a:ext uri="{FF2B5EF4-FFF2-40B4-BE49-F238E27FC236}">
                <a16:creationId xmlns:a16="http://schemas.microsoft.com/office/drawing/2014/main" id="{0A9580DC-ECA7-4858-9A07-03962CB86EF2}"/>
              </a:ext>
            </a:extLst>
          </p:cNvPr>
          <p:cNvSpPr txBox="1"/>
          <p:nvPr/>
        </p:nvSpPr>
        <p:spPr>
          <a:xfrm>
            <a:off x="695400" y="1090501"/>
            <a:ext cx="11017224" cy="923330"/>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Launch Recipe Video</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launch() method parses the specified URL string and delegates handling of it to the underlying platform.</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If successful, the video opens in the client’s browser. </a:t>
            </a:r>
          </a:p>
        </p:txBody>
      </p:sp>
      <p:pic>
        <p:nvPicPr>
          <p:cNvPr id="7" name="Picture 6">
            <a:extLst>
              <a:ext uri="{FF2B5EF4-FFF2-40B4-BE49-F238E27FC236}">
                <a16:creationId xmlns:a16="http://schemas.microsoft.com/office/drawing/2014/main" id="{7A9E9952-C1DD-4AFC-A3D4-60F8A7716B72}"/>
              </a:ext>
            </a:extLst>
          </p:cNvPr>
          <p:cNvPicPr>
            <a:picLocks noChangeAspect="1"/>
          </p:cNvPicPr>
          <p:nvPr/>
        </p:nvPicPr>
        <p:blipFill>
          <a:blip r:embed="rId3"/>
          <a:stretch>
            <a:fillRect/>
          </a:stretch>
        </p:blipFill>
        <p:spPr>
          <a:xfrm>
            <a:off x="3594743" y="2112208"/>
            <a:ext cx="4537770" cy="3995947"/>
          </a:xfrm>
          <a:prstGeom prst="rect">
            <a:avLst/>
          </a:prstGeom>
        </p:spPr>
      </p:pic>
    </p:spTree>
    <p:extLst>
      <p:ext uri="{BB962C8B-B14F-4D97-AF65-F5344CB8AC3E}">
        <p14:creationId xmlns:p14="http://schemas.microsoft.com/office/powerpoint/2010/main" val="183443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2000"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graphicFrame>
        <p:nvGraphicFramePr>
          <p:cNvPr id="10" name="Table 9">
            <a:extLst>
              <a:ext uri="{FF2B5EF4-FFF2-40B4-BE49-F238E27FC236}">
                <a16:creationId xmlns:a16="http://schemas.microsoft.com/office/drawing/2014/main" id="{EBB4927C-A38E-41D1-AABA-39916B6EE3E7}"/>
              </a:ext>
            </a:extLst>
          </p:cNvPr>
          <p:cNvGraphicFramePr>
            <a:graphicFrameLocks noGrp="1"/>
          </p:cNvGraphicFramePr>
          <p:nvPr>
            <p:extLst>
              <p:ext uri="{D42A27DB-BD31-4B8C-83A1-F6EECF244321}">
                <p14:modId xmlns:p14="http://schemas.microsoft.com/office/powerpoint/2010/main" val="3504776884"/>
              </p:ext>
            </p:extLst>
          </p:nvPr>
        </p:nvGraphicFramePr>
        <p:xfrm>
          <a:off x="3147060" y="1066927"/>
          <a:ext cx="5897880" cy="4724146"/>
        </p:xfrm>
        <a:graphic>
          <a:graphicData uri="http://schemas.openxmlformats.org/drawingml/2006/table">
            <a:tbl>
              <a:tblPr firstRow="1" firstCol="1" bandRow="1">
                <a:tableStyleId>{5C22544A-7EE6-4342-B048-85BDC9FD1C3A}</a:tableStyleId>
              </a:tblPr>
              <a:tblGrid>
                <a:gridCol w="807085">
                  <a:extLst>
                    <a:ext uri="{9D8B030D-6E8A-4147-A177-3AD203B41FA5}">
                      <a16:colId xmlns:a16="http://schemas.microsoft.com/office/drawing/2014/main" val="1174756546"/>
                    </a:ext>
                  </a:extLst>
                </a:gridCol>
                <a:gridCol w="1551305">
                  <a:extLst>
                    <a:ext uri="{9D8B030D-6E8A-4147-A177-3AD203B41FA5}">
                      <a16:colId xmlns:a16="http://schemas.microsoft.com/office/drawing/2014/main" val="2561636476"/>
                    </a:ext>
                  </a:extLst>
                </a:gridCol>
                <a:gridCol w="1509395">
                  <a:extLst>
                    <a:ext uri="{9D8B030D-6E8A-4147-A177-3AD203B41FA5}">
                      <a16:colId xmlns:a16="http://schemas.microsoft.com/office/drawing/2014/main" val="1833053677"/>
                    </a:ext>
                  </a:extLst>
                </a:gridCol>
                <a:gridCol w="1350010">
                  <a:extLst>
                    <a:ext uri="{9D8B030D-6E8A-4147-A177-3AD203B41FA5}">
                      <a16:colId xmlns:a16="http://schemas.microsoft.com/office/drawing/2014/main" val="2514545991"/>
                    </a:ext>
                  </a:extLst>
                </a:gridCol>
                <a:gridCol w="680085">
                  <a:extLst>
                    <a:ext uri="{9D8B030D-6E8A-4147-A177-3AD203B41FA5}">
                      <a16:colId xmlns:a16="http://schemas.microsoft.com/office/drawing/2014/main" val="2832270471"/>
                    </a:ext>
                  </a:extLst>
                </a:gridCol>
              </a:tblGrid>
              <a:tr h="0">
                <a:tc>
                  <a:txBody>
                    <a:bodyPr/>
                    <a:lstStyle/>
                    <a:p>
                      <a:pPr algn="ctr">
                        <a:lnSpc>
                          <a:spcPct val="120000"/>
                        </a:lnSpc>
                        <a:spcAft>
                          <a:spcPts val="800"/>
                        </a:spcAft>
                      </a:pPr>
                      <a:r>
                        <a:rPr lang="en-IN" sz="1200">
                          <a:effectLst/>
                        </a:rPr>
                        <a:t>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Test Case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Expected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Actual 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918536"/>
                  </a:ext>
                </a:extLst>
              </a:tr>
              <a:tr h="0">
                <a:tc>
                  <a:txBody>
                    <a:bodyPr/>
                    <a:lstStyle/>
                    <a:p>
                      <a:pPr algn="ctr">
                        <a:lnSpc>
                          <a:spcPct val="120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Click on “LOGIN TO CONTINUE” button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Display login screen to the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Displays login screen to the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213583"/>
                  </a:ext>
                </a:extLst>
              </a:tr>
              <a:tr h="0">
                <a:tc>
                  <a:txBody>
                    <a:bodyPr/>
                    <a:lstStyle/>
                    <a:p>
                      <a:pPr algn="ctr">
                        <a:lnSpc>
                          <a:spcPct val="120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Enter valid user credentials in login form and submit the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Process form data by sending it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Processes form data by sending it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031439"/>
                  </a:ext>
                </a:extLst>
              </a:tr>
              <a:tr h="0">
                <a:tc>
                  <a:txBody>
                    <a:bodyPr/>
                    <a:lstStyle/>
                    <a:p>
                      <a:pPr algn="ctr">
                        <a:lnSpc>
                          <a:spcPct val="120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Submit empty login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dirty="0">
                          <a:effectLst/>
                        </a:rPr>
                        <a:t>Display error message “Invalid Credentials”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Displays error message “Invalid Credentials”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9964828"/>
                  </a:ext>
                </a:extLst>
              </a:tr>
              <a:tr h="0">
                <a:tc>
                  <a:txBody>
                    <a:bodyPr/>
                    <a:lstStyle/>
                    <a:p>
                      <a:pPr algn="ctr">
                        <a:lnSpc>
                          <a:spcPct val="120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Fetch recipes by sending GET request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Get the list of recipes with response status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Response status code is 200</a:t>
                      </a:r>
                      <a:endParaRPr lang="en-IN" sz="1100">
                        <a:effectLst/>
                      </a:endParaRPr>
                    </a:p>
                    <a:p>
                      <a:pPr>
                        <a:lnSpc>
                          <a:spcPct val="120000"/>
                        </a:lnSpc>
                        <a:spcAft>
                          <a:spcPts val="800"/>
                        </a:spcAft>
                      </a:pPr>
                      <a:r>
                        <a:rPr lang="en-IN" sz="1200">
                          <a:effectLst/>
                        </a:rPr>
                        <a:t>Recipe list is returned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1978349"/>
                  </a:ext>
                </a:extLst>
              </a:tr>
              <a:tr h="0">
                <a:tc>
                  <a:txBody>
                    <a:bodyPr/>
                    <a:lstStyle/>
                    <a:p>
                      <a:pPr algn="ctr">
                        <a:lnSpc>
                          <a:spcPct val="120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Validate user password by sending POST request to the 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Perform validation check to see if password matches with user in the 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800"/>
                        </a:spcAft>
                      </a:pPr>
                      <a:r>
                        <a:rPr lang="en-IN" sz="1200">
                          <a:effectLst/>
                        </a:rPr>
                        <a:t>If password matches, respond with status code 200</a:t>
                      </a:r>
                      <a:endParaRPr lang="en-IN" sz="1100">
                        <a:effectLst/>
                      </a:endParaRPr>
                    </a:p>
                    <a:p>
                      <a:pPr>
                        <a:lnSpc>
                          <a:spcPct val="120000"/>
                        </a:lnSpc>
                        <a:spcAft>
                          <a:spcPts val="800"/>
                        </a:spcAft>
                      </a:pPr>
                      <a:r>
                        <a:rPr lang="en-IN" sz="1200">
                          <a:effectLst/>
                        </a:rPr>
                        <a:t>Otherwise respond with status code 401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20000"/>
                        </a:lnSpc>
                        <a:spcAft>
                          <a:spcPts val="800"/>
                        </a:spcAft>
                      </a:pPr>
                      <a:r>
                        <a:rPr lang="en-IN" sz="12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5192528"/>
                  </a:ext>
                </a:extLst>
              </a:tr>
            </a:tbl>
          </a:graphicData>
        </a:graphic>
      </p:graphicFrame>
    </p:spTree>
    <p:extLst>
      <p:ext uri="{BB962C8B-B14F-4D97-AF65-F5344CB8AC3E}">
        <p14:creationId xmlns:p14="http://schemas.microsoft.com/office/powerpoint/2010/main" val="410936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51384" y="944724"/>
            <a:ext cx="11089232" cy="5292588"/>
          </a:xfrm>
        </p:spPr>
        <p:txBody>
          <a:bodyPr>
            <a:normAutofit/>
          </a:bodyPr>
          <a:lstStyle/>
          <a:p>
            <a:r>
              <a:rPr lang="en-US" dirty="0">
                <a:latin typeface="Times New Roman" panose="02020603050405020304" pitchFamily="18" charset="0"/>
                <a:cs typeface="Times New Roman" panose="02020603050405020304" pitchFamily="18" charset="0"/>
              </a:rPr>
              <a:t>This application is extremely handy and useful for cooking variety of recipe with minimum search effort from internet.</a:t>
            </a:r>
          </a:p>
          <a:p>
            <a:r>
              <a:rPr lang="en-US" dirty="0">
                <a:latin typeface="Times New Roman" panose="02020603050405020304" pitchFamily="18" charset="0"/>
                <a:cs typeface="Times New Roman" panose="02020603050405020304" pitchFamily="18" charset="0"/>
              </a:rPr>
              <a:t>It will help people to save their time and energy in finding recipes for daily routine as well as for special occasions.</a:t>
            </a:r>
          </a:p>
          <a:p>
            <a:r>
              <a:rPr lang="en-US" dirty="0">
                <a:latin typeface="Times New Roman" panose="02020603050405020304" pitchFamily="18" charset="0"/>
                <a:cs typeface="Times New Roman" panose="02020603050405020304" pitchFamily="18" charset="0"/>
              </a:rPr>
              <a:t>And since this is a mobile application, users have the luxury to check for recipes wherever they are.</a:t>
            </a:r>
          </a:p>
          <a:p>
            <a:r>
              <a:rPr lang="en-US" dirty="0">
                <a:latin typeface="Times New Roman" panose="02020603050405020304" pitchFamily="18" charset="0"/>
                <a:cs typeface="Times New Roman" panose="02020603050405020304" pitchFamily="18" charset="0"/>
              </a:rPr>
              <a:t>Also, since we have developed the application in a cross-platform framework, the application can be used by a broad range of users.</a:t>
            </a:r>
          </a:p>
          <a:p>
            <a:r>
              <a:rPr lang="en-US" dirty="0">
                <a:latin typeface="Times New Roman" panose="02020603050405020304" pitchFamily="18" charset="0"/>
                <a:cs typeface="Times New Roman" panose="02020603050405020304" pitchFamily="18" charset="0"/>
              </a:rPr>
              <a:t>However, there are also some features that the application is short of such as searching and filtering, categorizing recipes, saving recipes, etc.</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37303" y="944724"/>
            <a:ext cx="11317394" cy="5292588"/>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Additional screen for each recipe, which shows the ingredients and text description of it.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Enhanced interactivity, allowing users to add their own recipes.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Organizing and moderating user-added recipes in a proper way.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Bookmarking recipes.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Personalization feature to let the users customize the app settings for their own experience.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Additional security features such as signing up users and verifying them, two-factor authentication, account backup, and API security features. </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816" y="319088"/>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endParaRPr lang="en-US" sz="2000" dirty="0">
              <a:solidFill>
                <a:schemeClr val="tx1">
                  <a:lumMod val="75000"/>
                  <a:lumOff val="25000"/>
                </a:schemeClr>
              </a:solidFill>
              <a:latin typeface="Times New Roman" pitchFamily="18" charset="0"/>
              <a:cs typeface="Times New Roman" pitchFamily="18" charset="0"/>
            </a:endParaRPr>
          </a:p>
          <a:p>
            <a:pPr>
              <a:buNone/>
            </a:pPr>
            <a:r>
              <a:rPr lang="en-US" sz="2400" dirty="0">
                <a:latin typeface="Times New Roman" panose="02020603050405020304" pitchFamily="18" charset="0"/>
                <a:cs typeface="Times New Roman" panose="02020603050405020304" pitchFamily="18" charset="0"/>
              </a:rPr>
              <a:t>[1] 	https://docs.flutter.dev/</a:t>
            </a:r>
          </a:p>
          <a:p>
            <a:pPr>
              <a:buNone/>
            </a:pPr>
            <a:r>
              <a:rPr lang="en-US" sz="2400" dirty="0">
                <a:latin typeface="Times New Roman" panose="02020603050405020304" pitchFamily="18" charset="0"/>
                <a:cs typeface="Times New Roman" panose="02020603050405020304" pitchFamily="18" charset="0"/>
              </a:rPr>
              <a:t>[2] 	https://nodejs.org/dist/latest-v16.x/docs/api/</a:t>
            </a:r>
          </a:p>
          <a:p>
            <a:pPr>
              <a:buNone/>
            </a:pPr>
            <a:r>
              <a:rPr lang="en-US" sz="2400" dirty="0">
                <a:latin typeface="Times New Roman" panose="02020603050405020304" pitchFamily="18" charset="0"/>
                <a:cs typeface="Times New Roman" panose="02020603050405020304" pitchFamily="18" charset="0"/>
              </a:rPr>
              <a:t>[3] 	https://expressjs.com/en/5x/api.html</a:t>
            </a:r>
          </a:p>
          <a:p>
            <a:pPr>
              <a:buNone/>
            </a:pPr>
            <a:r>
              <a:rPr lang="en-US" sz="2400" dirty="0">
                <a:latin typeface="Times New Roman" panose="02020603050405020304" pitchFamily="18" charset="0"/>
                <a:cs typeface="Times New Roman" panose="02020603050405020304" pitchFamily="18" charset="0"/>
              </a:rPr>
              <a:t>[4] 	https://docs.atlas.mongodb.com/</a:t>
            </a:r>
          </a:p>
          <a:p>
            <a:pPr>
              <a:buNone/>
            </a:pPr>
            <a:r>
              <a:rPr lang="en-US" sz="2400" dirty="0">
                <a:latin typeface="Times New Roman" panose="02020603050405020304" pitchFamily="18" charset="0"/>
                <a:cs typeface="Times New Roman" panose="02020603050405020304" pitchFamily="18" charset="0"/>
              </a:rPr>
              <a:t>[5] 	https://ngrok.com/docs</a:t>
            </a:r>
          </a:p>
          <a:p>
            <a:pPr>
              <a:buNone/>
            </a:pPr>
            <a:r>
              <a:rPr lang="en-US" sz="2400" dirty="0">
                <a:latin typeface="Times New Roman" panose="02020603050405020304" pitchFamily="18" charset="0"/>
                <a:cs typeface="Times New Roman" panose="02020603050405020304" pitchFamily="18" charset="0"/>
              </a:rPr>
              <a:t>[6] 	https://www.redhat.com/en/topics</a:t>
            </a:r>
          </a:p>
          <a:p>
            <a:pPr>
              <a:buNone/>
            </a:pPr>
            <a:r>
              <a:rPr lang="en-US" sz="2400" dirty="0">
                <a:latin typeface="Times New Roman" panose="02020603050405020304" pitchFamily="18" charset="0"/>
                <a:cs typeface="Times New Roman" panose="02020603050405020304" pitchFamily="18" charset="0"/>
              </a:rPr>
              <a:t>[7] 	https://asperbrothers.com/blog/</a:t>
            </a:r>
          </a:p>
          <a:p>
            <a:pPr>
              <a:buNone/>
            </a:pPr>
            <a:r>
              <a:rPr lang="en-US" sz="2400" dirty="0">
                <a:latin typeface="Times New Roman" panose="02020603050405020304" pitchFamily="18" charset="0"/>
                <a:cs typeface="Times New Roman" panose="02020603050405020304" pitchFamily="18" charset="0"/>
              </a:rPr>
              <a:t>[8] 	https://www.netsolutions.com/insights/</a:t>
            </a:r>
          </a:p>
          <a:p>
            <a:pPr>
              <a:buNone/>
            </a:pPr>
            <a:r>
              <a:rPr lang="en-US" sz="2400" dirty="0">
                <a:latin typeface="Times New Roman" panose="02020603050405020304" pitchFamily="18" charset="0"/>
                <a:cs typeface="Times New Roman" panose="02020603050405020304" pitchFamily="18" charset="0"/>
              </a:rPr>
              <a:t>[9] 	https://www.sitecore.com/da/knowledge-center/blog</a:t>
            </a:r>
          </a:p>
          <a:p>
            <a:pPr>
              <a:buNone/>
            </a:pPr>
            <a:endParaRPr lang="en-US" sz="18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908" y="2933700"/>
            <a:ext cx="6428184" cy="990600"/>
          </a:xfrm>
        </p:spPr>
        <p:txBody>
          <a:bodyPr>
            <a:normAutofit/>
          </a:bodyPr>
          <a:lstStyle/>
          <a:p>
            <a:pPr algn="ctr"/>
            <a:r>
              <a:rPr lang="en-US" sz="4800" dirty="0">
                <a:ln w="10541" cmpd="sng">
                  <a:solidFill>
                    <a:schemeClr val="accent1">
                      <a:shade val="88000"/>
                      <a:satMod val="110000"/>
                    </a:schemeClr>
                  </a:solidFill>
                  <a:prstDash val="solid"/>
                </a:ln>
                <a:solidFill>
                  <a:srgbClr val="000066"/>
                </a:solidFill>
              </a:rPr>
              <a:t>Open for Q&amp;A</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051788"/>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809720" y="1357298"/>
            <a:ext cx="8572560" cy="4591982"/>
          </a:xfrm>
        </p:spPr>
        <p:txBody>
          <a:bodyPr>
            <a:normAutofit/>
          </a:bodyPr>
          <a:lstStyle/>
          <a:p>
            <a:pPr marL="0" indent="0" algn="just">
              <a:lnSpc>
                <a:spcPct val="100000"/>
              </a:lnSpc>
              <a:buNone/>
            </a:pPr>
            <a:r>
              <a:rPr lang="en-US" sz="1800" dirty="0">
                <a:latin typeface="Times New Roman" pitchFamily="18" charset="0"/>
                <a:cs typeface="Times New Roman" pitchFamily="18" charset="0"/>
              </a:rPr>
              <a:t>The use of mobile devices such as, smartphone or tablets have increased significantly in the past decade. All these devices use applications that are created for them. These applications can provide many different services including, social media, music streaming, video streaming, ride sharing, online shopping, and video games. Some of these apps need to be constantly connected to the internet to function properly, while others can work offline.</a:t>
            </a:r>
          </a:p>
          <a:p>
            <a:pPr marL="0" indent="0" algn="just">
              <a:lnSpc>
                <a:spcPct val="100000"/>
              </a:lnSpc>
              <a:buNone/>
            </a:pPr>
            <a:r>
              <a:rPr lang="en-US" sz="1800" dirty="0">
                <a:latin typeface="Times New Roman" pitchFamily="18" charset="0"/>
                <a:cs typeface="Times New Roman" pitchFamily="18" charset="0"/>
              </a:rPr>
              <a:t>Who said our smartphones don’t belong in the kitchen? These days, you can use your phone and tablet to pull up a recipe for any dish: Mexican, Italian, Lebanese, or any other cuisine you can dream of. Whether you run iOS or Android, there’s no shortage of freemium and reasonably priced recipe apps.</a:t>
            </a:r>
          </a:p>
          <a:p>
            <a:pPr marL="0" indent="0" algn="just">
              <a:lnSpc>
                <a:spcPct val="100000"/>
              </a:lnSpc>
              <a:buNone/>
            </a:pPr>
            <a:r>
              <a:rPr lang="en-US" sz="1800" dirty="0">
                <a:latin typeface="Times New Roman" pitchFamily="18" charset="0"/>
                <a:cs typeface="Times New Roman" pitchFamily="18" charset="0"/>
              </a:rPr>
              <a:t>This presentation discusses a recipe mobile application that allows users to search for and explore various meal recipes based on several categories. Users can browse a collection of recipes, as well as their prep time and type (vegetarian, non-vegetarian, etc.). Each recipe is accompanied by a well-known YouTube video. The app aims to be efficient while maintaining an intuitive and simple design that offers the user with all of the key features. </a:t>
            </a:r>
          </a:p>
          <a:p>
            <a:pPr marL="0" indent="0" algn="just">
              <a:lnSpc>
                <a:spcPct val="100000"/>
              </a:lnSpc>
              <a:buNone/>
            </a:pPr>
            <a:endParaRPr lang="en-US" sz="1200" dirty="0">
              <a:solidFill>
                <a:schemeClr val="tx1">
                  <a:lumMod val="75000"/>
                  <a:lumOff val="25000"/>
                </a:schemeClr>
              </a:solidFill>
              <a:latin typeface="Times New Roman" pitchFamily="18" charset="0"/>
              <a:cs typeface="Times New Roman" pitchFamily="18" charset="0"/>
            </a:endParaRPr>
          </a:p>
          <a:p>
            <a:pPr marL="0" indent="0" algn="just">
              <a:lnSpc>
                <a:spcPct val="100000"/>
              </a:lnSpc>
              <a:buNone/>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3724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196752"/>
            <a:ext cx="10657184" cy="5322912"/>
          </a:xfrm>
        </p:spPr>
        <p:txBody>
          <a:bodyPr>
            <a:noAutofit/>
          </a:bodyPr>
          <a:lstStyle/>
          <a:p>
            <a:pPr marL="0" indent="0" algn="just">
              <a:lnSpc>
                <a:spcPct val="120000"/>
              </a:lnSpc>
              <a:buNone/>
            </a:pPr>
            <a:r>
              <a:rPr lang="en-US" sz="1800" dirty="0">
                <a:latin typeface="Times New Roman" pitchFamily="18" charset="0"/>
                <a:cs typeface="Times New Roman" pitchFamily="18" charset="0"/>
              </a:rPr>
              <a:t>ENMAZ provides end-to-end solutions and development services for Industrial Internet of Things (IoT) requirements. ENMAZ specializes in:</a:t>
            </a:r>
          </a:p>
          <a:p>
            <a:pPr algn="just">
              <a:lnSpc>
                <a:spcPct val="100000"/>
              </a:lnSpc>
            </a:pPr>
            <a:r>
              <a:rPr lang="en-US" sz="1800" dirty="0">
                <a:latin typeface="Times New Roman" pitchFamily="18" charset="0"/>
                <a:cs typeface="Times New Roman" pitchFamily="18" charset="0"/>
              </a:rPr>
              <a:t>IoT</a:t>
            </a:r>
          </a:p>
          <a:p>
            <a:pPr algn="just">
              <a:lnSpc>
                <a:spcPct val="100000"/>
              </a:lnSpc>
            </a:pPr>
            <a:r>
              <a:rPr lang="en-US" sz="1800" dirty="0">
                <a:latin typeface="Times New Roman" pitchFamily="18" charset="0"/>
                <a:cs typeface="Times New Roman" pitchFamily="18" charset="0"/>
              </a:rPr>
              <a:t>Industrial IoT</a:t>
            </a:r>
          </a:p>
          <a:p>
            <a:pPr algn="just">
              <a:lnSpc>
                <a:spcPct val="100000"/>
              </a:lnSpc>
            </a:pPr>
            <a:r>
              <a:rPr lang="en-US" sz="1800" dirty="0">
                <a:latin typeface="Times New Roman" pitchFamily="18" charset="0"/>
                <a:cs typeface="Times New Roman" pitchFamily="18" charset="0"/>
              </a:rPr>
              <a:t>IoT Analytics</a:t>
            </a:r>
          </a:p>
          <a:p>
            <a:pPr algn="just">
              <a:lnSpc>
                <a:spcPct val="100000"/>
              </a:lnSpc>
            </a:pPr>
            <a:r>
              <a:rPr lang="en-US" sz="1800" dirty="0">
                <a:latin typeface="Times New Roman" pitchFamily="18" charset="0"/>
                <a:cs typeface="Times New Roman" pitchFamily="18" charset="0"/>
              </a:rPr>
              <a:t>Embedded Hardware Development</a:t>
            </a:r>
          </a:p>
          <a:p>
            <a:pPr algn="just">
              <a:lnSpc>
                <a:spcPct val="100000"/>
              </a:lnSpc>
            </a:pPr>
            <a:r>
              <a:rPr lang="en-US" sz="1800" dirty="0">
                <a:latin typeface="Times New Roman" pitchFamily="18" charset="0"/>
                <a:cs typeface="Times New Roman" pitchFamily="18" charset="0"/>
              </a:rPr>
              <a:t>Embedded Firmware Development</a:t>
            </a:r>
          </a:p>
          <a:p>
            <a:pPr algn="just">
              <a:lnSpc>
                <a:spcPct val="100000"/>
              </a:lnSpc>
            </a:pPr>
            <a:r>
              <a:rPr lang="en-US" sz="1800" dirty="0">
                <a:latin typeface="Times New Roman" pitchFamily="18" charset="0"/>
                <a:cs typeface="Times New Roman" pitchFamily="18" charset="0"/>
              </a:rPr>
              <a:t>Cloud Support, Big Data Analysis and Reporting</a:t>
            </a:r>
          </a:p>
          <a:p>
            <a:pPr algn="just">
              <a:lnSpc>
                <a:spcPct val="100000"/>
              </a:lnSpc>
            </a:pPr>
            <a:r>
              <a:rPr lang="en-US" sz="1800" dirty="0">
                <a:latin typeface="Times New Roman" pitchFamily="18" charset="0"/>
                <a:cs typeface="Times New Roman" pitchFamily="18" charset="0"/>
              </a:rPr>
              <a:t>Dashboard UX/UI Design and Development</a:t>
            </a:r>
          </a:p>
          <a:p>
            <a:pPr algn="just">
              <a:lnSpc>
                <a:spcPct val="100000"/>
              </a:lnSpc>
            </a:pPr>
            <a:r>
              <a:rPr lang="en-US" sz="1800" dirty="0">
                <a:latin typeface="Times New Roman" pitchFamily="18" charset="0"/>
                <a:cs typeface="Times New Roman" pitchFamily="18" charset="0"/>
              </a:rPr>
              <a:t>Model Analysis</a:t>
            </a:r>
          </a:p>
          <a:p>
            <a:pPr marL="0" indent="0" algn="just">
              <a:lnSpc>
                <a:spcPct val="120000"/>
              </a:lnSpc>
              <a:buNone/>
            </a:pPr>
            <a:r>
              <a:rPr lang="en-US" sz="1800" dirty="0">
                <a:latin typeface="Times New Roman" pitchFamily="18" charset="0"/>
                <a:cs typeface="Times New Roman" pitchFamily="18" charset="0"/>
              </a:rPr>
              <a:t>ENMAZ has a team of highly passionate industrial designers &amp; professional engineers with strong educational background from the most reputed institutes of India with cumulative industry experience of 50+ years, from various domains.</a:t>
            </a:r>
          </a:p>
          <a:p>
            <a:pPr marL="0" indent="0" algn="just">
              <a:lnSpc>
                <a:spcPct val="120000"/>
              </a:lnSpc>
              <a:buNone/>
            </a:pPr>
            <a:endParaRPr lang="en-US" sz="1800" b="1" dirty="0">
              <a:latin typeface="Times New Roman" pitchFamily="18" charset="0"/>
              <a:cs typeface="Times New Roman" pitchFamily="18" charset="0"/>
            </a:endParaRPr>
          </a:p>
          <a:p>
            <a:pPr algn="just">
              <a:lnSpc>
                <a:spcPct val="120000"/>
              </a:lnSpc>
              <a:buFont typeface="Wingdings" pitchFamily="2" charset="2"/>
              <a:buChar char="Ø"/>
            </a:pPr>
            <a:endParaRPr lang="en-US" sz="1800" b="1" dirty="0">
              <a:latin typeface="Times New Roman" pitchFamily="18" charset="0"/>
              <a:cs typeface="Times New Roman" pitchFamily="18" charset="0"/>
            </a:endParaRPr>
          </a:p>
          <a:p>
            <a:pPr marL="0" indent="0" algn="just">
              <a:lnSpc>
                <a:spcPct val="120000"/>
              </a:lnSpc>
              <a:buNone/>
            </a:pPr>
            <a:endParaRPr lang="en-US" sz="1800"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Recipe Software is a smartphone app that allows users to browse a wide range of cuisine dishes.</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Flutter was used to create the user interface.</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The API was built using Express, in conjunction with MongoDB.</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API Testing in Postman.</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Tunneling was used in the development process for sending data from one network to another.</a:t>
            </a:r>
          </a:p>
          <a:p>
            <a:pPr algn="just">
              <a:lnSpc>
                <a:spcPct val="120000"/>
              </a:lnSpc>
              <a:buFont typeface="Wingdings" panose="05000000000000000000" pitchFamily="2" charset="2"/>
              <a:buChar char="Ø"/>
            </a:pPr>
            <a:r>
              <a:rPr lang="en-US" sz="2400" dirty="0">
                <a:latin typeface="Times New Roman" pitchFamily="18" charset="0"/>
                <a:cs typeface="Times New Roman" pitchFamily="18" charset="0"/>
              </a:rPr>
              <a:t>Git was used to manage code changes and coordinate work among team members.</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lnSpcReduction="10000"/>
          </a:bodyPr>
          <a:lstStyle/>
          <a:p>
            <a:pPr marL="0" indent="0" algn="just">
              <a:buNone/>
            </a:pPr>
            <a:endParaRPr lang="en-US" sz="25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1" i="0" u="sng" dirty="0">
                <a:solidFill>
                  <a:srgbClr val="000000"/>
                </a:solidFill>
                <a:effectLst/>
                <a:latin typeface="Times New Roman" panose="02020603050405020304" pitchFamily="18" charset="0"/>
                <a:cs typeface="Times New Roman" panose="02020603050405020304" pitchFamily="18" charset="0"/>
              </a:rPr>
              <a:t>Cross-Platform App Development:</a:t>
            </a:r>
          </a:p>
          <a:p>
            <a:pPr marL="0" indent="0" algn="just">
              <a:buNone/>
            </a:pPr>
            <a:r>
              <a:rPr lang="en-US" sz="2400" i="0" dirty="0">
                <a:solidFill>
                  <a:srgbClr val="000000"/>
                </a:solidFill>
                <a:effectLst/>
                <a:latin typeface="Times New Roman" panose="02020603050405020304" pitchFamily="18" charset="0"/>
                <a:cs typeface="Times New Roman" panose="02020603050405020304" pitchFamily="18" charset="0"/>
              </a:rPr>
              <a:t>Cross-platform application development is about building a single application that can run on various operating systems, instead of developing different app versions for each platform.</a:t>
            </a:r>
          </a:p>
          <a:p>
            <a:pPr marL="0" indent="0" algn="just">
              <a:buNone/>
            </a:pPr>
            <a:r>
              <a:rPr lang="en-US" sz="2400" b="1" i="0" u="sng" dirty="0">
                <a:solidFill>
                  <a:srgbClr val="000000"/>
                </a:solidFill>
                <a:effectLst/>
                <a:latin typeface="Times New Roman" panose="02020603050405020304" pitchFamily="18" charset="0"/>
                <a:cs typeface="Times New Roman" panose="02020603050405020304" pitchFamily="18" charset="0"/>
              </a:rPr>
              <a:t>API-First Approach:</a:t>
            </a:r>
          </a:p>
          <a:p>
            <a:pPr marL="0" indent="0" algn="just">
              <a:buNone/>
            </a:pPr>
            <a:r>
              <a:rPr lang="en-US" sz="2400" i="0" dirty="0">
                <a:solidFill>
                  <a:srgbClr val="000000"/>
                </a:solidFill>
                <a:effectLst/>
                <a:latin typeface="Times New Roman" panose="02020603050405020304" pitchFamily="18" charset="0"/>
                <a:cs typeface="Times New Roman" panose="02020603050405020304" pitchFamily="18" charset="0"/>
              </a:rPr>
              <a:t>API-first development puts APIs at the foundation, instead of pre-built or opinionated software solutions or experiences. API-first development ensures that all of the functionality inside the platform is accessible to you through the API. </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1" i="0" u="sng" dirty="0">
                <a:solidFill>
                  <a:srgbClr val="000000"/>
                </a:solidFill>
                <a:effectLst/>
                <a:latin typeface="Times New Roman" panose="02020603050405020304" pitchFamily="18" charset="0"/>
                <a:cs typeface="Times New Roman" panose="02020603050405020304" pitchFamily="18" charset="0"/>
              </a:rPr>
              <a:t>NoSQL:</a:t>
            </a:r>
          </a:p>
          <a:p>
            <a:pPr marL="0" indent="0" algn="just">
              <a:buNone/>
            </a:pPr>
            <a:r>
              <a:rPr lang="en-US" sz="2400" i="0" dirty="0">
                <a:solidFill>
                  <a:srgbClr val="000000"/>
                </a:solidFill>
                <a:effectLst/>
                <a:latin typeface="Times New Roman" panose="02020603050405020304" pitchFamily="18" charset="0"/>
                <a:cs typeface="Times New Roman" panose="02020603050405020304" pitchFamily="18" charset="0"/>
              </a:rPr>
              <a:t>NoSQL databases (aka "not only SQL") are non-tabular databases and store data differently than relational tables. The main types are document, key-value, wide-column, and graph. They provide flexible schemas and scale easily with large amounts of data and high user loads.</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fontScale="55000" lnSpcReduction="20000"/>
          </a:bodyPr>
          <a:lstStyle/>
          <a:p>
            <a:pPr marL="0" indent="0">
              <a:lnSpc>
                <a:spcPct val="120000"/>
              </a:lnSpc>
              <a:buNone/>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Software</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Frontend – Flutter</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Flutter Dependencies –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cupertino_icons</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http,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flutter_spinkit</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flutter_dotenv</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url_launcher</a:t>
            </a:r>
            <a:endParaRPr lang="en-US" sz="3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Backend – JavaScript (Node.js)</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Node.js Dependencies – crypto-</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dirty="0" err="1">
                <a:effectLst/>
                <a:latin typeface="Times New Roman" panose="02020603050405020304" pitchFamily="18" charset="0"/>
                <a:ea typeface="Times New Roman" panose="02020603050405020304" pitchFamily="18" charset="0"/>
                <a:cs typeface="Times New Roman" panose="02020603050405020304" pitchFamily="18" charset="0"/>
              </a:rPr>
              <a:t>dotenv</a:t>
            </a: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express, mongoose</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Database – MongoDB Atlas</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Tools – Visual Studio Code, Postman</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Version Control – Git</a:t>
            </a:r>
          </a:p>
          <a:p>
            <a:pPr marL="0" indent="0">
              <a:lnSpc>
                <a:spcPct val="120000"/>
              </a:lnSpc>
              <a:buNone/>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Operating System – Windows 10 Home 64-bit</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Processor – Intel® Core™ i5-10300H CPU @ 2.50GHz</a:t>
            </a:r>
          </a:p>
          <a:p>
            <a:pPr marL="0" indent="0">
              <a:lnSpc>
                <a:spcPct val="120000"/>
              </a:lnSpc>
              <a:buNone/>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	RAM – 8 GB</a:t>
            </a:r>
          </a:p>
          <a:p>
            <a:pPr marL="0" indent="0">
              <a:lnSpc>
                <a:spcPct val="150000"/>
              </a:lnSpc>
              <a:buNone/>
            </a:pPr>
            <a:endParaRPr lang="en-US" sz="2000" b="1"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6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852D-8E96-492B-84C3-11BCFD720013}"/>
              </a:ext>
            </a:extLst>
          </p:cNvPr>
          <p:cNvSpPr>
            <a:spLocks noGrp="1"/>
          </p:cNvSpPr>
          <p:nvPr>
            <p:ph idx="1"/>
          </p:nvPr>
        </p:nvSpPr>
        <p:spPr>
          <a:xfrm>
            <a:off x="838200" y="1190898"/>
            <a:ext cx="10515600" cy="503384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API Design</a:t>
            </a:r>
          </a:p>
          <a:p>
            <a:pPr marL="0" indent="0">
              <a:buNone/>
            </a:pPr>
            <a:endParaRPr lang="en-IN" sz="22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9797E2F-0FD9-4D39-98D9-96CA9B7F0949}"/>
              </a:ext>
            </a:extLst>
          </p:cNvPr>
          <p:cNvSpPr>
            <a:spLocks noGrp="1"/>
          </p:cNvSpPr>
          <p:nvPr>
            <p:ph type="title"/>
          </p:nvPr>
        </p:nvSpPr>
        <p:spPr>
          <a:xfrm>
            <a:off x="838200" y="365126"/>
            <a:ext cx="10515600" cy="694162"/>
          </a:xfrm>
        </p:spPr>
        <p:txBody>
          <a:bodyPr>
            <a:normAutofit fontScale="90000"/>
          </a:bodyPr>
          <a:lstStyle/>
          <a:p>
            <a:r>
              <a:rPr lang="en-US" sz="4400" b="1" dirty="0">
                <a:solidFill>
                  <a:schemeClr val="accent1">
                    <a:lumMod val="75000"/>
                  </a:schemeClr>
                </a:solidFill>
                <a:latin typeface="Times New Roman" pitchFamily="18" charset="0"/>
                <a:cs typeface="Times New Roman" pitchFamily="18" charset="0"/>
              </a:rPr>
              <a:t>				System Design</a:t>
            </a:r>
            <a:endParaRPr lang="en-IN" dirty="0"/>
          </a:p>
        </p:txBody>
      </p:sp>
      <p:sp>
        <p:nvSpPr>
          <p:cNvPr id="4" name="Date Placeholder 3">
            <a:extLst>
              <a:ext uri="{FF2B5EF4-FFF2-40B4-BE49-F238E27FC236}">
                <a16:creationId xmlns:a16="http://schemas.microsoft.com/office/drawing/2014/main" id="{F421F0B4-8B8E-4FCD-A547-73D1B8406871}"/>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76E4327-B47E-4A9D-94F4-63304682AB4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01997C3-F2F6-4B5A-9160-F7D10D499054}"/>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8" name="Picture 7">
            <a:extLst>
              <a:ext uri="{FF2B5EF4-FFF2-40B4-BE49-F238E27FC236}">
                <a16:creationId xmlns:a16="http://schemas.microsoft.com/office/drawing/2014/main" id="{AD055A75-4E59-4CAA-A186-2C2047204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1844824"/>
            <a:ext cx="4591397" cy="3543846"/>
          </a:xfrm>
          <a:prstGeom prst="rect">
            <a:avLst/>
          </a:prstGeom>
        </p:spPr>
      </p:pic>
    </p:spTree>
    <p:extLst>
      <p:ext uri="{BB962C8B-B14F-4D97-AF65-F5344CB8AC3E}">
        <p14:creationId xmlns:p14="http://schemas.microsoft.com/office/powerpoint/2010/main" val="164593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E11536-35E0-4C5E-81EA-D73AB015CF90}"/>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CA7A9DAD-D9EF-4BF6-80D2-A9963F12C5F8}"/>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85205E1-EE14-4923-B2B0-4B61D7548C5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TextBox 6">
            <a:extLst>
              <a:ext uri="{FF2B5EF4-FFF2-40B4-BE49-F238E27FC236}">
                <a16:creationId xmlns:a16="http://schemas.microsoft.com/office/drawing/2014/main" id="{87333B4C-671C-43A5-8730-2D33382D205C}"/>
              </a:ext>
            </a:extLst>
          </p:cNvPr>
          <p:cNvSpPr txBox="1"/>
          <p:nvPr/>
        </p:nvSpPr>
        <p:spPr>
          <a:xfrm>
            <a:off x="1055440" y="616487"/>
            <a:ext cx="9433048"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UI UX Designs</a:t>
            </a:r>
            <a:endParaRPr lang="en-IN" sz="2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1671631-F319-43C4-9C42-7FD13D62A90D}"/>
              </a:ext>
            </a:extLst>
          </p:cNvPr>
          <p:cNvSpPr txBox="1"/>
          <p:nvPr/>
        </p:nvSpPr>
        <p:spPr>
          <a:xfrm>
            <a:off x="1055440" y="1124744"/>
            <a:ext cx="1008112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Splash Screen and Welcome Screen</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BD566B1-4B9D-41CC-9464-3F8EBBA6E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1817667"/>
            <a:ext cx="2281563" cy="4056112"/>
          </a:xfrm>
          <a:prstGeom prst="rect">
            <a:avLst/>
          </a:prstGeom>
        </p:spPr>
      </p:pic>
      <p:pic>
        <p:nvPicPr>
          <p:cNvPr id="14" name="Picture 13">
            <a:extLst>
              <a:ext uri="{FF2B5EF4-FFF2-40B4-BE49-F238E27FC236}">
                <a16:creationId xmlns:a16="http://schemas.microsoft.com/office/drawing/2014/main" id="{B39CAC73-BA57-47BD-B6A4-AF22C0A6F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795" y="1817667"/>
            <a:ext cx="2261105" cy="4019742"/>
          </a:xfrm>
          <a:prstGeom prst="rect">
            <a:avLst/>
          </a:prstGeom>
        </p:spPr>
      </p:pic>
    </p:spTree>
    <p:extLst>
      <p:ext uri="{BB962C8B-B14F-4D97-AF65-F5344CB8AC3E}">
        <p14:creationId xmlns:p14="http://schemas.microsoft.com/office/powerpoint/2010/main" val="1528179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3125</TotalTime>
  <Words>1653</Words>
  <Application>Microsoft Office PowerPoint</Application>
  <PresentationFormat>Widescreen</PresentationFormat>
  <Paragraphs>249</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Recipe App </vt:lpstr>
      <vt:lpstr>AGENDA</vt:lpstr>
      <vt:lpstr>ABSTRACT </vt:lpstr>
      <vt:lpstr>About the Company</vt:lpstr>
      <vt:lpstr>INTRODUCTION </vt:lpstr>
      <vt:lpstr>PowerPoint Presentation</vt:lpstr>
      <vt:lpstr>Requirements</vt:lpstr>
      <vt:lpstr>    System Design</vt:lpstr>
      <vt:lpstr>PowerPoint Presentation</vt:lpstr>
      <vt:lpstr>PowerPoint Presentation</vt:lpstr>
      <vt:lpstr>Detailed Design </vt:lpstr>
      <vt:lpstr>PowerPoint Presentation</vt:lpstr>
      <vt:lpstr>PowerPoint Presentation</vt:lpstr>
      <vt:lpstr>PowerPoint Presentation</vt:lpstr>
      <vt:lpstr>Implementation</vt:lpstr>
      <vt:lpstr>Implementation</vt:lpstr>
      <vt:lpstr>Implementation</vt:lpstr>
      <vt:lpstr>Implementation</vt:lpstr>
      <vt:lpstr>TESTING </vt:lpstr>
      <vt:lpstr>CONCLUSIONS</vt:lpstr>
      <vt:lpstr>Future Enhancements</vt:lpstr>
      <vt:lpstr>PowerPoint Presentation</vt:lpstr>
      <vt:lpstr>Open for Q&amp;A</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Mohammed Misran</cp:lastModifiedBy>
  <cp:revision>302</cp:revision>
  <dcterms:created xsi:type="dcterms:W3CDTF">2015-10-29T14:36:38Z</dcterms:created>
  <dcterms:modified xsi:type="dcterms:W3CDTF">2022-01-10T07:58:36Z</dcterms:modified>
</cp:coreProperties>
</file>