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12296" y="135636"/>
            <a:ext cx="544068" cy="4587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72922"/>
            <a:ext cx="9725279" cy="663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586" y="1076939"/>
            <a:ext cx="11465560" cy="4634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9540" y="129539"/>
            <a:ext cx="437388" cy="3383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723" y="423607"/>
            <a:ext cx="9068674" cy="2217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2688" y="2727931"/>
            <a:ext cx="4298509" cy="41277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728217"/>
            <a:ext cx="11603355" cy="573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NUTRIENTS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000"/>
              </a:lnSpc>
              <a:spcBef>
                <a:spcPts val="1000"/>
              </a:spcBef>
            </a:pPr>
            <a:r>
              <a:rPr sz="2800" dirty="0">
                <a:latin typeface="Times New Roman"/>
                <a:cs typeface="Times New Roman"/>
              </a:rPr>
              <a:t>Nutrients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substances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found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foods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make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energy, </a:t>
            </a:r>
            <a:r>
              <a:rPr sz="2800" dirty="0">
                <a:latin typeface="Times New Roman"/>
                <a:cs typeface="Times New Roman"/>
              </a:rPr>
              <a:t>build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maintain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tissues</a:t>
            </a:r>
            <a:r>
              <a:rPr sz="2800" spc="6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regulate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bodily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processes.</a:t>
            </a:r>
            <a:r>
              <a:rPr sz="2800" spc="6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Nutrients</a:t>
            </a:r>
            <a:r>
              <a:rPr sz="2800" spc="6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very </a:t>
            </a: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body’s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health.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categorized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proteins,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fats, </a:t>
            </a:r>
            <a:r>
              <a:rPr sz="2800" dirty="0">
                <a:latin typeface="Times New Roman"/>
                <a:cs typeface="Times New Roman"/>
              </a:rPr>
              <a:t>carbohydrates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(sugars,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dietary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fiber),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vitamins,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minerals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water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vital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functions.</a:t>
            </a:r>
            <a:endParaRPr sz="28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615950" algn="l"/>
              </a:tabLst>
            </a:pP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muscle,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bone,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teeth,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blood.</a:t>
            </a:r>
            <a:endParaRPr sz="28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2340"/>
              </a:spcBef>
              <a:buAutoNum type="arabicPeriod"/>
              <a:tabLst>
                <a:tab pos="615950" algn="l"/>
              </a:tabLst>
            </a:pPr>
            <a:r>
              <a:rPr sz="2800" dirty="0">
                <a:latin typeface="Times New Roman"/>
                <a:cs typeface="Times New Roman"/>
              </a:rPr>
              <a:t>Producing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(power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heat).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4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Times New Roman"/>
                <a:cs typeface="Times New Roman"/>
              </a:rPr>
              <a:t>Keeping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216" y="0"/>
            <a:ext cx="9318498" cy="16908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45" y="1133816"/>
            <a:ext cx="2128295" cy="1294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6472" y="1320165"/>
            <a:ext cx="1187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ON </a:t>
            </a:r>
            <a:r>
              <a:rPr sz="1800" b="1" spc="-10" dirty="0">
                <a:latin typeface="Times New Roman"/>
                <a:cs typeface="Times New Roman"/>
              </a:rPr>
              <a:t>ENERGY SUPPLY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0120" y="1089660"/>
            <a:ext cx="2155698" cy="13479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21985" y="1304925"/>
            <a:ext cx="1256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ON </a:t>
            </a:r>
            <a:r>
              <a:rPr sz="1800" b="1" spc="-10" dirty="0">
                <a:latin typeface="Times New Roman"/>
                <a:cs typeface="Times New Roman"/>
              </a:rPr>
              <a:t>QUANTITY REQUIRED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16340" y="1089660"/>
            <a:ext cx="2155698" cy="132207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80321" y="1291539"/>
            <a:ext cx="1433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 algn="just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BASED</a:t>
            </a:r>
            <a:r>
              <a:rPr sz="1800" spc="-30" dirty="0"/>
              <a:t> </a:t>
            </a:r>
            <a:r>
              <a:rPr sz="1800" spc="-25" dirty="0"/>
              <a:t>ON </a:t>
            </a:r>
            <a:r>
              <a:rPr sz="1800" spc="-10" dirty="0"/>
              <a:t>CHEMICAL STRUCTURE</a:t>
            </a:r>
            <a:endParaRPr sz="18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146" y="2729455"/>
            <a:ext cx="1502024" cy="14196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1322" y="2978658"/>
            <a:ext cx="84264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Energy </a:t>
            </a:r>
            <a:r>
              <a:rPr sz="1800" b="1" spc="-20" dirty="0">
                <a:latin typeface="Times New Roman"/>
                <a:cs typeface="Times New Roman"/>
              </a:rPr>
              <a:t>Yielding </a:t>
            </a:r>
            <a:r>
              <a:rPr sz="1800" b="1" spc="-10" dirty="0">
                <a:latin typeface="Times New Roman"/>
                <a:cs typeface="Times New Roman"/>
              </a:rPr>
              <a:t>Supply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4233" y="2729455"/>
            <a:ext cx="1503567" cy="14196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84426" y="2978658"/>
            <a:ext cx="1200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Non</a:t>
            </a:r>
            <a:r>
              <a:rPr sz="1800" b="1" spc="-10" dirty="0">
                <a:latin typeface="Times New Roman"/>
                <a:cs typeface="Times New Roman"/>
              </a:rPr>
              <a:t> Energy Yielding Supply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6219" y="2729455"/>
            <a:ext cx="1501942" cy="14196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82210" y="3115817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Macro Nutrients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3998" y="2729435"/>
            <a:ext cx="1502024" cy="140443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85713" y="3106039"/>
            <a:ext cx="960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Minerals, Water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2190" y="2729435"/>
            <a:ext cx="1502024" cy="140443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389366" y="3106039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Organic Nutrients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47675" y="2729414"/>
            <a:ext cx="1663560" cy="137551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203942" y="2954273"/>
            <a:ext cx="1357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NON </a:t>
            </a:r>
            <a:r>
              <a:rPr sz="1800" b="1" spc="-10" dirty="0">
                <a:latin typeface="Times New Roman"/>
                <a:cs typeface="Times New Roman"/>
              </a:rPr>
              <a:t>ORGANIC NUTRIENTS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567" y="4561076"/>
            <a:ext cx="1659203" cy="121930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59486" y="4575429"/>
            <a:ext cx="1425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Carbohydra </a:t>
            </a:r>
            <a:r>
              <a:rPr sz="1800" b="1" spc="-25" dirty="0">
                <a:latin typeface="Times New Roman"/>
                <a:cs typeface="Times New Roman"/>
              </a:rPr>
              <a:t>es, </a:t>
            </a:r>
            <a:r>
              <a:rPr sz="1800" b="1" spc="-10" dirty="0">
                <a:latin typeface="Times New Roman"/>
                <a:cs typeface="Times New Roman"/>
              </a:rPr>
              <a:t>Lipids,Protein </a:t>
            </a:r>
            <a:r>
              <a:rPr sz="1800" b="1" spc="-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9731" y="4581084"/>
            <a:ext cx="1815902" cy="11972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317242" y="4721732"/>
            <a:ext cx="962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Vitamins, </a:t>
            </a:r>
            <a:r>
              <a:rPr sz="1800" b="1" spc="-10" dirty="0">
                <a:latin typeface="Times New Roman"/>
                <a:cs typeface="Times New Roman"/>
              </a:rPr>
              <a:t>Minerals, </a:t>
            </a:r>
            <a:r>
              <a:rPr sz="1800" b="1" spc="-20" dirty="0">
                <a:latin typeface="Times New Roman"/>
                <a:cs typeface="Times New Roman"/>
              </a:rPr>
              <a:t>Water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1162" y="4539938"/>
            <a:ext cx="1602582" cy="123836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71005" y="4838827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Vitamins, </a:t>
            </a:r>
            <a:r>
              <a:rPr sz="1800" b="1" spc="-10" dirty="0">
                <a:latin typeface="Times New Roman"/>
                <a:cs typeface="Times New Roman"/>
              </a:rPr>
              <a:t>Minerals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89099" y="4515468"/>
            <a:ext cx="1822221" cy="126935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021328" y="4552569"/>
            <a:ext cx="15570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Carbohydrates, Lipids, Proteins </a:t>
            </a:r>
            <a:r>
              <a:rPr sz="1800" b="1" spc="-20" dirty="0">
                <a:latin typeface="Times New Roman"/>
                <a:cs typeface="Times New Roman"/>
              </a:rPr>
              <a:t>water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74189" y="4709098"/>
            <a:ext cx="1500446" cy="115607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445622" y="4966842"/>
            <a:ext cx="960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Minerals, Water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16087" y="4746912"/>
            <a:ext cx="1654606" cy="114776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140445" y="4725670"/>
            <a:ext cx="1410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Carbohydrate</a:t>
            </a:r>
            <a:endParaRPr sz="1800">
              <a:latin typeface="Times New Roman"/>
              <a:cs typeface="Times New Roman"/>
            </a:endParaRPr>
          </a:p>
          <a:p>
            <a:pPr marL="265430" marR="255904" indent="69850" algn="just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,Lipids, Proteins, </a:t>
            </a:r>
            <a:r>
              <a:rPr sz="1800" b="1" spc="-20" dirty="0">
                <a:latin typeface="Times New Roman"/>
                <a:cs typeface="Times New Roman"/>
              </a:rPr>
              <a:t>Vitamins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38945" y="2328417"/>
            <a:ext cx="2331085" cy="2248535"/>
            <a:chOff x="8838945" y="2328417"/>
            <a:chExt cx="2331085" cy="2248535"/>
          </a:xfrm>
        </p:grpSpPr>
        <p:sp>
          <p:nvSpPr>
            <p:cNvPr id="34" name="object 34"/>
            <p:cNvSpPr/>
            <p:nvPr/>
          </p:nvSpPr>
          <p:spPr>
            <a:xfrm>
              <a:off x="8932163" y="23347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5" y="0"/>
                  </a:moveTo>
                  <a:lnTo>
                    <a:pt x="118871" y="0"/>
                  </a:lnTo>
                  <a:lnTo>
                    <a:pt x="118871" y="183642"/>
                  </a:lnTo>
                  <a:lnTo>
                    <a:pt x="0" y="183642"/>
                  </a:lnTo>
                  <a:lnTo>
                    <a:pt x="237743" y="367284"/>
                  </a:lnTo>
                  <a:lnTo>
                    <a:pt x="475487" y="183642"/>
                  </a:lnTo>
                  <a:lnTo>
                    <a:pt x="356615" y="18364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32163" y="23347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2"/>
                  </a:moveTo>
                  <a:lnTo>
                    <a:pt x="118871" y="183642"/>
                  </a:lnTo>
                  <a:lnTo>
                    <a:pt x="118871" y="0"/>
                  </a:lnTo>
                  <a:lnTo>
                    <a:pt x="356615" y="0"/>
                  </a:lnTo>
                  <a:lnTo>
                    <a:pt x="356615" y="183642"/>
                  </a:lnTo>
                  <a:lnTo>
                    <a:pt x="475487" y="183642"/>
                  </a:lnTo>
                  <a:lnTo>
                    <a:pt x="237743" y="367284"/>
                  </a:lnTo>
                  <a:lnTo>
                    <a:pt x="0" y="1836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43387" y="237743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5" y="0"/>
                  </a:moveTo>
                  <a:lnTo>
                    <a:pt x="118871" y="0"/>
                  </a:lnTo>
                  <a:lnTo>
                    <a:pt x="118871" y="183642"/>
                  </a:lnTo>
                  <a:lnTo>
                    <a:pt x="0" y="183642"/>
                  </a:lnTo>
                  <a:lnTo>
                    <a:pt x="237743" y="367284"/>
                  </a:lnTo>
                  <a:lnTo>
                    <a:pt x="475487" y="183642"/>
                  </a:lnTo>
                  <a:lnTo>
                    <a:pt x="356615" y="18364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43387" y="237743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2"/>
                  </a:moveTo>
                  <a:lnTo>
                    <a:pt x="118871" y="183642"/>
                  </a:lnTo>
                  <a:lnTo>
                    <a:pt x="118871" y="0"/>
                  </a:lnTo>
                  <a:lnTo>
                    <a:pt x="356615" y="0"/>
                  </a:lnTo>
                  <a:lnTo>
                    <a:pt x="356615" y="183642"/>
                  </a:lnTo>
                  <a:lnTo>
                    <a:pt x="475487" y="183642"/>
                  </a:lnTo>
                  <a:lnTo>
                    <a:pt x="237743" y="367284"/>
                  </a:lnTo>
                  <a:lnTo>
                    <a:pt x="0" y="1836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87811" y="418337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6" y="0"/>
                  </a:moveTo>
                  <a:lnTo>
                    <a:pt x="118872" y="0"/>
                  </a:lnTo>
                  <a:lnTo>
                    <a:pt x="118872" y="183642"/>
                  </a:lnTo>
                  <a:lnTo>
                    <a:pt x="0" y="183642"/>
                  </a:lnTo>
                  <a:lnTo>
                    <a:pt x="237744" y="367284"/>
                  </a:lnTo>
                  <a:lnTo>
                    <a:pt x="475488" y="183642"/>
                  </a:lnTo>
                  <a:lnTo>
                    <a:pt x="356616" y="18364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87811" y="418337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2"/>
                  </a:moveTo>
                  <a:lnTo>
                    <a:pt x="118872" y="183642"/>
                  </a:lnTo>
                  <a:lnTo>
                    <a:pt x="118872" y="0"/>
                  </a:lnTo>
                  <a:lnTo>
                    <a:pt x="356616" y="0"/>
                  </a:lnTo>
                  <a:lnTo>
                    <a:pt x="356616" y="183642"/>
                  </a:lnTo>
                  <a:lnTo>
                    <a:pt x="475488" y="183642"/>
                  </a:lnTo>
                  <a:lnTo>
                    <a:pt x="237744" y="367284"/>
                  </a:lnTo>
                  <a:lnTo>
                    <a:pt x="0" y="183642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45295" y="4204716"/>
              <a:ext cx="474345" cy="365760"/>
            </a:xfrm>
            <a:custGeom>
              <a:avLst/>
              <a:gdLst/>
              <a:ahLst/>
              <a:cxnLst/>
              <a:rect l="l" t="t" r="r" b="b"/>
              <a:pathLst>
                <a:path w="474345" h="365760">
                  <a:moveTo>
                    <a:pt x="355473" y="0"/>
                  </a:moveTo>
                  <a:lnTo>
                    <a:pt x="118490" y="0"/>
                  </a:lnTo>
                  <a:lnTo>
                    <a:pt x="118490" y="182879"/>
                  </a:lnTo>
                  <a:lnTo>
                    <a:pt x="0" y="182879"/>
                  </a:lnTo>
                  <a:lnTo>
                    <a:pt x="236981" y="365759"/>
                  </a:lnTo>
                  <a:lnTo>
                    <a:pt x="473963" y="182879"/>
                  </a:lnTo>
                  <a:lnTo>
                    <a:pt x="355473" y="182879"/>
                  </a:lnTo>
                  <a:lnTo>
                    <a:pt x="35547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45295" y="4204716"/>
              <a:ext cx="474345" cy="365760"/>
            </a:xfrm>
            <a:custGeom>
              <a:avLst/>
              <a:gdLst/>
              <a:ahLst/>
              <a:cxnLst/>
              <a:rect l="l" t="t" r="r" b="b"/>
              <a:pathLst>
                <a:path w="474345" h="365760">
                  <a:moveTo>
                    <a:pt x="0" y="182879"/>
                  </a:moveTo>
                  <a:lnTo>
                    <a:pt x="118490" y="182879"/>
                  </a:lnTo>
                  <a:lnTo>
                    <a:pt x="118490" y="0"/>
                  </a:lnTo>
                  <a:lnTo>
                    <a:pt x="355473" y="0"/>
                  </a:lnTo>
                  <a:lnTo>
                    <a:pt x="355473" y="182879"/>
                  </a:lnTo>
                  <a:lnTo>
                    <a:pt x="473963" y="182879"/>
                  </a:lnTo>
                  <a:lnTo>
                    <a:pt x="236981" y="365759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832350" y="2328417"/>
            <a:ext cx="2140585" cy="2209165"/>
            <a:chOff x="4832350" y="2328417"/>
            <a:chExt cx="2140585" cy="2209165"/>
          </a:xfrm>
        </p:grpSpPr>
        <p:sp>
          <p:nvSpPr>
            <p:cNvPr id="43" name="object 43"/>
            <p:cNvSpPr/>
            <p:nvPr/>
          </p:nvSpPr>
          <p:spPr>
            <a:xfrm>
              <a:off x="4884419" y="234695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356615" y="0"/>
                  </a:moveTo>
                  <a:lnTo>
                    <a:pt x="118871" y="0"/>
                  </a:lnTo>
                  <a:lnTo>
                    <a:pt x="118871" y="183641"/>
                  </a:lnTo>
                  <a:lnTo>
                    <a:pt x="0" y="183641"/>
                  </a:lnTo>
                  <a:lnTo>
                    <a:pt x="237743" y="367284"/>
                  </a:lnTo>
                  <a:lnTo>
                    <a:pt x="475488" y="183641"/>
                  </a:lnTo>
                  <a:lnTo>
                    <a:pt x="356615" y="183641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84419" y="234695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0" y="183641"/>
                  </a:moveTo>
                  <a:lnTo>
                    <a:pt x="118871" y="183641"/>
                  </a:lnTo>
                  <a:lnTo>
                    <a:pt x="118871" y="0"/>
                  </a:lnTo>
                  <a:lnTo>
                    <a:pt x="356615" y="0"/>
                  </a:lnTo>
                  <a:lnTo>
                    <a:pt x="356615" y="183641"/>
                  </a:lnTo>
                  <a:lnTo>
                    <a:pt x="475488" y="183641"/>
                  </a:lnTo>
                  <a:lnTo>
                    <a:pt x="237743" y="367284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7816" y="23347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5" y="0"/>
                  </a:moveTo>
                  <a:lnTo>
                    <a:pt x="118872" y="0"/>
                  </a:lnTo>
                  <a:lnTo>
                    <a:pt x="118872" y="183642"/>
                  </a:lnTo>
                  <a:lnTo>
                    <a:pt x="0" y="183642"/>
                  </a:lnTo>
                  <a:lnTo>
                    <a:pt x="237744" y="367284"/>
                  </a:lnTo>
                  <a:lnTo>
                    <a:pt x="475488" y="183642"/>
                  </a:lnTo>
                  <a:lnTo>
                    <a:pt x="356615" y="18364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47816" y="23347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2"/>
                  </a:moveTo>
                  <a:lnTo>
                    <a:pt x="118872" y="183642"/>
                  </a:lnTo>
                  <a:lnTo>
                    <a:pt x="118872" y="0"/>
                  </a:lnTo>
                  <a:lnTo>
                    <a:pt x="356615" y="0"/>
                  </a:lnTo>
                  <a:lnTo>
                    <a:pt x="356615" y="183642"/>
                  </a:lnTo>
                  <a:lnTo>
                    <a:pt x="475488" y="183642"/>
                  </a:lnTo>
                  <a:lnTo>
                    <a:pt x="237744" y="367284"/>
                  </a:lnTo>
                  <a:lnTo>
                    <a:pt x="0" y="1836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38700" y="41361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356615" y="0"/>
                  </a:moveTo>
                  <a:lnTo>
                    <a:pt x="118872" y="0"/>
                  </a:lnTo>
                  <a:lnTo>
                    <a:pt x="118872" y="183641"/>
                  </a:lnTo>
                  <a:lnTo>
                    <a:pt x="0" y="183641"/>
                  </a:lnTo>
                  <a:lnTo>
                    <a:pt x="237744" y="367283"/>
                  </a:lnTo>
                  <a:lnTo>
                    <a:pt x="475488" y="183641"/>
                  </a:lnTo>
                  <a:lnTo>
                    <a:pt x="356615" y="183641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38700" y="41361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0" y="183641"/>
                  </a:moveTo>
                  <a:lnTo>
                    <a:pt x="118872" y="183641"/>
                  </a:lnTo>
                  <a:lnTo>
                    <a:pt x="118872" y="0"/>
                  </a:lnTo>
                  <a:lnTo>
                    <a:pt x="356615" y="0"/>
                  </a:lnTo>
                  <a:lnTo>
                    <a:pt x="356615" y="183641"/>
                  </a:lnTo>
                  <a:lnTo>
                    <a:pt x="475488" y="183641"/>
                  </a:lnTo>
                  <a:lnTo>
                    <a:pt x="237744" y="367283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90716" y="41635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5" y="0"/>
                  </a:moveTo>
                  <a:lnTo>
                    <a:pt x="118872" y="0"/>
                  </a:lnTo>
                  <a:lnTo>
                    <a:pt x="118872" y="183641"/>
                  </a:lnTo>
                  <a:lnTo>
                    <a:pt x="0" y="183641"/>
                  </a:lnTo>
                  <a:lnTo>
                    <a:pt x="237743" y="367283"/>
                  </a:lnTo>
                  <a:lnTo>
                    <a:pt x="475488" y="183641"/>
                  </a:lnTo>
                  <a:lnTo>
                    <a:pt x="356615" y="183641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90716" y="4163567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1"/>
                  </a:moveTo>
                  <a:lnTo>
                    <a:pt x="118872" y="183641"/>
                  </a:lnTo>
                  <a:lnTo>
                    <a:pt x="118872" y="0"/>
                  </a:lnTo>
                  <a:lnTo>
                    <a:pt x="356615" y="0"/>
                  </a:lnTo>
                  <a:lnTo>
                    <a:pt x="356615" y="183641"/>
                  </a:lnTo>
                  <a:lnTo>
                    <a:pt x="475488" y="183641"/>
                  </a:lnTo>
                  <a:lnTo>
                    <a:pt x="237743" y="367283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94105" y="2339085"/>
            <a:ext cx="2327910" cy="2189480"/>
            <a:chOff x="594105" y="2339085"/>
            <a:chExt cx="2327910" cy="2189480"/>
          </a:xfrm>
        </p:grpSpPr>
        <p:sp>
          <p:nvSpPr>
            <p:cNvPr id="52" name="object 52"/>
            <p:cNvSpPr/>
            <p:nvPr/>
          </p:nvSpPr>
          <p:spPr>
            <a:xfrm>
              <a:off x="2439923" y="4154423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356615" y="0"/>
                  </a:moveTo>
                  <a:lnTo>
                    <a:pt x="118871" y="0"/>
                  </a:lnTo>
                  <a:lnTo>
                    <a:pt x="118871" y="183642"/>
                  </a:lnTo>
                  <a:lnTo>
                    <a:pt x="0" y="183642"/>
                  </a:lnTo>
                  <a:lnTo>
                    <a:pt x="237744" y="367283"/>
                  </a:lnTo>
                  <a:lnTo>
                    <a:pt x="475488" y="183642"/>
                  </a:lnTo>
                  <a:lnTo>
                    <a:pt x="356615" y="18364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39923" y="4154423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0" y="183642"/>
                  </a:moveTo>
                  <a:lnTo>
                    <a:pt x="118871" y="183642"/>
                  </a:lnTo>
                  <a:lnTo>
                    <a:pt x="118871" y="0"/>
                  </a:lnTo>
                  <a:lnTo>
                    <a:pt x="356615" y="0"/>
                  </a:lnTo>
                  <a:lnTo>
                    <a:pt x="356615" y="183642"/>
                  </a:lnTo>
                  <a:lnTo>
                    <a:pt x="475488" y="183642"/>
                  </a:lnTo>
                  <a:lnTo>
                    <a:pt x="237744" y="367283"/>
                  </a:lnTo>
                  <a:lnTo>
                    <a:pt x="0" y="1836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0455" y="41361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6" y="0"/>
                  </a:moveTo>
                  <a:lnTo>
                    <a:pt x="118872" y="0"/>
                  </a:lnTo>
                  <a:lnTo>
                    <a:pt x="118872" y="183641"/>
                  </a:lnTo>
                  <a:lnTo>
                    <a:pt x="0" y="183641"/>
                  </a:lnTo>
                  <a:lnTo>
                    <a:pt x="237744" y="367283"/>
                  </a:lnTo>
                  <a:lnTo>
                    <a:pt x="475488" y="183641"/>
                  </a:lnTo>
                  <a:lnTo>
                    <a:pt x="356616" y="183641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0455" y="41361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1"/>
                  </a:moveTo>
                  <a:lnTo>
                    <a:pt x="118872" y="183641"/>
                  </a:lnTo>
                  <a:lnTo>
                    <a:pt x="118872" y="0"/>
                  </a:lnTo>
                  <a:lnTo>
                    <a:pt x="356616" y="0"/>
                  </a:lnTo>
                  <a:lnTo>
                    <a:pt x="356616" y="183641"/>
                  </a:lnTo>
                  <a:lnTo>
                    <a:pt x="475488" y="183641"/>
                  </a:lnTo>
                  <a:lnTo>
                    <a:pt x="237744" y="367283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07108" y="23454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356616" y="0"/>
                  </a:moveTo>
                  <a:lnTo>
                    <a:pt x="118872" y="0"/>
                  </a:lnTo>
                  <a:lnTo>
                    <a:pt x="118872" y="183641"/>
                  </a:lnTo>
                  <a:lnTo>
                    <a:pt x="0" y="183641"/>
                  </a:lnTo>
                  <a:lnTo>
                    <a:pt x="237744" y="367284"/>
                  </a:lnTo>
                  <a:lnTo>
                    <a:pt x="475488" y="183641"/>
                  </a:lnTo>
                  <a:lnTo>
                    <a:pt x="356616" y="183641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07108" y="2345435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4" h="367664">
                  <a:moveTo>
                    <a:pt x="0" y="183641"/>
                  </a:moveTo>
                  <a:lnTo>
                    <a:pt x="118872" y="183641"/>
                  </a:lnTo>
                  <a:lnTo>
                    <a:pt x="118872" y="0"/>
                  </a:lnTo>
                  <a:lnTo>
                    <a:pt x="356616" y="0"/>
                  </a:lnTo>
                  <a:lnTo>
                    <a:pt x="356616" y="183641"/>
                  </a:lnTo>
                  <a:lnTo>
                    <a:pt x="475488" y="183641"/>
                  </a:lnTo>
                  <a:lnTo>
                    <a:pt x="237744" y="367284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0079" y="237743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356616" y="0"/>
                  </a:moveTo>
                  <a:lnTo>
                    <a:pt x="118872" y="0"/>
                  </a:lnTo>
                  <a:lnTo>
                    <a:pt x="118872" y="183642"/>
                  </a:lnTo>
                  <a:lnTo>
                    <a:pt x="0" y="183642"/>
                  </a:lnTo>
                  <a:lnTo>
                    <a:pt x="237744" y="367284"/>
                  </a:lnTo>
                  <a:lnTo>
                    <a:pt x="475488" y="183642"/>
                  </a:lnTo>
                  <a:lnTo>
                    <a:pt x="356616" y="18364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079" y="2377439"/>
              <a:ext cx="475615" cy="367665"/>
            </a:xfrm>
            <a:custGeom>
              <a:avLst/>
              <a:gdLst/>
              <a:ahLst/>
              <a:cxnLst/>
              <a:rect l="l" t="t" r="r" b="b"/>
              <a:pathLst>
                <a:path w="475615" h="367664">
                  <a:moveTo>
                    <a:pt x="0" y="183642"/>
                  </a:moveTo>
                  <a:lnTo>
                    <a:pt x="118872" y="183642"/>
                  </a:lnTo>
                  <a:lnTo>
                    <a:pt x="118872" y="0"/>
                  </a:lnTo>
                  <a:lnTo>
                    <a:pt x="356616" y="0"/>
                  </a:lnTo>
                  <a:lnTo>
                    <a:pt x="356616" y="183642"/>
                  </a:lnTo>
                  <a:lnTo>
                    <a:pt x="475488" y="183642"/>
                  </a:lnTo>
                  <a:lnTo>
                    <a:pt x="237744" y="367284"/>
                  </a:lnTo>
                  <a:lnTo>
                    <a:pt x="0" y="1836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983" y="304571"/>
            <a:ext cx="11006455" cy="6421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latin typeface="Times New Roman"/>
                <a:cs typeface="Times New Roman"/>
              </a:rPr>
              <a:t>1)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BASED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ENERGY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SUPPLY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67030" algn="l"/>
              </a:tabLst>
            </a:pPr>
            <a:r>
              <a:rPr sz="2800" b="1" dirty="0">
                <a:latin typeface="Times New Roman"/>
                <a:cs typeface="Times New Roman"/>
              </a:rPr>
              <a:t>Energy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Yielding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Nutrients</a:t>
            </a: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ts val="3030"/>
              </a:lnSpc>
              <a:spcBef>
                <a:spcPts val="1035"/>
              </a:spcBef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(calories)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function.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components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includes.</a:t>
            </a:r>
            <a:endParaRPr sz="2800">
              <a:latin typeface="Times New Roman"/>
              <a:cs typeface="Times New Roman"/>
            </a:endParaRPr>
          </a:p>
          <a:p>
            <a:pPr marL="12700" marR="7620">
              <a:lnSpc>
                <a:spcPts val="3020"/>
              </a:lnSpc>
              <a:spcBef>
                <a:spcPts val="994"/>
              </a:spcBef>
              <a:tabLst>
                <a:tab pos="2324735" algn="l"/>
                <a:tab pos="3505835" algn="l"/>
                <a:tab pos="4238625" algn="l"/>
                <a:tab pos="5932170" algn="l"/>
                <a:tab pos="6447790" algn="l"/>
                <a:tab pos="7038975" algn="l"/>
                <a:tab pos="7630159" algn="l"/>
                <a:tab pos="8740140" algn="l"/>
                <a:tab pos="9606915" algn="l"/>
                <a:tab pos="1069213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Carbohydrate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(Sugar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and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Starches):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body’s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main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source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energy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fuel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brain.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ts val="3030"/>
              </a:lnSpc>
              <a:spcBef>
                <a:spcPts val="1005"/>
              </a:spcBef>
              <a:tabLst>
                <a:tab pos="1522730" algn="l"/>
                <a:tab pos="3072765" algn="l"/>
                <a:tab pos="4587875" algn="l"/>
                <a:tab pos="5137785" algn="l"/>
                <a:tab pos="6546850" algn="l"/>
                <a:tab pos="7964170" algn="l"/>
                <a:tab pos="8611870" algn="l"/>
                <a:tab pos="10068560" algn="l"/>
                <a:tab pos="1055814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Proteins: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necessary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building,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repairing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renewing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all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organs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body.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1" dirty="0">
                <a:latin typeface="Times New Roman"/>
                <a:cs typeface="Times New Roman"/>
              </a:rPr>
              <a:t>Lipids: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fats</a:t>
            </a:r>
            <a:endParaRPr sz="2800">
              <a:latin typeface="Times New Roman"/>
              <a:cs typeface="Times New Roman"/>
            </a:endParaRPr>
          </a:p>
          <a:p>
            <a:pPr marL="366395" indent="-353695">
              <a:lnSpc>
                <a:spcPct val="100000"/>
              </a:lnSpc>
              <a:spcBef>
                <a:spcPts val="660"/>
              </a:spcBef>
              <a:buAutoNum type="arabicPeriod" startAt="2"/>
              <a:tabLst>
                <a:tab pos="366395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Non-</a:t>
            </a:r>
            <a:r>
              <a:rPr sz="2800" b="1" dirty="0">
                <a:latin typeface="Times New Roman"/>
                <a:cs typeface="Times New Roman"/>
              </a:rPr>
              <a:t>Energy</a:t>
            </a:r>
            <a:r>
              <a:rPr sz="2800" b="1" spc="-1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Yielding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Nutrients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060"/>
              </a:spcBef>
            </a:pPr>
            <a:r>
              <a:rPr sz="2800" b="1" dirty="0">
                <a:latin typeface="Times New Roman"/>
                <a:cs typeface="Times New Roman"/>
              </a:rPr>
              <a:t>Vitamins</a:t>
            </a:r>
            <a:r>
              <a:rPr sz="2800" b="1" spc="155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150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Minerals:</a:t>
            </a:r>
            <a:r>
              <a:rPr sz="2800" b="1" spc="1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daily</a:t>
            </a:r>
            <a:r>
              <a:rPr sz="2800" spc="1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required</a:t>
            </a:r>
            <a:r>
              <a:rPr sz="2800" spc="1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amount</a:t>
            </a:r>
            <a:r>
              <a:rPr sz="2800" spc="1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vitamins</a:t>
            </a:r>
            <a:r>
              <a:rPr sz="2800" spc="15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minerals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low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essential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life.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body’s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daily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vitamins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minerals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generally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satisfied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balanced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diet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variety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foods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group.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62" y="464642"/>
            <a:ext cx="11835765" cy="5727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5"/>
              </a:spcBef>
            </a:pPr>
            <a:r>
              <a:rPr sz="2600" b="1" dirty="0">
                <a:latin typeface="Times New Roman"/>
                <a:cs typeface="Times New Roman"/>
              </a:rPr>
              <a:t>Dietary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Fiber: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vegetable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element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digested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body.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helps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promote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70"/>
              </a:spcBef>
              <a:tabLst>
                <a:tab pos="1425575" algn="l"/>
                <a:tab pos="2973705" algn="l"/>
                <a:tab pos="3964940" algn="l"/>
                <a:tab pos="4917440" algn="l"/>
                <a:tab pos="5521960" algn="l"/>
                <a:tab pos="6421755" algn="l"/>
                <a:tab pos="6882130" algn="l"/>
                <a:tab pos="7735570" algn="l"/>
                <a:tab pos="9139555" algn="l"/>
                <a:tab pos="9525000" algn="l"/>
                <a:tab pos="10480675" algn="l"/>
                <a:tab pos="11417935" algn="l"/>
              </a:tabLst>
            </a:pPr>
            <a:r>
              <a:rPr sz="2600" spc="-10" dirty="0">
                <a:latin typeface="Times New Roman"/>
                <a:cs typeface="Times New Roman"/>
              </a:rPr>
              <a:t>intestinal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regularity.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When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fibers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eaten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large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amounts,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slows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down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absorption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sugar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level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cholesterol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10" dirty="0">
                <a:latin typeface="Times New Roman"/>
                <a:cs typeface="Times New Roman"/>
              </a:rPr>
              <a:t> blood.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655"/>
              </a:lnSpc>
            </a:pPr>
            <a:r>
              <a:rPr sz="2600" b="1" dirty="0">
                <a:latin typeface="Times New Roman"/>
                <a:cs typeface="Times New Roman"/>
              </a:rPr>
              <a:t>Water: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bodies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water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important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things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including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regulating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our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body</a:t>
            </a:r>
            <a:endParaRPr sz="2600">
              <a:latin typeface="Times New Roman"/>
              <a:cs typeface="Times New Roman"/>
            </a:endParaRPr>
          </a:p>
          <a:p>
            <a:pPr marL="12700" marR="8255">
              <a:lnSpc>
                <a:spcPct val="70000"/>
              </a:lnSpc>
              <a:spcBef>
                <a:spcPts val="470"/>
              </a:spcBef>
              <a:tabLst>
                <a:tab pos="1871980" algn="l"/>
                <a:tab pos="3211830" algn="l"/>
                <a:tab pos="3855085" algn="l"/>
                <a:tab pos="5008880" algn="l"/>
                <a:tab pos="5687060" algn="l"/>
                <a:tab pos="7227570" algn="l"/>
                <a:tab pos="8714105" algn="l"/>
                <a:tab pos="9899650" algn="l"/>
                <a:tab pos="10578465" algn="l"/>
              </a:tabLst>
            </a:pPr>
            <a:r>
              <a:rPr sz="2600" spc="-10" dirty="0">
                <a:latin typeface="Times New Roman"/>
                <a:cs typeface="Times New Roman"/>
              </a:rPr>
              <a:t>temperature,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boosting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our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energy,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delivering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important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organic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inorganic </a:t>
            </a:r>
            <a:r>
              <a:rPr sz="2600" dirty="0">
                <a:latin typeface="Times New Roman"/>
                <a:cs typeface="Times New Roman"/>
              </a:rPr>
              <a:t>nutrients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throughout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body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cells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organs.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600">
              <a:latin typeface="Times New Roman"/>
              <a:cs typeface="Times New Roman"/>
            </a:endParaRPr>
          </a:p>
          <a:p>
            <a:pPr marL="461645" indent="-448945">
              <a:lnSpc>
                <a:spcPct val="100000"/>
              </a:lnSpc>
              <a:buAutoNum type="romanUcParenR" startAt="2"/>
              <a:tabLst>
                <a:tab pos="461645" algn="l"/>
              </a:tabLst>
            </a:pPr>
            <a:r>
              <a:rPr sz="2600" b="1" dirty="0">
                <a:latin typeface="Times New Roman"/>
                <a:cs typeface="Times New Roman"/>
              </a:rPr>
              <a:t>BASED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QUANTITY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REQUIRED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Times New Roman"/>
              <a:buAutoNum type="romanUcParenR" startAt="2"/>
            </a:pPr>
            <a:endParaRPr sz="2600">
              <a:latin typeface="Times New Roman"/>
              <a:cs typeface="Times New Roman"/>
            </a:endParaRPr>
          </a:p>
          <a:p>
            <a:pPr marL="342900" lvl="1" indent="-330200">
              <a:lnSpc>
                <a:spcPct val="100000"/>
              </a:lnSpc>
              <a:buAutoNum type="arabicPeriod"/>
              <a:tabLst>
                <a:tab pos="342900" algn="l"/>
              </a:tabLst>
            </a:pPr>
            <a:r>
              <a:rPr sz="2600" spc="-10" dirty="0">
                <a:latin typeface="Times New Roman"/>
                <a:cs typeface="Times New Roman"/>
              </a:rPr>
              <a:t>Macronutrients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Font typeface="Times New Roman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342900" lvl="1" indent="-330200">
              <a:lnSpc>
                <a:spcPct val="100000"/>
              </a:lnSpc>
              <a:buAutoNum type="arabicPeriod"/>
              <a:tabLst>
                <a:tab pos="342900" algn="l"/>
              </a:tabLst>
            </a:pPr>
            <a:r>
              <a:rPr sz="2600" spc="-10" dirty="0">
                <a:latin typeface="Times New Roman"/>
                <a:cs typeface="Times New Roman"/>
              </a:rPr>
              <a:t>Micronutrient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ts val="2650"/>
              </a:lnSpc>
              <a:spcBef>
                <a:spcPts val="75"/>
              </a:spcBef>
            </a:pPr>
            <a:r>
              <a:rPr sz="2600" dirty="0">
                <a:latin typeface="Times New Roman"/>
                <a:cs typeface="Times New Roman"/>
              </a:rPr>
              <a:t>Both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equally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important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good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health.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amount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needed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ensure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good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70"/>
              </a:spcBef>
              <a:tabLst>
                <a:tab pos="949960" algn="l"/>
                <a:tab pos="1865630" algn="l"/>
                <a:tab pos="2637155" algn="l"/>
                <a:tab pos="4109720" algn="l"/>
                <a:tab pos="4496435" algn="l"/>
                <a:tab pos="5967730" algn="l"/>
                <a:tab pos="7473315" algn="l"/>
                <a:tab pos="7934959" algn="l"/>
                <a:tab pos="8669655" algn="l"/>
                <a:tab pos="9340215" algn="l"/>
                <a:tab pos="10436225" algn="l"/>
                <a:tab pos="11228705" algn="l"/>
              </a:tabLst>
            </a:pPr>
            <a:r>
              <a:rPr sz="2600" spc="-10" dirty="0">
                <a:latin typeface="Times New Roman"/>
                <a:cs typeface="Times New Roman"/>
              </a:rPr>
              <a:t>health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varies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from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individual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individual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depending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their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age,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gender,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body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size, </a:t>
            </a:r>
            <a:r>
              <a:rPr sz="2600" dirty="0">
                <a:latin typeface="Times New Roman"/>
                <a:cs typeface="Times New Roman"/>
              </a:rPr>
              <a:t>activity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health.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2974848"/>
            <a:ext cx="2725674" cy="33322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510540"/>
            <a:ext cx="10421873" cy="6345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34112"/>
            <a:ext cx="10901934" cy="15598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100"/>
              </a:spcBef>
            </a:pPr>
            <a:r>
              <a:rPr sz="3600" b="0" spc="204" dirty="0">
                <a:latin typeface="Georgia"/>
                <a:cs typeface="Georgia"/>
              </a:rPr>
              <a:t>CONCEPT</a:t>
            </a:r>
            <a:r>
              <a:rPr sz="3600" b="0" spc="40" dirty="0">
                <a:latin typeface="Georgia"/>
                <a:cs typeface="Georgia"/>
              </a:rPr>
              <a:t> </a:t>
            </a:r>
            <a:r>
              <a:rPr sz="3600" b="0" spc="165" dirty="0">
                <a:latin typeface="Georgia"/>
                <a:cs typeface="Georgia"/>
              </a:rPr>
              <a:t>OF</a:t>
            </a:r>
            <a:r>
              <a:rPr sz="3600" b="0" spc="45" dirty="0">
                <a:latin typeface="Georgia"/>
                <a:cs typeface="Georgia"/>
              </a:rPr>
              <a:t> </a:t>
            </a:r>
            <a:r>
              <a:rPr sz="3600" b="0" spc="185" dirty="0">
                <a:latin typeface="Georgia"/>
                <a:cs typeface="Georgia"/>
              </a:rPr>
              <a:t>NUTRITION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7480">
              <a:lnSpc>
                <a:spcPct val="150000"/>
              </a:lnSpc>
              <a:spcBef>
                <a:spcPts val="105"/>
              </a:spcBef>
            </a:pPr>
            <a:r>
              <a:rPr dirty="0"/>
              <a:t>Nutrition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essential</a:t>
            </a:r>
            <a:r>
              <a:rPr spc="-25" dirty="0"/>
              <a:t> </a:t>
            </a:r>
            <a:r>
              <a:rPr dirty="0"/>
              <a:t>pillar</a:t>
            </a:r>
            <a:r>
              <a:rPr spc="-30" dirty="0"/>
              <a:t> </a:t>
            </a:r>
            <a:r>
              <a:rPr dirty="0"/>
              <a:t>of human</a:t>
            </a:r>
            <a:r>
              <a:rPr spc="-20" dirty="0"/>
              <a:t> </a:t>
            </a:r>
            <a:r>
              <a:rPr dirty="0"/>
              <a:t>life,</a:t>
            </a:r>
            <a:r>
              <a:rPr spc="-5" dirty="0"/>
              <a:t> </a:t>
            </a:r>
            <a:r>
              <a:rPr dirty="0"/>
              <a:t>health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development</a:t>
            </a:r>
            <a:r>
              <a:rPr spc="-20" dirty="0"/>
              <a:t> </a:t>
            </a:r>
            <a:r>
              <a:rPr dirty="0"/>
              <a:t>across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dirty="0"/>
              <a:t>entire</a:t>
            </a:r>
            <a:r>
              <a:rPr spc="-25" dirty="0"/>
              <a:t> </a:t>
            </a:r>
            <a:r>
              <a:rPr dirty="0"/>
              <a:t>life</a:t>
            </a:r>
            <a:r>
              <a:rPr spc="-35" dirty="0"/>
              <a:t> </a:t>
            </a:r>
            <a:r>
              <a:rPr dirty="0"/>
              <a:t>span.</a:t>
            </a:r>
            <a:r>
              <a:rPr spc="-20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earliest</a:t>
            </a:r>
            <a:r>
              <a:rPr spc="-15" dirty="0"/>
              <a:t> </a:t>
            </a:r>
            <a:r>
              <a:rPr dirty="0"/>
              <a:t>stages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fetal</a:t>
            </a:r>
            <a:r>
              <a:rPr spc="-20" dirty="0"/>
              <a:t> </a:t>
            </a:r>
            <a:r>
              <a:rPr dirty="0"/>
              <a:t>development,</a:t>
            </a:r>
            <a:r>
              <a:rPr spc="-3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dirty="0"/>
              <a:t>birth,</a:t>
            </a:r>
            <a:r>
              <a:rPr spc="-20" dirty="0"/>
              <a:t> </a:t>
            </a:r>
            <a:r>
              <a:rPr spc="-10" dirty="0"/>
              <a:t>through </a:t>
            </a:r>
            <a:r>
              <a:rPr spc="-20" dirty="0"/>
              <a:t>infancy,</a:t>
            </a:r>
            <a:r>
              <a:rPr spc="-50" dirty="0"/>
              <a:t> </a:t>
            </a:r>
            <a:r>
              <a:rPr dirty="0"/>
              <a:t>childhood,</a:t>
            </a:r>
            <a:r>
              <a:rPr spc="-65" dirty="0"/>
              <a:t> </a:t>
            </a:r>
            <a:r>
              <a:rPr dirty="0"/>
              <a:t>adolescence</a:t>
            </a:r>
            <a:r>
              <a:rPr spc="-40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adulthood</a:t>
            </a:r>
            <a:r>
              <a:rPr spc="-6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old</a:t>
            </a:r>
            <a:r>
              <a:rPr spc="-40" dirty="0"/>
              <a:t> </a:t>
            </a:r>
            <a:r>
              <a:rPr dirty="0"/>
              <a:t>age,</a:t>
            </a:r>
            <a:r>
              <a:rPr spc="-25" dirty="0"/>
              <a:t> </a:t>
            </a:r>
            <a:r>
              <a:rPr dirty="0"/>
              <a:t>proper</a:t>
            </a:r>
            <a:r>
              <a:rPr spc="-40" dirty="0"/>
              <a:t> </a:t>
            </a:r>
            <a:r>
              <a:rPr dirty="0"/>
              <a:t>food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dirty="0"/>
              <a:t>good</a:t>
            </a:r>
            <a:r>
              <a:rPr spc="-40" dirty="0"/>
              <a:t> </a:t>
            </a:r>
            <a:r>
              <a:rPr dirty="0"/>
              <a:t>nutrition</a:t>
            </a:r>
            <a:r>
              <a:rPr spc="-5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essential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survival,</a:t>
            </a:r>
            <a:r>
              <a:rPr spc="-40" dirty="0"/>
              <a:t> </a:t>
            </a:r>
            <a:r>
              <a:rPr dirty="0"/>
              <a:t>physical</a:t>
            </a:r>
            <a:r>
              <a:rPr spc="-55" dirty="0"/>
              <a:t> </a:t>
            </a:r>
            <a:r>
              <a:rPr dirty="0"/>
              <a:t>growth,</a:t>
            </a:r>
            <a:r>
              <a:rPr spc="-30" dirty="0"/>
              <a:t> </a:t>
            </a:r>
            <a:r>
              <a:rPr dirty="0"/>
              <a:t>mental</a:t>
            </a:r>
            <a:r>
              <a:rPr spc="-15" dirty="0"/>
              <a:t> </a:t>
            </a:r>
            <a:r>
              <a:rPr spc="-10" dirty="0"/>
              <a:t>development,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productivity,</a:t>
            </a:r>
            <a:r>
              <a:rPr spc="-80" dirty="0"/>
              <a:t> </a:t>
            </a:r>
            <a:r>
              <a:rPr dirty="0"/>
              <a:t>health</a:t>
            </a:r>
            <a:r>
              <a:rPr spc="-5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20" dirty="0"/>
              <a:t>well-</a:t>
            </a:r>
            <a:r>
              <a:rPr spc="-10" dirty="0"/>
              <a:t>being.</a:t>
            </a:r>
          </a:p>
          <a:p>
            <a:pPr marL="12700" marR="5080" indent="914400">
              <a:lnSpc>
                <a:spcPct val="150000"/>
              </a:lnSpc>
              <a:spcBef>
                <a:spcPts val="1000"/>
              </a:spcBef>
            </a:pPr>
            <a:r>
              <a:rPr dirty="0"/>
              <a:t>Nutrition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food</a:t>
            </a:r>
            <a:r>
              <a:rPr spc="-30" dirty="0"/>
              <a:t> 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study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nutrient</a:t>
            </a:r>
            <a:r>
              <a:rPr spc="-4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other</a:t>
            </a:r>
            <a:r>
              <a:rPr spc="-25" dirty="0"/>
              <a:t> </a:t>
            </a:r>
            <a:r>
              <a:rPr spc="-10" dirty="0"/>
              <a:t>substance, </a:t>
            </a:r>
            <a:r>
              <a:rPr dirty="0"/>
              <a:t>their</a:t>
            </a:r>
            <a:r>
              <a:rPr spc="-45" dirty="0"/>
              <a:t> </a:t>
            </a:r>
            <a:r>
              <a:rPr dirty="0"/>
              <a:t>actions,</a:t>
            </a:r>
            <a:r>
              <a:rPr spc="-40" dirty="0"/>
              <a:t> </a:t>
            </a:r>
            <a:r>
              <a:rPr dirty="0"/>
              <a:t>interactions,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balance</a:t>
            </a:r>
            <a:r>
              <a:rPr spc="-40" dirty="0"/>
              <a:t> </a:t>
            </a:r>
            <a:r>
              <a:rPr dirty="0"/>
              <a:t>concerning</a:t>
            </a:r>
            <a:r>
              <a:rPr spc="-45" dirty="0"/>
              <a:t> </a:t>
            </a:r>
            <a:r>
              <a:rPr dirty="0"/>
              <a:t>health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disease.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" y="248412"/>
            <a:ext cx="11054334" cy="1239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8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75" dirty="0">
                <a:latin typeface="Georgia"/>
                <a:cs typeface="Georgia"/>
              </a:rPr>
              <a:t>SPECIFIC</a:t>
            </a:r>
            <a:r>
              <a:rPr b="0" spc="25" dirty="0">
                <a:latin typeface="Georgia"/>
                <a:cs typeface="Georgia"/>
              </a:rPr>
              <a:t> </a:t>
            </a:r>
            <a:r>
              <a:rPr b="0" spc="145" dirty="0">
                <a:latin typeface="Georgia"/>
                <a:cs typeface="Georgia"/>
              </a:rPr>
              <a:t>DEFINITIONS</a:t>
            </a:r>
            <a:r>
              <a:rPr b="0" spc="50" dirty="0">
                <a:latin typeface="Georgia"/>
                <a:cs typeface="Georgia"/>
              </a:rPr>
              <a:t> </a:t>
            </a:r>
            <a:r>
              <a:rPr b="0" spc="170" dirty="0">
                <a:latin typeface="Georgia"/>
                <a:cs typeface="Georgia"/>
              </a:rPr>
              <a:t>USED</a:t>
            </a:r>
            <a:r>
              <a:rPr b="0" spc="35" dirty="0">
                <a:latin typeface="Georgia"/>
                <a:cs typeface="Georgia"/>
              </a:rPr>
              <a:t> </a:t>
            </a:r>
            <a:r>
              <a:rPr b="0" spc="125" dirty="0">
                <a:latin typeface="Georgia"/>
                <a:cs typeface="Georgia"/>
              </a:rPr>
              <a:t>IN</a:t>
            </a:r>
            <a:r>
              <a:rPr b="0" spc="50" dirty="0">
                <a:latin typeface="Georgia"/>
                <a:cs typeface="Georgia"/>
              </a:rPr>
              <a:t> </a:t>
            </a:r>
            <a:r>
              <a:rPr b="0" spc="165" dirty="0">
                <a:latin typeface="Georgia"/>
                <a:cs typeface="Georgia"/>
              </a:rPr>
              <a:t>NUTRITION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472" y="1064791"/>
            <a:ext cx="11745595" cy="45008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NUTRITION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scientific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discipline,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utilization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food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65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growth,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development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well-being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individual.</a:t>
            </a:r>
            <a:endParaRPr sz="2800">
              <a:latin typeface="Times New Roman"/>
              <a:cs typeface="Times New Roman"/>
            </a:endParaRPr>
          </a:p>
          <a:p>
            <a:pPr marL="241300" marR="1640839" indent="-233045">
              <a:lnSpc>
                <a:spcPts val="3020"/>
              </a:lnSpc>
              <a:spcBef>
                <a:spcPts val="1040"/>
              </a:spcBef>
              <a:buSzPct val="96428"/>
              <a:buFont typeface="Wingdings"/>
              <a:buChar char=""/>
              <a:tabLst>
                <a:tab pos="241300" algn="l"/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	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science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relationship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relationship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health.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concerned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played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growth,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development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maintenance.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body.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everything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happens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food.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891997"/>
            <a:ext cx="10118090" cy="480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NUTRIENT</a:t>
            </a:r>
            <a:endParaRPr sz="2800">
              <a:latin typeface="Times New Roman"/>
              <a:cs typeface="Times New Roman"/>
            </a:endParaRPr>
          </a:p>
          <a:p>
            <a:pPr marL="12700" marR="205104">
              <a:lnSpc>
                <a:spcPct val="150000"/>
              </a:lnSpc>
              <a:spcBef>
                <a:spcPts val="1000"/>
              </a:spcBef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constituents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essential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proportional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amount.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proteins,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fats,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carbohydrates,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vitamin, </a:t>
            </a:r>
            <a:r>
              <a:rPr sz="2800" dirty="0">
                <a:latin typeface="Times New Roman"/>
                <a:cs typeface="Times New Roman"/>
              </a:rPr>
              <a:t>minerals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water.</a:t>
            </a:r>
            <a:endParaRPr sz="2800">
              <a:latin typeface="Times New Roman"/>
              <a:cs typeface="Times New Roman"/>
            </a:endParaRPr>
          </a:p>
          <a:p>
            <a:pPr marL="328930" indent="-317500">
              <a:lnSpc>
                <a:spcPct val="100000"/>
              </a:lnSpc>
              <a:spcBef>
                <a:spcPts val="2690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DIETETICS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79600"/>
              </a:lnSpc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science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health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disease.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0"/>
            <a:ext cx="2574798" cy="18661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983" y="609346"/>
            <a:ext cx="11668760" cy="543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HEALTH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Times New Roman"/>
              <a:cs typeface="Times New Roman"/>
            </a:endParaRPr>
          </a:p>
          <a:p>
            <a:pPr marL="240665" marR="6350" indent="-233045" algn="just">
              <a:lnSpc>
                <a:spcPts val="3020"/>
              </a:lnSpc>
              <a:buSzPct val="96428"/>
              <a:buFont typeface="Wingdings"/>
              <a:buChar char=""/>
              <a:tabLst>
                <a:tab pos="240665" algn="l"/>
                <a:tab pos="293370" algn="l"/>
              </a:tabLst>
            </a:pPr>
            <a:r>
              <a:rPr sz="2800" dirty="0">
                <a:latin typeface="Times New Roman"/>
                <a:cs typeface="Times New Roman"/>
              </a:rPr>
              <a:t>	Health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4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common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theme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5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cultures.</a:t>
            </a:r>
            <a:r>
              <a:rPr sz="2800" spc="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communities</a:t>
            </a:r>
            <a:r>
              <a:rPr sz="2800" spc="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4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their </a:t>
            </a:r>
            <a:r>
              <a:rPr sz="2800" dirty="0">
                <a:latin typeface="Times New Roman"/>
                <a:cs typeface="Times New Roman"/>
              </a:rPr>
              <a:t>concepts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culture.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oldest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“absence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disease”.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</a:t>
            </a:r>
            <a:r>
              <a:rPr sz="2800" spc="5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term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people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</a:t>
            </a:r>
            <a:r>
              <a:rPr sz="2800" spc="5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define,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although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confident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meaning.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25"/>
              </a:spcBef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240665" marR="5715" indent="-233045" algn="just">
              <a:lnSpc>
                <a:spcPts val="3020"/>
              </a:lnSpc>
              <a:buSzPct val="96428"/>
              <a:buFont typeface="Wingdings"/>
              <a:buChar char=""/>
              <a:tabLst>
                <a:tab pos="240665" algn="l"/>
                <a:tab pos="293370" algn="l"/>
              </a:tabLst>
            </a:pPr>
            <a:r>
              <a:rPr sz="2800" dirty="0">
                <a:latin typeface="Times New Roman"/>
                <a:cs typeface="Times New Roman"/>
              </a:rPr>
              <a:t>	It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state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complete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mental,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social and spiritual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well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not </a:t>
            </a:r>
            <a:r>
              <a:rPr sz="2800" dirty="0">
                <a:latin typeface="Times New Roman"/>
                <a:cs typeface="Times New Roman"/>
              </a:rPr>
              <a:t>merely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absence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disease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infirmity.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5"/>
              </a:spcBef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240665" marR="5080" indent="-233045" algn="just">
              <a:lnSpc>
                <a:spcPts val="3020"/>
              </a:lnSpc>
              <a:buSzPct val="96428"/>
              <a:buFont typeface="Wingdings"/>
              <a:buChar char=""/>
              <a:tabLst>
                <a:tab pos="240665" algn="l"/>
                <a:tab pos="293370" algn="l"/>
              </a:tabLst>
            </a:pPr>
            <a:r>
              <a:rPr sz="2800" dirty="0">
                <a:latin typeface="Times New Roman"/>
                <a:cs typeface="Times New Roman"/>
              </a:rPr>
              <a:t>	To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maintain</a:t>
            </a:r>
            <a:r>
              <a:rPr sz="2800" spc="4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nutrition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status,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eat</a:t>
            </a:r>
            <a:r>
              <a:rPr sz="2800" spc="4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balanced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food,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correct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proportion.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384124"/>
            <a:ext cx="10523855" cy="575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0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46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MALNUTRITION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10" dirty="0">
                <a:latin typeface="Times New Roman"/>
                <a:cs typeface="Times New Roman"/>
              </a:rPr>
              <a:t>MALNUTRITION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DIVIDED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MAIN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TYPES:-</a:t>
            </a:r>
            <a:endParaRPr sz="2400">
              <a:latin typeface="Times New Roman"/>
              <a:cs typeface="Times New Roman"/>
            </a:endParaRPr>
          </a:p>
          <a:p>
            <a:pPr marL="283210" indent="-273050">
              <a:lnSpc>
                <a:spcPct val="100000"/>
              </a:lnSpc>
              <a:spcBef>
                <a:spcPts val="140"/>
              </a:spcBef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NUTRITION</a:t>
            </a:r>
            <a:endParaRPr sz="2400">
              <a:latin typeface="Times New Roman"/>
              <a:cs typeface="Times New Roman"/>
            </a:endParaRPr>
          </a:p>
          <a:p>
            <a:pPr marL="283210" indent="-273050">
              <a:lnSpc>
                <a:spcPct val="100000"/>
              </a:lnSpc>
              <a:spcBef>
                <a:spcPts val="135"/>
              </a:spcBef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NUTRITION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17500" algn="l"/>
              </a:tabLst>
            </a:pPr>
            <a:r>
              <a:rPr sz="2400" b="1" dirty="0">
                <a:latin typeface="Times New Roman"/>
                <a:cs typeface="Times New Roman"/>
              </a:rPr>
              <a:t>UNDER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NUTRITION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malnutrition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arises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protein,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micronutrients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sizeable </a:t>
            </a:r>
            <a:r>
              <a:rPr sz="2400" dirty="0">
                <a:latin typeface="Times New Roman"/>
                <a:cs typeface="Times New Roman"/>
              </a:rPr>
              <a:t>proportion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calories.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consequences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400">
              <a:latin typeface="Times New Roman"/>
              <a:cs typeface="Times New Roman"/>
            </a:endParaRPr>
          </a:p>
          <a:p>
            <a:pPr marL="283845" lvl="1" indent="-273050">
              <a:lnSpc>
                <a:spcPct val="100000"/>
              </a:lnSpc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sz="2400" dirty="0">
                <a:latin typeface="Times New Roman"/>
                <a:cs typeface="Times New Roman"/>
              </a:rPr>
              <a:t>Underweight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age).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283210" lvl="1" indent="-27305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dirty="0">
                <a:latin typeface="Times New Roman"/>
                <a:cs typeface="Times New Roman"/>
              </a:rPr>
              <a:t>Stunting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age).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283845" lvl="1" indent="-273050">
              <a:lnSpc>
                <a:spcPct val="100000"/>
              </a:lnSpc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sz="2400" spc="-20" dirty="0">
                <a:latin typeface="Times New Roman"/>
                <a:cs typeface="Times New Roman"/>
              </a:rPr>
              <a:t>Wasting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height).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283210" lvl="1" indent="-273050">
              <a:lnSpc>
                <a:spcPct val="100000"/>
              </a:lnSpc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dirty="0">
                <a:latin typeface="Times New Roman"/>
                <a:cs typeface="Times New Roman"/>
              </a:rPr>
              <a:t>Children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suffer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nutrition.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286" y="3473196"/>
            <a:ext cx="3486158" cy="2768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79474"/>
            <a:ext cx="10359390" cy="454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2.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OVER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NUTRITION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680"/>
              </a:spcBef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overconsumption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protein,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5"/>
              </a:spcBef>
            </a:pP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nutrients.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overweight 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obese.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Overweight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adults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consume</a:t>
            </a:r>
            <a:r>
              <a:rPr sz="2800" spc="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excessive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calories,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include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processed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fried </a:t>
            </a:r>
            <a:r>
              <a:rPr sz="2800" dirty="0">
                <a:latin typeface="Times New Roman"/>
                <a:cs typeface="Times New Roman"/>
              </a:rPr>
              <a:t>foods.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items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lack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nutritional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value.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Also,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diets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people </a:t>
            </a:r>
            <a:r>
              <a:rPr sz="2800" dirty="0">
                <a:latin typeface="Times New Roman"/>
                <a:cs typeface="Times New Roman"/>
              </a:rPr>
              <a:t>who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consume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processed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food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lack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fats,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sodium,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other </a:t>
            </a:r>
            <a:r>
              <a:rPr sz="2800" dirty="0">
                <a:latin typeface="Times New Roman"/>
                <a:cs typeface="Times New Roman"/>
              </a:rPr>
              <a:t>essential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nutrients.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004" y="321945"/>
            <a:ext cx="10750195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033395" algn="l"/>
                <a:tab pos="5264785" algn="l"/>
              </a:tabLst>
            </a:pPr>
            <a:r>
              <a:rPr sz="4000" spc="135" dirty="0">
                <a:latin typeface="Georgia"/>
                <a:cs typeface="Georgia"/>
              </a:rPr>
              <a:t>ROLE</a:t>
            </a:r>
            <a:r>
              <a:rPr lang="en-US" sz="4000" spc="135" dirty="0">
                <a:latin typeface="Georgia"/>
                <a:cs typeface="Georgia"/>
              </a:rPr>
              <a:t> </a:t>
            </a:r>
            <a:r>
              <a:rPr sz="4000" spc="180" dirty="0">
                <a:latin typeface="Georgia"/>
                <a:cs typeface="Georgia"/>
              </a:rPr>
              <a:t>OF</a:t>
            </a:r>
            <a:r>
              <a:rPr lang="en-US" sz="4000" spc="180" dirty="0">
                <a:latin typeface="Georgia"/>
                <a:cs typeface="Georgia"/>
              </a:rPr>
              <a:t> </a:t>
            </a:r>
            <a:r>
              <a:rPr sz="4000" spc="210" dirty="0">
                <a:latin typeface="Georgia"/>
                <a:cs typeface="Georgia"/>
              </a:rPr>
              <a:t>NUTRITION</a:t>
            </a:r>
            <a:r>
              <a:rPr lang="en-US" sz="4000" spc="210" dirty="0">
                <a:latin typeface="Georgia"/>
                <a:cs typeface="Georgia"/>
              </a:rPr>
              <a:t> IN</a:t>
            </a:r>
            <a:r>
              <a:rPr sz="4000" spc="210" dirty="0">
                <a:latin typeface="Georgia"/>
                <a:cs typeface="Georgia"/>
              </a:rPr>
              <a:t> </a:t>
            </a:r>
            <a:r>
              <a:rPr sz="4000" spc="235" dirty="0">
                <a:latin typeface="Georgia"/>
                <a:cs typeface="Georgia"/>
              </a:rPr>
              <a:t>MAINTAINING</a:t>
            </a:r>
            <a:r>
              <a:rPr sz="4000" spc="30" dirty="0">
                <a:latin typeface="Georgia"/>
                <a:cs typeface="Georgia"/>
              </a:rPr>
              <a:t> </a:t>
            </a:r>
            <a:r>
              <a:rPr sz="4000" spc="140" dirty="0">
                <a:latin typeface="Georgia"/>
                <a:cs typeface="Georgia"/>
              </a:rPr>
              <a:t>HEALTH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4161"/>
            <a:ext cx="9636125" cy="3392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Times New Roman"/>
                <a:cs typeface="Times New Roman"/>
              </a:rPr>
              <a:t>Nutrition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element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Nutrition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health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birth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death.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latin typeface="Times New Roman"/>
                <a:cs typeface="Times New Roman"/>
              </a:rPr>
              <a:t>ROLE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NUTRITION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MAINTAINING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HEALTH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"/>
              <a:tabLst>
                <a:tab pos="329565" algn="l"/>
              </a:tabLst>
            </a:pPr>
            <a:r>
              <a:rPr sz="2800" dirty="0">
                <a:latin typeface="Times New Roman"/>
                <a:cs typeface="Times New Roman"/>
              </a:rPr>
              <a:t>Resistance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infections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"/>
              <a:tabLst>
                <a:tab pos="329565" algn="l"/>
              </a:tabLst>
            </a:pPr>
            <a:r>
              <a:rPr sz="2800" dirty="0">
                <a:latin typeface="Times New Roman"/>
                <a:cs typeface="Times New Roman"/>
              </a:rPr>
              <a:t>Mortality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morbidity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"/>
              <a:tabLst>
                <a:tab pos="329565" algn="l"/>
              </a:tabLst>
            </a:pP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deficiency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"/>
              <a:tabLst>
                <a:tab pos="329565" algn="l"/>
              </a:tabLst>
            </a:pPr>
            <a:r>
              <a:rPr sz="2800" dirty="0">
                <a:latin typeface="Times New Roman"/>
                <a:cs typeface="Times New Roman"/>
              </a:rPr>
              <a:t>Growth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development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8096" y="3669793"/>
            <a:ext cx="6829806" cy="31859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941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FACTORS</a:t>
            </a:r>
            <a:r>
              <a:rPr spc="-204" dirty="0"/>
              <a:t> </a:t>
            </a:r>
            <a:r>
              <a:rPr dirty="0"/>
              <a:t>AFFECTING</a:t>
            </a:r>
            <a:r>
              <a:rPr spc="-5" dirty="0"/>
              <a:t> </a:t>
            </a:r>
            <a:r>
              <a:rPr dirty="0"/>
              <a:t>FOOD</a:t>
            </a:r>
            <a:r>
              <a:rPr spc="-180" dirty="0"/>
              <a:t> </a:t>
            </a:r>
            <a:r>
              <a:rPr dirty="0"/>
              <a:t>AND </a:t>
            </a:r>
            <a:r>
              <a:rPr spc="-10" dirty="0"/>
              <a:t>NUTRITION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983" y="967206"/>
            <a:ext cx="3031490" cy="56438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Basal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metabolic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rate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Weight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Age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Sex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Climate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environment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Physical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activities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Physiological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Socio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economic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Cultural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factors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Life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style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habits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Food</a:t>
            </a:r>
            <a:r>
              <a:rPr sz="2000" spc="-20" dirty="0">
                <a:latin typeface="Times New Roman"/>
                <a:cs typeface="Times New Roman"/>
              </a:rPr>
              <a:t> fads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Cooking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Child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Religion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43891" y="1487362"/>
            <a:ext cx="6114415" cy="4639945"/>
            <a:chOff x="4743891" y="1487362"/>
            <a:chExt cx="6114415" cy="4639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3891" y="1487362"/>
              <a:ext cx="6114006" cy="46398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27" y="1772411"/>
              <a:ext cx="5536691" cy="40568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0177" y="1725548"/>
              <a:ext cx="5626100" cy="4149090"/>
            </a:xfrm>
            <a:custGeom>
              <a:avLst/>
              <a:gdLst/>
              <a:ahLst/>
              <a:cxnLst/>
              <a:rect l="l" t="t" r="r" b="b"/>
              <a:pathLst>
                <a:path w="5626100" h="4149090">
                  <a:moveTo>
                    <a:pt x="765048" y="0"/>
                  </a:moveTo>
                  <a:lnTo>
                    <a:pt x="765048" y="2412"/>
                  </a:lnTo>
                  <a:lnTo>
                    <a:pt x="5625719" y="2412"/>
                  </a:lnTo>
                  <a:lnTo>
                    <a:pt x="5625719" y="3429000"/>
                  </a:lnTo>
                  <a:lnTo>
                    <a:pt x="5621908" y="3501390"/>
                  </a:lnTo>
                  <a:lnTo>
                    <a:pt x="5610987" y="3572891"/>
                  </a:lnTo>
                  <a:lnTo>
                    <a:pt x="5593207" y="3642232"/>
                  </a:lnTo>
                  <a:lnTo>
                    <a:pt x="5569077" y="3708273"/>
                  </a:lnTo>
                  <a:lnTo>
                    <a:pt x="5538597" y="3771265"/>
                  </a:lnTo>
                  <a:lnTo>
                    <a:pt x="5502656" y="3830954"/>
                  </a:lnTo>
                  <a:lnTo>
                    <a:pt x="5461127" y="3886377"/>
                  </a:lnTo>
                  <a:lnTo>
                    <a:pt x="5414645" y="3937546"/>
                  </a:lnTo>
                  <a:lnTo>
                    <a:pt x="5363464" y="3984053"/>
                  </a:lnTo>
                  <a:lnTo>
                    <a:pt x="5308092" y="4025544"/>
                  </a:lnTo>
                  <a:lnTo>
                    <a:pt x="5248402" y="4061485"/>
                  </a:lnTo>
                  <a:lnTo>
                    <a:pt x="5185410" y="4091927"/>
                  </a:lnTo>
                  <a:lnTo>
                    <a:pt x="5119370" y="4116070"/>
                  </a:lnTo>
                  <a:lnTo>
                    <a:pt x="5050028" y="4133824"/>
                  </a:lnTo>
                  <a:lnTo>
                    <a:pt x="4978527" y="4144822"/>
                  </a:lnTo>
                  <a:lnTo>
                    <a:pt x="4906137" y="4148569"/>
                  </a:lnTo>
                  <a:lnTo>
                    <a:pt x="0" y="4148569"/>
                  </a:lnTo>
                  <a:lnTo>
                    <a:pt x="0" y="721995"/>
                  </a:lnTo>
                  <a:lnTo>
                    <a:pt x="3810" y="649604"/>
                  </a:lnTo>
                  <a:lnTo>
                    <a:pt x="14732" y="578103"/>
                  </a:lnTo>
                  <a:lnTo>
                    <a:pt x="32512" y="508762"/>
                  </a:lnTo>
                  <a:lnTo>
                    <a:pt x="56642" y="442722"/>
                  </a:lnTo>
                  <a:lnTo>
                    <a:pt x="87122" y="379729"/>
                  </a:lnTo>
                  <a:lnTo>
                    <a:pt x="123062" y="320039"/>
                  </a:lnTo>
                  <a:lnTo>
                    <a:pt x="164464" y="264540"/>
                  </a:lnTo>
                  <a:lnTo>
                    <a:pt x="211074" y="213487"/>
                  </a:lnTo>
                  <a:lnTo>
                    <a:pt x="262127" y="166877"/>
                  </a:lnTo>
                  <a:lnTo>
                    <a:pt x="317626" y="125475"/>
                  </a:lnTo>
                  <a:lnTo>
                    <a:pt x="377317" y="89535"/>
                  </a:lnTo>
                  <a:lnTo>
                    <a:pt x="440309" y="59054"/>
                  </a:lnTo>
                  <a:lnTo>
                    <a:pt x="506349" y="34925"/>
                  </a:lnTo>
                  <a:lnTo>
                    <a:pt x="575691" y="17145"/>
                  </a:lnTo>
                  <a:lnTo>
                    <a:pt x="647064" y="6223"/>
                  </a:lnTo>
                  <a:lnTo>
                    <a:pt x="765048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Georgia</vt:lpstr>
      <vt:lpstr>Times New Roman</vt:lpstr>
      <vt:lpstr>Wingdings</vt:lpstr>
      <vt:lpstr>Office Theme</vt:lpstr>
      <vt:lpstr>PowerPoint Presentation</vt:lpstr>
      <vt:lpstr>CONCEPT OF NUTRITION</vt:lpstr>
      <vt:lpstr>SPECIFIC DEFINITIONS USED IN NUTRITION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AFFECTING FOOD AND NUTRITION</vt:lpstr>
      <vt:lpstr>PowerPoint Presentation</vt:lpstr>
      <vt:lpstr>BASED ON CHEMICAL STRUCTURE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NUTRITION</dc:title>
  <dc:creator>user</dc:creator>
  <cp:lastModifiedBy>Allan Singh</cp:lastModifiedBy>
  <cp:revision>2</cp:revision>
  <dcterms:created xsi:type="dcterms:W3CDTF">2024-02-20T04:40:11Z</dcterms:created>
  <dcterms:modified xsi:type="dcterms:W3CDTF">2024-02-20T04:43:32Z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2024-02-20T00:00:00Z</vt:filetime>
  </property>
  <property fmtid="{D5CDD505-2E9C-101B-9397-08002B2CF9AE}" pid="5" name="Producer">
    <vt:lpwstr>3-Heights(TM) PDF Security Shell 4.8.25.2 (http://www.pdf-tools.com)</vt:lpwstr>
  </property>
</Properties>
</file>