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3" r:id="rId4"/>
    <p:sldId id="257" r:id="rId5"/>
    <p:sldId id="258" r:id="rId6"/>
    <p:sldId id="274" r:id="rId7"/>
    <p:sldId id="259" r:id="rId8"/>
    <p:sldId id="260" r:id="rId9"/>
    <p:sldId id="261" r:id="rId10"/>
    <p:sldId id="262" r:id="rId11"/>
    <p:sldId id="263" r:id="rId12"/>
    <p:sldId id="266" r:id="rId13"/>
    <p:sldId id="271" r:id="rId14"/>
    <p:sldId id="268" r:id="rId15"/>
    <p:sldId id="269" r:id="rId16"/>
    <p:sldId id="272"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1C5F89C-C28E-4977-A45E-182EFC8A27E6}" type="datetimeFigureOut">
              <a:rPr lang="en-US" smtClean="0"/>
              <a:t>2/20/2024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4AF279A-2AF4-4295-B9F4-BCEAE6A07C8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C5F89C-C28E-4977-A45E-182EFC8A27E6}"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F279A-2AF4-4295-B9F4-BCEAE6A07C8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C5F89C-C28E-4977-A45E-182EFC8A27E6}"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F279A-2AF4-4295-B9F4-BCEAE6A07C8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C5F89C-C28E-4977-A45E-182EFC8A27E6}"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F279A-2AF4-4295-B9F4-BCEAE6A07C8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1C5F89C-C28E-4977-A45E-182EFC8A27E6}"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F279A-2AF4-4295-B9F4-BCEAE6A07C8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1C5F89C-C28E-4977-A45E-182EFC8A27E6}"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F279A-2AF4-4295-B9F4-BCEAE6A07C8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1C5F89C-C28E-4977-A45E-182EFC8A27E6}" type="datetimeFigureOut">
              <a:rPr lang="en-US" smtClean="0"/>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AF279A-2AF4-4295-B9F4-BCEAE6A07C8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1C5F89C-C28E-4977-A45E-182EFC8A27E6}" type="datetimeFigureOut">
              <a:rPr lang="en-US" smtClean="0"/>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AF279A-2AF4-4295-B9F4-BCEAE6A07C8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5F89C-C28E-4977-A45E-182EFC8A27E6}" type="datetimeFigureOut">
              <a:rPr lang="en-US" smtClean="0"/>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AF279A-2AF4-4295-B9F4-BCEAE6A07C8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1C5F89C-C28E-4977-A45E-182EFC8A27E6}"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F279A-2AF4-4295-B9F4-BCEAE6A07C8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1C5F89C-C28E-4977-A45E-182EFC8A27E6}"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4AF279A-2AF4-4295-B9F4-BCEAE6A07C8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1C5F89C-C28E-4977-A45E-182EFC8A27E6}" type="datetimeFigureOut">
              <a:rPr lang="en-US" smtClean="0"/>
              <a:t>2/20/2024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4AF279A-2AF4-4295-B9F4-BCEAE6A07C8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Support Vector </a:t>
            </a:r>
            <a:r>
              <a:rPr lang="en-US" dirty="0" smtClean="0"/>
              <a:t>Machine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Autofit/>
          </a:bodyPr>
          <a:lstStyle/>
          <a:p>
            <a:r>
              <a:rPr lang="en-US" sz="4000" dirty="0"/>
              <a:t>How does SVM </a:t>
            </a:r>
            <a:r>
              <a:rPr lang="en-US" sz="4000" dirty="0" smtClean="0"/>
              <a:t>works for Linear SVM?</a:t>
            </a:r>
            <a:endParaRPr lang="en-US" sz="4000" dirty="0"/>
          </a:p>
        </p:txBody>
      </p:sp>
      <p:sp>
        <p:nvSpPr>
          <p:cNvPr id="3" name="Content Placeholder 2"/>
          <p:cNvSpPr>
            <a:spLocks noGrp="1"/>
          </p:cNvSpPr>
          <p:nvPr>
            <p:ph idx="1"/>
          </p:nvPr>
        </p:nvSpPr>
        <p:spPr>
          <a:xfrm>
            <a:off x="457200" y="1428736"/>
            <a:ext cx="3614734" cy="4895864"/>
          </a:xfrm>
        </p:spPr>
        <p:txBody>
          <a:bodyPr>
            <a:normAutofit/>
          </a:bodyPr>
          <a:lstStyle/>
          <a:p>
            <a:pPr algn="just"/>
            <a:r>
              <a:rPr lang="en-US" sz="2400" dirty="0" smtClean="0"/>
              <a:t>Suppose </a:t>
            </a:r>
            <a:r>
              <a:rPr lang="en-US" sz="2400" dirty="0"/>
              <a:t>we have a dataset that has two tags (green and blue), and the dataset has two features x1 and x2. We want a classifier that can classify the pair(x1, x2) of coordinates in either green or blue. Consider the below image:</a:t>
            </a:r>
          </a:p>
        </p:txBody>
      </p:sp>
      <p:pic>
        <p:nvPicPr>
          <p:cNvPr id="7170" name="Picture 2" descr="Support Vector Machine Algorithm"/>
          <p:cNvPicPr>
            <a:picLocks noChangeAspect="1" noChangeArrowheads="1"/>
          </p:cNvPicPr>
          <p:nvPr/>
        </p:nvPicPr>
        <p:blipFill>
          <a:blip r:embed="rId2"/>
          <a:srcRect/>
          <a:stretch>
            <a:fillRect/>
          </a:stretch>
        </p:blipFill>
        <p:spPr bwMode="auto">
          <a:xfrm>
            <a:off x="4143372" y="1500174"/>
            <a:ext cx="4714908" cy="442915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4186238" cy="5038740"/>
          </a:xfrm>
        </p:spPr>
        <p:txBody>
          <a:bodyPr/>
          <a:lstStyle/>
          <a:p>
            <a:pPr algn="just"/>
            <a:r>
              <a:rPr lang="en-US" dirty="0" smtClean="0"/>
              <a:t>So </a:t>
            </a:r>
            <a:r>
              <a:rPr lang="en-US" dirty="0"/>
              <a:t>as it is 2-d space so by just using a straight line, we can easily separate these two classes. But there can be multiple lines that can separate these classes. </a:t>
            </a:r>
          </a:p>
        </p:txBody>
      </p:sp>
      <p:sp>
        <p:nvSpPr>
          <p:cNvPr id="5" name="Title 1"/>
          <p:cNvSpPr txBox="1">
            <a:spLocks/>
          </p:cNvSpPr>
          <p:nvPr/>
        </p:nvSpPr>
        <p:spPr>
          <a:xfrm>
            <a:off x="457200" y="704088"/>
            <a:ext cx="8229600" cy="510334"/>
          </a:xfrm>
          <a:prstGeom prst="rect">
            <a:avLst/>
          </a:prstGeom>
        </p:spPr>
        <p:txBody>
          <a:bodyPr vert="horz" lIns="0" rIns="0" bIns="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How does SVM works for Linear SVM?</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pic>
        <p:nvPicPr>
          <p:cNvPr id="6" name="Picture 2" descr="Support Vector Machine Algorithm"/>
          <p:cNvPicPr>
            <a:picLocks noChangeAspect="1" noChangeArrowheads="1"/>
          </p:cNvPicPr>
          <p:nvPr/>
        </p:nvPicPr>
        <p:blipFill>
          <a:blip r:embed="rId2"/>
          <a:srcRect/>
          <a:stretch>
            <a:fillRect/>
          </a:stretch>
        </p:blipFill>
        <p:spPr bwMode="auto">
          <a:xfrm>
            <a:off x="4429124" y="1357298"/>
            <a:ext cx="4457700" cy="376237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85860"/>
            <a:ext cx="4786314" cy="4389120"/>
          </a:xfrm>
        </p:spPr>
        <p:txBody>
          <a:bodyPr>
            <a:noAutofit/>
          </a:bodyPr>
          <a:lstStyle/>
          <a:p>
            <a:pPr algn="just"/>
            <a:r>
              <a:rPr lang="en-US" sz="2400" dirty="0" smtClean="0"/>
              <a:t>The </a:t>
            </a:r>
            <a:r>
              <a:rPr lang="en-US" sz="2400" dirty="0"/>
              <a:t>SVM algorithm helps to find the best line or decision boundary; this best boundary or region is called as a </a:t>
            </a:r>
            <a:r>
              <a:rPr lang="en-US" sz="2400" b="1" dirty="0" err="1"/>
              <a:t>hyperplane</a:t>
            </a:r>
            <a:r>
              <a:rPr lang="en-US" sz="2400" dirty="0"/>
              <a:t>. </a:t>
            </a:r>
            <a:endParaRPr lang="en-US" sz="2400" dirty="0" smtClean="0"/>
          </a:p>
          <a:p>
            <a:pPr algn="just"/>
            <a:r>
              <a:rPr lang="en-US" sz="2400" dirty="0" smtClean="0"/>
              <a:t>SVM </a:t>
            </a:r>
            <a:r>
              <a:rPr lang="en-US" sz="2400" dirty="0"/>
              <a:t>algorithm finds the closest point of the lines from both the classes. These points are called support vectors. The distance between the vectors and the </a:t>
            </a:r>
            <a:r>
              <a:rPr lang="en-US" sz="2400" dirty="0" err="1"/>
              <a:t>hyperplane</a:t>
            </a:r>
            <a:r>
              <a:rPr lang="en-US" sz="2400" dirty="0"/>
              <a:t> is called as </a:t>
            </a:r>
            <a:r>
              <a:rPr lang="en-US" sz="2400" b="1" dirty="0"/>
              <a:t>margin</a:t>
            </a:r>
            <a:r>
              <a:rPr lang="en-US" sz="2400" dirty="0"/>
              <a:t>. And the goal of SVM is to maximize this margin. The </a:t>
            </a:r>
            <a:r>
              <a:rPr lang="en-US" sz="2400" b="1" dirty="0" err="1"/>
              <a:t>hyperplane</a:t>
            </a:r>
            <a:r>
              <a:rPr lang="en-US" sz="2400" dirty="0"/>
              <a:t> with maximum margin is called the </a:t>
            </a:r>
            <a:r>
              <a:rPr lang="en-US" sz="2400" b="1" dirty="0"/>
              <a:t>optimal </a:t>
            </a:r>
            <a:r>
              <a:rPr lang="en-US" sz="2400" b="1" dirty="0" err="1"/>
              <a:t>hyperplane</a:t>
            </a:r>
            <a:r>
              <a:rPr lang="en-US" sz="2400" dirty="0"/>
              <a:t>.</a:t>
            </a:r>
          </a:p>
        </p:txBody>
      </p:sp>
      <p:pic>
        <p:nvPicPr>
          <p:cNvPr id="23554" name="Picture 2" descr="Support Vector Machine Algorithm"/>
          <p:cNvPicPr>
            <a:picLocks noChangeAspect="1" noChangeArrowheads="1"/>
          </p:cNvPicPr>
          <p:nvPr/>
        </p:nvPicPr>
        <p:blipFill>
          <a:blip r:embed="rId2"/>
          <a:srcRect/>
          <a:stretch>
            <a:fillRect/>
          </a:stretch>
        </p:blipFill>
        <p:spPr bwMode="auto">
          <a:xfrm>
            <a:off x="4572000" y="1285860"/>
            <a:ext cx="4572000" cy="2857495"/>
          </a:xfrm>
          <a:prstGeom prst="rect">
            <a:avLst/>
          </a:prstGeom>
          <a:noFill/>
        </p:spPr>
      </p:pic>
      <p:sp>
        <p:nvSpPr>
          <p:cNvPr id="7" name="Title 1"/>
          <p:cNvSpPr txBox="1">
            <a:spLocks/>
          </p:cNvSpPr>
          <p:nvPr/>
        </p:nvSpPr>
        <p:spPr>
          <a:xfrm>
            <a:off x="457200" y="704088"/>
            <a:ext cx="8229600" cy="510334"/>
          </a:xfrm>
          <a:prstGeom prst="rect">
            <a:avLst/>
          </a:prstGeom>
        </p:spPr>
        <p:txBody>
          <a:bodyPr vert="horz" lIns="0" rIns="0" bIns="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How does SVM works for Linear SVM?</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9698" name="Picture 2"/>
          <p:cNvPicPr>
            <a:picLocks noChangeAspect="1" noChangeArrowheads="1"/>
          </p:cNvPicPr>
          <p:nvPr/>
        </p:nvPicPr>
        <p:blipFill rotWithShape="1">
          <a:blip r:embed="rId2"/>
          <a:srcRect l="23060" t="38086" r="50636" b="18945"/>
          <a:stretch/>
        </p:blipFill>
        <p:spPr bwMode="auto">
          <a:xfrm>
            <a:off x="0" y="1941723"/>
            <a:ext cx="3091969" cy="3639165"/>
          </a:xfrm>
          <a:prstGeom prst="rect">
            <a:avLst/>
          </a:prstGeom>
          <a:noFill/>
          <a:ln w="9525">
            <a:noFill/>
            <a:miter lim="800000"/>
            <a:headEnd/>
            <a:tailEnd/>
          </a:ln>
          <a:effectLst/>
        </p:spPr>
      </p:pic>
      <p:sp>
        <p:nvSpPr>
          <p:cNvPr id="5" name="Title 1"/>
          <p:cNvSpPr txBox="1">
            <a:spLocks/>
          </p:cNvSpPr>
          <p:nvPr/>
        </p:nvSpPr>
        <p:spPr>
          <a:xfrm>
            <a:off x="457200" y="704088"/>
            <a:ext cx="8229600" cy="1081838"/>
          </a:xfrm>
          <a:prstGeom prst="rect">
            <a:avLst/>
          </a:prstGeom>
        </p:spPr>
        <p:txBody>
          <a:bodyPr vert="horz" lIns="0" rIns="0" bIns="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How does SVM works for Non-Linear SVM?</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pic>
        <p:nvPicPr>
          <p:cNvPr id="6" name="Picture 2" descr="Support Vector Machine Algorithm"/>
          <p:cNvPicPr>
            <a:picLocks noChangeAspect="1" noChangeArrowheads="1"/>
          </p:cNvPicPr>
          <p:nvPr/>
        </p:nvPicPr>
        <p:blipFill>
          <a:blip r:embed="rId3"/>
          <a:srcRect/>
          <a:stretch>
            <a:fillRect/>
          </a:stretch>
        </p:blipFill>
        <p:spPr bwMode="auto">
          <a:xfrm>
            <a:off x="5670562" y="1847088"/>
            <a:ext cx="3128171" cy="2806048"/>
          </a:xfrm>
          <a:prstGeom prst="rect">
            <a:avLst/>
          </a:prstGeom>
          <a:noFill/>
        </p:spPr>
      </p:pic>
      <p:pic>
        <p:nvPicPr>
          <p:cNvPr id="7" name="Picture 2"/>
          <p:cNvPicPr>
            <a:picLocks noChangeAspect="1" noChangeArrowheads="1"/>
          </p:cNvPicPr>
          <p:nvPr/>
        </p:nvPicPr>
        <p:blipFill rotWithShape="1">
          <a:blip r:embed="rId2"/>
          <a:srcRect l="52062" t="39931" r="23682" b="18945"/>
          <a:stretch/>
        </p:blipFill>
        <p:spPr bwMode="auto">
          <a:xfrm>
            <a:off x="2903580" y="3328311"/>
            <a:ext cx="2955371" cy="30846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defRPr/>
            </a:pPr>
            <a:r>
              <a:rPr lang="en-US" sz="5400" dirty="0"/>
              <a:t>How does SVM works for Non-Linear SVM?</a:t>
            </a:r>
            <a:endParaRPr lang="en-US" sz="5400" dirty="0"/>
          </a:p>
        </p:txBody>
      </p:sp>
      <p:sp>
        <p:nvSpPr>
          <p:cNvPr id="3" name="Content Placeholder 2"/>
          <p:cNvSpPr>
            <a:spLocks noGrp="1"/>
          </p:cNvSpPr>
          <p:nvPr>
            <p:ph idx="1"/>
          </p:nvPr>
        </p:nvSpPr>
        <p:spPr>
          <a:xfrm>
            <a:off x="457200" y="1935480"/>
            <a:ext cx="4618856" cy="4389120"/>
          </a:xfrm>
        </p:spPr>
        <p:txBody>
          <a:bodyPr>
            <a:normAutofit fontScale="92500" lnSpcReduction="10000"/>
          </a:bodyPr>
          <a:lstStyle/>
          <a:p>
            <a:pPr algn="just"/>
            <a:r>
              <a:rPr lang="en-US" dirty="0" smtClean="0"/>
              <a:t>So </a:t>
            </a:r>
            <a:r>
              <a:rPr lang="en-US" dirty="0"/>
              <a:t>to separate these data points, we need to add one more dimension. For linear data, we have used two dimensions x and y, so for non-linear data, we will add a third dimension z. It can be calculated as:</a:t>
            </a:r>
          </a:p>
          <a:p>
            <a:pPr marL="0" indent="0" algn="just">
              <a:buNone/>
            </a:pPr>
            <a:r>
              <a:rPr lang="en-US" dirty="0" smtClean="0"/>
              <a:t>	z=x</a:t>
            </a:r>
            <a:r>
              <a:rPr lang="en-US" baseline="30000" dirty="0" smtClean="0"/>
              <a:t>2</a:t>
            </a:r>
            <a:r>
              <a:rPr lang="en-US" dirty="0" smtClean="0"/>
              <a:t> </a:t>
            </a:r>
            <a:r>
              <a:rPr lang="en-US" dirty="0"/>
              <a:t>+</a:t>
            </a:r>
            <a:r>
              <a:rPr lang="en-US" dirty="0" smtClean="0"/>
              <a:t>y</a:t>
            </a:r>
            <a:r>
              <a:rPr lang="en-US" baseline="30000" dirty="0" smtClean="0"/>
              <a:t>2</a:t>
            </a:r>
          </a:p>
          <a:p>
            <a:pPr algn="just"/>
            <a:r>
              <a:rPr lang="en-US" dirty="0"/>
              <a:t>By adding the third dimension, the sample space will become as below image</a:t>
            </a:r>
            <a:r>
              <a:rPr lang="en-US" dirty="0" smtClean="0"/>
              <a:t>:</a:t>
            </a:r>
            <a:endParaRPr lang="en-US" dirty="0"/>
          </a:p>
        </p:txBody>
      </p:sp>
      <p:pic>
        <p:nvPicPr>
          <p:cNvPr id="26626" name="Picture 2" descr="Support Vector Machine Algorithm"/>
          <p:cNvPicPr>
            <a:picLocks noChangeAspect="1" noChangeArrowheads="1"/>
          </p:cNvPicPr>
          <p:nvPr/>
        </p:nvPicPr>
        <p:blipFill>
          <a:blip r:embed="rId2"/>
          <a:srcRect/>
          <a:stretch>
            <a:fillRect/>
          </a:stretch>
        </p:blipFill>
        <p:spPr bwMode="auto">
          <a:xfrm>
            <a:off x="4572000" y="1556792"/>
            <a:ext cx="4276725" cy="3810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does SVM works</a:t>
            </a:r>
            <a:r>
              <a:rPr lang="en-US" dirty="0" smtClean="0"/>
              <a:t>?</a:t>
            </a:r>
            <a:endParaRPr lang="en-US" dirty="0"/>
          </a:p>
        </p:txBody>
      </p:sp>
      <p:sp>
        <p:nvSpPr>
          <p:cNvPr id="3" name="Content Placeholder 2"/>
          <p:cNvSpPr>
            <a:spLocks noGrp="1"/>
          </p:cNvSpPr>
          <p:nvPr>
            <p:ph idx="1"/>
          </p:nvPr>
        </p:nvSpPr>
        <p:spPr>
          <a:xfrm>
            <a:off x="457200" y="1935480"/>
            <a:ext cx="4329114" cy="4389120"/>
          </a:xfrm>
        </p:spPr>
        <p:txBody>
          <a:bodyPr>
            <a:normAutofit lnSpcReduction="10000"/>
          </a:bodyPr>
          <a:lstStyle/>
          <a:p>
            <a:pPr algn="just"/>
            <a:r>
              <a:rPr lang="en-US" dirty="0" smtClean="0"/>
              <a:t>Since </a:t>
            </a:r>
            <a:r>
              <a:rPr lang="en-US" dirty="0"/>
              <a:t>we are in 3-d Space, hence it is looking like a plane parallel to the x-axis. If we convert it in 2d space with z=1, then it will become as</a:t>
            </a:r>
            <a:r>
              <a:rPr lang="en-US" dirty="0" smtClean="0"/>
              <a:t>:</a:t>
            </a:r>
          </a:p>
          <a:p>
            <a:pPr algn="just"/>
            <a:r>
              <a:rPr lang="en-US" dirty="0"/>
              <a:t>Hence we get a circumference of radius 1 in case of non-linear data.</a:t>
            </a:r>
          </a:p>
          <a:p>
            <a:pPr algn="just"/>
            <a:r>
              <a:rPr lang="en-US" dirty="0" smtClean="0"/>
              <a:t/>
            </a:r>
            <a:br>
              <a:rPr lang="en-US" dirty="0" smtClean="0"/>
            </a:br>
            <a:endParaRPr lang="en-US" dirty="0"/>
          </a:p>
        </p:txBody>
      </p:sp>
      <p:pic>
        <p:nvPicPr>
          <p:cNvPr id="25602" name="Picture 2" descr="Support Vector Machine Algorithm"/>
          <p:cNvPicPr>
            <a:picLocks noChangeAspect="1" noChangeArrowheads="1"/>
          </p:cNvPicPr>
          <p:nvPr/>
        </p:nvPicPr>
        <p:blipFill>
          <a:blip r:embed="rId2"/>
          <a:srcRect/>
          <a:stretch>
            <a:fillRect/>
          </a:stretch>
        </p:blipFill>
        <p:spPr bwMode="auto">
          <a:xfrm>
            <a:off x="4643438" y="1928802"/>
            <a:ext cx="4267200" cy="38100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itle 1"/>
          <p:cNvSpPr txBox="1">
            <a:spLocks/>
          </p:cNvSpPr>
          <p:nvPr/>
        </p:nvSpPr>
        <p:spPr>
          <a:xfrm>
            <a:off x="457200" y="704088"/>
            <a:ext cx="8229600" cy="1081838"/>
          </a:xfrm>
          <a:prstGeom prst="rect">
            <a:avLst/>
          </a:prstGeom>
        </p:spPr>
        <p:txBody>
          <a:bodyPr vert="horz" lIns="0" rIns="0" bIns="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How does SVM works for Non-Linear SVM?</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pic>
        <p:nvPicPr>
          <p:cNvPr id="30722" name="Picture 2"/>
          <p:cNvPicPr>
            <a:picLocks noChangeAspect="1" noChangeArrowheads="1"/>
          </p:cNvPicPr>
          <p:nvPr/>
        </p:nvPicPr>
        <p:blipFill>
          <a:blip r:embed="rId2"/>
          <a:srcRect l="23060" t="38086" r="22584" b="16992"/>
          <a:stretch>
            <a:fillRect/>
          </a:stretch>
        </p:blipFill>
        <p:spPr bwMode="auto">
          <a:xfrm>
            <a:off x="500034" y="2000240"/>
            <a:ext cx="8302338" cy="38576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r>
              <a:rPr lang="en-US" dirty="0" smtClean="0"/>
              <a:t>Application of SVM</a:t>
            </a:r>
            <a:endParaRPr lang="en-IN" dirty="0"/>
          </a:p>
        </p:txBody>
      </p:sp>
      <p:sp>
        <p:nvSpPr>
          <p:cNvPr id="3" name="Content Placeholder 2"/>
          <p:cNvSpPr>
            <a:spLocks noGrp="1"/>
          </p:cNvSpPr>
          <p:nvPr>
            <p:ph idx="1"/>
          </p:nvPr>
        </p:nvSpPr>
        <p:spPr/>
        <p:txBody>
          <a:bodyPr/>
          <a:lstStyle/>
          <a:p>
            <a:r>
              <a:rPr lang="en-IN" dirty="0"/>
              <a:t>Data </a:t>
            </a:r>
            <a:r>
              <a:rPr lang="en-IN" dirty="0" smtClean="0"/>
              <a:t>classification</a:t>
            </a:r>
          </a:p>
          <a:p>
            <a:pPr fontAlgn="base"/>
            <a:r>
              <a:rPr lang="en-IN" dirty="0"/>
              <a:t>Facial detection &amp; expression classification</a:t>
            </a:r>
          </a:p>
          <a:p>
            <a:r>
              <a:rPr lang="en-IN" dirty="0"/>
              <a:t>Surface texture </a:t>
            </a:r>
            <a:r>
              <a:rPr lang="en-IN" dirty="0" smtClean="0"/>
              <a:t>classification</a:t>
            </a:r>
          </a:p>
          <a:p>
            <a:r>
              <a:rPr lang="en-IN" dirty="0"/>
              <a:t>Text categorization &amp; handwriting </a:t>
            </a:r>
            <a:r>
              <a:rPr lang="en-IN" dirty="0" smtClean="0"/>
              <a:t>recognition</a:t>
            </a:r>
          </a:p>
          <a:p>
            <a:r>
              <a:rPr lang="en-IN" dirty="0"/>
              <a:t>Speech </a:t>
            </a:r>
            <a:r>
              <a:rPr lang="en-IN" dirty="0" smtClean="0"/>
              <a:t>recognition</a:t>
            </a:r>
          </a:p>
          <a:p>
            <a:r>
              <a:rPr lang="en-IN" dirty="0"/>
              <a:t>Stenography </a:t>
            </a:r>
            <a:r>
              <a:rPr lang="en-IN" dirty="0" smtClean="0"/>
              <a:t>detection</a:t>
            </a:r>
          </a:p>
          <a:p>
            <a:r>
              <a:rPr lang="en-IN" dirty="0"/>
              <a:t>Cancer detection</a:t>
            </a:r>
            <a:r>
              <a:rPr lang="en-IN" dirty="0"/>
              <a:t/>
            </a:r>
            <a:br>
              <a:rPr lang="en-IN" dirty="0"/>
            </a:br>
            <a:endParaRPr lang="en-IN" dirty="0"/>
          </a:p>
        </p:txBody>
      </p:sp>
    </p:spTree>
    <p:extLst>
      <p:ext uri="{BB962C8B-B14F-4D97-AF65-F5344CB8AC3E}">
        <p14:creationId xmlns:p14="http://schemas.microsoft.com/office/powerpoint/2010/main" val="4257200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US" dirty="0" smtClean="0"/>
              <a:t>Support Vector Machine</a:t>
            </a:r>
            <a:endParaRPr lang="en-US" dirty="0"/>
          </a:p>
        </p:txBody>
      </p:sp>
      <p:pic>
        <p:nvPicPr>
          <p:cNvPr id="28674" name="Picture 2"/>
          <p:cNvPicPr>
            <a:picLocks noChangeAspect="1" noChangeArrowheads="1"/>
          </p:cNvPicPr>
          <p:nvPr/>
        </p:nvPicPr>
        <p:blipFill>
          <a:blip r:embed="rId2"/>
          <a:srcRect l="12628" t="34180" r="17093" b="41406"/>
          <a:stretch>
            <a:fillRect/>
          </a:stretch>
        </p:blipFill>
        <p:spPr bwMode="auto">
          <a:xfrm>
            <a:off x="486130" y="1988840"/>
            <a:ext cx="8143932" cy="2786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US" dirty="0" smtClean="0"/>
              <a:t>Support Vector Machine</a:t>
            </a:r>
            <a:endParaRPr lang="en-US" dirty="0"/>
          </a:p>
        </p:txBody>
      </p:sp>
      <p:sp>
        <p:nvSpPr>
          <p:cNvPr id="3" name="Content Placeholder 2"/>
          <p:cNvSpPr>
            <a:spLocks noGrp="1"/>
          </p:cNvSpPr>
          <p:nvPr>
            <p:ph idx="1"/>
          </p:nvPr>
        </p:nvSpPr>
        <p:spPr/>
        <p:txBody>
          <a:bodyPr/>
          <a:lstStyle/>
          <a:p>
            <a:pPr algn="just"/>
            <a:r>
              <a:rPr lang="en-US" b="1" i="1" dirty="0"/>
              <a:t>A support vector machine (SVM) is defined as a machine learning algorithm that uses supervised learning models to solve complex classification, regression, and outlier detection problems by performing optimal data transformations that determine boundaries between data points based on predefined classes, labels, or outputs.</a:t>
            </a:r>
            <a:endParaRPr lang="en-US" dirty="0"/>
          </a:p>
        </p:txBody>
      </p:sp>
    </p:spTree>
    <p:extLst>
      <p:ext uri="{BB962C8B-B14F-4D97-AF65-F5344CB8AC3E}">
        <p14:creationId xmlns:p14="http://schemas.microsoft.com/office/powerpoint/2010/main" val="3019959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dirty="0" smtClean="0"/>
              <a:t>Support Vector Machine</a:t>
            </a:r>
            <a:endParaRPr lang="en-US" dirty="0"/>
          </a:p>
        </p:txBody>
      </p:sp>
      <p:sp>
        <p:nvSpPr>
          <p:cNvPr id="3" name="Content Placeholder 2"/>
          <p:cNvSpPr>
            <a:spLocks noGrp="1"/>
          </p:cNvSpPr>
          <p:nvPr>
            <p:ph idx="1"/>
          </p:nvPr>
        </p:nvSpPr>
        <p:spPr>
          <a:xfrm>
            <a:off x="428596" y="1428736"/>
            <a:ext cx="8229600" cy="4389120"/>
          </a:xfrm>
        </p:spPr>
        <p:txBody>
          <a:bodyPr>
            <a:normAutofit/>
          </a:bodyPr>
          <a:lstStyle/>
          <a:p>
            <a:pPr algn="just"/>
            <a:endParaRPr lang="en-US" sz="2400" dirty="0" smtClean="0"/>
          </a:p>
          <a:p>
            <a:pPr algn="just"/>
            <a:r>
              <a:rPr lang="en-US" sz="2400" dirty="0"/>
              <a:t>The goal of the SVM algorithm is to create the best line or decision boundary that can segregate n-dimensional space into classes so that we can easily put the new data point in the correct category in the future. This best decision boundary is called a </a:t>
            </a:r>
            <a:r>
              <a:rPr lang="en-US" sz="2400" dirty="0" err="1"/>
              <a:t>hyperplane</a:t>
            </a:r>
            <a:r>
              <a:rPr lang="en-US" sz="2400"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dirty="0" smtClean="0"/>
              <a:t>Support Vector Machine</a:t>
            </a:r>
            <a:endParaRPr lang="en-US" dirty="0"/>
          </a:p>
        </p:txBody>
      </p:sp>
      <p:sp>
        <p:nvSpPr>
          <p:cNvPr id="3" name="Content Placeholder 2"/>
          <p:cNvSpPr>
            <a:spLocks noGrp="1"/>
          </p:cNvSpPr>
          <p:nvPr>
            <p:ph idx="1"/>
          </p:nvPr>
        </p:nvSpPr>
        <p:spPr>
          <a:xfrm>
            <a:off x="428596" y="1428736"/>
            <a:ext cx="8229600" cy="4389120"/>
          </a:xfrm>
        </p:spPr>
        <p:txBody>
          <a:bodyPr>
            <a:normAutofit/>
          </a:bodyPr>
          <a:lstStyle/>
          <a:p>
            <a:pPr algn="just"/>
            <a:r>
              <a:rPr lang="en-US" sz="2400" dirty="0"/>
              <a:t>SVM chooses the extreme points/vectors that help in creating the </a:t>
            </a:r>
            <a:r>
              <a:rPr lang="en-US" sz="2400" dirty="0" err="1"/>
              <a:t>hyperplane</a:t>
            </a:r>
            <a:r>
              <a:rPr lang="en-US" sz="2400" dirty="0"/>
              <a:t>. These extreme cases are called as support vectors, and hence algorithm is termed as Support Vector Machine. </a:t>
            </a:r>
          </a:p>
        </p:txBody>
      </p:sp>
      <p:pic>
        <p:nvPicPr>
          <p:cNvPr id="1026" name="Picture 2" descr="Support Vector Machine Algorithm"/>
          <p:cNvPicPr>
            <a:picLocks noChangeAspect="1" noChangeArrowheads="1"/>
          </p:cNvPicPr>
          <p:nvPr/>
        </p:nvPicPr>
        <p:blipFill>
          <a:blip r:embed="rId2"/>
          <a:srcRect/>
          <a:stretch>
            <a:fillRect/>
          </a:stretch>
        </p:blipFill>
        <p:spPr bwMode="auto">
          <a:xfrm>
            <a:off x="3143240" y="2786058"/>
            <a:ext cx="5429288" cy="35719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dirty="0" smtClean="0"/>
              <a:t>Support Vector Machine</a:t>
            </a:r>
            <a:endParaRPr lang="en-US" dirty="0"/>
          </a:p>
        </p:txBody>
      </p:sp>
      <p:sp>
        <p:nvSpPr>
          <p:cNvPr id="3" name="Content Placeholder 2"/>
          <p:cNvSpPr>
            <a:spLocks noGrp="1"/>
          </p:cNvSpPr>
          <p:nvPr>
            <p:ph idx="1"/>
          </p:nvPr>
        </p:nvSpPr>
        <p:spPr>
          <a:xfrm>
            <a:off x="422556" y="1700808"/>
            <a:ext cx="8229600" cy="3180944"/>
          </a:xfrm>
        </p:spPr>
        <p:txBody>
          <a:bodyPr>
            <a:normAutofit/>
          </a:bodyPr>
          <a:lstStyle/>
          <a:p>
            <a:pPr algn="just"/>
            <a:r>
              <a:rPr lang="en-US" sz="2400" dirty="0"/>
              <a:t>Technically, the primary objective of the SVM algorithm is to identify a </a:t>
            </a:r>
            <a:r>
              <a:rPr lang="en-US" sz="2400" dirty="0" err="1"/>
              <a:t>hyperplane</a:t>
            </a:r>
            <a:r>
              <a:rPr lang="en-US" sz="2400" dirty="0"/>
              <a:t> that distinguishably segregates the data points of different classes. The </a:t>
            </a:r>
            <a:r>
              <a:rPr lang="en-US" sz="2400" dirty="0" err="1"/>
              <a:t>hyperplane</a:t>
            </a:r>
            <a:r>
              <a:rPr lang="en-US" sz="2400" dirty="0"/>
              <a:t> is localized in such a manner that the largest margin separates the classes under consideration.</a:t>
            </a:r>
            <a:endParaRPr lang="en-US" sz="2400" dirty="0"/>
          </a:p>
        </p:txBody>
      </p:sp>
    </p:spTree>
    <p:extLst>
      <p:ext uri="{BB962C8B-B14F-4D97-AF65-F5344CB8AC3E}">
        <p14:creationId xmlns:p14="http://schemas.microsoft.com/office/powerpoint/2010/main" val="1470938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dirty="0"/>
              <a:t>Types of </a:t>
            </a:r>
            <a:r>
              <a:rPr lang="en-US" dirty="0" smtClean="0"/>
              <a:t>SVM</a:t>
            </a:r>
            <a:endParaRPr lang="en-US" dirty="0"/>
          </a:p>
        </p:txBody>
      </p:sp>
      <p:sp>
        <p:nvSpPr>
          <p:cNvPr id="3" name="Content Placeholder 2"/>
          <p:cNvSpPr>
            <a:spLocks noGrp="1"/>
          </p:cNvSpPr>
          <p:nvPr>
            <p:ph idx="1"/>
          </p:nvPr>
        </p:nvSpPr>
        <p:spPr>
          <a:xfrm>
            <a:off x="500034" y="1428736"/>
            <a:ext cx="8229600" cy="4389120"/>
          </a:xfrm>
        </p:spPr>
        <p:txBody>
          <a:bodyPr>
            <a:normAutofit lnSpcReduction="10000"/>
          </a:bodyPr>
          <a:lstStyle/>
          <a:p>
            <a:pPr algn="just">
              <a:buNone/>
            </a:pPr>
            <a:r>
              <a:rPr lang="en-US" sz="2400" b="1" dirty="0" smtClean="0"/>
              <a:t>SVM can be of two types:</a:t>
            </a:r>
          </a:p>
          <a:p>
            <a:pPr algn="just"/>
            <a:r>
              <a:rPr lang="en-US" sz="2400" b="1" dirty="0"/>
              <a:t>Linear SVM:</a:t>
            </a:r>
            <a:r>
              <a:rPr lang="en-US" sz="2400" dirty="0"/>
              <a:t> Linear SVM is used for linearly separable data, which means if a dataset can be classified into two classes by using a single straight line, then such data is termed as linearly separable data, and classifier is used called as Linear SVM classifier</a:t>
            </a:r>
            <a:r>
              <a:rPr lang="en-US" sz="2400" dirty="0" smtClean="0"/>
              <a:t>.</a:t>
            </a:r>
          </a:p>
          <a:p>
            <a:pPr algn="just">
              <a:buNone/>
            </a:pPr>
            <a:endParaRPr lang="en-US" sz="2400" dirty="0"/>
          </a:p>
          <a:p>
            <a:pPr algn="just"/>
            <a:r>
              <a:rPr lang="en-US" sz="2400" b="1" dirty="0"/>
              <a:t>Non-linear SVM:</a:t>
            </a:r>
            <a:r>
              <a:rPr lang="en-US" sz="2400" dirty="0"/>
              <a:t> Non-Linear SVM is used for non-linearly separated data, which means if a dataset cannot be classified by using a straight line, then such data is termed as non-linear data and classifier used is called as Non-linear SVM classifier.</a:t>
            </a:r>
          </a:p>
          <a:p>
            <a:pPr algn="just"/>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r>
              <a:rPr lang="en-US" dirty="0" err="1" smtClean="0"/>
              <a:t>Hyperplane</a:t>
            </a:r>
            <a:endParaRPr lang="en-US" dirty="0"/>
          </a:p>
        </p:txBody>
      </p:sp>
      <p:sp>
        <p:nvSpPr>
          <p:cNvPr id="3" name="Content Placeholder 2"/>
          <p:cNvSpPr>
            <a:spLocks noGrp="1"/>
          </p:cNvSpPr>
          <p:nvPr>
            <p:ph idx="1"/>
          </p:nvPr>
        </p:nvSpPr>
        <p:spPr>
          <a:xfrm>
            <a:off x="457200" y="1285860"/>
            <a:ext cx="8229600" cy="5038740"/>
          </a:xfrm>
        </p:spPr>
        <p:txBody>
          <a:bodyPr>
            <a:normAutofit/>
          </a:bodyPr>
          <a:lstStyle/>
          <a:p>
            <a:pPr algn="just"/>
            <a:r>
              <a:rPr lang="en-US" sz="2400" dirty="0" smtClean="0"/>
              <a:t>There </a:t>
            </a:r>
            <a:r>
              <a:rPr lang="en-US" sz="2400" dirty="0"/>
              <a:t>can be multiple lines/decision boundaries to segregate the classes in n-dimensional space, but we need to find out the best decision boundary that helps to classify the data points. This best boundary is known as the </a:t>
            </a:r>
            <a:r>
              <a:rPr lang="en-US" sz="2400" dirty="0" err="1"/>
              <a:t>hyperplane</a:t>
            </a:r>
            <a:r>
              <a:rPr lang="en-US" sz="2400" dirty="0"/>
              <a:t> of SVM.</a:t>
            </a:r>
          </a:p>
          <a:p>
            <a:pPr algn="just"/>
            <a:r>
              <a:rPr lang="en-US" sz="2400" dirty="0"/>
              <a:t>The dimensions of the </a:t>
            </a:r>
            <a:r>
              <a:rPr lang="en-US" sz="2400" dirty="0" err="1"/>
              <a:t>hyperplane</a:t>
            </a:r>
            <a:r>
              <a:rPr lang="en-US" sz="2400" dirty="0"/>
              <a:t> depend on the features present in the dataset, which means if there are 2 features (as shown in image), then </a:t>
            </a:r>
            <a:r>
              <a:rPr lang="en-US" sz="2400" dirty="0" err="1"/>
              <a:t>hyperplane</a:t>
            </a:r>
            <a:r>
              <a:rPr lang="en-US" sz="2400" dirty="0"/>
              <a:t> will be a straight line. And if there are 3 features, then </a:t>
            </a:r>
            <a:r>
              <a:rPr lang="en-US" sz="2400" dirty="0" err="1"/>
              <a:t>hyperplane</a:t>
            </a:r>
            <a:r>
              <a:rPr lang="en-US" sz="2400" dirty="0"/>
              <a:t> will be a 2-dimension plane.</a:t>
            </a:r>
          </a:p>
          <a:p>
            <a:pPr algn="just"/>
            <a:r>
              <a:rPr lang="en-US" sz="2400" dirty="0"/>
              <a:t>We always create a </a:t>
            </a:r>
            <a:r>
              <a:rPr lang="en-US" sz="2400" dirty="0" err="1"/>
              <a:t>hyperplane</a:t>
            </a:r>
            <a:r>
              <a:rPr lang="en-US" sz="2400" dirty="0"/>
              <a:t> that has a maximum margin, which means the maximum distance between the data points</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fontScale="90000"/>
          </a:bodyPr>
          <a:lstStyle/>
          <a:p>
            <a:r>
              <a:rPr lang="en-US" dirty="0" smtClean="0"/>
              <a:t>Support Vectors</a:t>
            </a:r>
            <a:endParaRPr lang="en-US" dirty="0"/>
          </a:p>
        </p:txBody>
      </p:sp>
      <p:sp>
        <p:nvSpPr>
          <p:cNvPr id="3" name="Content Placeholder 2"/>
          <p:cNvSpPr>
            <a:spLocks noGrp="1"/>
          </p:cNvSpPr>
          <p:nvPr>
            <p:ph idx="1"/>
          </p:nvPr>
        </p:nvSpPr>
        <p:spPr>
          <a:xfrm>
            <a:off x="428596" y="1285860"/>
            <a:ext cx="8229600" cy="4389120"/>
          </a:xfrm>
        </p:spPr>
        <p:txBody>
          <a:bodyPr/>
          <a:lstStyle/>
          <a:p>
            <a:pPr algn="just"/>
            <a:r>
              <a:rPr lang="en-US" dirty="0" smtClean="0"/>
              <a:t>The data points or vectors that are the closest to the </a:t>
            </a:r>
            <a:r>
              <a:rPr lang="en-US" dirty="0" err="1" smtClean="0"/>
              <a:t>hyperplane</a:t>
            </a:r>
            <a:r>
              <a:rPr lang="en-US" dirty="0" smtClean="0"/>
              <a:t> and which affect the position of the </a:t>
            </a:r>
            <a:r>
              <a:rPr lang="en-US" dirty="0" err="1" smtClean="0"/>
              <a:t>hyperplane</a:t>
            </a:r>
            <a:r>
              <a:rPr lang="en-US" dirty="0" smtClean="0"/>
              <a:t> are termed as Support Vector. Since these vectors support the </a:t>
            </a:r>
            <a:r>
              <a:rPr lang="en-US" dirty="0" err="1" smtClean="0"/>
              <a:t>hyperplane</a:t>
            </a:r>
            <a:r>
              <a:rPr lang="en-US" dirty="0" smtClean="0"/>
              <a:t>, hence called a Support vector.</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728</TotalTime>
  <Words>622</Words>
  <Application>Microsoft Office PowerPoint</Application>
  <PresentationFormat>On-screen Show (4:3)</PresentationFormat>
  <Paragraphs>47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Constantia</vt:lpstr>
      <vt:lpstr>Wingdings 2</vt:lpstr>
      <vt:lpstr>Flow</vt:lpstr>
      <vt:lpstr>Support Vector Machine</vt:lpstr>
      <vt:lpstr>Support Vector Machine</vt:lpstr>
      <vt:lpstr>Support Vector Machine</vt:lpstr>
      <vt:lpstr>Support Vector Machine</vt:lpstr>
      <vt:lpstr>Support Vector Machine</vt:lpstr>
      <vt:lpstr>Support Vector Machine</vt:lpstr>
      <vt:lpstr>Types of SVM</vt:lpstr>
      <vt:lpstr>Hyperplane</vt:lpstr>
      <vt:lpstr>Support Vectors</vt:lpstr>
      <vt:lpstr>How does SVM works for Linear SVM?</vt:lpstr>
      <vt:lpstr>PowerPoint Presentation</vt:lpstr>
      <vt:lpstr>PowerPoint Presentation</vt:lpstr>
      <vt:lpstr>PowerPoint Presentation</vt:lpstr>
      <vt:lpstr>How does SVM works for Non-Linear SVM?</vt:lpstr>
      <vt:lpstr>How does SVM works?</vt:lpstr>
      <vt:lpstr>PowerPoint Presentation</vt:lpstr>
      <vt:lpstr>Application of SVM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dc:title>
  <dc:creator>admin</dc:creator>
  <cp:lastModifiedBy>Student</cp:lastModifiedBy>
  <cp:revision>15</cp:revision>
  <dcterms:created xsi:type="dcterms:W3CDTF">2024-02-18T19:54:19Z</dcterms:created>
  <dcterms:modified xsi:type="dcterms:W3CDTF">2024-02-19T21:39:03Z</dcterms:modified>
</cp:coreProperties>
</file>