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B4C-EFF5-C770-21AB-7A429D55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6D4F1-6E41-8EA5-0998-7290629AF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1DEF-6139-959D-A69A-0869861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64BE-5E05-64F0-DD81-C2A0D26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189D-BFA5-4C60-F748-7BE5CB5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F9E1-6B0D-C431-E8BA-504E7D8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B7A1-78E4-45A7-9B20-09EC8E84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5358-3F4E-A5A8-E2A9-625992A1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040A-88A8-2D69-A11D-B95448E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E433-13DF-ABAA-FD08-935F3FCA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0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CF36-80B7-81C9-E590-158EE752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9019-D758-50E8-B95B-B3A493C1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CD74-A264-2856-369B-FA1DF07D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A81A-6E43-DA88-D0FB-5255FAA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1C13-58FE-F0E7-EAA6-7E6B8A4E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2813-4070-B06C-6B02-B9B5CFE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3694-0F1D-7995-9647-B218316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DE00-9964-F767-0E1E-442EDA4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438-3B66-3FD2-906B-479932F3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658-3A90-0DF6-AF9C-25043FA0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5C7F-3D31-E2B1-0F75-DD04601B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9207-6420-23A2-7A92-87C853B1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B7F-A2BD-CBB6-9310-3890E41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DE33-D24F-D07F-A842-E23CD67B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3DB6-1874-1710-7BD0-E7DFEC4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6A0-4B32-4108-BCB0-4582ECC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9D76-A9B6-2BB4-B77C-2818CF73B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3C7D-0C83-5177-38D2-8F54C3A0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AA8E4-4C67-9129-C38E-37DCE3F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E38E-2561-3481-8BC4-5068AAA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FD20-C4A7-31D8-5FDE-51634A86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E8F2-1DDB-421E-2F2E-DC10FC2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5DB1-03E3-72ED-9DA8-1B62A717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2FB9-2D42-19BB-612F-9627EDD9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EA034-3A91-9681-229E-19469A65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63C50-3BC2-31A1-B191-421FA2CF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919A2-2D56-6853-3AF0-9D2FEE6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65C8B-641D-89B4-8780-638F37B7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79F-F738-186F-DBBA-F4F05BDA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5667-7044-8ECF-C085-3EB2542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FACAE-CEF2-C787-9D26-5EC0E3C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CEAA-94CA-9B3B-2609-1DCA6B2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B8BD5-1DFD-1EB8-BAED-C905AE41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E3336-50C5-B0BD-B72E-6265F62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F48B9-D504-7736-1FD2-8B4BBB9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BEFA-91ED-AB4E-36A2-F5D08D0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279-EA0F-9738-AE3A-8F35831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757E-38F6-C8BE-CE3C-276FD706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E109E-65F3-1E6F-504A-BA723A73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1060-BF61-8BDC-CF62-C6A107C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543D-2ABA-4A94-FD50-B52DFDD2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D2E5-3426-B5E7-A231-451704F1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C811-90C8-FC03-674D-BAA6B7A7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09C53-B417-B6CD-5015-6386A9478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7CCF-CC27-17C0-167A-65E72F0E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C95F2-F884-E54A-2E96-B6B1023C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6E8D-E670-D060-1BD7-4607DAF4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5C36-0B62-BB9B-F3EA-0575A85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D2456-1A1D-AAF6-E8ED-D484758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0D6F-D4F1-3D55-11D0-21206622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BA6B-31A0-5F49-8500-A36E42D2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8BCA-6A1D-45C3-85AC-F0707BC53001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47D1-B0FA-0F71-7429-1B7BCADF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3D02-7B50-8B5D-DA58-B6A6A4B6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7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4BBC50-B331-E98C-6D8E-4186399D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R="154305" lvl="0" algn="just">
              <a:lnSpc>
                <a:spcPct val="88000"/>
              </a:lnSpc>
              <a:spcBef>
                <a:spcPts val="3545"/>
              </a:spcBef>
              <a:spcAft>
                <a:spcPts val="0"/>
              </a:spcAft>
              <a:tabLst>
                <a:tab pos="737235" algn="l"/>
              </a:tabLst>
            </a:pPr>
            <a:r>
              <a:rPr lang="en-US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342900" marR="154305" lvl="0" indent="-342900" algn="just">
              <a:lnSpc>
                <a:spcPct val="200000"/>
              </a:lnSpc>
              <a:spcBef>
                <a:spcPts val="354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72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programming language was developed in 1972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36C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Dennis</a:t>
            </a:r>
            <a:r>
              <a:rPr lang="en-US" spc="5" dirty="0">
                <a:solidFill>
                  <a:srgbClr val="E36C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E36C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Ritchie</a:t>
            </a:r>
            <a:r>
              <a:rPr lang="en-US" spc="5" dirty="0">
                <a:solidFill>
                  <a:srgbClr val="E36C0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laboratories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AT&amp;T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(American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Telephone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Telegraph),</a:t>
            </a:r>
            <a:r>
              <a:rPr lang="en-US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located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6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U.S.A..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4305" lvl="0" indent="-342900" algn="just">
              <a:lnSpc>
                <a:spcPct val="200000"/>
              </a:lnSpc>
              <a:spcBef>
                <a:spcPts val="64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5024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initially designed for programming in UNIX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3035" lvl="0" indent="-342900" algn="just">
              <a:lnSpc>
                <a:spcPct val="200000"/>
              </a:lnSpc>
              <a:spcBef>
                <a:spcPts val="7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5024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pc="-6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written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</a:t>
            </a:r>
            <a:r>
              <a:rPr lang="en-US" spc="-6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 like Windows, UNIX,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 is still written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3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63C9-D4AF-F9A9-DA93-0CA75247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692150" marR="0" indent="-692150">
              <a:spcBef>
                <a:spcPts val="44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</a:t>
            </a:r>
            <a:r>
              <a:rPr lang="en-US" b="1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endParaRPr lang="en-IN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character denotes any alphabet, digit or special symbol used to represent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information.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alphabets,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allowed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835" marR="1056005" indent="-34290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alphabets, numbers and special symbols when properly combined form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constants, variables 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524B93B-E323-EE36-64D7-26B18AA9DE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446" y="1885071"/>
            <a:ext cx="8609428" cy="30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FE3A-A887-E5E1-1A0F-CEAE3259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 marL="692150" indent="-692150">
              <a:lnSpc>
                <a:spcPct val="120000"/>
              </a:lnSpc>
              <a:spcBef>
                <a:spcPts val="440"/>
              </a:spcBef>
              <a:buNone/>
            </a:pPr>
            <a:r>
              <a:rPr lang="en-US" sz="112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Identifiers</a:t>
            </a:r>
            <a:endParaRPr lang="en-IN" sz="11200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3535" marR="0" indent="0">
              <a:lnSpc>
                <a:spcPct val="12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entities</a:t>
            </a:r>
            <a:r>
              <a:rPr lang="en-US" sz="7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variables,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arrays,</a:t>
            </a:r>
            <a:r>
              <a:rPr lang="en-US" sz="7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functions, structures etc.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3535" marR="0" indent="0">
              <a:lnSpc>
                <a:spcPct val="12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11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 for</a:t>
            </a:r>
            <a:r>
              <a:rPr lang="en-US" sz="11200" b="1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en-US" sz="11200" b="1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 are:</a:t>
            </a:r>
          </a:p>
          <a:p>
            <a:pPr marL="343535" marR="0" indent="0">
              <a:lnSpc>
                <a:spcPct val="12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11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(How we declare the variable)</a:t>
            </a:r>
            <a:endParaRPr lang="en-IN" sz="11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525145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975360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name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consists of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alphabets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(both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case),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digits</a:t>
            </a:r>
            <a:r>
              <a:rPr lang="en-US" sz="8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underscore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(_) sign.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975360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first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characters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alphabet or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underscore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975360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should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791210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74612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since C is a case sensitive, the upper case and lower case considered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differently,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code,</a:t>
            </a:r>
            <a:r>
              <a:rPr lang="en-US" sz="80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spc="3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	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z="80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identifiers.</a:t>
            </a:r>
          </a:p>
          <a:p>
            <a:pPr marL="457200" marR="791210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975360" algn="l"/>
              </a:tabLst>
            </a:pPr>
            <a:r>
              <a:rPr lang="en-IN" sz="8000" dirty="0">
                <a:latin typeface="Times New Roman" panose="02020603050405020304" pitchFamily="18" charset="0"/>
              </a:rPr>
              <a:t>6. No commas or blanks are allowed with in a variable name. No special symbol other than underscore</a:t>
            </a:r>
          </a:p>
          <a:p>
            <a:pPr marL="457200" marR="761365" lvl="1" inden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746125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identifiers</a:t>
            </a:r>
            <a:r>
              <a:rPr lang="en-US" sz="8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8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meaningful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8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value,</a:t>
            </a:r>
            <a:r>
              <a:rPr lang="en-US" sz="8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net_salary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age, data etc. An 	identifier name may be long, some implementation</a:t>
            </a:r>
            <a:r>
              <a:rPr lang="en-US" sz="8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recognizes only first eight characters, most 	recognize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 characters. ANSI</a:t>
            </a:r>
            <a:r>
              <a:rPr lang="en-US" sz="8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compiler recognize 31 characters. </a:t>
            </a:r>
          </a:p>
          <a:p>
            <a:pPr marL="457200" marR="76136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981710" algn="l"/>
              </a:tabLst>
            </a:pP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invalid identifiers </a:t>
            </a:r>
            <a:r>
              <a:rPr lang="en-US" sz="8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5cb, int,</a:t>
            </a:r>
            <a:r>
              <a:rPr lang="en-US" sz="8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res#,    avg</a:t>
            </a:r>
            <a:r>
              <a:rPr lang="en-US" sz="8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etc.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995A-70B6-C8F0-3B88-C4339052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692150" indent="-692150">
              <a:spcBef>
                <a:spcPts val="440"/>
              </a:spcBef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C Keywords</a:t>
            </a:r>
            <a:endParaRPr lang="en-IN" b="1" u="sng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B7FA65C7-F953-DC65-4635-85C72BEA4B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015" y="928468"/>
            <a:ext cx="11873133" cy="5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A676-71D8-E79B-C72D-2F80C69D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Constant</a:t>
            </a:r>
          </a:p>
          <a:p>
            <a:pPr marL="457835" marR="504825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 is any value that cannot be changed during program execution.</a:t>
            </a:r>
            <a:r>
              <a:rPr lang="en-US" sz="20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number, single character, or character string is known as a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57835" marR="504825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constant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en-US" sz="20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doesn’t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whereas</a:t>
            </a:r>
            <a:r>
              <a:rPr lang="en-US" sz="20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en-US" sz="20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change.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the number 50 represents a constant integer value. The character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"Programming in C is fun.\n" is an example of a constant character string. C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divided into two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categories: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3535" marR="4953635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Constants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3535" marR="4953635" algn="just"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</a:p>
          <a:p>
            <a:pPr marL="114935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EA4BA9DB-C5DB-B5CF-9DBE-99D0A001E9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182" y="3151163"/>
            <a:ext cx="10874326" cy="35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4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095-2965-BA8B-DC66-47A7968A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10000"/>
          </a:bodyPr>
          <a:lstStyle/>
          <a:p>
            <a:pPr marL="114935" marR="532130" indent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000" b="1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Numeric constant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Numeric constant consists of digits. It required minimum size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2 bytes and max 4 bytes. It may be positive or negative but by default sign is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positive. </a:t>
            </a:r>
          </a:p>
          <a:p>
            <a:pPr marL="400685" marR="532130" indent="-28575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comma or space is allowed within the numeric constant and</a:t>
            </a:r>
          </a:p>
          <a:p>
            <a:pPr marL="400685" marR="532130" indent="-28575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have at least 1 digit. </a:t>
            </a:r>
          </a:p>
          <a:p>
            <a:pPr marL="400685" marR="532130" indent="-28575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allowable range for integer constants is -32768 to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32767.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Truly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speaking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 depends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compiler.</a:t>
            </a:r>
            <a:r>
              <a:rPr lang="en-US" sz="19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16-bit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Turbo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Turbo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–32768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32767.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334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For a 32-bit compiler the range would be even greater.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categorized a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 constant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constant.</a:t>
            </a:r>
            <a:r>
              <a:rPr lang="en-US" sz="19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integer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 are</a:t>
            </a:r>
            <a:r>
              <a:rPr lang="en-US" sz="19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whole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no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19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point.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9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sz="1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constants</a:t>
            </a: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are:</a:t>
            </a: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087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87600" algn="l"/>
                <a:tab pos="2889885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constant:	0	9(base 10)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087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2680" algn="l"/>
                <a:tab pos="2894965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Octal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constant:	0	7(base 8)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087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3397885" algn="l"/>
              </a:tabLs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Hexa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19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constant:</a:t>
            </a:r>
            <a:r>
              <a:rPr lang="en-US" sz="19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0----9,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A-------F(base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16)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8463" marR="551815" indent="-342900" algn="just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decimal constant first digit should not be zero unlike octal constant first digit </a:t>
            </a:r>
            <a:r>
              <a:rPr lang="en-US" sz="1900" b="1" i="1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be zero(as 076, 0127)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8463" marR="551815" indent="-342900" algn="just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hexadecimal constant first two digit should be</a:t>
            </a:r>
            <a:r>
              <a:rPr lang="en-US" sz="1900" b="1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0x/ 0X (such as 0x24, 0x87A).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default type of integer constant is integer but if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of integer constant is exceeds range then value represented by integer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is taken to be unsigned integer or long integer. It can also be explicitly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mention integer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unsigned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by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suffix l/L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u/U.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88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D88F-1F6B-7DB8-A48C-1E3135A3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14935" marR="560705" indent="0">
              <a:lnSpc>
                <a:spcPct val="15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4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4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4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24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floating</a:t>
            </a:r>
            <a:r>
              <a:rPr lang="en-US" sz="24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z="2400" b="1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constant)</a:t>
            </a:r>
            <a:r>
              <a:rPr lang="en-US" sz="2400" b="1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14935" marR="560705" indent="0">
              <a:lnSpc>
                <a:spcPct val="15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rule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737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 one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0292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 point.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737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either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0292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positive.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6250" marR="1056005" indent="-4206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commas 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blanks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constant.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Ex.: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+325.34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426.0,  -32.76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To express small/large real constant exponent(scientific) form is used where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is written in mantissa and exponent form separated by e/E. Exponent 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positive or negative integer but mantissa 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real/integer type,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3.6*10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=3.6e+5.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sz="20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explicitly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by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suffix of f/F.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2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C589-10A7-7C78-8086-85209BB5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342900" marR="560705" indent="-34290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 Constant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6435" marR="560705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 constant represented as a single character enclosed within a single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quote. </a:t>
            </a:r>
          </a:p>
          <a:p>
            <a:pPr marL="686435" marR="560705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can be single digit, single special symbol or white spaces such as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‘9’,’c’,’$’, ‘ ’ etc.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4570" marR="0" indent="0" algn="just">
              <a:spcBef>
                <a:spcPts val="995"/>
              </a:spcBef>
              <a:spcAft>
                <a:spcPts val="0"/>
              </a:spcAft>
              <a:buNone/>
              <a:tabLst>
                <a:tab pos="211455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A	Z  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ASCII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(65-90)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9020" marR="0" indent="0" algn="just">
              <a:spcBef>
                <a:spcPts val="1240"/>
              </a:spcBef>
              <a:spcAft>
                <a:spcPts val="0"/>
              </a:spcAft>
              <a:buNone/>
              <a:tabLst>
                <a:tab pos="212471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	z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ASCII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(97-122)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9020" marR="0" indent="0" algn="just">
              <a:spcBef>
                <a:spcPts val="1240"/>
              </a:spcBef>
              <a:spcAft>
                <a:spcPts val="0"/>
              </a:spcAft>
              <a:buNone/>
              <a:tabLst>
                <a:tab pos="235712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0-------------9	ASCII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(48-59)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9020" marR="0" indent="0" algn="just">
              <a:spcBef>
                <a:spcPts val="1240"/>
              </a:spcBef>
              <a:spcAft>
                <a:spcPts val="0"/>
              </a:spcAft>
              <a:buNone/>
              <a:tabLst>
                <a:tab pos="235712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;	      ASCII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(59)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en-US" sz="2600" b="1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onstant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6435" marR="572770" indent="-34290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of characters are called string and when sequence of characters are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enclosed within a double quote (it may be combination of all kind of symbols) is a</a:t>
            </a:r>
            <a:r>
              <a:rPr lang="en-US" sz="2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constant. </a:t>
            </a:r>
          </a:p>
          <a:p>
            <a:pPr marL="686435" marR="572770" indent="-34290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constant has zero, one or more than one character and at the</a:t>
            </a:r>
            <a:r>
              <a:rPr lang="en-US" sz="2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of the string null character(\0) is automatically placed by compiler. </a:t>
            </a:r>
          </a:p>
          <a:p>
            <a:pPr marL="343535" marR="572770" indent="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sarathina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,      “908”,      “3”,   ” ”,      “A” etc. </a:t>
            </a:r>
          </a:p>
          <a:p>
            <a:pPr marL="343535" marR="572770" indent="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marL="343535" marR="572770" indent="0" algn="just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 although same characters</a:t>
            </a:r>
            <a:r>
              <a:rPr lang="en-US" sz="2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enclosed within single and double quotes it represents different meaning such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“A” and ‘A’ are different because first one is string attached with null character</a:t>
            </a:r>
            <a:r>
              <a:rPr lang="en-US" sz="2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corresponding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ASCII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22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65.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89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4429-CAA6-DF4A-A36D-DFD68E99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1493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Symbolic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56070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substitute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characters may be numeric, character or string constant. These constant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beginning of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22170" marR="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#define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 written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5770" marR="3622675" indent="0">
              <a:lnSpc>
                <a:spcPct val="17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#define MAX 10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5770" marR="3622675" indent="0">
              <a:lnSpc>
                <a:spcPct val="17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#define CH ‘b’</a:t>
            </a:r>
          </a:p>
          <a:p>
            <a:pPr marL="180467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#define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1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077-3DB2-72AF-A834-F0E31FD8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1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 of C Programming Language</a:t>
            </a:r>
            <a:endParaRPr lang="en-IN" sz="3200" b="1" u="sng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B830-79D3-9352-12D5-4C56FDA3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4911"/>
            <a:ext cx="12192000" cy="6253088"/>
          </a:xfrm>
        </p:spPr>
        <p:txBody>
          <a:bodyPr>
            <a:normAutofit fontScale="55000" lnSpcReduction="20000"/>
          </a:bodyPr>
          <a:lstStyle/>
          <a:p>
            <a:pPr marL="342900" marR="154305" lvl="0" indent="-342900" algn="just">
              <a:lnSpc>
                <a:spcPct val="160000"/>
              </a:lnSpc>
              <a:spcBef>
                <a:spcPts val="94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50240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a General Purpose Programming Language. This means C can be used to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variety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applications.</a:t>
            </a:r>
            <a:r>
              <a:rPr lang="en-US" sz="3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often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referred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3600" b="1" i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</a:t>
            </a:r>
            <a:r>
              <a:rPr lang="en-US" sz="3600" b="1" i="1" spc="-4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60000"/>
              </a:lnSpc>
              <a:spcBef>
                <a:spcPts val="44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548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spc="2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36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2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</a:t>
            </a:r>
            <a:r>
              <a:rPr lang="en-US" sz="3600" b="1" i="1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-US" sz="3600" b="1" i="1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6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en-US" sz="36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n-US" sz="36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3600" spc="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combines</a:t>
            </a:r>
            <a:r>
              <a:rPr lang="en-US" sz="36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2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US" sz="36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600" spc="2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3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3670" lvl="0" indent="-342900" algn="just">
              <a:lnSpc>
                <a:spcPct val="160000"/>
              </a:lnSpc>
              <a:spcBef>
                <a:spcPts val="4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5485" algn="l"/>
              </a:tabLs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a </a:t>
            </a: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programming language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means as a programmer, you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3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51765" lvl="0" indent="-342900" algn="just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5485" algn="l"/>
              </a:tabLst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portable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means a C program runs in different environments. C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platforms.</a:t>
            </a:r>
            <a:r>
              <a:rPr lang="en-US" sz="3600" spc="-4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en-US" sz="36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easily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36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super fast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compilation and execution of programs is much faster on C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 with</a:t>
            </a:r>
            <a:r>
              <a:rPr lang="en-US" sz="3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sz="36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languages.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is easy to debug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 compiler detects syntax errors quickly and easily and</a:t>
            </a:r>
            <a:r>
              <a:rPr lang="en-US" sz="36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displays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along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numbers of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and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6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message.</a:t>
            </a:r>
          </a:p>
          <a:p>
            <a:pPr algn="just">
              <a:lnSpc>
                <a:spcPct val="160000"/>
              </a:lnSpc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Finally,</a:t>
            </a:r>
            <a:r>
              <a:rPr lang="en-US" sz="3600" spc="3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n-US" sz="36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36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en-US" sz="36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</a:t>
            </a:r>
            <a:r>
              <a:rPr lang="en-US" sz="36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</a:t>
            </a:r>
            <a:r>
              <a:rPr lang="en-US" sz="36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sz="36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9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FBEE-3261-8432-D431-CCB6E9F1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classical method of learning English is to first learn the alphabets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in the language, then learn to combine these alphabets to form words, 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turn are combined to form sentences and sentences are combined to form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paragraphs.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easier.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 to write program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must first know what alphabets, numbers and special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symbols are used in C, then how using them constants, variables and keywords are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constructed, and finally how are these combined to form an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 group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combined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 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96F832E-C346-C3D7-EC56-FBA5634EA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6098" y="3429000"/>
            <a:ext cx="10522633" cy="3225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91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D207-B406-16BE-1D42-4A9905AD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520505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100" dirty="0">
                <a:latin typeface="Times New Roman" panose="02020603050405020304" pitchFamily="18" charset="0"/>
                <a:cs typeface="+mn-cs"/>
              </a:rPr>
              <a:t>two types</a:t>
            </a:r>
            <a:endParaRPr lang="en-IN" sz="2100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A05C-8839-6A0D-DCF8-57B34F75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182"/>
            <a:ext cx="12192000" cy="619681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spcBef>
                <a:spcPts val="124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0391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124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0391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Low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 level languages are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level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 level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level language computer only understand digital numbers i.e. in the form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0 and 1. So, instruction given to the computer is in the form binary digit, which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difficult to implement instruction in binary code. This type of program is not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portable, difficult to maintain and also error prone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 language 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hand modified version of machine level language. Where instructions 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in English like word as ADD, SUM, MOV etc. It is easy to write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but not understand by the machine. So the translator used here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assembler to translate into machine level.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 language is bit easier,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programmer has to know low level details related to low level language.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b="1" i="1" dirty="0">
                <a:latin typeface="Times New Roman" panose="02020603050405020304" pitchFamily="18" charset="0"/>
              </a:rPr>
              <a:t>In the assembly level language the data are stored in the computer register, which varies for different computer. Hence it is not portable.</a:t>
            </a:r>
            <a:endParaRPr lang="en-IN" sz="2100" b="1" i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independent,</a:t>
            </a:r>
            <a:r>
              <a:rPr lang="en-US" sz="20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 it</a:t>
            </a:r>
            <a:r>
              <a:rPr lang="en-US" sz="20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b="1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portable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category is Pascal, Cobol, Fortran etc. High level languages are understood by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machine. So it need to translate by the translator into machine level. 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translator is software which is used to translate high level language as well as low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machine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2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2770-503E-B21D-4706-085E5136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112542"/>
            <a:ext cx="11985674" cy="6745458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and Interpreter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used to convert the high level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into machine level language. The program written in</a:t>
            </a:r>
            <a:r>
              <a:rPr lang="en-US" sz="2000" spc="-5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 machine level language program is called 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program. Both compiler and interpreter perform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task but there working is different.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read the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2000" b="1" i="1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at-a-time</a:t>
            </a:r>
            <a:r>
              <a:rPr lang="en-US" sz="2000" b="1" i="1" spc="3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i="1" spc="3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searches</a:t>
            </a:r>
            <a:r>
              <a:rPr lang="en-US" sz="2000" b="1" i="1" spc="3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b="1" i="1" spc="3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en-US" sz="2000" b="1" i="1" spc="3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i="1" spc="3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en-US" sz="2000" b="1" i="1" spc="3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them.</a:t>
            </a:r>
            <a:r>
              <a:rPr lang="en-US" sz="2000" b="1" i="1" spc="3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spc="-5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000" spc="-5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preferred.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Whereas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and convert it to object code. If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check error,</a:t>
            </a:r>
            <a:r>
              <a:rPr lang="en-US" sz="2000" b="1" i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2000" b="1" i="1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2000" b="1" i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sz="2000" b="1" i="1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i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hence</a:t>
            </a:r>
            <a:r>
              <a:rPr lang="en-US" sz="2000" b="1" i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b="1" i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Source Program						Object program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(High level language program)			(Machine level language program)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E0F039-143B-369E-95E6-F7224C4265BD}"/>
              </a:ext>
            </a:extLst>
          </p:cNvPr>
          <p:cNvSpPr/>
          <p:nvPr/>
        </p:nvSpPr>
        <p:spPr>
          <a:xfrm>
            <a:off x="5205047" y="5528599"/>
            <a:ext cx="1941341" cy="49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9B11-206B-5A79-12B8-A7F31A59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574675" marR="0" indent="-461963">
              <a:lnSpc>
                <a:spcPts val="4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and Preprocessor Directive</a:t>
            </a:r>
            <a:endParaRPr lang="en-IN" b="1" u="sng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74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i="1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Comments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740" marR="0" indent="0" algn="just">
              <a:lnSpc>
                <a:spcPct val="15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It  </a:t>
            </a:r>
            <a:r>
              <a:rPr lang="en-US" sz="2000" spc="1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indicates   </a:t>
            </a:r>
            <a:r>
              <a:rPr lang="en-US" sz="20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  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  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  </a:t>
            </a:r>
            <a:r>
              <a:rPr lang="en-US" sz="2000" spc="1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  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program.   </a:t>
            </a:r>
            <a:r>
              <a:rPr lang="en-US" sz="2000" spc="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  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  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represented   </a:t>
            </a:r>
            <a:r>
              <a:rPr lang="en-US" sz="2000" spc="1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1640" marR="151765" indent="0" algn="just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/*……………………………..*/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readability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useful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4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generally used for documentation. It is enclosed within the decimeters.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line can be single or multiple line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should not be nested. It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anywhere in the program except inside string constant &amp; character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740" marR="0" indent="0" algn="just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Preprocessor</a:t>
            </a:r>
            <a:r>
              <a:rPr lang="en-US" sz="2400" b="1" i="1" spc="3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Directive:</a:t>
            </a: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0240" marR="152400" indent="0" algn="just">
              <a:lnSpc>
                <a:spcPct val="15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tells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input/output library. It is also used in symbolic constant such 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3.14(value).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(standard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file)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&amp;declaration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),</a:t>
            </a:r>
            <a:r>
              <a:rPr lang="en-US" sz="2000" spc="4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pow( ) etc. Generally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used to display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spc="4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value.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2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2C31-41AE-2157-D5A4-3707AB3E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n-US" sz="3600" b="1" u="sng" kern="0" spc="-6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u="sng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600" b="1" u="sng" kern="0" spc="-4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u="sng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b="1" u="sng" kern="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u="sng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IN" sz="3600" b="1" u="sng" kern="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7B749A4A-4AC7-AA01-1298-42858F38F9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535" y="1266091"/>
            <a:ext cx="9917723" cy="49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eg">
            <a:extLst>
              <a:ext uri="{FF2B5EF4-FFF2-40B4-BE49-F238E27FC236}">
                <a16:creationId xmlns:a16="http://schemas.microsoft.com/office/drawing/2014/main" id="{5AF6C314-C5A2-1EAC-21A0-F519D197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4068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B4DA-5C86-8303-0A8B-3BFAE00B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114935" marR="0" indent="0">
              <a:spcBef>
                <a:spcPts val="995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/*First c program with return statement*/</a:t>
            </a:r>
            <a:endParaRPr lang="en-IN" b="1" u="sng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935" marR="5101590" indent="0">
              <a:lnSpc>
                <a:spcPct val="176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14935" marR="5101590" indent="0">
              <a:lnSpc>
                <a:spcPct val="176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()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{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2539365" indent="0">
              <a:lnSpc>
                <a:spcPct val="176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("welcome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language.\n");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	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0;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}</a:t>
            </a:r>
          </a:p>
          <a:p>
            <a:pPr marL="114935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>
              <a:spcBef>
                <a:spcPts val="124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welcome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8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2068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Characteristic of C Programming Language</vt:lpstr>
      <vt:lpstr>PowerPoint Presentation</vt:lpstr>
      <vt:lpstr>Programming Language-   two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Amit Kumar</cp:lastModifiedBy>
  <cp:revision>77</cp:revision>
  <dcterms:created xsi:type="dcterms:W3CDTF">2024-01-24T10:32:40Z</dcterms:created>
  <dcterms:modified xsi:type="dcterms:W3CDTF">2024-02-02T06:12:27Z</dcterms:modified>
</cp:coreProperties>
</file>