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8" r:id="rId1"/>
  </p:sldMasterIdLst>
  <p:sldIdLst>
    <p:sldId id="289" r:id="rId2"/>
    <p:sldId id="290" r:id="rId3"/>
    <p:sldId id="266" r:id="rId4"/>
    <p:sldId id="291" r:id="rId5"/>
    <p:sldId id="292" r:id="rId6"/>
    <p:sldId id="293" r:id="rId7"/>
    <p:sldId id="294" r:id="rId8"/>
    <p:sldId id="295" r:id="rId9"/>
    <p:sldId id="296" r:id="rId10"/>
    <p:sldId id="297" r:id="rId11"/>
    <p:sldId id="268" r:id="rId12"/>
    <p:sldId id="300" r:id="rId13"/>
    <p:sldId id="299" r:id="rId14"/>
    <p:sldId id="301" r:id="rId15"/>
    <p:sldId id="302" r:id="rId16"/>
    <p:sldId id="303" r:id="rId17"/>
    <p:sldId id="304" r:id="rId18"/>
    <p:sldId id="305" r:id="rId19"/>
    <p:sldId id="298" r:id="rId20"/>
    <p:sldId id="269" r:id="rId21"/>
    <p:sldId id="270" r:id="rId22"/>
    <p:sldId id="271" r:id="rId23"/>
    <p:sldId id="272" r:id="rId24"/>
    <p:sldId id="273" r:id="rId25"/>
    <p:sldId id="274" r:id="rId26"/>
    <p:sldId id="275" r:id="rId27"/>
    <p:sldId id="276" r:id="rId28"/>
    <p:sldId id="277" r:id="rId29"/>
    <p:sldId id="306"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68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2" autoAdjust="0"/>
    <p:restoredTop sz="91414" autoAdjust="0"/>
  </p:normalViewPr>
  <p:slideViewPr>
    <p:cSldViewPr>
      <p:cViewPr varScale="1">
        <p:scale>
          <a:sx n="67" d="100"/>
          <a:sy n="67" d="100"/>
        </p:scale>
        <p:origin x="-1176"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19830D98-3CC4-475A-8E7F-73478E76674D}" type="datetimeFigureOut">
              <a:rPr lang="en-US" smtClean="0"/>
              <a:t>3/6/2024</a:t>
            </a:fld>
            <a:endParaRPr lang="en-US"/>
          </a:p>
        </p:txBody>
      </p:sp>
      <p:sp>
        <p:nvSpPr>
          <p:cNvPr id="5" name="Footer Placeholder 4"/>
          <p:cNvSpPr>
            <a:spLocks noGrp="1"/>
          </p:cNvSpPr>
          <p:nvPr>
            <p:ph type="ftr" sz="quarter" idx="11"/>
          </p:nvPr>
        </p:nvSpPr>
        <p:spPr>
          <a:xfrm>
            <a:off x="1174044" y="5357592"/>
            <a:ext cx="5034845" cy="365125"/>
          </a:xfrm>
        </p:spPr>
        <p:txBody>
          <a:bodyPr/>
          <a:lstStyle/>
          <a:p>
            <a:endParaRPr lang="en-US"/>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D0E6D827-B9AE-4068-9110-AFE62ADE4E7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830D98-3CC4-475A-8E7F-73478E76674D}" type="datetimeFigureOut">
              <a:rPr lang="en-US" smtClean="0"/>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E6D827-B9AE-4068-9110-AFE62ADE4E7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830D98-3CC4-475A-8E7F-73478E76674D}" type="datetimeFigureOut">
              <a:rPr lang="en-US" smtClean="0"/>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E6D827-B9AE-4068-9110-AFE62ADE4E7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830D98-3CC4-475A-8E7F-73478E76674D}" type="datetimeFigureOut">
              <a:rPr lang="en-US" smtClean="0"/>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E6D827-B9AE-4068-9110-AFE62ADE4E7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830D98-3CC4-475A-8E7F-73478E76674D}" type="datetimeFigureOut">
              <a:rPr lang="en-US" smtClean="0"/>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E6D827-B9AE-4068-9110-AFE62ADE4E7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9830D98-3CC4-475A-8E7F-73478E76674D}" type="datetimeFigureOut">
              <a:rPr lang="en-US" smtClean="0"/>
              <a:t>3/6/2024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E6D827-B9AE-4068-9110-AFE62ADE4E72}" type="slidenum">
              <a:rPr lang="en-US" smtClean="0"/>
              <a:t>‹#›</a:t>
            </a:fld>
            <a:endParaRPr lang="en-US"/>
          </a:p>
        </p:txBody>
      </p:sp>
      <p:sp>
        <p:nvSpPr>
          <p:cNvPr id="9" name="Content Placeholder 8"/>
          <p:cNvSpPr>
            <a:spLocks noGrp="1"/>
          </p:cNvSpPr>
          <p:nvPr>
            <p:ph sz="quarter" idx="13"/>
          </p:nvPr>
        </p:nvSpPr>
        <p:spPr>
          <a:xfrm>
            <a:off x="1298448" y="2121407"/>
            <a:ext cx="3200400" cy="36027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63440" y="2119313"/>
            <a:ext cx="3200400" cy="3605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9830D98-3CC4-475A-8E7F-73478E76674D}" type="datetimeFigureOut">
              <a:rPr lang="en-US" smtClean="0"/>
              <a:t>3/6/2024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E6D827-B9AE-4068-9110-AFE62ADE4E72}" type="slidenum">
              <a:rPr lang="en-US" smtClean="0"/>
              <a:t>‹#›</a:t>
            </a:fld>
            <a:endParaRPr lang="en-US"/>
          </a:p>
        </p:txBody>
      </p:sp>
      <p:sp>
        <p:nvSpPr>
          <p:cNvPr id="11" name="Content Placeholder 10"/>
          <p:cNvSpPr>
            <a:spLocks noGrp="1"/>
          </p:cNvSpPr>
          <p:nvPr>
            <p:ph sz="quarter" idx="13"/>
          </p:nvPr>
        </p:nvSpPr>
        <p:spPr>
          <a:xfrm>
            <a:off x="1298448" y="2944368"/>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9830D98-3CC4-475A-8E7F-73478E76674D}" type="datetimeFigureOut">
              <a:rPr lang="en-US" smtClean="0"/>
              <a:t>3/6/2024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E6D827-B9AE-4068-9110-AFE62ADE4E7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830D98-3CC4-475A-8E7F-73478E76674D}" type="datetimeFigureOut">
              <a:rPr lang="en-US" smtClean="0"/>
              <a:t>3/6/2024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E6D827-B9AE-4068-9110-AFE62ADE4E7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en-US" smtClean="0"/>
              <a:t>Click to edit Master title style</a:t>
            </a:r>
            <a:endParaRPr lang="en-US"/>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1698" y="5885672"/>
            <a:ext cx="1213821" cy="365125"/>
          </a:xfrm>
        </p:spPr>
        <p:txBody>
          <a:bodyPr/>
          <a:lstStyle/>
          <a:p>
            <a:fld id="{19830D98-3CC4-475A-8E7F-73478E76674D}" type="datetimeFigureOut">
              <a:rPr lang="en-US" smtClean="0"/>
              <a:t>3/6/2024</a:t>
            </a:fld>
            <a:endParaRPr lang="en-US"/>
          </a:p>
        </p:txBody>
      </p:sp>
      <p:sp>
        <p:nvSpPr>
          <p:cNvPr id="6" name="Footer Placeholder 5"/>
          <p:cNvSpPr>
            <a:spLocks noGrp="1"/>
          </p:cNvSpPr>
          <p:nvPr>
            <p:ph type="ftr" sz="quarter" idx="11"/>
          </p:nvPr>
        </p:nvSpPr>
        <p:spPr>
          <a:xfrm rot="-60000">
            <a:off x="914554" y="5829261"/>
            <a:ext cx="3522607" cy="365125"/>
          </a:xfrm>
        </p:spPr>
        <p:txBody>
          <a:bodyPr/>
          <a:lstStyle/>
          <a:p>
            <a:endParaRPr lang="en-US"/>
          </a:p>
        </p:txBody>
      </p:sp>
      <p:sp>
        <p:nvSpPr>
          <p:cNvPr id="7" name="Slide Number Placeholder 6"/>
          <p:cNvSpPr>
            <a:spLocks noGrp="1"/>
          </p:cNvSpPr>
          <p:nvPr>
            <p:ph type="sldNum" sz="quarter" idx="12"/>
          </p:nvPr>
        </p:nvSpPr>
        <p:spPr>
          <a:xfrm rot="60000">
            <a:off x="7557313" y="5896961"/>
            <a:ext cx="554023" cy="365125"/>
          </a:xfrm>
        </p:spPr>
        <p:txBody>
          <a:bodyPr/>
          <a:lstStyle/>
          <a:p>
            <a:fld id="{D0E6D827-B9AE-4068-9110-AFE62ADE4E7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5936" y="5888737"/>
            <a:ext cx="1213821" cy="365125"/>
          </a:xfrm>
        </p:spPr>
        <p:txBody>
          <a:bodyPr/>
          <a:lstStyle/>
          <a:p>
            <a:fld id="{19830D98-3CC4-475A-8E7F-73478E76674D}" type="datetimeFigureOut">
              <a:rPr lang="en-US" smtClean="0"/>
              <a:t>3/6/2024</a:t>
            </a:fld>
            <a:endParaRPr lang="en-US"/>
          </a:p>
        </p:txBody>
      </p:sp>
      <p:sp>
        <p:nvSpPr>
          <p:cNvPr id="6" name="Footer Placeholder 5"/>
          <p:cNvSpPr>
            <a:spLocks noGrp="1"/>
          </p:cNvSpPr>
          <p:nvPr>
            <p:ph type="ftr" sz="quarter" idx="11"/>
          </p:nvPr>
        </p:nvSpPr>
        <p:spPr>
          <a:xfrm rot="-60000">
            <a:off x="914569" y="5831037"/>
            <a:ext cx="3319043" cy="365125"/>
          </a:xfrm>
        </p:spPr>
        <p:txBody>
          <a:bodyPr/>
          <a:lstStyle/>
          <a:p>
            <a:endParaRPr lang="en-US"/>
          </a:p>
        </p:txBody>
      </p:sp>
      <p:sp>
        <p:nvSpPr>
          <p:cNvPr id="7" name="Slide Number Placeholder 6"/>
          <p:cNvSpPr>
            <a:spLocks noGrp="1"/>
          </p:cNvSpPr>
          <p:nvPr>
            <p:ph type="sldNum" sz="quarter" idx="12"/>
          </p:nvPr>
        </p:nvSpPr>
        <p:spPr>
          <a:xfrm rot="60000">
            <a:off x="7562089" y="5900026"/>
            <a:ext cx="554023" cy="365125"/>
          </a:xfrm>
        </p:spPr>
        <p:txBody>
          <a:bodyPr/>
          <a:lstStyle/>
          <a:p>
            <a:fld id="{D0E6D827-B9AE-4068-9110-AFE62ADE4E7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1520" y="576072"/>
            <a:ext cx="76962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19830D98-3CC4-475A-8E7F-73478E76674D}" type="datetimeFigureOut">
              <a:rPr lang="en-US" smtClean="0"/>
              <a:t>3/6/2024</a:t>
            </a:fld>
            <a:endParaRPr lang="en-US"/>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n-US"/>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D0E6D827-B9AE-4068-9110-AFE62ADE4E7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4069" r:id="rId1"/>
    <p:sldLayoutId id="2147484070" r:id="rId2"/>
    <p:sldLayoutId id="2147484071" r:id="rId3"/>
    <p:sldLayoutId id="2147484072" r:id="rId4"/>
    <p:sldLayoutId id="2147484073" r:id="rId5"/>
    <p:sldLayoutId id="2147484074" r:id="rId6"/>
    <p:sldLayoutId id="2147484075" r:id="rId7"/>
    <p:sldLayoutId id="2147484076" r:id="rId8"/>
    <p:sldLayoutId id="2147484077" r:id="rId9"/>
    <p:sldLayoutId id="2147484078" r:id="rId10"/>
    <p:sldLayoutId id="214748407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057400"/>
            <a:ext cx="8229600" cy="1143000"/>
          </a:xfrm>
        </p:spPr>
        <p:txBody>
          <a:bodyPr>
            <a:normAutofit/>
          </a:bodyPr>
          <a:lstStyle/>
          <a:p>
            <a:r>
              <a:rPr lang="en-US" sz="6000" b="1" dirty="0" smtClean="0">
                <a:latin typeface="Bookman Old Style" pitchFamily="18" charset="0"/>
              </a:rPr>
              <a:t>Linear Regression</a:t>
            </a:r>
            <a:endParaRPr lang="en-US" sz="6000" b="1" dirty="0">
              <a:latin typeface="Bookman Old Style" pitchFamily="18" charset="0"/>
            </a:endParaRPr>
          </a:p>
        </p:txBody>
      </p:sp>
    </p:spTree>
    <p:extLst>
      <p:ext uri="{BB962C8B-B14F-4D97-AF65-F5344CB8AC3E}">
        <p14:creationId xmlns:p14="http://schemas.microsoft.com/office/powerpoint/2010/main" val="1949143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0"/>
            <a:ext cx="7391400" cy="714375"/>
          </a:xfrm>
        </p:spPr>
        <p:txBody>
          <a:bodyPr>
            <a:noAutofit/>
          </a:bodyPr>
          <a:lstStyle/>
          <a:p>
            <a:r>
              <a:rPr lang="en-US" dirty="0"/>
              <a:t>Types of Regression</a:t>
            </a:r>
          </a:p>
        </p:txBody>
      </p:sp>
      <p:pic>
        <p:nvPicPr>
          <p:cNvPr id="1026" name="Picture 2" descr="Regression Analysis in Machin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600200"/>
            <a:ext cx="7391400" cy="4619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47479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33400"/>
            <a:ext cx="7601319" cy="609600"/>
          </a:xfrm>
        </p:spPr>
        <p:txBody>
          <a:bodyPr>
            <a:normAutofit fontScale="90000"/>
          </a:bodyPr>
          <a:lstStyle/>
          <a:p>
            <a:r>
              <a:rPr lang="en-US" b="1" dirty="0" smtClean="0">
                <a:latin typeface="Bookman Old Style" pitchFamily="18" charset="0"/>
              </a:rPr>
              <a:t>Linear Regression</a:t>
            </a:r>
            <a:endParaRPr lang="en-US" dirty="0"/>
          </a:p>
        </p:txBody>
      </p:sp>
      <p:sp>
        <p:nvSpPr>
          <p:cNvPr id="3" name="Content Placeholder 2"/>
          <p:cNvSpPr>
            <a:spLocks noGrp="1"/>
          </p:cNvSpPr>
          <p:nvPr>
            <p:ph idx="1"/>
          </p:nvPr>
        </p:nvSpPr>
        <p:spPr>
          <a:xfrm>
            <a:off x="685800" y="1066800"/>
            <a:ext cx="7696200" cy="4876800"/>
          </a:xfrm>
        </p:spPr>
        <p:txBody>
          <a:bodyPr>
            <a:noAutofit/>
          </a:bodyPr>
          <a:lstStyle/>
          <a:p>
            <a:pPr algn="just">
              <a:buFont typeface="Wingdings" pitchFamily="2" charset="2"/>
              <a:buChar char="Ø"/>
            </a:pPr>
            <a:r>
              <a:rPr lang="en-US" sz="2000" dirty="0"/>
              <a:t>Linear regression is a statistical regression method which is used for predictive analysis.</a:t>
            </a:r>
          </a:p>
          <a:p>
            <a:pPr algn="just">
              <a:buFont typeface="Wingdings" pitchFamily="2" charset="2"/>
              <a:buChar char="Ø"/>
            </a:pPr>
            <a:r>
              <a:rPr lang="en-US" sz="2000" dirty="0"/>
              <a:t>It is one of the very simple and easy algorithms which works on regression and shows the relationship between the continuous variables.</a:t>
            </a:r>
          </a:p>
          <a:p>
            <a:pPr algn="just">
              <a:buFont typeface="Wingdings" pitchFamily="2" charset="2"/>
              <a:buChar char="Ø"/>
            </a:pPr>
            <a:r>
              <a:rPr lang="en-US" sz="2000" dirty="0"/>
              <a:t>It is used for solving the regression problem in machine learning.</a:t>
            </a:r>
          </a:p>
          <a:p>
            <a:pPr algn="just">
              <a:buFont typeface="Wingdings" pitchFamily="2" charset="2"/>
              <a:buChar char="Ø"/>
            </a:pPr>
            <a:r>
              <a:rPr lang="en-US" sz="2000" dirty="0"/>
              <a:t>Linear regression shows the linear relationship between the independent variable (X-axis) and the dependent variable (Y-axis), hence called linear regression.</a:t>
            </a:r>
          </a:p>
          <a:p>
            <a:pPr algn="just">
              <a:buFont typeface="Wingdings" pitchFamily="2" charset="2"/>
              <a:buChar char="Ø"/>
            </a:pPr>
            <a:r>
              <a:rPr lang="en-US" sz="2000" dirty="0"/>
              <a:t>If there is only one input variable (x), then such linear regression is called </a:t>
            </a:r>
            <a:r>
              <a:rPr lang="en-US" sz="2000" b="1" dirty="0"/>
              <a:t>simple linear regression</a:t>
            </a:r>
            <a:r>
              <a:rPr lang="en-US" sz="2000" dirty="0"/>
              <a:t>. And if there is more than one input variable, then such linear regression is called </a:t>
            </a:r>
            <a:r>
              <a:rPr lang="en-US" sz="2000" b="1" dirty="0"/>
              <a:t>multiple linear regression</a:t>
            </a:r>
            <a:r>
              <a:rPr lang="en-US" sz="2000" dirty="0"/>
              <a:t>.</a:t>
            </a:r>
          </a:p>
          <a:p>
            <a:pPr algn="just">
              <a:buFont typeface="Wingdings" pitchFamily="2" charset="2"/>
              <a:buChar char="Ø"/>
            </a:pPr>
            <a:r>
              <a:rPr lang="en-US" sz="2000" dirty="0"/>
              <a:t>The relationship between variables in the linear regression model can be explained using the below image. Here we are predicting the salary of an employee on the basis of </a:t>
            </a:r>
            <a:r>
              <a:rPr lang="en-US" sz="2000" b="1" dirty="0"/>
              <a:t>the year of experience</a:t>
            </a:r>
            <a:r>
              <a:rPr lang="en-US" sz="2000" dirty="0"/>
              <a:t>.</a:t>
            </a:r>
          </a:p>
          <a:p>
            <a:pPr algn="just">
              <a:buFont typeface="Wingdings" pitchFamily="2" charset="2"/>
              <a:buChar char="Ø"/>
            </a:pPr>
            <a:r>
              <a:rPr lang="en-US" sz="2000" dirty="0"/>
              <a:t/>
            </a:r>
            <a:br>
              <a:rPr lang="en-US" sz="2000" dirty="0"/>
            </a:br>
            <a:endParaRPr lang="en-US" sz="2000" dirty="0"/>
          </a:p>
        </p:txBody>
      </p:sp>
    </p:spTree>
    <p:extLst>
      <p:ext uri="{BB962C8B-B14F-4D97-AF65-F5344CB8AC3E}">
        <p14:creationId xmlns:p14="http://schemas.microsoft.com/office/powerpoint/2010/main" val="28221919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33400"/>
            <a:ext cx="7601319" cy="609600"/>
          </a:xfrm>
        </p:spPr>
        <p:txBody>
          <a:bodyPr>
            <a:normAutofit fontScale="90000"/>
          </a:bodyPr>
          <a:lstStyle/>
          <a:p>
            <a:r>
              <a:rPr lang="en-US" b="1" dirty="0" smtClean="0">
                <a:latin typeface="Bookman Old Style" pitchFamily="18" charset="0"/>
              </a:rPr>
              <a:t>Linear Regression</a:t>
            </a:r>
            <a:endParaRPr lang="en-US" dirty="0"/>
          </a:p>
        </p:txBody>
      </p:sp>
      <p:sp>
        <p:nvSpPr>
          <p:cNvPr id="3" name="Content Placeholder 2"/>
          <p:cNvSpPr>
            <a:spLocks noGrp="1"/>
          </p:cNvSpPr>
          <p:nvPr>
            <p:ph idx="1"/>
          </p:nvPr>
        </p:nvSpPr>
        <p:spPr/>
        <p:txBody>
          <a:bodyPr/>
          <a:lstStyle/>
          <a:p>
            <a:endParaRPr lang="en-US" dirty="0"/>
          </a:p>
        </p:txBody>
      </p:sp>
      <p:pic>
        <p:nvPicPr>
          <p:cNvPr id="3074" name="Picture 2" descr="Linear Regression in Machin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295400"/>
            <a:ext cx="6248400"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41265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33400"/>
            <a:ext cx="7601319" cy="609600"/>
          </a:xfrm>
        </p:spPr>
        <p:txBody>
          <a:bodyPr>
            <a:normAutofit fontScale="90000"/>
          </a:bodyPr>
          <a:lstStyle/>
          <a:p>
            <a:r>
              <a:rPr lang="en-US" b="1" dirty="0" smtClean="0">
                <a:latin typeface="Bookman Old Style" pitchFamily="18" charset="0"/>
              </a:rPr>
              <a:t>Linear Regression</a:t>
            </a:r>
            <a:endParaRPr lang="en-US" dirty="0"/>
          </a:p>
        </p:txBody>
      </p:sp>
      <p:sp>
        <p:nvSpPr>
          <p:cNvPr id="4" name="Content Placeholder 3"/>
          <p:cNvSpPr>
            <a:spLocks noGrp="1"/>
          </p:cNvSpPr>
          <p:nvPr>
            <p:ph idx="1"/>
          </p:nvPr>
        </p:nvSpPr>
        <p:spPr>
          <a:xfrm>
            <a:off x="762000" y="4191000"/>
            <a:ext cx="7543800" cy="2071743"/>
          </a:xfrm>
        </p:spPr>
        <p:txBody>
          <a:bodyPr/>
          <a:lstStyle/>
          <a:p>
            <a:r>
              <a:rPr lang="en-US" dirty="0" smtClean="0"/>
              <a:t>The </a:t>
            </a:r>
            <a:r>
              <a:rPr lang="en-US" dirty="0"/>
              <a:t>mathematical equation for Linear regression:</a:t>
            </a:r>
          </a:p>
          <a:p>
            <a:r>
              <a:rPr lang="en-US" dirty="0"/>
              <a:t>Y= </a:t>
            </a:r>
            <a:r>
              <a:rPr lang="en-US" dirty="0" err="1"/>
              <a:t>aX+b</a:t>
            </a:r>
            <a:r>
              <a:rPr lang="en-US" dirty="0"/>
              <a:t>  </a:t>
            </a:r>
          </a:p>
          <a:p>
            <a:r>
              <a:rPr lang="en-US" b="1" dirty="0"/>
              <a:t>Here, Y = dependent variables (target variables),</a:t>
            </a:r>
            <a:r>
              <a:rPr lang="en-US" dirty="0"/>
              <a:t/>
            </a:r>
            <a:br>
              <a:rPr lang="en-US" dirty="0"/>
            </a:br>
            <a:r>
              <a:rPr lang="en-US" b="1" dirty="0"/>
              <a:t>X= Independent variables (predictor variables),</a:t>
            </a:r>
            <a:r>
              <a:rPr lang="en-US" dirty="0"/>
              <a:t/>
            </a:r>
            <a:br>
              <a:rPr lang="en-US" dirty="0"/>
            </a:br>
            <a:r>
              <a:rPr lang="en-US" b="1" dirty="0"/>
              <a:t>a and b are the linear coefficients</a:t>
            </a:r>
            <a:endParaRPr lang="en-US" dirty="0"/>
          </a:p>
          <a:p>
            <a:endParaRPr lang="en-US" dirty="0"/>
          </a:p>
        </p:txBody>
      </p:sp>
      <p:pic>
        <p:nvPicPr>
          <p:cNvPr id="2050" name="Picture 2" descr="Regression Analysis in Machin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341120"/>
            <a:ext cx="3657600" cy="2926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39510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33400"/>
            <a:ext cx="7601319" cy="609600"/>
          </a:xfrm>
        </p:spPr>
        <p:txBody>
          <a:bodyPr>
            <a:normAutofit fontScale="90000"/>
          </a:bodyPr>
          <a:lstStyle/>
          <a:p>
            <a:r>
              <a:rPr lang="en-US" b="1" dirty="0" smtClean="0">
                <a:latin typeface="Bookman Old Style" pitchFamily="18" charset="0"/>
              </a:rPr>
              <a:t>Linear Regression Line</a:t>
            </a:r>
            <a:endParaRPr lang="en-US" dirty="0"/>
          </a:p>
        </p:txBody>
      </p:sp>
      <p:sp>
        <p:nvSpPr>
          <p:cNvPr id="4" name="Content Placeholder 3"/>
          <p:cNvSpPr>
            <a:spLocks noGrp="1"/>
          </p:cNvSpPr>
          <p:nvPr>
            <p:ph idx="1"/>
          </p:nvPr>
        </p:nvSpPr>
        <p:spPr>
          <a:xfrm>
            <a:off x="762000" y="914401"/>
            <a:ext cx="7543800" cy="4953000"/>
          </a:xfrm>
        </p:spPr>
        <p:txBody>
          <a:bodyPr>
            <a:noAutofit/>
          </a:bodyPr>
          <a:lstStyle/>
          <a:p>
            <a:pPr marL="0" indent="0" algn="just">
              <a:buNone/>
            </a:pPr>
            <a:endParaRPr lang="en-US" dirty="0" smtClean="0"/>
          </a:p>
          <a:p>
            <a:pPr marL="0" indent="0" algn="just">
              <a:buNone/>
            </a:pPr>
            <a:r>
              <a:rPr lang="en-US" dirty="0" smtClean="0"/>
              <a:t>A </a:t>
            </a:r>
            <a:r>
              <a:rPr lang="en-US" dirty="0"/>
              <a:t>linear line showing the relationship between the dependent and independent variables is called a </a:t>
            </a:r>
            <a:r>
              <a:rPr lang="en-US" b="1" dirty="0"/>
              <a:t>regression line</a:t>
            </a:r>
            <a:r>
              <a:rPr lang="en-US" dirty="0"/>
              <a:t>. A regression line can show two types of relationship:</a:t>
            </a:r>
          </a:p>
          <a:p>
            <a:pPr algn="just">
              <a:buFont typeface="Wingdings" pitchFamily="2" charset="2"/>
              <a:buChar char="Ø"/>
            </a:pPr>
            <a:r>
              <a:rPr lang="en-US" b="1" dirty="0"/>
              <a:t>Positive Linear </a:t>
            </a:r>
            <a:r>
              <a:rPr lang="en-US" b="1" dirty="0" smtClean="0"/>
              <a:t>Relationship:</a:t>
            </a:r>
            <a:endParaRPr lang="en-US" dirty="0"/>
          </a:p>
          <a:p>
            <a:pPr marL="0" indent="0" algn="just">
              <a:buNone/>
            </a:pPr>
            <a:r>
              <a:rPr lang="en-US" dirty="0" smtClean="0"/>
              <a:t>If </a:t>
            </a:r>
            <a:r>
              <a:rPr lang="en-US" dirty="0"/>
              <a:t>the dependent variable increases on the Y-axis and independent variable increases on X-axis, then such a relationship is termed as a Positive linear </a:t>
            </a:r>
            <a:r>
              <a:rPr lang="en-US" dirty="0" smtClean="0"/>
              <a:t>relationship.</a:t>
            </a:r>
          </a:p>
        </p:txBody>
      </p:sp>
      <p:pic>
        <p:nvPicPr>
          <p:cNvPr id="5122" name="Picture 2" descr="Linear Regression in Machin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4495800"/>
            <a:ext cx="3124200" cy="1781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7527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33400"/>
            <a:ext cx="7601319" cy="609600"/>
          </a:xfrm>
        </p:spPr>
        <p:txBody>
          <a:bodyPr>
            <a:normAutofit fontScale="90000"/>
          </a:bodyPr>
          <a:lstStyle/>
          <a:p>
            <a:r>
              <a:rPr lang="en-US" b="1" dirty="0" smtClean="0">
                <a:latin typeface="Bookman Old Style" pitchFamily="18" charset="0"/>
              </a:rPr>
              <a:t>Linear Regression Line</a:t>
            </a:r>
            <a:endParaRPr lang="en-US" dirty="0"/>
          </a:p>
        </p:txBody>
      </p:sp>
      <p:sp>
        <p:nvSpPr>
          <p:cNvPr id="4" name="Content Placeholder 3"/>
          <p:cNvSpPr>
            <a:spLocks noGrp="1"/>
          </p:cNvSpPr>
          <p:nvPr>
            <p:ph idx="1"/>
          </p:nvPr>
        </p:nvSpPr>
        <p:spPr>
          <a:xfrm>
            <a:off x="762000" y="914401"/>
            <a:ext cx="7543800" cy="4953000"/>
          </a:xfrm>
        </p:spPr>
        <p:txBody>
          <a:bodyPr>
            <a:noAutofit/>
          </a:bodyPr>
          <a:lstStyle/>
          <a:p>
            <a:pPr marL="0" indent="0" algn="just">
              <a:buNone/>
            </a:pPr>
            <a:endParaRPr lang="en-US" dirty="0" smtClean="0"/>
          </a:p>
          <a:p>
            <a:pPr algn="just">
              <a:buFont typeface="Wingdings" pitchFamily="2" charset="2"/>
              <a:buChar char="Ø"/>
            </a:pPr>
            <a:r>
              <a:rPr lang="en-US" b="1" dirty="0" smtClean="0"/>
              <a:t>Negative </a:t>
            </a:r>
            <a:r>
              <a:rPr lang="en-US" b="1" dirty="0"/>
              <a:t>Linear Relationship</a:t>
            </a:r>
            <a:r>
              <a:rPr lang="en-US" b="1" dirty="0" smtClean="0"/>
              <a:t>:</a:t>
            </a:r>
          </a:p>
          <a:p>
            <a:pPr marL="0" indent="0" algn="just">
              <a:buNone/>
            </a:pPr>
            <a:r>
              <a:rPr lang="en-US" dirty="0" smtClean="0"/>
              <a:t>If the dependent variable decreases on the Y-axis and independent variable increases on the X-axis, then such a relationship is called a negative linear relationship.</a:t>
            </a:r>
            <a:endParaRPr lang="en-US" dirty="0"/>
          </a:p>
        </p:txBody>
      </p:sp>
      <p:pic>
        <p:nvPicPr>
          <p:cNvPr id="4098" name="Picture 2" descr="Linear Regression in Machin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352800"/>
            <a:ext cx="3352800" cy="2466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74369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33400"/>
            <a:ext cx="7601319" cy="609600"/>
          </a:xfrm>
        </p:spPr>
        <p:txBody>
          <a:bodyPr>
            <a:normAutofit fontScale="90000"/>
          </a:bodyPr>
          <a:lstStyle/>
          <a:p>
            <a:r>
              <a:rPr lang="en-US" b="1" dirty="0" smtClean="0"/>
              <a:t>Finding The Best Fit Line</a:t>
            </a:r>
            <a:endParaRPr lang="en-US" b="1" dirty="0"/>
          </a:p>
        </p:txBody>
      </p:sp>
      <p:sp>
        <p:nvSpPr>
          <p:cNvPr id="4" name="Content Placeholder 3"/>
          <p:cNvSpPr>
            <a:spLocks noGrp="1"/>
          </p:cNvSpPr>
          <p:nvPr>
            <p:ph idx="1"/>
          </p:nvPr>
        </p:nvSpPr>
        <p:spPr>
          <a:xfrm>
            <a:off x="762000" y="1600199"/>
            <a:ext cx="7543800" cy="4267201"/>
          </a:xfrm>
        </p:spPr>
        <p:txBody>
          <a:bodyPr>
            <a:noAutofit/>
          </a:bodyPr>
          <a:lstStyle/>
          <a:p>
            <a:pPr algn="just">
              <a:buFont typeface="Wingdings" pitchFamily="2" charset="2"/>
              <a:buChar char="Ø"/>
            </a:pPr>
            <a:r>
              <a:rPr lang="en-US" dirty="0"/>
              <a:t>When working with linear regression, our main goal is to find the best fit line that means the error between predicted values and actual values should be minimized. The best fit line will have the least error.</a:t>
            </a:r>
          </a:p>
          <a:p>
            <a:pPr algn="just">
              <a:buFont typeface="Wingdings" pitchFamily="2" charset="2"/>
              <a:buChar char="Ø"/>
            </a:pPr>
            <a:r>
              <a:rPr lang="en-US" dirty="0"/>
              <a:t>The different values for weights or the coefficient of lines (a</a:t>
            </a:r>
            <a:r>
              <a:rPr lang="en-US" baseline="-25000" dirty="0"/>
              <a:t>0</a:t>
            </a:r>
            <a:r>
              <a:rPr lang="en-US" dirty="0"/>
              <a:t>, a</a:t>
            </a:r>
            <a:r>
              <a:rPr lang="en-US" baseline="-25000" dirty="0"/>
              <a:t>1</a:t>
            </a:r>
            <a:r>
              <a:rPr lang="en-US" dirty="0"/>
              <a:t>) gives a different line of regression, so we need to calculate the best values for a</a:t>
            </a:r>
            <a:r>
              <a:rPr lang="en-US" baseline="-25000" dirty="0"/>
              <a:t>0</a:t>
            </a:r>
            <a:r>
              <a:rPr lang="en-US" dirty="0"/>
              <a:t> and a</a:t>
            </a:r>
            <a:r>
              <a:rPr lang="en-US" baseline="-25000" dirty="0"/>
              <a:t>1</a:t>
            </a:r>
            <a:r>
              <a:rPr lang="en-US" dirty="0"/>
              <a:t> to find the best fit line, so to calculate this we use cost function.</a:t>
            </a:r>
          </a:p>
        </p:txBody>
      </p:sp>
    </p:spTree>
    <p:extLst>
      <p:ext uri="{BB962C8B-B14F-4D97-AF65-F5344CB8AC3E}">
        <p14:creationId xmlns:p14="http://schemas.microsoft.com/office/powerpoint/2010/main" val="2532803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33400"/>
            <a:ext cx="7601319" cy="609600"/>
          </a:xfrm>
        </p:spPr>
        <p:txBody>
          <a:bodyPr>
            <a:normAutofit fontScale="90000"/>
          </a:bodyPr>
          <a:lstStyle/>
          <a:p>
            <a:r>
              <a:rPr lang="en-US" b="1" dirty="0" smtClean="0"/>
              <a:t>Finding The Best Fit Line</a:t>
            </a:r>
            <a:endParaRPr lang="en-US" b="1" dirty="0"/>
          </a:p>
        </p:txBody>
      </p:sp>
      <p:sp>
        <p:nvSpPr>
          <p:cNvPr id="4" name="Content Placeholder 3"/>
          <p:cNvSpPr>
            <a:spLocks noGrp="1"/>
          </p:cNvSpPr>
          <p:nvPr>
            <p:ph idx="1"/>
          </p:nvPr>
        </p:nvSpPr>
        <p:spPr>
          <a:xfrm>
            <a:off x="762000" y="1523999"/>
            <a:ext cx="7543800" cy="4267201"/>
          </a:xfrm>
        </p:spPr>
        <p:txBody>
          <a:bodyPr>
            <a:noAutofit/>
          </a:bodyPr>
          <a:lstStyle/>
          <a:p>
            <a:pPr marL="0" indent="0" algn="just">
              <a:buNone/>
            </a:pPr>
            <a:r>
              <a:rPr lang="en-US" sz="2600" dirty="0"/>
              <a:t>Cost function-</a:t>
            </a:r>
          </a:p>
          <a:p>
            <a:pPr algn="just">
              <a:buFont typeface="Wingdings" pitchFamily="2" charset="2"/>
              <a:buChar char="Ø"/>
            </a:pPr>
            <a:r>
              <a:rPr lang="en-US" sz="2600" dirty="0"/>
              <a:t>The different values for weights or coefficient of lines (a</a:t>
            </a:r>
            <a:r>
              <a:rPr lang="en-US" sz="2600" baseline="-25000" dirty="0"/>
              <a:t>0</a:t>
            </a:r>
            <a:r>
              <a:rPr lang="en-US" sz="2600" dirty="0"/>
              <a:t>, a</a:t>
            </a:r>
            <a:r>
              <a:rPr lang="en-US" sz="2600" baseline="-25000" dirty="0"/>
              <a:t>1</a:t>
            </a:r>
            <a:r>
              <a:rPr lang="en-US" sz="2600" dirty="0"/>
              <a:t>) gives the different line of regression, and the cost function is used to estimate the values of the coefficient for the best fit line.</a:t>
            </a:r>
          </a:p>
          <a:p>
            <a:pPr algn="just">
              <a:buFont typeface="Wingdings" pitchFamily="2" charset="2"/>
              <a:buChar char="Ø"/>
            </a:pPr>
            <a:r>
              <a:rPr lang="en-US" sz="2600" dirty="0"/>
              <a:t>Cost function optimizes the regression coefficients or weights. It measures how a linear regression model is performing.</a:t>
            </a:r>
          </a:p>
          <a:p>
            <a:pPr algn="just">
              <a:buFont typeface="Wingdings" pitchFamily="2" charset="2"/>
              <a:buChar char="Ø"/>
            </a:pPr>
            <a:r>
              <a:rPr lang="en-US" sz="2600" dirty="0"/>
              <a:t>We can use the cost function to find the accuracy of the </a:t>
            </a:r>
            <a:r>
              <a:rPr lang="en-US" sz="2600" b="1" dirty="0"/>
              <a:t>mapping function</a:t>
            </a:r>
            <a:r>
              <a:rPr lang="en-US" sz="2600" dirty="0"/>
              <a:t>, which maps the input variable to the output variable. </a:t>
            </a:r>
          </a:p>
        </p:txBody>
      </p:sp>
    </p:spTree>
    <p:extLst>
      <p:ext uri="{BB962C8B-B14F-4D97-AF65-F5344CB8AC3E}">
        <p14:creationId xmlns:p14="http://schemas.microsoft.com/office/powerpoint/2010/main" val="42840703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33400"/>
            <a:ext cx="7601319" cy="609600"/>
          </a:xfrm>
        </p:spPr>
        <p:txBody>
          <a:bodyPr>
            <a:normAutofit fontScale="90000"/>
          </a:bodyPr>
          <a:lstStyle/>
          <a:p>
            <a:r>
              <a:rPr lang="en-US" b="1" dirty="0" smtClean="0"/>
              <a:t>Finding The Best Fit Line</a:t>
            </a:r>
            <a:endParaRPr lang="en-US" b="1" dirty="0"/>
          </a:p>
        </p:txBody>
      </p:sp>
      <p:sp>
        <p:nvSpPr>
          <p:cNvPr id="4" name="Content Placeholder 3"/>
          <p:cNvSpPr>
            <a:spLocks noGrp="1"/>
          </p:cNvSpPr>
          <p:nvPr>
            <p:ph idx="1"/>
          </p:nvPr>
        </p:nvSpPr>
        <p:spPr>
          <a:xfrm>
            <a:off x="762000" y="1600199"/>
            <a:ext cx="7543800" cy="4267201"/>
          </a:xfrm>
        </p:spPr>
        <p:txBody>
          <a:bodyPr>
            <a:noAutofit/>
          </a:bodyPr>
          <a:lstStyle/>
          <a:p>
            <a:pPr marL="0" indent="0">
              <a:buNone/>
            </a:pPr>
            <a:r>
              <a:rPr lang="en-US" dirty="0" smtClean="0"/>
              <a:t>Cost </a:t>
            </a:r>
            <a:r>
              <a:rPr lang="en-US" dirty="0"/>
              <a:t>function-</a:t>
            </a:r>
          </a:p>
          <a:p>
            <a:pPr algn="just">
              <a:buFont typeface="Wingdings" pitchFamily="2" charset="2"/>
              <a:buChar char="Ø"/>
            </a:pPr>
            <a:r>
              <a:rPr lang="en-US" dirty="0" smtClean="0"/>
              <a:t>For </a:t>
            </a:r>
            <a:r>
              <a:rPr lang="en-US" dirty="0"/>
              <a:t>Linear Regression, we use the </a:t>
            </a:r>
            <a:r>
              <a:rPr lang="en-US" b="1" dirty="0"/>
              <a:t>Mean Squared Error (MSE)</a:t>
            </a:r>
            <a:r>
              <a:rPr lang="en-US" dirty="0"/>
              <a:t> cost function, which is the average of squared error occurred between the predicted values and actual values. It can be written as</a:t>
            </a:r>
            <a:r>
              <a:rPr lang="en-US" dirty="0" smtClean="0"/>
              <a:t>:</a:t>
            </a:r>
          </a:p>
          <a:p>
            <a:pPr marL="0" lvl="0" indent="0" algn="just" eaLnBrk="0" fontAlgn="base" hangingPunct="0">
              <a:spcBef>
                <a:spcPct val="0"/>
              </a:spcBef>
              <a:spcAft>
                <a:spcPct val="0"/>
              </a:spcAft>
              <a:buClrTx/>
              <a:buSzTx/>
              <a:buNone/>
            </a:pPr>
            <a:endParaRPr lang="en-US" sz="360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en-US" sz="3600" dirty="0" smtClean="0">
                <a:latin typeface="Arial" pitchFamily="34" charset="0"/>
                <a:cs typeface="Arial" pitchFamily="34" charset="0"/>
              </a:rPr>
              <a:t>  </a:t>
            </a:r>
            <a:endParaRPr lang="en-US" sz="4800" dirty="0">
              <a:latin typeface="Arial" pitchFamily="34" charset="0"/>
              <a:cs typeface="Arial" pitchFamily="34" charset="0"/>
            </a:endParaRPr>
          </a:p>
          <a:p>
            <a:pPr marL="0" lvl="0" indent="0" eaLnBrk="0" fontAlgn="base" hangingPunct="0">
              <a:spcBef>
                <a:spcPct val="0"/>
              </a:spcBef>
              <a:spcAft>
                <a:spcPct val="0"/>
              </a:spcAft>
              <a:buClrTx/>
              <a:buSzTx/>
              <a:buNone/>
            </a:pPr>
            <a:r>
              <a:rPr lang="en-US" b="1" dirty="0">
                <a:solidFill>
                  <a:srgbClr val="333333"/>
                </a:solidFill>
                <a:latin typeface="inter-bold"/>
                <a:cs typeface="Arial" pitchFamily="34" charset="0"/>
              </a:rPr>
              <a:t>Where,</a:t>
            </a:r>
            <a:endParaRPr lang="en-US" sz="1400" dirty="0">
              <a:latin typeface="Arial" pitchFamily="34" charset="0"/>
              <a:cs typeface="Arial" pitchFamily="34" charset="0"/>
            </a:endParaRPr>
          </a:p>
          <a:p>
            <a:pPr marL="0" lvl="0" indent="0" eaLnBrk="0" fontAlgn="base" hangingPunct="0">
              <a:spcBef>
                <a:spcPct val="0"/>
              </a:spcBef>
              <a:spcAft>
                <a:spcPct val="0"/>
              </a:spcAft>
              <a:buClrTx/>
              <a:buSzTx/>
              <a:buNone/>
            </a:pPr>
            <a:r>
              <a:rPr lang="en-US" dirty="0">
                <a:solidFill>
                  <a:srgbClr val="333333"/>
                </a:solidFill>
                <a:latin typeface="inter-regular"/>
                <a:cs typeface="Arial" pitchFamily="34" charset="0"/>
              </a:rPr>
              <a:t>N=Total number of observation</a:t>
            </a:r>
            <a:br>
              <a:rPr lang="en-US" dirty="0">
                <a:solidFill>
                  <a:srgbClr val="333333"/>
                </a:solidFill>
                <a:latin typeface="inter-regular"/>
                <a:cs typeface="Arial" pitchFamily="34" charset="0"/>
              </a:rPr>
            </a:br>
            <a:r>
              <a:rPr lang="en-US" dirty="0">
                <a:solidFill>
                  <a:srgbClr val="333333"/>
                </a:solidFill>
                <a:latin typeface="inter-regular"/>
                <a:cs typeface="Arial" pitchFamily="34" charset="0"/>
              </a:rPr>
              <a:t>Yi = Actual value</a:t>
            </a:r>
            <a:br>
              <a:rPr lang="en-US" dirty="0">
                <a:solidFill>
                  <a:srgbClr val="333333"/>
                </a:solidFill>
                <a:latin typeface="inter-regular"/>
                <a:cs typeface="Arial" pitchFamily="34" charset="0"/>
              </a:rPr>
            </a:br>
            <a:r>
              <a:rPr lang="en-US" dirty="0">
                <a:solidFill>
                  <a:srgbClr val="333333"/>
                </a:solidFill>
                <a:latin typeface="inter-regular"/>
                <a:cs typeface="Arial" pitchFamily="34" charset="0"/>
              </a:rPr>
              <a:t>(a1x</a:t>
            </a:r>
            <a:r>
              <a:rPr lang="en-US" baseline="-30000" dirty="0">
                <a:solidFill>
                  <a:srgbClr val="333333"/>
                </a:solidFill>
                <a:latin typeface="inter-regular"/>
                <a:cs typeface="Arial" pitchFamily="34" charset="0"/>
              </a:rPr>
              <a:t>i</a:t>
            </a:r>
            <a:r>
              <a:rPr lang="en-US" dirty="0">
                <a:solidFill>
                  <a:srgbClr val="333333"/>
                </a:solidFill>
                <a:latin typeface="inter-regular"/>
                <a:cs typeface="Arial" pitchFamily="34" charset="0"/>
              </a:rPr>
              <a:t>+a</a:t>
            </a:r>
            <a:r>
              <a:rPr lang="en-US" baseline="-30000" dirty="0">
                <a:solidFill>
                  <a:srgbClr val="333333"/>
                </a:solidFill>
                <a:latin typeface="inter-regular"/>
                <a:cs typeface="Arial" pitchFamily="34" charset="0"/>
              </a:rPr>
              <a:t>0</a:t>
            </a:r>
            <a:r>
              <a:rPr lang="en-US" dirty="0">
                <a:solidFill>
                  <a:srgbClr val="333333"/>
                </a:solidFill>
                <a:latin typeface="inter-regular"/>
                <a:cs typeface="Arial" pitchFamily="34" charset="0"/>
              </a:rPr>
              <a:t>)= Predicted value.</a:t>
            </a:r>
            <a:endParaRPr lang="en-US" sz="3600" dirty="0">
              <a:latin typeface="Arial" pitchFamily="34" charset="0"/>
              <a:cs typeface="Arial" pitchFamily="34" charset="0"/>
            </a:endParaRPr>
          </a:p>
          <a:p>
            <a:pPr>
              <a:buFont typeface="Wingdings" pitchFamily="2" charset="2"/>
              <a:buChar char="Ø"/>
            </a:pPr>
            <a:endParaRPr lang="en-US" dirty="0"/>
          </a:p>
        </p:txBody>
      </p:sp>
      <p:sp>
        <p:nvSpPr>
          <p:cNvPr id="3" name="Rectangle 1"/>
          <p:cNvSpPr>
            <a:spLocks noChangeArrowheads="1"/>
          </p:cNvSpPr>
          <p:nvPr/>
        </p:nvSpPr>
        <p:spPr bwMode="auto">
          <a:xfrm>
            <a:off x="4479634"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6146" name="Picture 2" descr="Linear Regression in Machin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733800"/>
            <a:ext cx="5181600" cy="866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4717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2475" y="762000"/>
            <a:ext cx="7601319" cy="609600"/>
          </a:xfrm>
        </p:spPr>
        <p:txBody>
          <a:bodyPr>
            <a:noAutofit/>
          </a:bodyPr>
          <a:lstStyle/>
          <a:p>
            <a:r>
              <a:rPr lang="en-US" sz="3200" b="1" dirty="0">
                <a:latin typeface="Bookman Old Style" pitchFamily="18" charset="0"/>
              </a:rPr>
              <a:t>Mathematical Implementation of Linear Regression</a:t>
            </a:r>
            <a:endParaRPr lang="en-US" sz="3200" dirty="0"/>
          </a:p>
        </p:txBody>
      </p:sp>
      <p:sp>
        <p:nvSpPr>
          <p:cNvPr id="3" name="Content Placeholder 2"/>
          <p:cNvSpPr>
            <a:spLocks noGrp="1"/>
          </p:cNvSpPr>
          <p:nvPr>
            <p:ph idx="1"/>
          </p:nvPr>
        </p:nvSpPr>
        <p:spPr/>
        <p:txBody>
          <a:bodyPr/>
          <a:lstStyle/>
          <a:p>
            <a:endParaRPr lang="en-US" dirty="0"/>
          </a:p>
        </p:txBody>
      </p:sp>
      <p:pic>
        <p:nvPicPr>
          <p:cNvPr id="1536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4375" t="23625" r="10105" b="28187"/>
          <a:stretch/>
        </p:blipFill>
        <p:spPr bwMode="auto">
          <a:xfrm>
            <a:off x="838200" y="1828800"/>
            <a:ext cx="7525119"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01464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6781800" cy="838200"/>
          </a:xfrm>
        </p:spPr>
        <p:txBody>
          <a:bodyPr>
            <a:normAutofit fontScale="90000"/>
          </a:bodyPr>
          <a:lstStyle/>
          <a:p>
            <a:r>
              <a:rPr lang="en-US" sz="6000" dirty="0"/>
              <a:t>Regression</a:t>
            </a:r>
            <a:endParaRPr lang="en-US" sz="6000" dirty="0"/>
          </a:p>
        </p:txBody>
      </p:sp>
      <p:sp>
        <p:nvSpPr>
          <p:cNvPr id="3" name="Rectangle 2"/>
          <p:cNvSpPr/>
          <p:nvPr/>
        </p:nvSpPr>
        <p:spPr>
          <a:xfrm>
            <a:off x="762000" y="1524000"/>
            <a:ext cx="7620000" cy="4832092"/>
          </a:xfrm>
          <a:prstGeom prst="rect">
            <a:avLst/>
          </a:prstGeom>
        </p:spPr>
        <p:txBody>
          <a:bodyPr wrap="square">
            <a:spAutoFit/>
          </a:bodyPr>
          <a:lstStyle/>
          <a:p>
            <a:pPr marL="285750" indent="-285750" algn="just">
              <a:buFont typeface="Wingdings" pitchFamily="2" charset="2"/>
              <a:buChar char="Ø"/>
            </a:pPr>
            <a:r>
              <a:rPr lang="en-US" sz="2800" dirty="0"/>
              <a:t>Regression analysis is a statistical method to model the relationship between a dependent (target) and independent (predictor) variables with one or more independent variables. </a:t>
            </a:r>
            <a:endParaRPr lang="en-US" sz="2800" dirty="0" smtClean="0"/>
          </a:p>
          <a:p>
            <a:pPr marL="285750" indent="-285750" algn="just">
              <a:buFont typeface="Wingdings" pitchFamily="2" charset="2"/>
              <a:buChar char="Ø"/>
            </a:pPr>
            <a:r>
              <a:rPr lang="en-US" sz="2800" dirty="0" smtClean="0"/>
              <a:t>Regression </a:t>
            </a:r>
            <a:r>
              <a:rPr lang="en-US" sz="2800" dirty="0"/>
              <a:t>analysis helps us to understand how the value of the dependent variable is changing corresponding to an independent variable when other independent variables are held fixed. </a:t>
            </a:r>
            <a:endParaRPr lang="en-US" sz="2800" dirty="0" smtClean="0"/>
          </a:p>
          <a:p>
            <a:pPr marL="285750" indent="-285750" algn="just">
              <a:buFont typeface="Wingdings" pitchFamily="2" charset="2"/>
              <a:buChar char="Ø"/>
            </a:pPr>
            <a:r>
              <a:rPr lang="en-US" sz="2800" dirty="0" smtClean="0"/>
              <a:t>It </a:t>
            </a:r>
            <a:r>
              <a:rPr lang="en-US" sz="2800" dirty="0"/>
              <a:t>predicts continuous/real values such as </a:t>
            </a:r>
            <a:r>
              <a:rPr lang="en-US" sz="2800" b="1" dirty="0"/>
              <a:t>temperature, age, salary, price,</a:t>
            </a:r>
            <a:r>
              <a:rPr lang="en-US" sz="2800" dirty="0"/>
              <a:t> etc.</a:t>
            </a:r>
            <a:endParaRPr lang="en-US" sz="2800" dirty="0"/>
          </a:p>
        </p:txBody>
      </p:sp>
    </p:spTree>
    <p:extLst>
      <p:ext uri="{BB962C8B-B14F-4D97-AF65-F5344CB8AC3E}">
        <p14:creationId xmlns:p14="http://schemas.microsoft.com/office/powerpoint/2010/main" val="22883135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1638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7241" t="30478" r="6129" b="21226"/>
          <a:stretch/>
        </p:blipFill>
        <p:spPr bwMode="auto">
          <a:xfrm>
            <a:off x="1028700" y="1593850"/>
            <a:ext cx="7391400" cy="4490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a:xfrm>
            <a:off x="609600" y="427038"/>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latin typeface="Bookman Old Style" pitchFamily="18" charset="0"/>
              </a:rPr>
              <a:t>Mathematical Implementation of Linear Regression</a:t>
            </a:r>
            <a:endParaRPr lang="en-US" sz="3200" dirty="0"/>
          </a:p>
        </p:txBody>
      </p:sp>
    </p:spTree>
    <p:extLst>
      <p:ext uri="{BB962C8B-B14F-4D97-AF65-F5344CB8AC3E}">
        <p14:creationId xmlns:p14="http://schemas.microsoft.com/office/powerpoint/2010/main" val="18996119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3" y="685800"/>
            <a:ext cx="6965245" cy="1202485"/>
          </a:xfrm>
        </p:spPr>
        <p:txBody>
          <a:bodyPr>
            <a:noAutofit/>
          </a:bodyPr>
          <a:lstStyle/>
          <a:p>
            <a:r>
              <a:rPr lang="en-US" sz="3200" b="1" dirty="0" smtClean="0">
                <a:latin typeface="Bookman Old Style" pitchFamily="18" charset="0"/>
              </a:rPr>
              <a:t>Mathematical Implementation of Linear Regression</a:t>
            </a:r>
            <a:endParaRPr lang="en-US" sz="3200" dirty="0"/>
          </a:p>
        </p:txBody>
      </p:sp>
      <p:sp>
        <p:nvSpPr>
          <p:cNvPr id="3" name="Content Placeholder 2"/>
          <p:cNvSpPr>
            <a:spLocks noGrp="1"/>
          </p:cNvSpPr>
          <p:nvPr>
            <p:ph idx="1"/>
          </p:nvPr>
        </p:nvSpPr>
        <p:spPr/>
        <p:txBody>
          <a:bodyPr/>
          <a:lstStyle/>
          <a:p>
            <a:endParaRPr lang="en-US"/>
          </a:p>
        </p:txBody>
      </p:sp>
      <p:grpSp>
        <p:nvGrpSpPr>
          <p:cNvPr id="7" name="Group 6"/>
          <p:cNvGrpSpPr/>
          <p:nvPr/>
        </p:nvGrpSpPr>
        <p:grpSpPr>
          <a:xfrm>
            <a:off x="1066800" y="1905000"/>
            <a:ext cx="7239000" cy="4254113"/>
            <a:chOff x="1" y="629265"/>
            <a:chExt cx="9144000" cy="6228735"/>
          </a:xfrm>
        </p:grpSpPr>
        <p:grpSp>
          <p:nvGrpSpPr>
            <p:cNvPr id="5" name="Group 4"/>
            <p:cNvGrpSpPr/>
            <p:nvPr/>
          </p:nvGrpSpPr>
          <p:grpSpPr>
            <a:xfrm>
              <a:off x="1" y="629265"/>
              <a:ext cx="9144000" cy="6228735"/>
              <a:chOff x="1" y="629265"/>
              <a:chExt cx="9144000" cy="6228735"/>
            </a:xfrm>
          </p:grpSpPr>
          <p:pic>
            <p:nvPicPr>
              <p:cNvPr id="1741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081" t="6000" r="5162" b="19291"/>
              <a:stretch/>
            </p:blipFill>
            <p:spPr bwMode="auto">
              <a:xfrm>
                <a:off x="1" y="629265"/>
                <a:ext cx="9144000" cy="6228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7772400" y="838200"/>
                <a:ext cx="12192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Oval 5"/>
            <p:cNvSpPr/>
            <p:nvPr/>
          </p:nvSpPr>
          <p:spPr>
            <a:xfrm>
              <a:off x="5867400" y="2514600"/>
              <a:ext cx="182880" cy="304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049712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latin typeface="Bookman Old Style" pitchFamily="18" charset="0"/>
              </a:rPr>
              <a:t>Mathematical Implementation of Linear Regression</a:t>
            </a:r>
            <a:endParaRPr lang="en-US" sz="2800" dirty="0"/>
          </a:p>
        </p:txBody>
      </p:sp>
      <p:sp>
        <p:nvSpPr>
          <p:cNvPr id="3" name="Content Placeholder 2"/>
          <p:cNvSpPr>
            <a:spLocks noGrp="1"/>
          </p:cNvSpPr>
          <p:nvPr>
            <p:ph idx="1"/>
          </p:nvPr>
        </p:nvSpPr>
        <p:spPr/>
        <p:txBody>
          <a:bodyPr/>
          <a:lstStyle/>
          <a:p>
            <a:endParaRPr lang="en-US" dirty="0"/>
          </a:p>
        </p:txBody>
      </p:sp>
      <p:grpSp>
        <p:nvGrpSpPr>
          <p:cNvPr id="6" name="Group 5"/>
          <p:cNvGrpSpPr/>
          <p:nvPr/>
        </p:nvGrpSpPr>
        <p:grpSpPr>
          <a:xfrm>
            <a:off x="1066800" y="2133600"/>
            <a:ext cx="7086600" cy="4053502"/>
            <a:chOff x="57150" y="427702"/>
            <a:chExt cx="8873614" cy="5383163"/>
          </a:xfrm>
        </p:grpSpPr>
        <p:pic>
          <p:nvPicPr>
            <p:cNvPr id="1843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718" t="5613" r="15323" b="23742"/>
            <a:stretch/>
          </p:blipFill>
          <p:spPr bwMode="auto">
            <a:xfrm>
              <a:off x="57150" y="427702"/>
              <a:ext cx="8873614" cy="538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val 4"/>
            <p:cNvSpPr/>
            <p:nvPr/>
          </p:nvSpPr>
          <p:spPr>
            <a:xfrm>
              <a:off x="4191000" y="5486400"/>
              <a:ext cx="182880" cy="24826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703838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latin typeface="Bookman Old Style" pitchFamily="18" charset="0"/>
              </a:rPr>
              <a:t>Mathematical Implementation of Linear </a:t>
            </a:r>
            <a:r>
              <a:rPr lang="en-US" sz="3600" b="1" dirty="0" smtClean="0">
                <a:latin typeface="Bookman Old Style" pitchFamily="18" charset="0"/>
              </a:rPr>
              <a:t>Regression</a:t>
            </a:r>
            <a:endParaRPr lang="en-US" sz="3600" dirty="0"/>
          </a:p>
        </p:txBody>
      </p:sp>
      <p:sp>
        <p:nvSpPr>
          <p:cNvPr id="3" name="Content Placeholder 2"/>
          <p:cNvSpPr>
            <a:spLocks noGrp="1"/>
          </p:cNvSpPr>
          <p:nvPr>
            <p:ph idx="1"/>
          </p:nvPr>
        </p:nvSpPr>
        <p:spPr/>
        <p:txBody>
          <a:bodyPr/>
          <a:lstStyle/>
          <a:p>
            <a:endParaRPr lang="en-US"/>
          </a:p>
        </p:txBody>
      </p:sp>
      <p:grpSp>
        <p:nvGrpSpPr>
          <p:cNvPr id="5" name="Group 4"/>
          <p:cNvGrpSpPr/>
          <p:nvPr/>
        </p:nvGrpSpPr>
        <p:grpSpPr>
          <a:xfrm>
            <a:off x="0" y="1391135"/>
            <a:ext cx="9144000" cy="5378378"/>
            <a:chOff x="0" y="685800"/>
            <a:chExt cx="9144000" cy="6228194"/>
          </a:xfrm>
        </p:grpSpPr>
        <p:pic>
          <p:nvPicPr>
            <p:cNvPr id="1945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718" t="6387" r="15928" b="23162"/>
            <a:stretch/>
          </p:blipFill>
          <p:spPr bwMode="auto">
            <a:xfrm>
              <a:off x="0" y="952499"/>
              <a:ext cx="9144000" cy="5961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8534400" y="685800"/>
              <a:ext cx="6096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173436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3" y="533400"/>
            <a:ext cx="6965245" cy="1202485"/>
          </a:xfrm>
        </p:spPr>
        <p:txBody>
          <a:bodyPr>
            <a:noAutofit/>
          </a:bodyPr>
          <a:lstStyle/>
          <a:p>
            <a:r>
              <a:rPr lang="en-US" sz="2800" b="1" dirty="0">
                <a:latin typeface="Bookman Old Style" pitchFamily="18" charset="0"/>
              </a:rPr>
              <a:t>Mathematical Implementation of Linear Regression</a:t>
            </a:r>
            <a:endParaRPr lang="en-US" sz="2800" dirty="0"/>
          </a:p>
        </p:txBody>
      </p:sp>
      <p:sp>
        <p:nvSpPr>
          <p:cNvPr id="3" name="Content Placeholder 2"/>
          <p:cNvSpPr>
            <a:spLocks noGrp="1"/>
          </p:cNvSpPr>
          <p:nvPr>
            <p:ph idx="1"/>
          </p:nvPr>
        </p:nvSpPr>
        <p:spPr/>
        <p:txBody>
          <a:bodyPr/>
          <a:lstStyle/>
          <a:p>
            <a:endParaRPr lang="en-US"/>
          </a:p>
        </p:txBody>
      </p:sp>
      <p:grpSp>
        <p:nvGrpSpPr>
          <p:cNvPr id="7" name="Group 6"/>
          <p:cNvGrpSpPr/>
          <p:nvPr/>
        </p:nvGrpSpPr>
        <p:grpSpPr>
          <a:xfrm>
            <a:off x="1295400" y="1676400"/>
            <a:ext cx="6705600" cy="4495800"/>
            <a:chOff x="1" y="545690"/>
            <a:chExt cx="9144000" cy="5737123"/>
          </a:xfrm>
        </p:grpSpPr>
        <p:grpSp>
          <p:nvGrpSpPr>
            <p:cNvPr id="5" name="Group 4"/>
            <p:cNvGrpSpPr/>
            <p:nvPr/>
          </p:nvGrpSpPr>
          <p:grpSpPr>
            <a:xfrm>
              <a:off x="1" y="545690"/>
              <a:ext cx="9144000" cy="5737123"/>
              <a:chOff x="1" y="545690"/>
              <a:chExt cx="9144000" cy="5737123"/>
            </a:xfrm>
          </p:grpSpPr>
          <p:pic>
            <p:nvPicPr>
              <p:cNvPr id="2048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202" t="7162" r="15443" b="17549"/>
              <a:stretch/>
            </p:blipFill>
            <p:spPr bwMode="auto">
              <a:xfrm>
                <a:off x="1" y="545690"/>
                <a:ext cx="9144000" cy="5737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8534400" y="545690"/>
                <a:ext cx="609601" cy="749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Oval 5"/>
            <p:cNvSpPr/>
            <p:nvPr/>
          </p:nvSpPr>
          <p:spPr>
            <a:xfrm>
              <a:off x="4343400" y="4495800"/>
              <a:ext cx="228601" cy="228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158468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3" y="609600"/>
            <a:ext cx="6965245" cy="1202485"/>
          </a:xfrm>
        </p:spPr>
        <p:txBody>
          <a:bodyPr>
            <a:noAutofit/>
          </a:bodyPr>
          <a:lstStyle/>
          <a:p>
            <a:r>
              <a:rPr lang="en-US" sz="2800" b="1" dirty="0">
                <a:latin typeface="Bookman Old Style" pitchFamily="18" charset="0"/>
              </a:rPr>
              <a:t>Mathematical Implementation of Linear Regression</a:t>
            </a:r>
            <a:endParaRPr lang="en-US" sz="2800" dirty="0"/>
          </a:p>
        </p:txBody>
      </p:sp>
      <p:sp>
        <p:nvSpPr>
          <p:cNvPr id="3" name="Content Placeholder 2"/>
          <p:cNvSpPr>
            <a:spLocks noGrp="1"/>
          </p:cNvSpPr>
          <p:nvPr>
            <p:ph idx="1"/>
          </p:nvPr>
        </p:nvSpPr>
        <p:spPr/>
        <p:txBody>
          <a:bodyPr/>
          <a:lstStyle/>
          <a:p>
            <a:endParaRPr lang="en-US"/>
          </a:p>
        </p:txBody>
      </p:sp>
      <p:grpSp>
        <p:nvGrpSpPr>
          <p:cNvPr id="6" name="Group 5"/>
          <p:cNvGrpSpPr/>
          <p:nvPr/>
        </p:nvGrpSpPr>
        <p:grpSpPr>
          <a:xfrm>
            <a:off x="1070180" y="1828800"/>
            <a:ext cx="7007020" cy="4419600"/>
            <a:chOff x="-14288" y="304800"/>
            <a:chExt cx="9158288" cy="5543551"/>
          </a:xfrm>
        </p:grpSpPr>
        <p:pic>
          <p:nvPicPr>
            <p:cNvPr id="4"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5001" t="6875" r="15781" b="20376"/>
            <a:stretch/>
          </p:blipFill>
          <p:spPr bwMode="auto">
            <a:xfrm>
              <a:off x="-14288" y="304800"/>
              <a:ext cx="9158288" cy="5543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8686800" y="457200"/>
              <a:ext cx="4572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985671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latin typeface="Bookman Old Style" pitchFamily="18" charset="0"/>
              </a:rPr>
              <a:t>Mathematical Implementation of Linear Regression</a:t>
            </a:r>
            <a:endParaRPr lang="en-US" sz="3200" dirty="0"/>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597" t="6000" r="23549" b="18710"/>
          <a:stretch/>
        </p:blipFill>
        <p:spPr bwMode="auto">
          <a:xfrm>
            <a:off x="914400" y="2209800"/>
            <a:ext cx="7315200" cy="3950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56097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latin typeface="Bookman Old Style" pitchFamily="18" charset="0"/>
              </a:rPr>
              <a:t>Mathematical Implementation of Linear Regression</a:t>
            </a:r>
            <a:endParaRPr lang="en-US" sz="2800" dirty="0"/>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1373" t="21870" r="29716" b="29355"/>
          <a:stretch/>
        </p:blipFill>
        <p:spPr bwMode="auto">
          <a:xfrm>
            <a:off x="990600" y="2104103"/>
            <a:ext cx="7182466" cy="3716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Oval 3"/>
          <p:cNvSpPr/>
          <p:nvPr/>
        </p:nvSpPr>
        <p:spPr>
          <a:xfrm>
            <a:off x="4876800" y="3962400"/>
            <a:ext cx="228600" cy="228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15892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latin typeface="Bookman Old Style" pitchFamily="18" charset="0"/>
              </a:rPr>
              <a:t>Mathematical Implementation of Linear Regression</a:t>
            </a:r>
            <a:endParaRPr lang="en-US" sz="2800" dirty="0"/>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959" t="6193" r="21371" b="18903"/>
          <a:stretch/>
        </p:blipFill>
        <p:spPr bwMode="auto">
          <a:xfrm>
            <a:off x="914400" y="2057400"/>
            <a:ext cx="7405350" cy="4149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85444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t>https://www.javatpoint.com/regression-analysis-in-machine-learning</a:t>
            </a:r>
          </a:p>
        </p:txBody>
      </p:sp>
    </p:spTree>
    <p:extLst>
      <p:ext uri="{BB962C8B-B14F-4D97-AF65-F5344CB8AC3E}">
        <p14:creationId xmlns:p14="http://schemas.microsoft.com/office/powerpoint/2010/main" val="7702438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6781800" cy="762000"/>
          </a:xfrm>
        </p:spPr>
        <p:txBody>
          <a:bodyPr>
            <a:normAutofit fontScale="90000"/>
          </a:bodyPr>
          <a:lstStyle/>
          <a:p>
            <a:r>
              <a:rPr lang="en-US" sz="6000" dirty="0"/>
              <a:t>Regression</a:t>
            </a:r>
            <a:endParaRPr lang="en-US" sz="6000" dirty="0"/>
          </a:p>
        </p:txBody>
      </p:sp>
      <p:pic>
        <p:nvPicPr>
          <p:cNvPr id="1331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7898" t="22179" r="5767" b="22000"/>
          <a:stretch/>
        </p:blipFill>
        <p:spPr bwMode="auto">
          <a:xfrm>
            <a:off x="762000" y="1447800"/>
            <a:ext cx="76962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1044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6781800" cy="762000"/>
          </a:xfrm>
        </p:spPr>
        <p:txBody>
          <a:bodyPr>
            <a:normAutofit fontScale="90000"/>
          </a:bodyPr>
          <a:lstStyle/>
          <a:p>
            <a:r>
              <a:rPr lang="en-US" sz="6000" dirty="0"/>
              <a:t>Regression</a:t>
            </a:r>
            <a:endParaRPr lang="en-US" sz="6000" dirty="0"/>
          </a:p>
        </p:txBody>
      </p:sp>
      <p:sp>
        <p:nvSpPr>
          <p:cNvPr id="3" name="Rectangle 2"/>
          <p:cNvSpPr/>
          <p:nvPr/>
        </p:nvSpPr>
        <p:spPr>
          <a:xfrm>
            <a:off x="838200" y="1295400"/>
            <a:ext cx="7467600" cy="3539430"/>
          </a:xfrm>
          <a:prstGeom prst="rect">
            <a:avLst/>
          </a:prstGeom>
        </p:spPr>
        <p:txBody>
          <a:bodyPr wrap="square">
            <a:spAutoFit/>
          </a:bodyPr>
          <a:lstStyle/>
          <a:p>
            <a:pPr marL="457200" indent="-457200" algn="just">
              <a:buFont typeface="Wingdings" pitchFamily="2" charset="2"/>
              <a:buChar char="Ø"/>
            </a:pPr>
            <a:r>
              <a:rPr lang="en-US" sz="2800" dirty="0"/>
              <a:t>Regression is a supervised learning technique which helps in finding the correlation between variables and enables us to predict the continuous output variable based on the one or more predictor variables. </a:t>
            </a:r>
            <a:endParaRPr lang="en-US" sz="2800" dirty="0" smtClean="0"/>
          </a:p>
          <a:p>
            <a:pPr marL="457200" indent="-457200" algn="just">
              <a:buFont typeface="Wingdings" pitchFamily="2" charset="2"/>
              <a:buChar char="Ø"/>
            </a:pPr>
            <a:r>
              <a:rPr lang="en-US" sz="2800" dirty="0" smtClean="0"/>
              <a:t>It </a:t>
            </a:r>
            <a:r>
              <a:rPr lang="en-US" sz="2800" dirty="0"/>
              <a:t>is mainly used for prediction, forecasting, time series modeling, and determining the causal-effect relationship between variables.</a:t>
            </a:r>
          </a:p>
        </p:txBody>
      </p:sp>
    </p:spTree>
    <p:extLst>
      <p:ext uri="{BB962C8B-B14F-4D97-AF65-F5344CB8AC3E}">
        <p14:creationId xmlns:p14="http://schemas.microsoft.com/office/powerpoint/2010/main" val="7358986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6781800" cy="762000"/>
          </a:xfrm>
        </p:spPr>
        <p:txBody>
          <a:bodyPr>
            <a:normAutofit fontScale="90000"/>
          </a:bodyPr>
          <a:lstStyle/>
          <a:p>
            <a:r>
              <a:rPr lang="en-US" sz="6000" dirty="0"/>
              <a:t>Regression</a:t>
            </a:r>
            <a:endParaRPr lang="en-US" sz="6000" dirty="0"/>
          </a:p>
        </p:txBody>
      </p:sp>
      <p:sp>
        <p:nvSpPr>
          <p:cNvPr id="3" name="Rectangle 2"/>
          <p:cNvSpPr/>
          <p:nvPr/>
        </p:nvSpPr>
        <p:spPr>
          <a:xfrm>
            <a:off x="838200" y="1295400"/>
            <a:ext cx="7467600" cy="2246769"/>
          </a:xfrm>
          <a:prstGeom prst="rect">
            <a:avLst/>
          </a:prstGeom>
        </p:spPr>
        <p:txBody>
          <a:bodyPr wrap="square">
            <a:spAutoFit/>
          </a:bodyPr>
          <a:lstStyle/>
          <a:p>
            <a:pPr marL="457200" indent="-457200" algn="just">
              <a:buFont typeface="Wingdings" pitchFamily="2" charset="2"/>
              <a:buChar char="Ø"/>
            </a:pPr>
            <a:r>
              <a:rPr lang="en-US" sz="2800" b="1" i="1" dirty="0"/>
              <a:t>"Regression shows a line or curve that passes through all the </a:t>
            </a:r>
            <a:r>
              <a:rPr lang="en-US" sz="2800" b="1" i="1" dirty="0" err="1"/>
              <a:t>datapoints</a:t>
            </a:r>
            <a:r>
              <a:rPr lang="en-US" sz="2800" b="1" i="1" dirty="0"/>
              <a:t> on target-predictor graph in such a way that the vertical distance between the </a:t>
            </a:r>
            <a:r>
              <a:rPr lang="en-US" sz="2800" b="1" i="1" dirty="0" err="1"/>
              <a:t>datapoints</a:t>
            </a:r>
            <a:r>
              <a:rPr lang="en-US" sz="2800" b="1" i="1" dirty="0"/>
              <a:t> and the regression line is minimum."</a:t>
            </a:r>
            <a:r>
              <a:rPr lang="en-US" sz="2800" dirty="0"/>
              <a:t> </a:t>
            </a:r>
          </a:p>
        </p:txBody>
      </p:sp>
    </p:spTree>
    <p:extLst>
      <p:ext uri="{BB962C8B-B14F-4D97-AF65-F5344CB8AC3E}">
        <p14:creationId xmlns:p14="http://schemas.microsoft.com/office/powerpoint/2010/main" val="12328439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7772400" cy="1219200"/>
          </a:xfrm>
        </p:spPr>
        <p:txBody>
          <a:bodyPr>
            <a:noAutofit/>
          </a:bodyPr>
          <a:lstStyle/>
          <a:p>
            <a:r>
              <a:rPr lang="en-US" sz="3600" dirty="0"/>
              <a:t>Terminologies Related to </a:t>
            </a:r>
            <a:r>
              <a:rPr lang="en-US" sz="3600" dirty="0" smtClean="0"/>
              <a:t>the Regression</a:t>
            </a:r>
            <a:endParaRPr lang="en-US" sz="3600" dirty="0"/>
          </a:p>
        </p:txBody>
      </p:sp>
      <p:sp>
        <p:nvSpPr>
          <p:cNvPr id="3" name="Rectangle 2"/>
          <p:cNvSpPr/>
          <p:nvPr/>
        </p:nvSpPr>
        <p:spPr>
          <a:xfrm>
            <a:off x="838200" y="1724025"/>
            <a:ext cx="7467600" cy="3970318"/>
          </a:xfrm>
          <a:prstGeom prst="rect">
            <a:avLst/>
          </a:prstGeom>
        </p:spPr>
        <p:txBody>
          <a:bodyPr wrap="square">
            <a:spAutoFit/>
          </a:bodyPr>
          <a:lstStyle/>
          <a:p>
            <a:pPr marL="457200" indent="-457200" algn="just">
              <a:buFont typeface="Wingdings" pitchFamily="2" charset="2"/>
              <a:buChar char="Ø"/>
            </a:pPr>
            <a:r>
              <a:rPr lang="en-US" sz="2800" b="1" dirty="0"/>
              <a:t>Dependent Variable:</a:t>
            </a:r>
            <a:r>
              <a:rPr lang="en-US" sz="2800" dirty="0"/>
              <a:t> The main factor in Regression analysis which we want to predict or understand is called the dependent variable. It is also called </a:t>
            </a:r>
            <a:r>
              <a:rPr lang="en-US" sz="2800" b="1" dirty="0"/>
              <a:t>target variable</a:t>
            </a:r>
            <a:r>
              <a:rPr lang="en-US" sz="2800" dirty="0"/>
              <a:t>.</a:t>
            </a:r>
          </a:p>
          <a:p>
            <a:pPr marL="457200" indent="-457200" algn="just">
              <a:buFont typeface="Wingdings" pitchFamily="2" charset="2"/>
              <a:buChar char="Ø"/>
            </a:pPr>
            <a:r>
              <a:rPr lang="en-US" sz="2800" b="1" dirty="0"/>
              <a:t>Independent Variable:</a:t>
            </a:r>
            <a:r>
              <a:rPr lang="en-US" sz="2800" dirty="0"/>
              <a:t> The factors which affect the dependent variables or which are used to predict the values of the dependent variables are called independent variable, also called as a </a:t>
            </a:r>
            <a:r>
              <a:rPr lang="en-US" sz="2800" b="1" dirty="0"/>
              <a:t>predictor</a:t>
            </a:r>
            <a:r>
              <a:rPr lang="en-US" sz="2800" dirty="0" smtClean="0"/>
              <a:t>.</a:t>
            </a:r>
            <a:endParaRPr lang="en-US" sz="2800" dirty="0"/>
          </a:p>
        </p:txBody>
      </p:sp>
    </p:spTree>
    <p:extLst>
      <p:ext uri="{BB962C8B-B14F-4D97-AF65-F5344CB8AC3E}">
        <p14:creationId xmlns:p14="http://schemas.microsoft.com/office/powerpoint/2010/main" val="32767866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696200" cy="1143000"/>
          </a:xfrm>
        </p:spPr>
        <p:txBody>
          <a:bodyPr>
            <a:noAutofit/>
          </a:bodyPr>
          <a:lstStyle/>
          <a:p>
            <a:r>
              <a:rPr lang="en-US" sz="4400" dirty="0"/>
              <a:t>Terminologies Related to </a:t>
            </a:r>
            <a:r>
              <a:rPr lang="en-US" sz="4400" dirty="0" smtClean="0"/>
              <a:t>the Regression</a:t>
            </a:r>
            <a:endParaRPr lang="en-US" sz="4400" dirty="0"/>
          </a:p>
        </p:txBody>
      </p:sp>
      <p:sp>
        <p:nvSpPr>
          <p:cNvPr id="3" name="Rectangle 2"/>
          <p:cNvSpPr/>
          <p:nvPr/>
        </p:nvSpPr>
        <p:spPr>
          <a:xfrm>
            <a:off x="838200" y="1752600"/>
            <a:ext cx="7467600" cy="4093428"/>
          </a:xfrm>
          <a:prstGeom prst="rect">
            <a:avLst/>
          </a:prstGeom>
        </p:spPr>
        <p:txBody>
          <a:bodyPr wrap="square">
            <a:spAutoFit/>
          </a:bodyPr>
          <a:lstStyle/>
          <a:p>
            <a:pPr marL="457200" indent="-457200" algn="just">
              <a:buFont typeface="Wingdings" pitchFamily="2" charset="2"/>
              <a:buChar char="Ø"/>
            </a:pPr>
            <a:r>
              <a:rPr lang="en-US" sz="2600" b="1" dirty="0" smtClean="0"/>
              <a:t>Outliers</a:t>
            </a:r>
            <a:r>
              <a:rPr lang="en-US" sz="2600" b="1" dirty="0"/>
              <a:t>:</a:t>
            </a:r>
            <a:r>
              <a:rPr lang="en-US" sz="2600" dirty="0"/>
              <a:t> Outlier is an observation which contains either very low value or very high value in comparison to other observed values. An outlier may hamper the result, so it should be avoided.</a:t>
            </a:r>
          </a:p>
          <a:p>
            <a:pPr marL="457200" indent="-457200" algn="just">
              <a:buFont typeface="Wingdings" pitchFamily="2" charset="2"/>
              <a:buChar char="Ø"/>
            </a:pPr>
            <a:r>
              <a:rPr lang="en-US" sz="2600" b="1" dirty="0" err="1"/>
              <a:t>Multicollinearity</a:t>
            </a:r>
            <a:r>
              <a:rPr lang="en-US" sz="2600" b="1" dirty="0"/>
              <a:t>:</a:t>
            </a:r>
            <a:r>
              <a:rPr lang="en-US" sz="2600" dirty="0"/>
              <a:t> If the independent variables are highly correlated with each other than other variables, then such condition is called </a:t>
            </a:r>
            <a:r>
              <a:rPr lang="en-US" sz="2600" dirty="0" err="1"/>
              <a:t>Multicollinearity</a:t>
            </a:r>
            <a:r>
              <a:rPr lang="en-US" sz="2600" dirty="0"/>
              <a:t>. It should not be present in the dataset, because it creates problem while ranking the most affecting variable</a:t>
            </a:r>
            <a:r>
              <a:rPr lang="en-US" sz="2600" dirty="0" smtClean="0"/>
              <a:t>.</a:t>
            </a:r>
            <a:endParaRPr lang="en-US" sz="2600" dirty="0"/>
          </a:p>
        </p:txBody>
      </p:sp>
    </p:spTree>
    <p:extLst>
      <p:ext uri="{BB962C8B-B14F-4D97-AF65-F5344CB8AC3E}">
        <p14:creationId xmlns:p14="http://schemas.microsoft.com/office/powerpoint/2010/main" val="35783300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696200" cy="1143000"/>
          </a:xfrm>
        </p:spPr>
        <p:txBody>
          <a:bodyPr>
            <a:noAutofit/>
          </a:bodyPr>
          <a:lstStyle/>
          <a:p>
            <a:r>
              <a:rPr lang="en-US" sz="4400" dirty="0"/>
              <a:t>Terminologies Related to </a:t>
            </a:r>
            <a:r>
              <a:rPr lang="en-US" sz="4400" dirty="0" smtClean="0"/>
              <a:t>the Regression</a:t>
            </a:r>
            <a:endParaRPr lang="en-US" sz="4400" dirty="0"/>
          </a:p>
        </p:txBody>
      </p:sp>
      <p:sp>
        <p:nvSpPr>
          <p:cNvPr id="3" name="Rectangle 2"/>
          <p:cNvSpPr/>
          <p:nvPr/>
        </p:nvSpPr>
        <p:spPr>
          <a:xfrm>
            <a:off x="838200" y="1905000"/>
            <a:ext cx="7467600" cy="2677656"/>
          </a:xfrm>
          <a:prstGeom prst="rect">
            <a:avLst/>
          </a:prstGeom>
        </p:spPr>
        <p:txBody>
          <a:bodyPr wrap="square">
            <a:spAutoFit/>
          </a:bodyPr>
          <a:lstStyle/>
          <a:p>
            <a:pPr marL="457200" indent="-457200" algn="just">
              <a:buFont typeface="Wingdings" pitchFamily="2" charset="2"/>
              <a:buChar char="Ø"/>
            </a:pPr>
            <a:r>
              <a:rPr lang="en-US" sz="2800" b="1" dirty="0" err="1" smtClean="0"/>
              <a:t>Underfitting</a:t>
            </a:r>
            <a:r>
              <a:rPr lang="en-US" sz="2800" b="1" dirty="0" smtClean="0"/>
              <a:t> </a:t>
            </a:r>
            <a:r>
              <a:rPr lang="en-US" sz="2800" b="1" dirty="0"/>
              <a:t>and </a:t>
            </a:r>
            <a:r>
              <a:rPr lang="en-US" sz="2800" b="1" dirty="0" err="1"/>
              <a:t>Overfitting</a:t>
            </a:r>
            <a:r>
              <a:rPr lang="en-US" sz="2800" b="1" dirty="0"/>
              <a:t>:</a:t>
            </a:r>
            <a:r>
              <a:rPr lang="en-US" sz="2800" dirty="0"/>
              <a:t> If our algorithm works well with the training dataset but not well with test dataset, then such problem is called </a:t>
            </a:r>
            <a:r>
              <a:rPr lang="en-US" sz="2800" b="1" dirty="0" err="1"/>
              <a:t>Overfitting</a:t>
            </a:r>
            <a:r>
              <a:rPr lang="en-US" sz="2800" dirty="0"/>
              <a:t>. And if our algorithm does not perform well even with training dataset, then such problem is called </a:t>
            </a:r>
            <a:r>
              <a:rPr lang="en-US" sz="2800" b="1" dirty="0" err="1"/>
              <a:t>underfitting</a:t>
            </a:r>
            <a:r>
              <a:rPr lang="en-US" sz="2800" dirty="0"/>
              <a:t>.</a:t>
            </a:r>
          </a:p>
        </p:txBody>
      </p:sp>
    </p:spTree>
    <p:extLst>
      <p:ext uri="{BB962C8B-B14F-4D97-AF65-F5344CB8AC3E}">
        <p14:creationId xmlns:p14="http://schemas.microsoft.com/office/powerpoint/2010/main" val="16644062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0"/>
            <a:ext cx="7391400" cy="714375"/>
          </a:xfrm>
        </p:spPr>
        <p:txBody>
          <a:bodyPr>
            <a:noAutofit/>
          </a:bodyPr>
          <a:lstStyle/>
          <a:p>
            <a:r>
              <a:rPr lang="en-US" sz="4400" dirty="0"/>
              <a:t>Why do we use </a:t>
            </a:r>
            <a:r>
              <a:rPr lang="en-US" sz="4400" dirty="0" smtClean="0"/>
              <a:t>Regression?</a:t>
            </a:r>
            <a:endParaRPr lang="en-US" sz="4400" dirty="0"/>
          </a:p>
        </p:txBody>
      </p:sp>
      <p:sp>
        <p:nvSpPr>
          <p:cNvPr id="3" name="Rectangle 2"/>
          <p:cNvSpPr/>
          <p:nvPr/>
        </p:nvSpPr>
        <p:spPr>
          <a:xfrm>
            <a:off x="914400" y="1752600"/>
            <a:ext cx="7391400" cy="3970318"/>
          </a:xfrm>
          <a:prstGeom prst="rect">
            <a:avLst/>
          </a:prstGeom>
        </p:spPr>
        <p:txBody>
          <a:bodyPr wrap="square">
            <a:spAutoFit/>
          </a:bodyPr>
          <a:lstStyle/>
          <a:p>
            <a:pPr marL="457200" indent="-457200" algn="just">
              <a:buFont typeface="Wingdings" pitchFamily="2" charset="2"/>
              <a:buChar char="Ø"/>
            </a:pPr>
            <a:r>
              <a:rPr lang="en-US" sz="2800" dirty="0"/>
              <a:t>Regression estimates the relationship between the target and the independent variable.</a:t>
            </a:r>
          </a:p>
          <a:p>
            <a:pPr marL="457200" indent="-457200" algn="just">
              <a:buFont typeface="Wingdings" pitchFamily="2" charset="2"/>
              <a:buChar char="Ø"/>
            </a:pPr>
            <a:r>
              <a:rPr lang="en-US" sz="2800" dirty="0"/>
              <a:t>It is used to find the trends in data.</a:t>
            </a:r>
          </a:p>
          <a:p>
            <a:pPr marL="457200" indent="-457200" algn="just">
              <a:buFont typeface="Wingdings" pitchFamily="2" charset="2"/>
              <a:buChar char="Ø"/>
            </a:pPr>
            <a:r>
              <a:rPr lang="en-US" sz="2800" dirty="0"/>
              <a:t>It helps to predict real/continuous values.</a:t>
            </a:r>
          </a:p>
          <a:p>
            <a:pPr marL="457200" indent="-457200" algn="just">
              <a:buFont typeface="Wingdings" pitchFamily="2" charset="2"/>
              <a:buChar char="Ø"/>
            </a:pPr>
            <a:r>
              <a:rPr lang="en-US" sz="2800" dirty="0"/>
              <a:t>By performing the regression, we can confidently determine the most important factor, the least important factor, and how each factor is affecting the other factors.</a:t>
            </a:r>
          </a:p>
        </p:txBody>
      </p:sp>
    </p:spTree>
    <p:extLst>
      <p:ext uri="{BB962C8B-B14F-4D97-AF65-F5344CB8AC3E}">
        <p14:creationId xmlns:p14="http://schemas.microsoft.com/office/powerpoint/2010/main" val="173819224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ushp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Pushpin</Template>
  <TotalTime>398</TotalTime>
  <Words>558</Words>
  <Application>Microsoft Office PowerPoint</Application>
  <PresentationFormat>On-screen Show (4:3)</PresentationFormat>
  <Paragraphs>74</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Pushpin</vt:lpstr>
      <vt:lpstr>Linear Regression</vt:lpstr>
      <vt:lpstr>Regression</vt:lpstr>
      <vt:lpstr>Regression</vt:lpstr>
      <vt:lpstr>Regression</vt:lpstr>
      <vt:lpstr>Regression</vt:lpstr>
      <vt:lpstr>Terminologies Related to the Regression</vt:lpstr>
      <vt:lpstr>Terminologies Related to the Regression</vt:lpstr>
      <vt:lpstr>Terminologies Related to the Regression</vt:lpstr>
      <vt:lpstr>Why do we use Regression?</vt:lpstr>
      <vt:lpstr>Types of Regression</vt:lpstr>
      <vt:lpstr>Linear Regression</vt:lpstr>
      <vt:lpstr>Linear Regression</vt:lpstr>
      <vt:lpstr>Linear Regression</vt:lpstr>
      <vt:lpstr>Linear Regression Line</vt:lpstr>
      <vt:lpstr>Linear Regression Line</vt:lpstr>
      <vt:lpstr>Finding The Best Fit Line</vt:lpstr>
      <vt:lpstr>Finding The Best Fit Line</vt:lpstr>
      <vt:lpstr>Finding The Best Fit Line</vt:lpstr>
      <vt:lpstr>Mathematical Implementation of Linear Regression</vt:lpstr>
      <vt:lpstr>PowerPoint Presentation</vt:lpstr>
      <vt:lpstr>Mathematical Implementation of Linear Regression</vt:lpstr>
      <vt:lpstr>Mathematical Implementation of Linear Regression</vt:lpstr>
      <vt:lpstr>Mathematical Implementation of Linear Regression</vt:lpstr>
      <vt:lpstr>Mathematical Implementation of Linear Regression</vt:lpstr>
      <vt:lpstr>Mathematical Implementation of Linear Regression</vt:lpstr>
      <vt:lpstr>Mathematical Implementation of Linear Regression</vt:lpstr>
      <vt:lpstr>Mathematical Implementation of Linear Regression</vt:lpstr>
      <vt:lpstr>Mathematical Implementation of Linear Regression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AASHITA</dc:creator>
  <cp:lastModifiedBy>AASHITA</cp:lastModifiedBy>
  <cp:revision>35</cp:revision>
  <dcterms:created xsi:type="dcterms:W3CDTF">2022-07-18T07:47:57Z</dcterms:created>
  <dcterms:modified xsi:type="dcterms:W3CDTF">2024-03-06T07:59:20Z</dcterms:modified>
</cp:coreProperties>
</file>