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59"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3/16/2024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3"/>
          <p:cNvSpPr>
            <a:spLocks noGrp="1"/>
          </p:cNvSpPr>
          <p:nvPr>
            <p:ph type="dt" sz="half" idx="10"/>
          </p:nvPr>
        </p:nvSpPr>
        <p:spPr/>
        <p:txBody>
          <a:bodyPr/>
          <a:lstStyle>
            <a:lvl1pPr>
              <a:defRPr/>
            </a:lvl1pPr>
          </a:lstStyle>
          <a:p>
            <a:pPr>
              <a:defRPr/>
            </a:pPr>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8532A475-1FA9-4805-823F-3824E22159EE}" type="slidenum">
              <a:rPr lang="en-US"/>
              <a:pPr>
                <a:defRPr/>
              </a:pPr>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51575"/>
            <a:ext cx="2133600" cy="47625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76250"/>
          </a:xfrm>
        </p:spPr>
        <p:txBody>
          <a:bodyPr/>
          <a:lstStyle>
            <a:lvl1pPr>
              <a:defRPr/>
            </a:lvl1pPr>
          </a:lstStyle>
          <a:p>
            <a:fld id="{030B2953-D9F1-4883-A83D-54238185D15F}" type="slidenum">
              <a:rPr lang="en-US"/>
              <a:pPr/>
              <a:t>‹#›</a:t>
            </a:fld>
            <a:endParaRPr lang="en-US"/>
          </a:p>
        </p:txBody>
      </p:sp>
      <p:sp>
        <p:nvSpPr>
          <p:cNvPr id="7" name="Footer Placeholder 6"/>
          <p:cNvSpPr>
            <a:spLocks noGrp="1"/>
          </p:cNvSpPr>
          <p:nvPr>
            <p:ph type="ftr" sz="quarter" idx="12"/>
          </p:nvPr>
        </p:nvSpPr>
        <p:spPr>
          <a:xfrm>
            <a:off x="3124200" y="6248400"/>
            <a:ext cx="2895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438400"/>
            <a:ext cx="6858000" cy="1470025"/>
          </a:xfrm>
        </p:spPr>
        <p:txBody>
          <a:bodyPr/>
          <a:lstStyle/>
          <a:p>
            <a:r>
              <a:rPr lang="en-US" dirty="0"/>
              <a:t>LOGISTIC REGRESSION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838200" y="533400"/>
            <a:ext cx="8686800" cy="5715000"/>
          </a:xfrm>
        </p:spPr>
        <p:txBody>
          <a:bodyPr>
            <a:normAutofit/>
          </a:bodyPr>
          <a:lstStyle/>
          <a:p>
            <a:pPr marL="457200" indent="-457200" algn="ctr" fontAlgn="auto">
              <a:spcBef>
                <a:spcPct val="0"/>
              </a:spcBef>
              <a:spcAft>
                <a:spcPts val="0"/>
              </a:spcAft>
              <a:defRPr/>
            </a:pPr>
            <a:r>
              <a:rPr lang="en-US" sz="2800" b="1" dirty="0"/>
              <a:t> 1)  </a:t>
            </a:r>
            <a:r>
              <a:rPr lang="en-US" sz="2800" b="1" u="sng" dirty="0"/>
              <a:t>REPRESENTATION OF THE BINARY DEPENDENT VARIABLE</a:t>
            </a:r>
          </a:p>
          <a:p>
            <a:pPr marL="457200" indent="-457200" fontAlgn="auto">
              <a:spcBef>
                <a:spcPct val="0"/>
              </a:spcBef>
              <a:spcAft>
                <a:spcPts val="0"/>
              </a:spcAft>
              <a:buFont typeface="Wingdings" pitchFamily="2" charset="2"/>
              <a:buChar char="v"/>
              <a:defRPr/>
            </a:pPr>
            <a:endParaRPr lang="en-US" sz="2800" dirty="0"/>
          </a:p>
          <a:p>
            <a:pPr marL="457200" indent="-457200" fontAlgn="auto">
              <a:spcBef>
                <a:spcPct val="0"/>
              </a:spcBef>
              <a:spcAft>
                <a:spcPts val="0"/>
              </a:spcAft>
              <a:buFont typeface="Wingdings" pitchFamily="2" charset="2"/>
              <a:buChar char="q"/>
              <a:defRPr/>
            </a:pPr>
            <a:r>
              <a:rPr lang="en-US" sz="2800" dirty="0"/>
              <a:t>Binary dependent variables (0, 1) have two possible outcomes (e.g., success &amp; failure)   Success (y = 1); failure (y = 0).</a:t>
            </a:r>
          </a:p>
          <a:p>
            <a:pPr marL="457200" indent="-457200" fontAlgn="auto">
              <a:spcBef>
                <a:spcPct val="0"/>
              </a:spcBef>
              <a:spcAft>
                <a:spcPts val="0"/>
              </a:spcAft>
              <a:defRPr/>
            </a:pPr>
            <a:endParaRPr lang="en-US" sz="2800" dirty="0"/>
          </a:p>
          <a:p>
            <a:pPr marL="457200" indent="-457200" fontAlgn="auto">
              <a:spcBef>
                <a:spcPct val="0"/>
              </a:spcBef>
              <a:spcAft>
                <a:spcPts val="0"/>
              </a:spcAft>
              <a:buFont typeface="Wingdings" pitchFamily="2" charset="2"/>
              <a:buChar char="q"/>
              <a:defRPr/>
            </a:pPr>
            <a:r>
              <a:rPr lang="en-US" sz="2800" dirty="0"/>
              <a:t>Goal is to estimate or predict the likelihood of success or failure, conditional on a set of independent variables.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90600" y="609600"/>
            <a:ext cx="8382000" cy="762000"/>
          </a:xfrm>
        </p:spPr>
        <p:txBody>
          <a:bodyPr>
            <a:normAutofit fontScale="90000"/>
          </a:bodyPr>
          <a:lstStyle/>
          <a:p>
            <a:pPr algn="ctr" fontAlgn="auto">
              <a:spcAft>
                <a:spcPts val="0"/>
              </a:spcAft>
              <a:defRPr/>
            </a:pPr>
            <a:br>
              <a:rPr lang="en-US" dirty="0">
                <a:solidFill>
                  <a:schemeClr val="tx2">
                    <a:satMod val="200000"/>
                  </a:schemeClr>
                </a:solidFill>
              </a:rPr>
            </a:br>
            <a:r>
              <a:rPr lang="en-US" b="1" dirty="0">
                <a:solidFill>
                  <a:schemeClr val="tx2">
                    <a:satMod val="200000"/>
                  </a:schemeClr>
                </a:solidFill>
              </a:rPr>
              <a:t>2.USE OF THE LOGISTIC CURVE</a:t>
            </a:r>
          </a:p>
        </p:txBody>
      </p:sp>
      <p:pic>
        <p:nvPicPr>
          <p:cNvPr id="19459" name="Picture 6" descr="untitled2.bmp"/>
          <p:cNvPicPr>
            <a:picLocks noChangeAspect="1"/>
          </p:cNvPicPr>
          <p:nvPr/>
        </p:nvPicPr>
        <p:blipFill>
          <a:blip r:embed="rId2"/>
          <a:srcRect/>
          <a:stretch>
            <a:fillRect/>
          </a:stretch>
        </p:blipFill>
        <p:spPr bwMode="auto">
          <a:xfrm>
            <a:off x="1231900" y="1905000"/>
            <a:ext cx="7912100" cy="4343400"/>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05000" y="990600"/>
            <a:ext cx="5105400" cy="1020763"/>
          </a:xfrm>
        </p:spPr>
        <p:txBody>
          <a:bodyPr>
            <a:normAutofit fontScale="90000"/>
          </a:bodyPr>
          <a:lstStyle/>
          <a:p>
            <a:pPr fontAlgn="auto">
              <a:spcAft>
                <a:spcPts val="0"/>
              </a:spcAft>
              <a:defRPr/>
            </a:pPr>
            <a:r>
              <a:rPr lang="en-US" sz="4900" dirty="0">
                <a:solidFill>
                  <a:schemeClr val="tx2">
                    <a:satMod val="200000"/>
                  </a:schemeClr>
                </a:solidFill>
              </a:rPr>
              <a:t>3. </a:t>
            </a:r>
            <a:r>
              <a:rPr lang="en-US" sz="4900" b="1" dirty="0">
                <a:solidFill>
                  <a:schemeClr val="tx2">
                    <a:satMod val="200000"/>
                  </a:schemeClr>
                </a:solidFill>
              </a:rPr>
              <a:t>SAMPLE SIZE</a:t>
            </a:r>
            <a:br>
              <a:rPr lang="en-US" b="1" dirty="0">
                <a:solidFill>
                  <a:schemeClr val="tx2">
                    <a:satMod val="200000"/>
                  </a:schemeClr>
                </a:solidFill>
              </a:rPr>
            </a:br>
            <a:endParaRPr lang="en-US" b="1" dirty="0">
              <a:solidFill>
                <a:schemeClr val="tx2">
                  <a:satMod val="200000"/>
                </a:schemeClr>
              </a:solidFill>
            </a:endParaRPr>
          </a:p>
        </p:txBody>
      </p:sp>
      <p:sp>
        <p:nvSpPr>
          <p:cNvPr id="20483" name="Content Placeholder 2"/>
          <p:cNvSpPr>
            <a:spLocks noGrp="1"/>
          </p:cNvSpPr>
          <p:nvPr>
            <p:ph idx="1"/>
          </p:nvPr>
        </p:nvSpPr>
        <p:spPr>
          <a:xfrm>
            <a:off x="914400" y="2286000"/>
            <a:ext cx="8686800" cy="2941638"/>
          </a:xfrm>
        </p:spPr>
        <p:txBody>
          <a:bodyPr>
            <a:normAutofit fontScale="92500" lnSpcReduction="10000"/>
          </a:bodyPr>
          <a:lstStyle/>
          <a:p>
            <a:pPr marL="411480" indent="-283464" fontAlgn="auto">
              <a:spcAft>
                <a:spcPts val="0"/>
              </a:spcAft>
              <a:buFont typeface="Wingdings" pitchFamily="2" charset="2"/>
              <a:buChar char="Ø"/>
              <a:defRPr/>
            </a:pPr>
            <a:r>
              <a:rPr lang="en-US" sz="2800" b="1" dirty="0"/>
              <a:t>Very small samples have so much sampling errors.</a:t>
            </a:r>
          </a:p>
          <a:p>
            <a:pPr marL="411480" indent="-283464" fontAlgn="auto">
              <a:spcAft>
                <a:spcPts val="0"/>
              </a:spcAft>
              <a:buFont typeface="Wingdings" pitchFamily="2" charset="2"/>
              <a:buChar char="Ø"/>
              <a:defRPr/>
            </a:pPr>
            <a:r>
              <a:rPr lang="en-US" sz="2800" b="1" dirty="0"/>
              <a:t>Very large sample size decreases the chances of errors.</a:t>
            </a:r>
          </a:p>
          <a:p>
            <a:pPr marL="411480" indent="-283464" fontAlgn="auto">
              <a:spcAft>
                <a:spcPts val="0"/>
              </a:spcAft>
              <a:buFont typeface="Wingdings" pitchFamily="2" charset="2"/>
              <a:buChar char="Ø"/>
              <a:defRPr/>
            </a:pPr>
            <a:r>
              <a:rPr lang="en-US" sz="2800" b="1" dirty="0"/>
              <a:t>Logistic requires larger sample size than multiple regression.</a:t>
            </a:r>
          </a:p>
          <a:p>
            <a:pPr marL="411480" indent="-283464" fontAlgn="auto">
              <a:spcAft>
                <a:spcPts val="0"/>
              </a:spcAft>
              <a:buFont typeface="Wingdings" pitchFamily="2" charset="2"/>
              <a:buChar char="Ø"/>
              <a:defRPr/>
            </a:pPr>
            <a:r>
              <a:rPr lang="en-US" sz="2800" b="1" dirty="0" err="1"/>
              <a:t>Hosmer</a:t>
            </a:r>
            <a:r>
              <a:rPr lang="en-US" sz="2800" b="1" dirty="0"/>
              <a:t> and </a:t>
            </a:r>
            <a:r>
              <a:rPr lang="en-US" sz="2800" b="1" dirty="0" err="1"/>
              <a:t>Lamshow</a:t>
            </a:r>
            <a:r>
              <a:rPr lang="en-US" sz="2800" b="1" dirty="0"/>
              <a:t> recommended sample size greater than 400.</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3"/>
          <p:cNvSpPr>
            <a:spLocks noGrp="1"/>
          </p:cNvSpPr>
          <p:nvPr>
            <p:ph type="title"/>
          </p:nvPr>
        </p:nvSpPr>
        <p:spPr>
          <a:xfrm>
            <a:off x="685800" y="1066800"/>
            <a:ext cx="8839200" cy="838200"/>
          </a:xfrm>
        </p:spPr>
        <p:txBody>
          <a:bodyPr>
            <a:normAutofit fontScale="90000"/>
          </a:bodyPr>
          <a:lstStyle/>
          <a:p>
            <a:pPr algn="ctr" fontAlgn="auto">
              <a:spcAft>
                <a:spcPts val="0"/>
              </a:spcAft>
              <a:defRPr/>
            </a:pPr>
            <a:r>
              <a:rPr lang="en-US" sz="2800" b="1" dirty="0">
                <a:solidFill>
                  <a:schemeClr val="tx2">
                    <a:satMod val="200000"/>
                  </a:schemeClr>
                </a:solidFill>
              </a:rPr>
              <a:t> SAMPLE SIZE PER CATEGORY OF THE INDEPENDENT VARIABLE </a:t>
            </a:r>
            <a:br>
              <a:rPr lang="en-US" sz="2800" b="1" dirty="0">
                <a:solidFill>
                  <a:schemeClr val="tx2">
                    <a:satMod val="200000"/>
                  </a:schemeClr>
                </a:solidFill>
              </a:rPr>
            </a:br>
            <a:endParaRPr lang="en-US" sz="2800" b="1" dirty="0">
              <a:solidFill>
                <a:schemeClr val="tx2">
                  <a:satMod val="200000"/>
                </a:schemeClr>
              </a:solidFill>
            </a:endParaRPr>
          </a:p>
        </p:txBody>
      </p:sp>
      <p:sp>
        <p:nvSpPr>
          <p:cNvPr id="21507" name="Content Placeholder 2"/>
          <p:cNvSpPr>
            <a:spLocks noGrp="1"/>
          </p:cNvSpPr>
          <p:nvPr>
            <p:ph idx="1"/>
          </p:nvPr>
        </p:nvSpPr>
        <p:spPr>
          <a:xfrm>
            <a:off x="914400" y="2332038"/>
            <a:ext cx="8229600" cy="4525962"/>
          </a:xfrm>
        </p:spPr>
        <p:txBody>
          <a:bodyPr/>
          <a:lstStyle/>
          <a:p>
            <a:pPr>
              <a:buFont typeface="Wingdings" pitchFamily="2" charset="2"/>
              <a:buChar char="q"/>
            </a:pPr>
            <a:r>
              <a:rPr lang="en-US"/>
              <a:t> </a:t>
            </a:r>
            <a:r>
              <a:rPr lang="en-US" sz="2800"/>
              <a:t>The recommended sample size for each group is at least 10 observations per estimated parameters</a:t>
            </a:r>
            <a:r>
              <a:rPr lang="en-US"/>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457200" y="228600"/>
            <a:ext cx="7772400" cy="1676400"/>
          </a:xfrm>
        </p:spPr>
        <p:txBody>
          <a:bodyPr>
            <a:normAutofit fontScale="90000"/>
          </a:bodyPr>
          <a:lstStyle/>
          <a:p>
            <a:pPr algn="ctr" fontAlgn="auto">
              <a:spcAft>
                <a:spcPts val="0"/>
              </a:spcAft>
              <a:defRPr/>
            </a:pPr>
            <a:r>
              <a:rPr lang="en-US" sz="3200" dirty="0">
                <a:solidFill>
                  <a:schemeClr val="tx2">
                    <a:satMod val="200000"/>
                  </a:schemeClr>
                </a:solidFill>
              </a:rPr>
              <a:t>Stage 3:</a:t>
            </a:r>
            <a:br>
              <a:rPr lang="en-US" sz="3200" dirty="0">
                <a:solidFill>
                  <a:schemeClr val="tx2">
                    <a:satMod val="200000"/>
                  </a:schemeClr>
                </a:solidFill>
              </a:rPr>
            </a:br>
            <a:br>
              <a:rPr lang="en-US" sz="3200" dirty="0">
                <a:solidFill>
                  <a:schemeClr val="tx2">
                    <a:satMod val="200000"/>
                  </a:schemeClr>
                </a:solidFill>
              </a:rPr>
            </a:br>
            <a:r>
              <a:rPr lang="en-US" sz="3200" dirty="0">
                <a:solidFill>
                  <a:schemeClr val="tx2">
                    <a:satMod val="200000"/>
                  </a:schemeClr>
                </a:solidFill>
              </a:rPr>
              <a:t>ASSUMPTIONS</a:t>
            </a:r>
            <a:br>
              <a:rPr lang="en-US" sz="3200" dirty="0">
                <a:solidFill>
                  <a:schemeClr val="tx2">
                    <a:satMod val="200000"/>
                  </a:schemeClr>
                </a:solidFill>
              </a:rPr>
            </a:br>
            <a:endParaRPr lang="en-US" sz="3200" dirty="0">
              <a:solidFill>
                <a:schemeClr val="tx2">
                  <a:satMod val="200000"/>
                </a:schemeClr>
              </a:solidFill>
            </a:endParaRPr>
          </a:p>
        </p:txBody>
      </p:sp>
      <p:sp>
        <p:nvSpPr>
          <p:cNvPr id="20484" name="Subtitle 4"/>
          <p:cNvSpPr>
            <a:spLocks noGrp="1"/>
          </p:cNvSpPr>
          <p:nvPr>
            <p:ph type="subTitle" idx="1"/>
          </p:nvPr>
        </p:nvSpPr>
        <p:spPr>
          <a:xfrm>
            <a:off x="990600" y="1981200"/>
            <a:ext cx="8458200" cy="3733800"/>
          </a:xfrm>
        </p:spPr>
        <p:txBody>
          <a:bodyPr>
            <a:normAutofit/>
          </a:bodyPr>
          <a:lstStyle/>
          <a:p>
            <a:pPr lvl="1" algn="l" fontAlgn="auto">
              <a:spcAft>
                <a:spcPts val="0"/>
              </a:spcAft>
              <a:buFont typeface="Wingdings" pitchFamily="2" charset="2"/>
              <a:buChar char="q"/>
              <a:defRPr/>
            </a:pPr>
            <a:endParaRPr lang="en-US" dirty="0"/>
          </a:p>
          <a:p>
            <a:pPr lvl="1" algn="l" fontAlgn="auto">
              <a:spcAft>
                <a:spcPts val="0"/>
              </a:spcAft>
              <a:buFont typeface="Wingdings" pitchFamily="2" charset="2"/>
              <a:buChar char="Ø"/>
              <a:defRPr/>
            </a:pPr>
            <a:r>
              <a:rPr lang="en-US" dirty="0"/>
              <a:t>No assumptions about the distributions of the predictor variables.</a:t>
            </a:r>
          </a:p>
          <a:p>
            <a:pPr lvl="1" algn="l" fontAlgn="auto">
              <a:spcAft>
                <a:spcPts val="0"/>
              </a:spcAft>
              <a:buFont typeface="Wingdings" pitchFamily="2" charset="2"/>
              <a:buChar char="Ø"/>
              <a:defRPr/>
            </a:pPr>
            <a:r>
              <a:rPr lang="en-US" dirty="0"/>
              <a:t>Predictors do not have to be normally distributed</a:t>
            </a:r>
          </a:p>
          <a:p>
            <a:pPr lvl="1" algn="l" fontAlgn="auto">
              <a:spcAft>
                <a:spcPts val="0"/>
              </a:spcAft>
              <a:buFont typeface="Wingdings" pitchFamily="2" charset="2"/>
              <a:buChar char="Ø"/>
              <a:defRPr/>
            </a:pPr>
            <a:r>
              <a:rPr lang="en-US" dirty="0"/>
              <a:t>Does not have to be linearly related.</a:t>
            </a:r>
          </a:p>
          <a:p>
            <a:pPr lvl="1" algn="l" fontAlgn="auto">
              <a:spcAft>
                <a:spcPts val="0"/>
              </a:spcAft>
              <a:buFont typeface="Wingdings" pitchFamily="2" charset="2"/>
              <a:buChar char="Ø"/>
              <a:defRPr/>
            </a:pPr>
            <a:r>
              <a:rPr lang="en-US" dirty="0"/>
              <a:t>Does not have to have equal variance within each group.</a:t>
            </a:r>
          </a:p>
          <a:p>
            <a:pPr lvl="2" algn="l" fontAlgn="auto">
              <a:spcAft>
                <a:spcPts val="0"/>
              </a:spcAft>
              <a:buFont typeface="Wingdings 2"/>
              <a:buNone/>
              <a:defRPr/>
            </a:pPr>
            <a:endParaRPr lang="en-US" sz="3400" dirty="0"/>
          </a:p>
          <a:p>
            <a:pPr lvl="2" algn="l" fontAlgn="auto">
              <a:spcAft>
                <a:spcPts val="0"/>
              </a:spcAft>
              <a:buFontTx/>
              <a:buChar char="•"/>
              <a:defRPr/>
            </a:pPr>
            <a:endParaRPr lang="en-US" dirty="0"/>
          </a:p>
          <a:p>
            <a:pPr fontAlgn="auto">
              <a:spcBef>
                <a:spcPct val="0"/>
              </a:spcBef>
              <a:spcAft>
                <a:spcPts val="0"/>
              </a:spcAft>
              <a:defRPr/>
            </a:pPr>
            <a:endParaRPr lang="en-US" dirty="0"/>
          </a:p>
        </p:txBody>
      </p:sp>
      <p:sp>
        <p:nvSpPr>
          <p:cNvPr id="2048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D2BF349-C579-4436-B5B5-6FFE88E4F191}" type="slidenum">
              <a:rPr lang="en-US"/>
              <a:pPr>
                <a:defRPr/>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066800" y="609600"/>
            <a:ext cx="8686800" cy="838200"/>
          </a:xfrm>
        </p:spPr>
        <p:txBody>
          <a:bodyPr>
            <a:normAutofit fontScale="90000"/>
          </a:bodyPr>
          <a:lstStyle/>
          <a:p>
            <a:pPr fontAlgn="auto">
              <a:spcAft>
                <a:spcPts val="0"/>
              </a:spcAft>
              <a:defRPr/>
            </a:pPr>
            <a:r>
              <a:rPr lang="en-US" dirty="0">
                <a:solidFill>
                  <a:schemeClr val="tx2">
                    <a:satMod val="200000"/>
                  </a:schemeClr>
                </a:solidFill>
              </a:rPr>
              <a:t>. </a:t>
            </a:r>
            <a:r>
              <a:rPr lang="en-US" b="1" dirty="0">
                <a:solidFill>
                  <a:schemeClr val="tx2">
                    <a:satMod val="200000"/>
                  </a:schemeClr>
                </a:solidFill>
              </a:rPr>
              <a:t>Transforming the dependent variable</a:t>
            </a:r>
          </a:p>
        </p:txBody>
      </p:sp>
      <p:sp>
        <p:nvSpPr>
          <p:cNvPr id="24579" name="Content Placeholder 2"/>
          <p:cNvSpPr>
            <a:spLocks noGrp="1"/>
          </p:cNvSpPr>
          <p:nvPr>
            <p:ph idx="1"/>
          </p:nvPr>
        </p:nvSpPr>
        <p:spPr/>
        <p:txBody>
          <a:bodyPr/>
          <a:lstStyle/>
          <a:p>
            <a:pPr>
              <a:buFont typeface="Wingdings" pitchFamily="2" charset="2"/>
              <a:buChar char="q"/>
            </a:pPr>
            <a:endParaRPr lang="en-US"/>
          </a:p>
          <a:p>
            <a:pPr>
              <a:buFont typeface="Wingdings" pitchFamily="2" charset="2"/>
              <a:buChar char="q"/>
            </a:pPr>
            <a:endParaRPr lang="en-US"/>
          </a:p>
          <a:p>
            <a:pPr>
              <a:buFont typeface="Wingdings" pitchFamily="2" charset="2"/>
              <a:buChar char="q"/>
            </a:pPr>
            <a:r>
              <a:rPr lang="en-US" sz="2800"/>
              <a:t>S-shaped </a:t>
            </a:r>
          </a:p>
          <a:p>
            <a:pPr>
              <a:buFont typeface="Wingdings" pitchFamily="2" charset="2"/>
              <a:buChar char="q"/>
            </a:pPr>
            <a:r>
              <a:rPr lang="en-US" sz="2800"/>
              <a:t>Range (0-1)</a:t>
            </a:r>
          </a:p>
          <a:p>
            <a:endParaRPr lang="en-US"/>
          </a:p>
        </p:txBody>
      </p:sp>
      <p:pic>
        <p:nvPicPr>
          <p:cNvPr id="24580" name="Picture 5" descr="untitled.bmp"/>
          <p:cNvPicPr>
            <a:picLocks noChangeAspect="1"/>
          </p:cNvPicPr>
          <p:nvPr/>
        </p:nvPicPr>
        <p:blipFill>
          <a:blip r:embed="rId2"/>
          <a:srcRect/>
          <a:stretch>
            <a:fillRect/>
          </a:stretch>
        </p:blipFill>
        <p:spPr bwMode="auto">
          <a:xfrm>
            <a:off x="4038600" y="1752600"/>
            <a:ext cx="5105400" cy="2362200"/>
          </a:xfrm>
          <a:prstGeom prst="rect">
            <a:avLst/>
          </a:prstGeom>
          <a:noFill/>
          <a:ln w="9525">
            <a:noFill/>
            <a:miter lim="800000"/>
            <a:headEnd/>
            <a:tailEnd/>
          </a:ln>
        </p:spPr>
      </p:pic>
      <p:pic>
        <p:nvPicPr>
          <p:cNvPr id="24581" name="Picture 6" descr="untitled2.bmp"/>
          <p:cNvPicPr>
            <a:picLocks noChangeAspect="1"/>
          </p:cNvPicPr>
          <p:nvPr/>
        </p:nvPicPr>
        <p:blipFill>
          <a:blip r:embed="rId3"/>
          <a:srcRect/>
          <a:stretch>
            <a:fillRect/>
          </a:stretch>
        </p:blipFill>
        <p:spPr bwMode="auto">
          <a:xfrm>
            <a:off x="4038600" y="4175125"/>
            <a:ext cx="5105400" cy="26066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219200" y="609600"/>
            <a:ext cx="3962400" cy="838200"/>
          </a:xfrm>
        </p:spPr>
        <p:txBody>
          <a:bodyPr/>
          <a:lstStyle/>
          <a:p>
            <a:pPr fontAlgn="auto">
              <a:spcAft>
                <a:spcPts val="0"/>
              </a:spcAft>
              <a:defRPr/>
            </a:pPr>
            <a:r>
              <a:rPr lang="en-US" sz="3200" b="1" dirty="0">
                <a:solidFill>
                  <a:schemeClr val="tx2">
                    <a:satMod val="200000"/>
                  </a:schemeClr>
                </a:solidFill>
              </a:rPr>
              <a:t>What is p?</a:t>
            </a:r>
          </a:p>
        </p:txBody>
      </p:sp>
      <p:graphicFrame>
        <p:nvGraphicFramePr>
          <p:cNvPr id="2050" name="Object 11"/>
          <p:cNvGraphicFramePr>
            <a:graphicFrameLocks noGrp="1" noChangeAspect="1"/>
          </p:cNvGraphicFramePr>
          <p:nvPr>
            <p:ph idx="1"/>
          </p:nvPr>
        </p:nvGraphicFramePr>
        <p:xfrm>
          <a:off x="2898775" y="1982788"/>
          <a:ext cx="4572000" cy="3730625"/>
        </p:xfrm>
        <a:graphic>
          <a:graphicData uri="http://schemas.openxmlformats.org/presentationml/2006/ole">
            <mc:AlternateContent xmlns:mc="http://schemas.openxmlformats.org/markup-compatibility/2006">
              <mc:Choice xmlns:v="urn:schemas-microsoft-com:vml" Requires="v">
                <p:oleObj spid="_x0000_s2050" name="Picture" r:id="rId2" imgW="6912000" imgH="5640120" progId="StaticEnhancedMetafile">
                  <p:embed/>
                </p:oleObj>
              </mc:Choice>
              <mc:Fallback>
                <p:oleObj name="Picture" r:id="rId2" imgW="6912000" imgH="5640120" progId="StaticEnhancedMetafile">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775" y="1982788"/>
                        <a:ext cx="45720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Rectangle 13"/>
          <p:cNvSpPr>
            <a:spLocks noChangeArrowheads="1"/>
          </p:cNvSpPr>
          <p:nvPr/>
        </p:nvSpPr>
        <p:spPr bwMode="auto">
          <a:xfrm>
            <a:off x="1295400" y="1676400"/>
            <a:ext cx="8229600" cy="838200"/>
          </a:xfrm>
          <a:prstGeom prst="rect">
            <a:avLst/>
          </a:prstGeom>
          <a:noFill/>
          <a:ln w="9525">
            <a:noFill/>
            <a:miter lim="800000"/>
            <a:headEnd/>
            <a:tailEnd/>
          </a:ln>
        </p:spPr>
        <p:txBody>
          <a:bodyPr/>
          <a:lstStyle/>
          <a:p>
            <a:pPr marL="342900" indent="-342900">
              <a:spcBef>
                <a:spcPct val="20000"/>
              </a:spcBef>
            </a:pPr>
            <a:r>
              <a:rPr lang="en-US" sz="3200" i="1"/>
              <a:t>p</a:t>
            </a:r>
            <a:r>
              <a:rPr lang="en-US" sz="3200"/>
              <a:t> = probability (or proportion)</a:t>
            </a:r>
          </a:p>
          <a:p>
            <a:pPr marL="342900" indent="-342900">
              <a:spcBef>
                <a:spcPct val="20000"/>
              </a:spcBef>
              <a:buFontTx/>
              <a:buChar char="•"/>
            </a:pPr>
            <a:endParaRPr lang="en-US" sz="3200" b="1"/>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0" y="990600"/>
            <a:ext cx="8686800" cy="838200"/>
          </a:xfrm>
        </p:spPr>
        <p:txBody>
          <a:bodyPr/>
          <a:lstStyle/>
          <a:p>
            <a:pPr fontAlgn="auto">
              <a:spcAft>
                <a:spcPts val="0"/>
              </a:spcAft>
              <a:defRPr/>
            </a:pPr>
            <a:r>
              <a:rPr lang="en-US" sz="3200" b="1" dirty="0">
                <a:solidFill>
                  <a:schemeClr val="tx2">
                    <a:satMod val="200000"/>
                  </a:schemeClr>
                </a:solidFill>
              </a:rPr>
              <a:t>What is p?</a:t>
            </a:r>
          </a:p>
        </p:txBody>
      </p:sp>
      <p:sp>
        <p:nvSpPr>
          <p:cNvPr id="25603" name="Rectangle 3"/>
          <p:cNvSpPr>
            <a:spLocks noGrp="1" noChangeArrowheads="1"/>
          </p:cNvSpPr>
          <p:nvPr>
            <p:ph idx="1"/>
          </p:nvPr>
        </p:nvSpPr>
        <p:spPr>
          <a:xfrm>
            <a:off x="914400" y="2332038"/>
            <a:ext cx="8229600" cy="4525962"/>
          </a:xfrm>
        </p:spPr>
        <p:txBody>
          <a:bodyPr/>
          <a:lstStyle/>
          <a:p>
            <a:pPr>
              <a:buFont typeface="Wingdings" pitchFamily="2" charset="2"/>
              <a:buChar char="Ø"/>
            </a:pPr>
            <a:r>
              <a:rPr lang="en-US" sz="2800" i="1"/>
              <a:t>p</a:t>
            </a:r>
            <a:r>
              <a:rPr lang="en-US" sz="2800"/>
              <a:t> = probability (or proportion)</a:t>
            </a:r>
          </a:p>
          <a:p>
            <a:pPr>
              <a:buFont typeface="Wingdings" pitchFamily="2" charset="2"/>
              <a:buChar char="Ø"/>
            </a:pPr>
            <a:r>
              <a:rPr lang="en-US" sz="2800"/>
              <a:t>The lower bound is 0, and the upper bound is 1.</a:t>
            </a:r>
          </a:p>
          <a:p>
            <a:pPr>
              <a:buFont typeface="Wingdings" pitchFamily="2" charset="2"/>
              <a:buChar char="Ø"/>
            </a:pPr>
            <a:r>
              <a:rPr lang="en-US" sz="2800"/>
              <a:t>Probability of success: Pr(y = 1) = p </a:t>
            </a:r>
          </a:p>
          <a:p>
            <a:pPr>
              <a:buFont typeface="Wingdings" pitchFamily="2" charset="2"/>
              <a:buChar char="Ø"/>
            </a:pPr>
            <a:r>
              <a:rPr lang="en-US" sz="2800"/>
              <a:t>Probability of failure: Pr(y = 0) = 1 – p</a:t>
            </a:r>
          </a:p>
          <a:p>
            <a:endParaRPr lang="en-US" b="1"/>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Group 2"/>
          <p:cNvGraphicFramePr>
            <a:graphicFrameLocks noGrp="1"/>
          </p:cNvGraphicFramePr>
          <p:nvPr>
            <p:ph/>
          </p:nvPr>
        </p:nvGraphicFramePr>
        <p:xfrm>
          <a:off x="914400" y="2971800"/>
          <a:ext cx="8229600" cy="2580323"/>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31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Failure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Success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1 - </a:t>
                      </a:r>
                      <a:r>
                        <a:rPr kumimoji="0" lang="en-US" sz="2800" b="0" i="1" u="none" strike="noStrike" cap="none" normalizeH="0" baseline="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a:ln>
                            <a:noFill/>
                          </a:ln>
                          <a:solidFill>
                            <a:schemeClr val="tx1"/>
                          </a:solidFill>
                          <a:effectLst/>
                          <a:latin typeface="Arial" charset="0"/>
                        </a:rPr>
                        <a:t>(1 - </a:t>
                      </a:r>
                      <a:r>
                        <a:rPr kumimoji="0" lang="en-US" sz="2300" b="0" i="1" u="none" strike="noStrike" cap="none" normalizeH="0" baseline="0">
                          <a:ln>
                            <a:noFill/>
                          </a:ln>
                          <a:solidFill>
                            <a:schemeClr val="tx1"/>
                          </a:solidFill>
                          <a:effectLst/>
                          <a:latin typeface="Arial" charset="0"/>
                        </a:rPr>
                        <a:t>p</a:t>
                      </a:r>
                      <a:r>
                        <a:rPr kumimoji="0" lang="en-US" sz="2300" b="0" i="0" u="none" strike="noStrike" cap="none" normalizeH="0" baseline="0">
                          <a:ln>
                            <a:noFill/>
                          </a:ln>
                          <a:solidFill>
                            <a:schemeClr val="tx1"/>
                          </a:solidFill>
                          <a:effectLst/>
                          <a:latin typeface="Arial" charset="0"/>
                        </a:rPr>
                        <a:t>) + </a:t>
                      </a:r>
                      <a:r>
                        <a:rPr kumimoji="0" lang="en-US" sz="2300" b="0" i="1" u="none" strike="noStrike" cap="none" normalizeH="0" baseline="0">
                          <a:ln>
                            <a:noFill/>
                          </a:ln>
                          <a:solidFill>
                            <a:schemeClr val="tx1"/>
                          </a:solidFill>
                          <a:effectLst/>
                          <a:latin typeface="Arial" charset="0"/>
                        </a:rPr>
                        <a:t>p</a:t>
                      </a:r>
                      <a:r>
                        <a:rPr kumimoji="0" lang="en-US" sz="2300" b="0" i="0" u="none" strike="noStrike" cap="none" normalizeH="0" baseline="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26645" name="Rectangle 21"/>
          <p:cNvSpPr>
            <a:spLocks noChangeArrowheads="1"/>
          </p:cNvSpPr>
          <p:nvPr/>
        </p:nvSpPr>
        <p:spPr bwMode="auto">
          <a:xfrm>
            <a:off x="914400" y="1219200"/>
            <a:ext cx="8229600" cy="1143000"/>
          </a:xfrm>
          <a:prstGeom prst="rect">
            <a:avLst/>
          </a:prstGeom>
          <a:noFill/>
          <a:ln w="9525">
            <a:noFill/>
            <a:miter lim="800000"/>
            <a:headEnd/>
            <a:tailEnd/>
          </a:ln>
        </p:spPr>
        <p:txBody>
          <a:bodyPr anchor="ctr"/>
          <a:lstStyle/>
          <a:p>
            <a:pPr algn="ctr"/>
            <a:r>
              <a:rPr lang="en-US" sz="4400" b="1">
                <a:solidFill>
                  <a:schemeClr val="tx2"/>
                </a:solidFill>
              </a:rPr>
              <a:t>What is the p of success or failure?</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20" name="Group 60"/>
          <p:cNvGraphicFramePr>
            <a:graphicFrameLocks noGrp="1"/>
          </p:cNvGraphicFramePr>
          <p:nvPr>
            <p:ph/>
          </p:nvPr>
        </p:nvGraphicFramePr>
        <p:xfrm>
          <a:off x="914400" y="2971800"/>
          <a:ext cx="8229600" cy="2580323"/>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31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Failure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Success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250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1000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27669" name="Rectangle 55"/>
          <p:cNvSpPr>
            <a:spLocks noChangeArrowheads="1"/>
          </p:cNvSpPr>
          <p:nvPr/>
        </p:nvSpPr>
        <p:spPr bwMode="auto">
          <a:xfrm>
            <a:off x="914400" y="1295400"/>
            <a:ext cx="8229600" cy="1143000"/>
          </a:xfrm>
          <a:prstGeom prst="rect">
            <a:avLst/>
          </a:prstGeom>
          <a:noFill/>
          <a:ln w="9525">
            <a:noFill/>
            <a:miter lim="800000"/>
            <a:headEnd/>
            <a:tailEnd/>
          </a:ln>
        </p:spPr>
        <p:txBody>
          <a:bodyPr anchor="ctr"/>
          <a:lstStyle/>
          <a:p>
            <a:pPr algn="ctr"/>
            <a:r>
              <a:rPr lang="en-US" sz="4400" b="1">
                <a:solidFill>
                  <a:schemeClr val="tx2"/>
                </a:solidFill>
              </a:rPr>
              <a:t>What is the p of success or failure?</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p:txBody>
          <a:bodyPr/>
          <a:lstStyle/>
          <a:p>
            <a:pPr marL="990600" lvl="1" indent="-533400">
              <a:lnSpc>
                <a:spcPct val="90000"/>
              </a:lnSpc>
              <a:buFont typeface="Arial" pitchFamily="34" charset="0"/>
              <a:buChar char="•"/>
            </a:pPr>
            <a:r>
              <a:rPr lang="en-US" dirty="0"/>
              <a:t>Form of regression that allows the prediction of discrete variables by a mix of continuous and discrete predictors.</a:t>
            </a:r>
          </a:p>
          <a:p>
            <a:pPr marL="990600" lvl="1" indent="-533400">
              <a:lnSpc>
                <a:spcPct val="90000"/>
              </a:lnSpc>
              <a:buFont typeface="Arial" pitchFamily="34" charset="0"/>
              <a:buChar char="•"/>
            </a:pPr>
            <a:r>
              <a:rPr lang="en-US" dirty="0"/>
              <a:t>Addresses the same questions that </a:t>
            </a:r>
            <a:r>
              <a:rPr lang="en-US" dirty="0" err="1"/>
              <a:t>discriminant</a:t>
            </a:r>
            <a:r>
              <a:rPr lang="en-US" dirty="0"/>
              <a:t> function analysis and multiple regression do but with no distributional assumptions on the predictors (the predictors do not have to be normally distributed, linearly related or have equal variance in each group)</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Group 2"/>
          <p:cNvGraphicFramePr>
            <a:graphicFrameLocks noGrp="1"/>
          </p:cNvGraphicFramePr>
          <p:nvPr>
            <p:ph/>
          </p:nvPr>
        </p:nvGraphicFramePr>
        <p:xfrm>
          <a:off x="914400" y="2895600"/>
          <a:ext cx="8229600" cy="2580323"/>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31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Failure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Success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250/1000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750/1000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Arial" charset="0"/>
                        </a:rPr>
                        <a:t>= 1000/1000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28693" name="Rectangle 21"/>
          <p:cNvSpPr>
            <a:spLocks noChangeArrowheads="1"/>
          </p:cNvSpPr>
          <p:nvPr/>
        </p:nvSpPr>
        <p:spPr bwMode="auto">
          <a:xfrm>
            <a:off x="914400" y="1295400"/>
            <a:ext cx="8229600" cy="1143000"/>
          </a:xfrm>
          <a:prstGeom prst="rect">
            <a:avLst/>
          </a:prstGeom>
          <a:noFill/>
          <a:ln w="9525">
            <a:noFill/>
            <a:miter lim="800000"/>
            <a:headEnd/>
            <a:tailEnd/>
          </a:ln>
        </p:spPr>
        <p:txBody>
          <a:bodyPr anchor="ctr"/>
          <a:lstStyle/>
          <a:p>
            <a:pPr algn="ctr"/>
            <a:r>
              <a:rPr lang="en-US" sz="4400">
                <a:solidFill>
                  <a:schemeClr val="tx2"/>
                </a:solidFill>
              </a:rPr>
              <a:t>What is the p of success or failure?</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Group 2"/>
          <p:cNvGraphicFramePr>
            <a:graphicFrameLocks noGrp="1"/>
          </p:cNvGraphicFramePr>
          <p:nvPr>
            <p:ph/>
          </p:nvPr>
        </p:nvGraphicFramePr>
        <p:xfrm>
          <a:off x="914400" y="2667000"/>
          <a:ext cx="8229600" cy="2580323"/>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31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Failure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Success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29717" name="Rectangle 21"/>
          <p:cNvSpPr>
            <a:spLocks noChangeArrowheads="1"/>
          </p:cNvSpPr>
          <p:nvPr/>
        </p:nvSpPr>
        <p:spPr bwMode="auto">
          <a:xfrm>
            <a:off x="609600" y="1295400"/>
            <a:ext cx="8229600" cy="1143000"/>
          </a:xfrm>
          <a:prstGeom prst="rect">
            <a:avLst/>
          </a:prstGeom>
          <a:noFill/>
          <a:ln w="9525">
            <a:noFill/>
            <a:miter lim="800000"/>
            <a:headEnd/>
            <a:tailEnd/>
          </a:ln>
        </p:spPr>
        <p:txBody>
          <a:bodyPr anchor="ctr"/>
          <a:lstStyle/>
          <a:p>
            <a:pPr algn="ctr"/>
            <a:r>
              <a:rPr lang="en-US" sz="4400">
                <a:solidFill>
                  <a:schemeClr val="tx2"/>
                </a:solidFill>
              </a:rPr>
              <a:t>What is the p of success?</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Group 2"/>
          <p:cNvGraphicFramePr>
            <a:graphicFrameLocks noGrp="1"/>
          </p:cNvGraphicFramePr>
          <p:nvPr>
            <p:ph/>
          </p:nvPr>
        </p:nvGraphicFramePr>
        <p:xfrm>
          <a:off x="914400" y="2895600"/>
          <a:ext cx="8229600" cy="2580323"/>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31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Failure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Success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.25 = 1 - </a:t>
                      </a:r>
                      <a:r>
                        <a:rPr kumimoji="0" lang="en-US" sz="2800" b="0" i="1" u="none" strike="noStrike" cap="none" normalizeH="0" baseline="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.75 = </a:t>
                      </a:r>
                      <a:r>
                        <a:rPr kumimoji="0" lang="en-US" sz="2800" b="0" i="1" u="none" strike="noStrike" cap="none" normalizeH="0" baseline="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a:ln>
                            <a:noFill/>
                          </a:ln>
                          <a:solidFill>
                            <a:schemeClr val="tx1"/>
                          </a:solidFill>
                          <a:effectLst/>
                          <a:latin typeface="Arial" charset="0"/>
                        </a:rPr>
                        <a:t>1 = (1 - </a:t>
                      </a:r>
                      <a:r>
                        <a:rPr kumimoji="0" lang="en-US" sz="2300" b="0" i="1" u="none" strike="noStrike" cap="none" normalizeH="0" baseline="0">
                          <a:ln>
                            <a:noFill/>
                          </a:ln>
                          <a:solidFill>
                            <a:schemeClr val="tx1"/>
                          </a:solidFill>
                          <a:effectLst/>
                          <a:latin typeface="Arial" charset="0"/>
                        </a:rPr>
                        <a:t>p</a:t>
                      </a:r>
                      <a:r>
                        <a:rPr kumimoji="0" lang="en-US" sz="2300" b="0" i="0" u="none" strike="noStrike" cap="none" normalizeH="0" baseline="0">
                          <a:ln>
                            <a:noFill/>
                          </a:ln>
                          <a:solidFill>
                            <a:schemeClr val="tx1"/>
                          </a:solidFill>
                          <a:effectLst/>
                          <a:latin typeface="Arial" charset="0"/>
                        </a:rPr>
                        <a:t>) + </a:t>
                      </a:r>
                      <a:r>
                        <a:rPr kumimoji="0" lang="en-US" sz="2300" b="0" i="1" u="none" strike="noStrike" cap="none" normalizeH="0" baseline="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0741" name="Rectangle 21"/>
          <p:cNvSpPr>
            <a:spLocks noChangeArrowheads="1"/>
          </p:cNvSpPr>
          <p:nvPr/>
        </p:nvSpPr>
        <p:spPr bwMode="auto">
          <a:xfrm>
            <a:off x="914400" y="1219200"/>
            <a:ext cx="8229600" cy="1143000"/>
          </a:xfrm>
          <a:prstGeom prst="rect">
            <a:avLst/>
          </a:prstGeom>
          <a:noFill/>
          <a:ln w="9525">
            <a:noFill/>
            <a:miter lim="800000"/>
            <a:headEnd/>
            <a:tailEnd/>
          </a:ln>
        </p:spPr>
        <p:txBody>
          <a:bodyPr anchor="ctr"/>
          <a:lstStyle/>
          <a:p>
            <a:pPr algn="ctr"/>
            <a:r>
              <a:rPr lang="en-US" sz="4400">
                <a:solidFill>
                  <a:schemeClr val="tx2"/>
                </a:solidFill>
              </a:rPr>
              <a:t>What is the p of success?</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43000" y="533400"/>
            <a:ext cx="4800600" cy="838200"/>
          </a:xfrm>
        </p:spPr>
        <p:txBody>
          <a:bodyPr/>
          <a:lstStyle/>
          <a:p>
            <a:pPr fontAlgn="auto">
              <a:spcAft>
                <a:spcPts val="0"/>
              </a:spcAft>
              <a:defRPr/>
            </a:pPr>
            <a:r>
              <a:rPr lang="en-US" dirty="0">
                <a:solidFill>
                  <a:schemeClr val="tx2">
                    <a:satMod val="200000"/>
                  </a:schemeClr>
                </a:solidFill>
              </a:rPr>
              <a:t>What are odds?</a:t>
            </a:r>
          </a:p>
        </p:txBody>
      </p:sp>
      <p:sp>
        <p:nvSpPr>
          <p:cNvPr id="31747" name="Rectangle 3"/>
          <p:cNvSpPr>
            <a:spLocks noGrp="1" noChangeArrowheads="1"/>
          </p:cNvSpPr>
          <p:nvPr>
            <p:ph idx="1"/>
          </p:nvPr>
        </p:nvSpPr>
        <p:spPr>
          <a:xfrm>
            <a:off x="1295400" y="1676400"/>
            <a:ext cx="7497763" cy="4800600"/>
          </a:xfrm>
        </p:spPr>
        <p:txBody>
          <a:bodyPr/>
          <a:lstStyle/>
          <a:p>
            <a:pPr>
              <a:buFont typeface="Wingdings" pitchFamily="2" charset="2"/>
              <a:buChar char="Ø"/>
            </a:pPr>
            <a:r>
              <a:rPr lang="en-US"/>
              <a:t>Odds are related to probabilities </a:t>
            </a:r>
          </a:p>
          <a:p>
            <a:pPr>
              <a:buFont typeface="Wingdings" pitchFamily="2" charset="2"/>
              <a:buChar char="Ø"/>
            </a:pPr>
            <a:r>
              <a:rPr lang="en-US"/>
              <a:t>The odds of an event occurring is the ratio of the probability of that event occurring to the probability of the event not occurring. </a:t>
            </a:r>
          </a:p>
          <a:p>
            <a:pPr>
              <a:buFont typeface="Wingdings" pitchFamily="2" charset="2"/>
              <a:buChar char="Ø"/>
            </a:pPr>
            <a:r>
              <a:rPr lang="en-US"/>
              <a:t>Odds of success = p of success divided by p of failure</a:t>
            </a:r>
          </a:p>
          <a:p>
            <a:pPr>
              <a:buFont typeface="Wingdings" pitchFamily="2" charset="2"/>
              <a:buChar char="Ø"/>
            </a:pPr>
            <a:r>
              <a:rPr lang="en-US"/>
              <a:t>omega (ω) = p/(1-p)</a:t>
            </a:r>
          </a:p>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Group 2"/>
          <p:cNvGraphicFramePr>
            <a:graphicFrameLocks noGrp="1"/>
          </p:cNvGraphicFramePr>
          <p:nvPr>
            <p:ph/>
          </p:nvPr>
        </p:nvGraphicFramePr>
        <p:xfrm>
          <a:off x="914400" y="1905000"/>
          <a:ext cx="8229600" cy="2580323"/>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31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Failure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Success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700" b="0" i="0" u="none" strike="noStrike" cap="none" normalizeH="0" baseline="0" dirty="0">
                          <a:ln>
                            <a:noFill/>
                          </a:ln>
                          <a:solidFill>
                            <a:schemeClr val="tx1"/>
                          </a:solidFill>
                          <a:effectLst/>
                          <a:latin typeface="Arial" charset="0"/>
                        </a:rPr>
                        <a:t>.25 = (1 - </a:t>
                      </a:r>
                      <a:r>
                        <a:rPr kumimoji="0" lang="en-US" sz="2700" b="0" i="1" u="none" strike="noStrike" cap="none" normalizeH="0" baseline="0" dirty="0">
                          <a:ln>
                            <a:noFill/>
                          </a:ln>
                          <a:solidFill>
                            <a:schemeClr val="tx1"/>
                          </a:solidFill>
                          <a:effectLst/>
                          <a:latin typeface="Arial" charset="0"/>
                        </a:rPr>
                        <a:t>p</a:t>
                      </a:r>
                      <a:r>
                        <a:rPr kumimoji="0" lang="en-US" sz="27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.75 = </a:t>
                      </a:r>
                      <a:r>
                        <a:rPr kumimoji="0" lang="en-US" sz="2800" b="0" i="1" u="none" strike="noStrike" cap="none" normalizeH="0" baseline="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a:ln>
                            <a:noFill/>
                          </a:ln>
                          <a:solidFill>
                            <a:schemeClr val="tx1"/>
                          </a:solidFill>
                          <a:effectLst/>
                          <a:latin typeface="Arial" charset="0"/>
                        </a:rPr>
                        <a:t>1 = (1 - </a:t>
                      </a:r>
                      <a:r>
                        <a:rPr kumimoji="0" lang="en-US" sz="2300" b="0" i="1" u="none" strike="noStrike" cap="none" normalizeH="0" baseline="0">
                          <a:ln>
                            <a:noFill/>
                          </a:ln>
                          <a:solidFill>
                            <a:schemeClr val="tx1"/>
                          </a:solidFill>
                          <a:effectLst/>
                          <a:latin typeface="Arial" charset="0"/>
                        </a:rPr>
                        <a:t>p</a:t>
                      </a:r>
                      <a:r>
                        <a:rPr kumimoji="0" lang="en-US" sz="2300" b="0" i="0" u="none" strike="noStrike" cap="none" normalizeH="0" baseline="0">
                          <a:ln>
                            <a:noFill/>
                          </a:ln>
                          <a:solidFill>
                            <a:schemeClr val="tx1"/>
                          </a:solidFill>
                          <a:effectLst/>
                          <a:latin typeface="Arial" charset="0"/>
                        </a:rPr>
                        <a:t>) + 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2789" name="Rectangle 21"/>
          <p:cNvSpPr>
            <a:spLocks noChangeArrowheads="1"/>
          </p:cNvSpPr>
          <p:nvPr/>
        </p:nvSpPr>
        <p:spPr bwMode="auto">
          <a:xfrm>
            <a:off x="457200" y="762000"/>
            <a:ext cx="8229600" cy="1143000"/>
          </a:xfrm>
          <a:prstGeom prst="rect">
            <a:avLst/>
          </a:prstGeom>
          <a:noFill/>
          <a:ln w="9525">
            <a:noFill/>
            <a:miter lim="800000"/>
            <a:headEnd/>
            <a:tailEnd/>
          </a:ln>
        </p:spPr>
        <p:txBody>
          <a:bodyPr anchor="ctr"/>
          <a:lstStyle/>
          <a:p>
            <a:pPr algn="ctr"/>
            <a:r>
              <a:rPr lang="en-US" sz="4400" b="1">
                <a:solidFill>
                  <a:schemeClr val="tx2"/>
                </a:solidFill>
              </a:rPr>
              <a:t>What are the odds of success?</a:t>
            </a:r>
          </a:p>
        </p:txBody>
      </p:sp>
      <p:sp>
        <p:nvSpPr>
          <p:cNvPr id="27670" name="Rectangle 22"/>
          <p:cNvSpPr>
            <a:spLocks noChangeArrowheads="1"/>
          </p:cNvSpPr>
          <p:nvPr/>
        </p:nvSpPr>
        <p:spPr bwMode="auto">
          <a:xfrm>
            <a:off x="914400" y="4572000"/>
            <a:ext cx="8229600" cy="1981200"/>
          </a:xfrm>
          <a:prstGeom prst="rect">
            <a:avLst/>
          </a:prstGeom>
          <a:noFill/>
          <a:ln w="9525">
            <a:noFill/>
            <a:miter lim="800000"/>
            <a:headEnd/>
            <a:tailEnd/>
          </a:ln>
        </p:spPr>
        <p:txBody>
          <a:bodyPr/>
          <a:lstStyle/>
          <a:p>
            <a:pPr marL="342900" indent="-342900">
              <a:spcBef>
                <a:spcPct val="20000"/>
              </a:spcBef>
              <a:buFont typeface="Wingdings" pitchFamily="2" charset="2"/>
              <a:buChar char="Ø"/>
            </a:pPr>
            <a:r>
              <a:rPr lang="en-US" sz="3200"/>
              <a:t>omega (ω) = </a:t>
            </a:r>
            <a:r>
              <a:rPr lang="en-US" sz="3200" i="1"/>
              <a:t>p</a:t>
            </a:r>
            <a:r>
              <a:rPr lang="en-US" sz="3200"/>
              <a:t>/(1-</a:t>
            </a:r>
            <a:r>
              <a:rPr lang="en-US" sz="3200" i="1"/>
              <a:t>p</a:t>
            </a:r>
            <a:r>
              <a:rPr lang="en-US" sz="3200"/>
              <a:t>)</a:t>
            </a:r>
          </a:p>
          <a:p>
            <a:pPr marL="342900" indent="-342900">
              <a:spcBef>
                <a:spcPct val="20000"/>
              </a:spcBef>
              <a:buFont typeface="Wingdings" pitchFamily="2" charset="2"/>
              <a:buChar char="Ø"/>
            </a:pPr>
            <a:r>
              <a:rPr lang="en-US" sz="3200"/>
              <a:t>ω = .75/ (1 - .75) </a:t>
            </a:r>
          </a:p>
          <a:p>
            <a:pPr marL="342900" indent="-342900">
              <a:spcBef>
                <a:spcPct val="20000"/>
              </a:spcBef>
              <a:buFont typeface="Wingdings" pitchFamily="2" charset="2"/>
              <a:buChar char="Ø"/>
            </a:pPr>
            <a:r>
              <a:rPr lang="en-US" sz="3200"/>
              <a:t>ω = .75/.25 = 3</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70">
                                            <p:txEl>
                                              <p:pRg st="0" end="0"/>
                                            </p:txEl>
                                          </p:spTgt>
                                        </p:tgtEl>
                                        <p:attrNameLst>
                                          <p:attrName>style.visibility</p:attrName>
                                        </p:attrNameLst>
                                      </p:cBhvr>
                                      <p:to>
                                        <p:strVal val="visible"/>
                                      </p:to>
                                    </p:set>
                                    <p:animEffect transition="in" filter="fade">
                                      <p:cBhvr>
                                        <p:cTn id="7" dur="1000"/>
                                        <p:tgtEl>
                                          <p:spTgt spid="27670">
                                            <p:txEl>
                                              <p:pRg st="0" end="0"/>
                                            </p:txEl>
                                          </p:spTgt>
                                        </p:tgtEl>
                                      </p:cBhvr>
                                    </p:animEffect>
                                    <p:anim calcmode="lin" valueType="num">
                                      <p:cBhvr>
                                        <p:cTn id="8" dur="1000" fill="hold"/>
                                        <p:tgtEl>
                                          <p:spTgt spid="2767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6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670">
                                            <p:txEl>
                                              <p:pRg st="1" end="1"/>
                                            </p:txEl>
                                          </p:spTgt>
                                        </p:tgtEl>
                                        <p:attrNameLst>
                                          <p:attrName>style.visibility</p:attrName>
                                        </p:attrNameLst>
                                      </p:cBhvr>
                                      <p:to>
                                        <p:strVal val="visible"/>
                                      </p:to>
                                    </p:set>
                                    <p:animEffect transition="in" filter="fade">
                                      <p:cBhvr>
                                        <p:cTn id="14" dur="1000"/>
                                        <p:tgtEl>
                                          <p:spTgt spid="27670">
                                            <p:txEl>
                                              <p:pRg st="1" end="1"/>
                                            </p:txEl>
                                          </p:spTgt>
                                        </p:tgtEl>
                                      </p:cBhvr>
                                    </p:animEffect>
                                    <p:anim calcmode="lin" valueType="num">
                                      <p:cBhvr>
                                        <p:cTn id="15" dur="1000" fill="hold"/>
                                        <p:tgtEl>
                                          <p:spTgt spid="2767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76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670">
                                            <p:txEl>
                                              <p:pRg st="2" end="2"/>
                                            </p:txEl>
                                          </p:spTgt>
                                        </p:tgtEl>
                                        <p:attrNameLst>
                                          <p:attrName>style.visibility</p:attrName>
                                        </p:attrNameLst>
                                      </p:cBhvr>
                                      <p:to>
                                        <p:strVal val="visible"/>
                                      </p:to>
                                    </p:set>
                                    <p:animEffect transition="in" filter="fade">
                                      <p:cBhvr>
                                        <p:cTn id="21" dur="1000"/>
                                        <p:tgtEl>
                                          <p:spTgt spid="27670">
                                            <p:txEl>
                                              <p:pRg st="2" end="2"/>
                                            </p:txEl>
                                          </p:spTgt>
                                        </p:tgtEl>
                                      </p:cBhvr>
                                    </p:animEffect>
                                    <p:anim calcmode="lin" valueType="num">
                                      <p:cBhvr>
                                        <p:cTn id="22" dur="1000" fill="hold"/>
                                        <p:tgtEl>
                                          <p:spTgt spid="2767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76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66800" y="914400"/>
            <a:ext cx="8686800" cy="838200"/>
          </a:xfrm>
        </p:spPr>
        <p:txBody>
          <a:bodyPr/>
          <a:lstStyle/>
          <a:p>
            <a:pPr fontAlgn="auto">
              <a:spcAft>
                <a:spcPts val="0"/>
              </a:spcAft>
              <a:defRPr/>
            </a:pPr>
            <a:r>
              <a:rPr lang="en-US" sz="3200" b="1" dirty="0">
                <a:solidFill>
                  <a:schemeClr val="tx2">
                    <a:satMod val="200000"/>
                  </a:schemeClr>
                </a:solidFill>
              </a:rPr>
              <a:t>What is an odds ratio?</a:t>
            </a:r>
          </a:p>
        </p:txBody>
      </p:sp>
      <p:sp>
        <p:nvSpPr>
          <p:cNvPr id="8195" name="Rectangle 3"/>
          <p:cNvSpPr>
            <a:spLocks noGrp="1" noChangeArrowheads="1"/>
          </p:cNvSpPr>
          <p:nvPr>
            <p:ph idx="1"/>
          </p:nvPr>
        </p:nvSpPr>
        <p:spPr>
          <a:xfrm>
            <a:off x="838200" y="2332038"/>
            <a:ext cx="8686800" cy="4525962"/>
          </a:xfrm>
        </p:spPr>
        <p:txBody>
          <a:bodyPr/>
          <a:lstStyle/>
          <a:p>
            <a:pPr>
              <a:buFont typeface="Wingdings" pitchFamily="2" charset="2"/>
              <a:buChar char="q"/>
            </a:pPr>
            <a:r>
              <a:rPr lang="en-US" sz="2800"/>
              <a:t>The odds ratio compares the odds of success for one group to another group. </a:t>
            </a:r>
          </a:p>
          <a:p>
            <a:pPr>
              <a:buFont typeface="Wingdings" pitchFamily="2" charset="2"/>
              <a:buChar char="q"/>
            </a:pPr>
            <a:r>
              <a:rPr lang="en-US" sz="2800"/>
              <a:t>Theta (θ) =  </a:t>
            </a:r>
            <a:r>
              <a:rPr lang="en-US" sz="2800" u="sng"/>
              <a:t>ω</a:t>
            </a:r>
            <a:r>
              <a:rPr lang="en-US" sz="2800"/>
              <a:t>groupA = </a:t>
            </a:r>
            <a:r>
              <a:rPr lang="en-US" sz="2800" i="1" u="sng"/>
              <a:t>p</a:t>
            </a:r>
            <a:r>
              <a:rPr lang="en-US" sz="2800" u="sng"/>
              <a:t>A/(1-</a:t>
            </a:r>
            <a:r>
              <a:rPr lang="en-US" sz="2800" i="1" u="sng"/>
              <a:t>p</a:t>
            </a:r>
            <a:r>
              <a:rPr lang="en-US" sz="2800" u="sng"/>
              <a:t>A)</a:t>
            </a:r>
            <a:endParaRPr lang="en-US" sz="2800"/>
          </a:p>
          <a:p>
            <a:pPr>
              <a:buFont typeface="Wingdings 2" pitchFamily="18" charset="2"/>
              <a:buNone/>
            </a:pPr>
            <a:r>
              <a:rPr lang="en-US" sz="2800"/>
              <a:t>                        ωgroupB     </a:t>
            </a:r>
            <a:r>
              <a:rPr lang="en-US" sz="2800" i="1"/>
              <a:t>p</a:t>
            </a:r>
            <a:r>
              <a:rPr lang="en-US" sz="2800"/>
              <a:t>B/(1-</a:t>
            </a:r>
            <a:r>
              <a:rPr lang="en-US" sz="2800" i="1"/>
              <a:t>p</a:t>
            </a:r>
            <a:r>
              <a:rPr lang="en-US" sz="2800"/>
              <a:t>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914400" y="533400"/>
            <a:ext cx="8229600" cy="1143000"/>
          </a:xfrm>
        </p:spPr>
        <p:txBody>
          <a:bodyPr/>
          <a:lstStyle/>
          <a:p>
            <a:pPr algn="ctr" fontAlgn="auto">
              <a:spcAft>
                <a:spcPts val="0"/>
              </a:spcAft>
              <a:defRPr/>
            </a:pPr>
            <a:r>
              <a:rPr lang="en-US" dirty="0">
                <a:solidFill>
                  <a:schemeClr val="tx2">
                    <a:satMod val="200000"/>
                  </a:schemeClr>
                </a:solidFill>
              </a:rPr>
              <a:t>4. Estimating the coefficients</a:t>
            </a:r>
          </a:p>
        </p:txBody>
      </p:sp>
      <p:sp>
        <p:nvSpPr>
          <p:cNvPr id="3077" name="Rectangle 3"/>
          <p:cNvSpPr>
            <a:spLocks noGrp="1" noChangeArrowheads="1"/>
          </p:cNvSpPr>
          <p:nvPr>
            <p:ph idx="1"/>
          </p:nvPr>
        </p:nvSpPr>
        <p:spPr>
          <a:xfrm>
            <a:off x="1066800" y="1828800"/>
            <a:ext cx="8686800" cy="4525963"/>
          </a:xfrm>
        </p:spPr>
        <p:txBody>
          <a:bodyPr/>
          <a:lstStyle/>
          <a:p>
            <a:pPr>
              <a:buFont typeface="Wingdings" pitchFamily="2" charset="2"/>
              <a:buChar char="Ø"/>
            </a:pPr>
            <a:r>
              <a:rPr lang="en-US"/>
              <a:t>It uses the logit transformation. </a:t>
            </a:r>
          </a:p>
          <a:p>
            <a:pPr>
              <a:buFont typeface="Wingdings" pitchFamily="2" charset="2"/>
              <a:buChar char="Ø"/>
            </a:pPr>
            <a:r>
              <a:rPr lang="en-US"/>
              <a:t>The logistics transformation can be interpreted as the logarithm of the odds of success vs. failure.</a:t>
            </a:r>
          </a:p>
          <a:p>
            <a:endParaRPr lang="en-US"/>
          </a:p>
        </p:txBody>
      </p:sp>
      <p:sp>
        <p:nvSpPr>
          <p:cNvPr id="307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1209" name="Object 9"/>
          <p:cNvGraphicFramePr>
            <a:graphicFrameLocks noChangeAspect="1"/>
          </p:cNvGraphicFramePr>
          <p:nvPr/>
        </p:nvGraphicFramePr>
        <p:xfrm>
          <a:off x="1371600" y="3733800"/>
          <a:ext cx="4392613" cy="1343025"/>
        </p:xfrm>
        <a:graphic>
          <a:graphicData uri="http://schemas.openxmlformats.org/presentationml/2006/ole">
            <mc:AlternateContent xmlns:mc="http://schemas.openxmlformats.org/markup-compatibility/2006">
              <mc:Choice xmlns:v="urn:schemas-microsoft-com:vml" Requires="v">
                <p:oleObj spid="_x0000_s3074" name="Equation" r:id="rId2" imgW="1346040" imgH="457200" progId="Equation.3">
                  <p:embed/>
                </p:oleObj>
              </mc:Choice>
              <mc:Fallback>
                <p:oleObj name="Equation" r:id="rId2" imgW="1346040" imgH="4572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733800"/>
                        <a:ext cx="4392613"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Rectangle 11"/>
          <p:cNvSpPr>
            <a:spLocks noChangeArrowheads="1"/>
          </p:cNvSpPr>
          <p:nvPr/>
        </p:nvSpPr>
        <p:spPr bwMode="auto">
          <a:xfrm>
            <a:off x="0" y="457200"/>
            <a:ext cx="1412875" cy="274638"/>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graphicFrame>
        <p:nvGraphicFramePr>
          <p:cNvPr id="51208" name="Object 8"/>
          <p:cNvGraphicFramePr>
            <a:graphicFrameLocks noChangeAspect="1"/>
          </p:cNvGraphicFramePr>
          <p:nvPr/>
        </p:nvGraphicFramePr>
        <p:xfrm>
          <a:off x="3200400" y="5181600"/>
          <a:ext cx="2085975" cy="1524000"/>
        </p:xfrm>
        <a:graphic>
          <a:graphicData uri="http://schemas.openxmlformats.org/presentationml/2006/ole">
            <mc:AlternateContent xmlns:mc="http://schemas.openxmlformats.org/markup-compatibility/2006">
              <mc:Choice xmlns:v="urn:schemas-microsoft-com:vml" Requires="v">
                <p:oleObj spid="_x0000_s3075" name="Equation" r:id="rId4" imgW="634725" imgH="482391" progId="Equation.3">
                  <p:embed/>
                </p:oleObj>
              </mc:Choice>
              <mc:Fallback>
                <p:oleObj name="Equation" r:id="rId4" imgW="634725" imgH="482391"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181600"/>
                        <a:ext cx="2085975"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fade">
                                      <p:cBhvr>
                                        <p:cTn id="7" dur="1000"/>
                                        <p:tgtEl>
                                          <p:spTgt spid="51209"/>
                                        </p:tgtEl>
                                      </p:cBhvr>
                                    </p:animEffect>
                                    <p:anim calcmode="lin" valueType="num">
                                      <p:cBhvr>
                                        <p:cTn id="8" dur="1000" fill="hold"/>
                                        <p:tgtEl>
                                          <p:spTgt spid="51209"/>
                                        </p:tgtEl>
                                        <p:attrNameLst>
                                          <p:attrName>ppt_x</p:attrName>
                                        </p:attrNameLst>
                                      </p:cBhvr>
                                      <p:tavLst>
                                        <p:tav tm="0">
                                          <p:val>
                                            <p:strVal val="#ppt_x"/>
                                          </p:val>
                                        </p:tav>
                                        <p:tav tm="100000">
                                          <p:val>
                                            <p:strVal val="#ppt_x"/>
                                          </p:val>
                                        </p:tav>
                                      </p:tavLst>
                                    </p:anim>
                                    <p:anim calcmode="lin" valueType="num">
                                      <p:cBhvr>
                                        <p:cTn id="9" dur="1000" fill="hold"/>
                                        <p:tgtEl>
                                          <p:spTgt spid="512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08"/>
                                        </p:tgtEl>
                                        <p:attrNameLst>
                                          <p:attrName>style.visibility</p:attrName>
                                        </p:attrNameLst>
                                      </p:cBhvr>
                                      <p:to>
                                        <p:strVal val="visible"/>
                                      </p:to>
                                    </p:set>
                                    <p:animEffect transition="in" filter="fade">
                                      <p:cBhvr>
                                        <p:cTn id="14" dur="1000"/>
                                        <p:tgtEl>
                                          <p:spTgt spid="51208"/>
                                        </p:tgtEl>
                                      </p:cBhvr>
                                    </p:animEffect>
                                    <p:anim calcmode="lin" valueType="num">
                                      <p:cBhvr>
                                        <p:cTn id="15" dur="1000" fill="hold"/>
                                        <p:tgtEl>
                                          <p:spTgt spid="51208"/>
                                        </p:tgtEl>
                                        <p:attrNameLst>
                                          <p:attrName>ppt_x</p:attrName>
                                        </p:attrNameLst>
                                      </p:cBhvr>
                                      <p:tavLst>
                                        <p:tav tm="0">
                                          <p:val>
                                            <p:strVal val="#ppt_x"/>
                                          </p:val>
                                        </p:tav>
                                        <p:tav tm="100000">
                                          <p:val>
                                            <p:strVal val="#ppt_x"/>
                                          </p:val>
                                        </p:tav>
                                      </p:tavLst>
                                    </p:anim>
                                    <p:anim calcmode="lin" valueType="num">
                                      <p:cBhvr>
                                        <p:cTn id="16" dur="1000" fill="hold"/>
                                        <p:tgtEl>
                                          <p:spTgt spid="512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133600"/>
            <a:ext cx="8686800" cy="1676400"/>
          </a:xfrm>
        </p:spPr>
        <p:txBody>
          <a:bodyPr/>
          <a:lstStyle/>
          <a:p>
            <a:pPr algn="ctr" fontAlgn="auto">
              <a:spcAft>
                <a:spcPts val="0"/>
              </a:spcAft>
              <a:defRPr/>
            </a:pPr>
            <a:r>
              <a:rPr lang="en-US" b="1" dirty="0">
                <a:solidFill>
                  <a:schemeClr val="tx2">
                    <a:satMod val="200000"/>
                  </a:schemeClr>
                </a:solidFill>
              </a:rPr>
              <a:t>Stage 5</a:t>
            </a:r>
            <a:br>
              <a:rPr lang="en-US" b="1" dirty="0">
                <a:solidFill>
                  <a:schemeClr val="tx2">
                    <a:satMod val="200000"/>
                  </a:schemeClr>
                </a:solidFill>
              </a:rPr>
            </a:br>
            <a:r>
              <a:rPr lang="en-US" b="1" dirty="0">
                <a:solidFill>
                  <a:schemeClr val="tx2">
                    <a:satMod val="200000"/>
                  </a:schemeClr>
                </a:solidFill>
              </a:rPr>
              <a:t>interpretation of the results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990600" y="1447800"/>
            <a:ext cx="7497763" cy="4800600"/>
          </a:xfrm>
        </p:spPr>
        <p:txBody>
          <a:bodyPr/>
          <a:lstStyle/>
          <a:p>
            <a:pPr>
              <a:buFont typeface="Wingdings" pitchFamily="2" charset="2"/>
              <a:buNone/>
            </a:pPr>
            <a:endParaRPr lang="en-US" sz="6000" b="1"/>
          </a:p>
          <a:p>
            <a:pPr>
              <a:buFont typeface="Wingdings" pitchFamily="2" charset="2"/>
              <a:buNone/>
            </a:pPr>
            <a:r>
              <a:rPr lang="en-US" sz="6000" b="1"/>
              <a:t>              SPSS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noFill/>
          <a:ln/>
        </p:spPr>
        <p:txBody>
          <a:bodyPr lIns="92075" tIns="46038" rIns="92075" bIns="46038"/>
          <a:lstStyle/>
          <a:p>
            <a:r>
              <a:rPr lang="en-US" sz="4000" b="0" i="1"/>
              <a:t>(Binary) Logistic Regression or “Logit”</a:t>
            </a:r>
          </a:p>
        </p:txBody>
      </p:sp>
      <p:sp>
        <p:nvSpPr>
          <p:cNvPr id="5123" name="Rectangle 3"/>
          <p:cNvSpPr>
            <a:spLocks noGrp="1" noChangeArrowheads="1"/>
          </p:cNvSpPr>
          <p:nvPr>
            <p:ph type="body" sz="half" idx="1"/>
          </p:nvPr>
        </p:nvSpPr>
        <p:spPr>
          <a:xfrm>
            <a:off x="685800" y="1676400"/>
            <a:ext cx="7772400" cy="4724400"/>
          </a:xfrm>
          <a:noFill/>
          <a:ln/>
        </p:spPr>
        <p:txBody>
          <a:bodyPr lIns="92075" tIns="46038" rIns="92075" bIns="46038"/>
          <a:lstStyle/>
          <a:p>
            <a:pPr>
              <a:lnSpc>
                <a:spcPct val="90000"/>
              </a:lnSpc>
              <a:buFont typeface="Wingdings" pitchFamily="2" charset="2"/>
              <a:buChar char="§"/>
            </a:pPr>
            <a:r>
              <a:rPr lang="en-US" sz="2800">
                <a:latin typeface="BernhardMod BT" pitchFamily="18" charset="0"/>
              </a:rPr>
              <a:t>Selects regression coefficient to force predicted values for Y to be between (0,1)</a:t>
            </a:r>
          </a:p>
          <a:p>
            <a:pPr>
              <a:lnSpc>
                <a:spcPct val="90000"/>
              </a:lnSpc>
              <a:buFont typeface="Wingdings" pitchFamily="2" charset="2"/>
              <a:buChar char="§"/>
            </a:pPr>
            <a:r>
              <a:rPr lang="en-US" sz="2800">
                <a:latin typeface="BernhardMod BT" pitchFamily="18" charset="0"/>
              </a:rPr>
              <a:t>Produces S-shaped regression predictions rather than straight line  </a:t>
            </a:r>
          </a:p>
          <a:p>
            <a:pPr>
              <a:lnSpc>
                <a:spcPct val="90000"/>
              </a:lnSpc>
              <a:buFont typeface="Wingdings" pitchFamily="2" charset="2"/>
              <a:buChar char="§"/>
            </a:pPr>
            <a:r>
              <a:rPr lang="en-US" sz="2800">
                <a:latin typeface="BernhardMod BT" pitchFamily="18" charset="0"/>
              </a:rPr>
              <a:t>Selects these coefficient through “Maximum Likelihood” estimation technique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200" b="1" dirty="0">
                <a:solidFill>
                  <a:schemeClr val="tx2">
                    <a:satMod val="200000"/>
                  </a:schemeClr>
                </a:solidFill>
              </a:rPr>
              <a:t>Types of logistic regression</a:t>
            </a:r>
            <a:r>
              <a:rPr lang="en-US" dirty="0">
                <a:solidFill>
                  <a:schemeClr val="tx2">
                    <a:satMod val="200000"/>
                  </a:schemeClr>
                </a:solidFill>
              </a:rPr>
              <a:t>	</a:t>
            </a:r>
          </a:p>
        </p:txBody>
      </p:sp>
      <p:sp>
        <p:nvSpPr>
          <p:cNvPr id="14339" name="Content Placeholder 2"/>
          <p:cNvSpPr>
            <a:spLocks noGrp="1"/>
          </p:cNvSpPr>
          <p:nvPr>
            <p:ph idx="1"/>
          </p:nvPr>
        </p:nvSpPr>
        <p:spPr/>
        <p:txBody>
          <a:bodyPr/>
          <a:lstStyle/>
          <a:p>
            <a:r>
              <a:rPr lang="en-US" b="1" i="1" u="sng"/>
              <a:t>BINARY  LOGISTIC  REGRESSION</a:t>
            </a:r>
            <a:r>
              <a:rPr lang="en-US"/>
              <a:t> </a:t>
            </a:r>
          </a:p>
          <a:p>
            <a:pPr>
              <a:buFont typeface="Wingdings 2" pitchFamily="18" charset="2"/>
              <a:buNone/>
            </a:pPr>
            <a:r>
              <a:rPr lang="en-US"/>
              <a:t>   </a:t>
            </a:r>
            <a:r>
              <a:rPr lang="en-US" sz="2800"/>
              <a:t>It is used when the dependent variable is dichotomous.</a:t>
            </a:r>
            <a:r>
              <a:rPr lang="en-US" sz="2800" b="1" i="1" u="sng"/>
              <a:t>  </a:t>
            </a:r>
          </a:p>
          <a:p>
            <a:pPr>
              <a:buFont typeface="Wingdings 2" pitchFamily="18" charset="2"/>
              <a:buNone/>
            </a:pPr>
            <a:endParaRPr lang="en-US" b="1" i="1" u="sng"/>
          </a:p>
          <a:p>
            <a:pPr>
              <a:buFont typeface="Wingdings 2" pitchFamily="18" charset="2"/>
              <a:buNone/>
            </a:pPr>
            <a:r>
              <a:rPr lang="en-US" b="1" i="1" u="sng"/>
              <a:t>MULTINOMIAL  LOGISTIC  REGRESSION</a:t>
            </a:r>
          </a:p>
          <a:p>
            <a:pPr>
              <a:buFont typeface="Wingdings 2" pitchFamily="18" charset="2"/>
              <a:buNone/>
            </a:pPr>
            <a:r>
              <a:rPr lang="en-US" b="1" i="1" u="sng"/>
              <a:t>   </a:t>
            </a:r>
            <a:r>
              <a:rPr lang="en-US" sz="2800"/>
              <a:t>It is used when the dependent or outcomes  variable has more than two categories</a:t>
            </a:r>
            <a:r>
              <a:rPr lang="en-US"/>
              <a:t>. </a:t>
            </a:r>
            <a:endParaRPr lang="en-US" b="1" i="1" u="sng"/>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381000" y="304800"/>
            <a:ext cx="8305800" cy="1143000"/>
          </a:xfrm>
        </p:spPr>
        <p:txBody>
          <a:bodyPr>
            <a:normAutofit fontScale="90000"/>
          </a:bodyPr>
          <a:lstStyle/>
          <a:p>
            <a:r>
              <a:rPr lang="en-US" b="0" i="1" dirty="0">
                <a:latin typeface="Arial" charset="0"/>
              </a:rPr>
              <a:t>Picture of Logistic Regression</a:t>
            </a:r>
          </a:p>
        </p:txBody>
      </p:sp>
      <p:sp>
        <p:nvSpPr>
          <p:cNvPr id="78851" name="Line 3"/>
          <p:cNvSpPr>
            <a:spLocks noChangeShapeType="1"/>
          </p:cNvSpPr>
          <p:nvPr/>
        </p:nvSpPr>
        <p:spPr bwMode="auto">
          <a:xfrm>
            <a:off x="1600200" y="2133600"/>
            <a:ext cx="0" cy="4267200"/>
          </a:xfrm>
          <a:prstGeom prst="line">
            <a:avLst/>
          </a:prstGeom>
          <a:noFill/>
          <a:ln w="76200">
            <a:solidFill>
              <a:schemeClr val="tx1"/>
            </a:solidFill>
            <a:round/>
            <a:headEnd type="none" w="sm" len="sm"/>
            <a:tailEnd type="none" w="sm" len="sm"/>
          </a:ln>
          <a:effectLst/>
        </p:spPr>
        <p:txBody>
          <a:bodyPr/>
          <a:lstStyle/>
          <a:p>
            <a:endParaRPr lang="en-US"/>
          </a:p>
        </p:txBody>
      </p:sp>
      <p:sp>
        <p:nvSpPr>
          <p:cNvPr id="78852" name="Line 4"/>
          <p:cNvSpPr>
            <a:spLocks noChangeShapeType="1"/>
          </p:cNvSpPr>
          <p:nvPr/>
        </p:nvSpPr>
        <p:spPr bwMode="auto">
          <a:xfrm>
            <a:off x="1066800" y="5257800"/>
            <a:ext cx="6858000" cy="0"/>
          </a:xfrm>
          <a:prstGeom prst="line">
            <a:avLst/>
          </a:prstGeom>
          <a:noFill/>
          <a:ln w="76200">
            <a:solidFill>
              <a:schemeClr val="tx1"/>
            </a:solidFill>
            <a:round/>
            <a:headEnd type="none" w="sm" len="sm"/>
            <a:tailEnd type="none" w="sm" len="sm"/>
          </a:ln>
          <a:effectLst/>
        </p:spPr>
        <p:txBody>
          <a:bodyPr/>
          <a:lstStyle/>
          <a:p>
            <a:endParaRPr lang="en-US"/>
          </a:p>
        </p:txBody>
      </p:sp>
      <p:sp>
        <p:nvSpPr>
          <p:cNvPr id="78853" name="Line 5"/>
          <p:cNvSpPr>
            <a:spLocks noChangeShapeType="1"/>
          </p:cNvSpPr>
          <p:nvPr/>
        </p:nvSpPr>
        <p:spPr bwMode="auto">
          <a:xfrm>
            <a:off x="990600" y="2819400"/>
            <a:ext cx="6705600" cy="0"/>
          </a:xfrm>
          <a:prstGeom prst="line">
            <a:avLst/>
          </a:prstGeom>
          <a:noFill/>
          <a:ln w="28575">
            <a:solidFill>
              <a:schemeClr val="tx1"/>
            </a:solidFill>
            <a:round/>
            <a:headEnd type="none" w="sm" len="sm"/>
            <a:tailEnd type="none" w="sm" len="sm"/>
          </a:ln>
          <a:effectLst/>
        </p:spPr>
        <p:txBody>
          <a:bodyPr/>
          <a:lstStyle/>
          <a:p>
            <a:endParaRPr lang="en-US"/>
          </a:p>
        </p:txBody>
      </p:sp>
      <p:sp>
        <p:nvSpPr>
          <p:cNvPr id="78854" name="Text Box 6"/>
          <p:cNvSpPr txBox="1">
            <a:spLocks noChangeArrowheads="1"/>
          </p:cNvSpPr>
          <p:nvPr/>
        </p:nvSpPr>
        <p:spPr bwMode="auto">
          <a:xfrm>
            <a:off x="609600" y="5033963"/>
            <a:ext cx="369888" cy="457200"/>
          </a:xfrm>
          <a:prstGeom prst="rect">
            <a:avLst/>
          </a:prstGeom>
          <a:noFill/>
          <a:ln w="12700">
            <a:noFill/>
            <a:miter lim="800000"/>
            <a:headEnd type="none" w="sm" len="sm"/>
            <a:tailEnd type="none" w="sm" len="sm"/>
          </a:ln>
          <a:effectLst/>
        </p:spPr>
        <p:txBody>
          <a:bodyPr wrap="none">
            <a:spAutoFit/>
          </a:bodyPr>
          <a:lstStyle/>
          <a:p>
            <a:pPr eaLnBrk="0" hangingPunct="0"/>
            <a:r>
              <a:rPr lang="en-US" sz="2400" b="1">
                <a:latin typeface="Benguiat Frisky" pitchFamily="66" charset="0"/>
              </a:rPr>
              <a:t>0</a:t>
            </a:r>
          </a:p>
        </p:txBody>
      </p:sp>
      <p:sp>
        <p:nvSpPr>
          <p:cNvPr id="78855" name="Text Box 7"/>
          <p:cNvSpPr txBox="1">
            <a:spLocks noChangeArrowheads="1"/>
          </p:cNvSpPr>
          <p:nvPr/>
        </p:nvSpPr>
        <p:spPr bwMode="auto">
          <a:xfrm>
            <a:off x="609600" y="2590800"/>
            <a:ext cx="369888" cy="457200"/>
          </a:xfrm>
          <a:prstGeom prst="rect">
            <a:avLst/>
          </a:prstGeom>
          <a:noFill/>
          <a:ln w="12700">
            <a:noFill/>
            <a:miter lim="800000"/>
            <a:headEnd type="none" w="sm" len="sm"/>
            <a:tailEnd type="none" w="sm" len="sm"/>
          </a:ln>
          <a:effectLst/>
        </p:spPr>
        <p:txBody>
          <a:bodyPr wrap="none">
            <a:spAutoFit/>
          </a:bodyPr>
          <a:lstStyle/>
          <a:p>
            <a:pPr eaLnBrk="0" hangingPunct="0"/>
            <a:r>
              <a:rPr lang="en-US" sz="2400" b="1">
                <a:latin typeface="Benguiat Frisky" pitchFamily="66" charset="0"/>
              </a:rPr>
              <a:t>1</a:t>
            </a:r>
          </a:p>
        </p:txBody>
      </p:sp>
      <p:sp>
        <p:nvSpPr>
          <p:cNvPr id="78857" name="WordArt 9"/>
          <p:cNvSpPr>
            <a:spLocks noChangeArrowheads="1" noChangeShapeType="1" noTextEdit="1"/>
          </p:cNvSpPr>
          <p:nvPr/>
        </p:nvSpPr>
        <p:spPr bwMode="auto">
          <a:xfrm>
            <a:off x="8001000" y="4953000"/>
            <a:ext cx="358775"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type="none" w="sm" len="sm"/>
                  <a:tailEnd type="none" w="sm" len="sm"/>
                </a:ln>
                <a:solidFill>
                  <a:srgbClr val="FFFFFF"/>
                </a:solidFill>
                <a:latin typeface="Arial Black"/>
              </a:rPr>
              <a:t>X</a:t>
            </a:r>
          </a:p>
        </p:txBody>
      </p:sp>
      <p:sp>
        <p:nvSpPr>
          <p:cNvPr id="78858" name="WordArt 10"/>
          <p:cNvSpPr>
            <a:spLocks noChangeArrowheads="1" noChangeShapeType="1" noTextEdit="1"/>
          </p:cNvSpPr>
          <p:nvPr/>
        </p:nvSpPr>
        <p:spPr bwMode="auto">
          <a:xfrm>
            <a:off x="1143000" y="1752600"/>
            <a:ext cx="358775"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type="none" w="sm" len="sm"/>
                  <a:tailEnd type="none" w="sm" len="sm"/>
                </a:ln>
                <a:solidFill>
                  <a:srgbClr val="FFFFFF"/>
                </a:solidFill>
                <a:latin typeface="Arial Black"/>
              </a:rPr>
              <a:t>Y</a:t>
            </a:r>
          </a:p>
        </p:txBody>
      </p:sp>
      <p:sp>
        <p:nvSpPr>
          <p:cNvPr id="78859" name="Text Box 11"/>
          <p:cNvSpPr txBox="1">
            <a:spLocks noChangeArrowheads="1"/>
          </p:cNvSpPr>
          <p:nvPr/>
        </p:nvSpPr>
        <p:spPr bwMode="auto">
          <a:xfrm>
            <a:off x="5943600" y="3124200"/>
            <a:ext cx="2286000" cy="730250"/>
          </a:xfrm>
          <a:prstGeom prst="rect">
            <a:avLst/>
          </a:prstGeom>
          <a:noFill/>
          <a:ln w="12700">
            <a:noFill/>
            <a:miter lim="800000"/>
            <a:headEnd type="none" w="sm" len="sm"/>
            <a:tailEnd type="none" w="sm" len="sm"/>
          </a:ln>
          <a:effectLst/>
        </p:spPr>
        <p:txBody>
          <a:bodyPr>
            <a:spAutoFit/>
          </a:bodyPr>
          <a:lstStyle/>
          <a:p>
            <a:pPr eaLnBrk="0" hangingPunct="0"/>
            <a:r>
              <a:rPr lang="en-US" sz="1400">
                <a:solidFill>
                  <a:schemeClr val="tx2"/>
                </a:solidFill>
                <a:latin typeface="Benguiat Frisky" pitchFamily="66" charset="0"/>
              </a:rPr>
              <a:t>Logistic Regression </a:t>
            </a:r>
          </a:p>
          <a:p>
            <a:pPr eaLnBrk="0" hangingPunct="0"/>
            <a:r>
              <a:rPr lang="en-US" sz="1400">
                <a:solidFill>
                  <a:schemeClr val="tx2"/>
                </a:solidFill>
                <a:latin typeface="Benguiat Frisky" pitchFamily="66" charset="0"/>
              </a:rPr>
              <a:t>(non-linear slope coefficient)</a:t>
            </a:r>
          </a:p>
        </p:txBody>
      </p:sp>
      <p:sp>
        <p:nvSpPr>
          <p:cNvPr id="78860" name="Oval 12"/>
          <p:cNvSpPr>
            <a:spLocks noChangeArrowheads="1"/>
          </p:cNvSpPr>
          <p:nvPr/>
        </p:nvSpPr>
        <p:spPr bwMode="auto">
          <a:xfrm>
            <a:off x="19812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61" name="Oval 13"/>
          <p:cNvSpPr>
            <a:spLocks noChangeArrowheads="1"/>
          </p:cNvSpPr>
          <p:nvPr/>
        </p:nvSpPr>
        <p:spPr bwMode="auto">
          <a:xfrm>
            <a:off x="20574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62" name="Oval 14"/>
          <p:cNvSpPr>
            <a:spLocks noChangeArrowheads="1"/>
          </p:cNvSpPr>
          <p:nvPr/>
        </p:nvSpPr>
        <p:spPr bwMode="auto">
          <a:xfrm flipV="1">
            <a:off x="21336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63" name="Oval 15"/>
          <p:cNvSpPr>
            <a:spLocks noChangeArrowheads="1"/>
          </p:cNvSpPr>
          <p:nvPr/>
        </p:nvSpPr>
        <p:spPr bwMode="auto">
          <a:xfrm flipV="1">
            <a:off x="24384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64" name="Oval 16"/>
          <p:cNvSpPr>
            <a:spLocks noChangeArrowheads="1"/>
          </p:cNvSpPr>
          <p:nvPr/>
        </p:nvSpPr>
        <p:spPr bwMode="auto">
          <a:xfrm flipV="1">
            <a:off x="25908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65" name="Oval 17"/>
          <p:cNvSpPr>
            <a:spLocks noChangeArrowheads="1"/>
          </p:cNvSpPr>
          <p:nvPr/>
        </p:nvSpPr>
        <p:spPr bwMode="auto">
          <a:xfrm flipV="1">
            <a:off x="28194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66" name="Oval 18"/>
          <p:cNvSpPr>
            <a:spLocks noChangeArrowheads="1"/>
          </p:cNvSpPr>
          <p:nvPr/>
        </p:nvSpPr>
        <p:spPr bwMode="auto">
          <a:xfrm flipV="1">
            <a:off x="17526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67" name="Oval 19"/>
          <p:cNvSpPr>
            <a:spLocks noChangeArrowheads="1"/>
          </p:cNvSpPr>
          <p:nvPr/>
        </p:nvSpPr>
        <p:spPr bwMode="auto">
          <a:xfrm flipV="1">
            <a:off x="22860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68" name="Oval 20"/>
          <p:cNvSpPr>
            <a:spLocks noChangeArrowheads="1"/>
          </p:cNvSpPr>
          <p:nvPr/>
        </p:nvSpPr>
        <p:spPr bwMode="auto">
          <a:xfrm flipV="1">
            <a:off x="31242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69" name="Oval 21"/>
          <p:cNvSpPr>
            <a:spLocks noChangeArrowheads="1"/>
          </p:cNvSpPr>
          <p:nvPr/>
        </p:nvSpPr>
        <p:spPr bwMode="auto">
          <a:xfrm flipV="1">
            <a:off x="32766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70" name="Oval 22"/>
          <p:cNvSpPr>
            <a:spLocks noChangeArrowheads="1"/>
          </p:cNvSpPr>
          <p:nvPr/>
        </p:nvSpPr>
        <p:spPr bwMode="auto">
          <a:xfrm flipV="1">
            <a:off x="34290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71" name="Oval 23"/>
          <p:cNvSpPr>
            <a:spLocks noChangeArrowheads="1"/>
          </p:cNvSpPr>
          <p:nvPr/>
        </p:nvSpPr>
        <p:spPr bwMode="auto">
          <a:xfrm flipV="1">
            <a:off x="44958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72" name="Oval 24"/>
          <p:cNvSpPr>
            <a:spLocks noChangeArrowheads="1"/>
          </p:cNvSpPr>
          <p:nvPr/>
        </p:nvSpPr>
        <p:spPr bwMode="auto">
          <a:xfrm flipV="1">
            <a:off x="28956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73" name="Oval 25"/>
          <p:cNvSpPr>
            <a:spLocks noChangeArrowheads="1"/>
          </p:cNvSpPr>
          <p:nvPr/>
        </p:nvSpPr>
        <p:spPr bwMode="auto">
          <a:xfrm flipV="1">
            <a:off x="53340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74" name="Oval 26"/>
          <p:cNvSpPr>
            <a:spLocks noChangeArrowheads="1"/>
          </p:cNvSpPr>
          <p:nvPr/>
        </p:nvSpPr>
        <p:spPr bwMode="auto">
          <a:xfrm flipV="1">
            <a:off x="54864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75" name="Oval 27"/>
          <p:cNvSpPr>
            <a:spLocks noChangeArrowheads="1"/>
          </p:cNvSpPr>
          <p:nvPr/>
        </p:nvSpPr>
        <p:spPr bwMode="auto">
          <a:xfrm flipV="1">
            <a:off x="56388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76" name="Oval 28"/>
          <p:cNvSpPr>
            <a:spLocks noChangeArrowheads="1"/>
          </p:cNvSpPr>
          <p:nvPr/>
        </p:nvSpPr>
        <p:spPr bwMode="auto">
          <a:xfrm flipV="1">
            <a:off x="66294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77" name="Oval 29"/>
          <p:cNvSpPr>
            <a:spLocks noChangeArrowheads="1"/>
          </p:cNvSpPr>
          <p:nvPr/>
        </p:nvSpPr>
        <p:spPr bwMode="auto">
          <a:xfrm flipV="1">
            <a:off x="57912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78" name="Oval 30"/>
          <p:cNvSpPr>
            <a:spLocks noChangeArrowheads="1"/>
          </p:cNvSpPr>
          <p:nvPr/>
        </p:nvSpPr>
        <p:spPr bwMode="auto">
          <a:xfrm flipV="1">
            <a:off x="70104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79" name="Oval 31"/>
          <p:cNvSpPr>
            <a:spLocks noChangeArrowheads="1"/>
          </p:cNvSpPr>
          <p:nvPr/>
        </p:nvSpPr>
        <p:spPr bwMode="auto">
          <a:xfrm flipV="1">
            <a:off x="51816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80" name="Oval 32"/>
          <p:cNvSpPr>
            <a:spLocks noChangeArrowheads="1"/>
          </p:cNvSpPr>
          <p:nvPr/>
        </p:nvSpPr>
        <p:spPr bwMode="auto">
          <a:xfrm flipV="1">
            <a:off x="73914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81" name="Oval 33"/>
          <p:cNvSpPr>
            <a:spLocks noChangeArrowheads="1"/>
          </p:cNvSpPr>
          <p:nvPr/>
        </p:nvSpPr>
        <p:spPr bwMode="auto">
          <a:xfrm flipV="1">
            <a:off x="60960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82" name="Oval 34"/>
          <p:cNvSpPr>
            <a:spLocks noChangeArrowheads="1"/>
          </p:cNvSpPr>
          <p:nvPr/>
        </p:nvSpPr>
        <p:spPr bwMode="auto">
          <a:xfrm flipV="1">
            <a:off x="63246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83" name="Oval 35"/>
          <p:cNvSpPr>
            <a:spLocks noChangeArrowheads="1"/>
          </p:cNvSpPr>
          <p:nvPr/>
        </p:nvSpPr>
        <p:spPr bwMode="auto">
          <a:xfrm flipV="1">
            <a:off x="59436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84" name="Oval 36"/>
          <p:cNvSpPr>
            <a:spLocks noChangeArrowheads="1"/>
          </p:cNvSpPr>
          <p:nvPr/>
        </p:nvSpPr>
        <p:spPr bwMode="auto">
          <a:xfrm flipV="1">
            <a:off x="48768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85" name="Oval 37"/>
          <p:cNvSpPr>
            <a:spLocks noChangeArrowheads="1"/>
          </p:cNvSpPr>
          <p:nvPr/>
        </p:nvSpPr>
        <p:spPr bwMode="auto">
          <a:xfrm flipV="1">
            <a:off x="76200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86" name="Oval 38"/>
          <p:cNvSpPr>
            <a:spLocks noChangeArrowheads="1"/>
          </p:cNvSpPr>
          <p:nvPr/>
        </p:nvSpPr>
        <p:spPr bwMode="auto">
          <a:xfrm flipV="1">
            <a:off x="67818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87" name="Oval 39"/>
          <p:cNvSpPr>
            <a:spLocks noChangeArrowheads="1"/>
          </p:cNvSpPr>
          <p:nvPr/>
        </p:nvSpPr>
        <p:spPr bwMode="auto">
          <a:xfrm flipV="1">
            <a:off x="71628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88" name="Oval 40"/>
          <p:cNvSpPr>
            <a:spLocks noChangeArrowheads="1"/>
          </p:cNvSpPr>
          <p:nvPr/>
        </p:nvSpPr>
        <p:spPr bwMode="auto">
          <a:xfrm flipV="1">
            <a:off x="72390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89" name="Oval 41"/>
          <p:cNvSpPr>
            <a:spLocks noChangeArrowheads="1"/>
          </p:cNvSpPr>
          <p:nvPr/>
        </p:nvSpPr>
        <p:spPr bwMode="auto">
          <a:xfrm flipV="1">
            <a:off x="35052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90" name="Oval 42"/>
          <p:cNvSpPr>
            <a:spLocks noChangeArrowheads="1"/>
          </p:cNvSpPr>
          <p:nvPr/>
        </p:nvSpPr>
        <p:spPr bwMode="auto">
          <a:xfrm flipV="1">
            <a:off x="5867400" y="51816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91" name="Oval 43"/>
          <p:cNvSpPr>
            <a:spLocks noChangeArrowheads="1"/>
          </p:cNvSpPr>
          <p:nvPr/>
        </p:nvSpPr>
        <p:spPr bwMode="auto">
          <a:xfrm flipV="1">
            <a:off x="2819400" y="2743200"/>
            <a:ext cx="76200"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8892" name="Oval 44"/>
          <p:cNvSpPr>
            <a:spLocks noChangeArrowheads="1"/>
          </p:cNvSpPr>
          <p:nvPr/>
        </p:nvSpPr>
        <p:spPr bwMode="auto">
          <a:xfrm flipV="1">
            <a:off x="4495800" y="3962400"/>
            <a:ext cx="76200" cy="76200"/>
          </a:xfrm>
          <a:prstGeom prst="ellipse">
            <a:avLst/>
          </a:prstGeom>
          <a:solidFill>
            <a:schemeClr val="hlink"/>
          </a:solidFill>
          <a:ln w="12700">
            <a:solidFill>
              <a:schemeClr val="tx1"/>
            </a:solidFill>
            <a:round/>
            <a:headEnd type="none" w="sm" len="sm"/>
            <a:tailEnd type="none" w="sm" len="sm"/>
          </a:ln>
          <a:effectLst/>
        </p:spPr>
        <p:txBody>
          <a:bodyPr wrap="none" anchor="ctr"/>
          <a:lstStyle/>
          <a:p>
            <a:endParaRPr lang="en-US"/>
          </a:p>
        </p:txBody>
      </p:sp>
      <p:sp>
        <p:nvSpPr>
          <p:cNvPr id="78894" name="Text Box 46"/>
          <p:cNvSpPr txBox="1">
            <a:spLocks noChangeArrowheads="1"/>
          </p:cNvSpPr>
          <p:nvPr/>
        </p:nvSpPr>
        <p:spPr bwMode="auto">
          <a:xfrm>
            <a:off x="4937125" y="4011613"/>
            <a:ext cx="2835275" cy="366712"/>
          </a:xfrm>
          <a:prstGeom prst="rect">
            <a:avLst/>
          </a:prstGeom>
          <a:noFill/>
          <a:ln w="12700">
            <a:noFill/>
            <a:miter lim="800000"/>
            <a:headEnd type="none" w="sm" len="sm"/>
            <a:tailEnd type="none" w="sm" len="sm"/>
          </a:ln>
          <a:effectLst/>
        </p:spPr>
        <p:txBody>
          <a:bodyPr>
            <a:spAutoFit/>
          </a:bodyPr>
          <a:lstStyle/>
          <a:p>
            <a:endParaRPr lang="en-US"/>
          </a:p>
        </p:txBody>
      </p:sp>
      <p:sp>
        <p:nvSpPr>
          <p:cNvPr id="78895" name="Text Box 47"/>
          <p:cNvSpPr txBox="1">
            <a:spLocks noChangeArrowheads="1"/>
          </p:cNvSpPr>
          <p:nvPr/>
        </p:nvSpPr>
        <p:spPr bwMode="auto">
          <a:xfrm>
            <a:off x="4784725" y="3852863"/>
            <a:ext cx="3579813" cy="457200"/>
          </a:xfrm>
          <a:prstGeom prst="rect">
            <a:avLst/>
          </a:prstGeom>
          <a:noFill/>
          <a:ln w="12700">
            <a:noFill/>
            <a:miter lim="800000"/>
            <a:headEnd type="none" w="sm" len="sm"/>
            <a:tailEnd type="none" w="sm" len="sm"/>
          </a:ln>
          <a:effectLst/>
        </p:spPr>
        <p:txBody>
          <a:bodyPr wrap="none">
            <a:spAutoFit/>
          </a:bodyPr>
          <a:lstStyle/>
          <a:p>
            <a:r>
              <a:rPr lang="en-US" sz="1200"/>
              <a:t>Points on regression line represent predicted probabilities</a:t>
            </a:r>
          </a:p>
          <a:p>
            <a:r>
              <a:rPr lang="en-US" sz="1200"/>
              <a:t>For Y for each value of X</a:t>
            </a:r>
          </a:p>
        </p:txBody>
      </p:sp>
      <p:grpSp>
        <p:nvGrpSpPr>
          <p:cNvPr id="2" name="Group 48"/>
          <p:cNvGrpSpPr>
            <a:grpSpLocks/>
          </p:cNvGrpSpPr>
          <p:nvPr/>
        </p:nvGrpSpPr>
        <p:grpSpPr bwMode="auto">
          <a:xfrm>
            <a:off x="2057400" y="2819400"/>
            <a:ext cx="5486400" cy="2209800"/>
            <a:chOff x="1296" y="1824"/>
            <a:chExt cx="3456" cy="1392"/>
          </a:xfrm>
        </p:grpSpPr>
        <p:grpSp>
          <p:nvGrpSpPr>
            <p:cNvPr id="3" name="Group 49"/>
            <p:cNvGrpSpPr>
              <a:grpSpLocks/>
            </p:cNvGrpSpPr>
            <p:nvPr/>
          </p:nvGrpSpPr>
          <p:grpSpPr bwMode="auto">
            <a:xfrm>
              <a:off x="1296" y="1824"/>
              <a:ext cx="3456" cy="1392"/>
              <a:chOff x="1200" y="1872"/>
              <a:chExt cx="3352" cy="1296"/>
            </a:xfrm>
          </p:grpSpPr>
          <p:sp>
            <p:nvSpPr>
              <p:cNvPr id="78898" name="Freeform 50"/>
              <p:cNvSpPr>
                <a:spLocks/>
              </p:cNvSpPr>
              <p:nvPr/>
            </p:nvSpPr>
            <p:spPr bwMode="auto">
              <a:xfrm>
                <a:off x="2688" y="1872"/>
                <a:ext cx="1864" cy="744"/>
              </a:xfrm>
              <a:custGeom>
                <a:avLst/>
                <a:gdLst/>
                <a:ahLst/>
                <a:cxnLst>
                  <a:cxn ang="0">
                    <a:pos x="2536" y="24"/>
                  </a:cxn>
                  <a:cxn ang="0">
                    <a:pos x="904" y="120"/>
                  </a:cxn>
                  <a:cxn ang="0">
                    <a:pos x="136" y="744"/>
                  </a:cxn>
                  <a:cxn ang="0">
                    <a:pos x="88" y="840"/>
                  </a:cxn>
                </a:cxnLst>
                <a:rect l="0" t="0" r="r" b="b"/>
                <a:pathLst>
                  <a:path w="2536" h="864">
                    <a:moveTo>
                      <a:pt x="2536" y="24"/>
                    </a:moveTo>
                    <a:cubicBezTo>
                      <a:pt x="1920" y="12"/>
                      <a:pt x="1304" y="0"/>
                      <a:pt x="904" y="120"/>
                    </a:cubicBezTo>
                    <a:cubicBezTo>
                      <a:pt x="504" y="240"/>
                      <a:pt x="272" y="624"/>
                      <a:pt x="136" y="744"/>
                    </a:cubicBezTo>
                    <a:cubicBezTo>
                      <a:pt x="0" y="864"/>
                      <a:pt x="44" y="852"/>
                      <a:pt x="88" y="840"/>
                    </a:cubicBezTo>
                  </a:path>
                </a:pathLst>
              </a:custGeom>
              <a:noFill/>
              <a:ln w="57150" cap="flat" cmpd="sng">
                <a:solidFill>
                  <a:srgbClr val="FFCCFF"/>
                </a:solidFill>
                <a:prstDash val="solid"/>
                <a:round/>
                <a:headEnd type="arrow" w="med" len="med"/>
                <a:tailEnd type="none" w="med" len="med"/>
              </a:ln>
              <a:effectLst/>
            </p:spPr>
            <p:txBody>
              <a:bodyPr/>
              <a:lstStyle/>
              <a:p>
                <a:endParaRPr lang="en-US"/>
              </a:p>
            </p:txBody>
          </p:sp>
          <p:sp>
            <p:nvSpPr>
              <p:cNvPr id="78899" name="Freeform 51"/>
              <p:cNvSpPr>
                <a:spLocks/>
              </p:cNvSpPr>
              <p:nvPr/>
            </p:nvSpPr>
            <p:spPr bwMode="auto">
              <a:xfrm flipH="1" flipV="1">
                <a:off x="1200" y="2592"/>
                <a:ext cx="1536" cy="576"/>
              </a:xfrm>
              <a:custGeom>
                <a:avLst/>
                <a:gdLst/>
                <a:ahLst/>
                <a:cxnLst>
                  <a:cxn ang="0">
                    <a:pos x="2536" y="24"/>
                  </a:cxn>
                  <a:cxn ang="0">
                    <a:pos x="904" y="120"/>
                  </a:cxn>
                  <a:cxn ang="0">
                    <a:pos x="136" y="744"/>
                  </a:cxn>
                  <a:cxn ang="0">
                    <a:pos x="88" y="840"/>
                  </a:cxn>
                </a:cxnLst>
                <a:rect l="0" t="0" r="r" b="b"/>
                <a:pathLst>
                  <a:path w="2536" h="864">
                    <a:moveTo>
                      <a:pt x="2536" y="24"/>
                    </a:moveTo>
                    <a:cubicBezTo>
                      <a:pt x="1920" y="12"/>
                      <a:pt x="1304" y="0"/>
                      <a:pt x="904" y="120"/>
                    </a:cubicBezTo>
                    <a:cubicBezTo>
                      <a:pt x="504" y="240"/>
                      <a:pt x="272" y="624"/>
                      <a:pt x="136" y="744"/>
                    </a:cubicBezTo>
                    <a:cubicBezTo>
                      <a:pt x="0" y="864"/>
                      <a:pt x="44" y="852"/>
                      <a:pt x="88" y="840"/>
                    </a:cubicBezTo>
                  </a:path>
                </a:pathLst>
              </a:custGeom>
              <a:noFill/>
              <a:ln w="57150" cap="flat" cmpd="sng">
                <a:solidFill>
                  <a:srgbClr val="FFCCFF"/>
                </a:solidFill>
                <a:prstDash val="solid"/>
                <a:round/>
                <a:headEnd type="arrow" w="med" len="med"/>
                <a:tailEnd type="none" w="med" len="med"/>
              </a:ln>
              <a:effectLst/>
            </p:spPr>
            <p:txBody>
              <a:bodyPr/>
              <a:lstStyle/>
              <a:p>
                <a:endParaRPr lang="en-US"/>
              </a:p>
            </p:txBody>
          </p:sp>
        </p:grpSp>
        <p:sp>
          <p:nvSpPr>
            <p:cNvPr id="78900" name="Text Box 52"/>
            <p:cNvSpPr txBox="1">
              <a:spLocks noChangeArrowheads="1"/>
            </p:cNvSpPr>
            <p:nvPr/>
          </p:nvSpPr>
          <p:spPr bwMode="auto">
            <a:xfrm>
              <a:off x="4224" y="1968"/>
              <a:ext cx="116" cy="288"/>
            </a:xfrm>
            <a:prstGeom prst="rect">
              <a:avLst/>
            </a:prstGeom>
            <a:noFill/>
            <a:ln w="57150">
              <a:noFill/>
              <a:miter lim="800000"/>
              <a:headEnd type="none" w="sm" len="sm"/>
              <a:tailEnd type="none" w="sm" len="sm"/>
            </a:ln>
            <a:effectLst/>
          </p:spPr>
          <p:txBody>
            <a:bodyPr wrap="none">
              <a:spAutoFit/>
            </a:bodyPr>
            <a:lstStyle/>
            <a:p>
              <a:pPr eaLnBrk="0" hangingPunct="0"/>
              <a:endParaRPr lang="en-US" sz="2400">
                <a:solidFill>
                  <a:schemeClr val="tx2"/>
                </a:solidFill>
                <a:latin typeface="Benguiat Frisky"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066800" y="1066800"/>
            <a:ext cx="8610600" cy="895350"/>
          </a:xfrm>
        </p:spPr>
        <p:txBody>
          <a:bodyPr/>
          <a:lstStyle/>
          <a:p>
            <a:pPr fontAlgn="auto">
              <a:spcAft>
                <a:spcPts val="0"/>
              </a:spcAft>
              <a:defRPr/>
            </a:pPr>
            <a:r>
              <a:rPr lang="en-US" sz="3200" b="1" dirty="0">
                <a:solidFill>
                  <a:schemeClr val="tx1"/>
                </a:solidFill>
              </a:rPr>
              <a:t>Binary logistic regression expression</a:t>
            </a:r>
          </a:p>
        </p:txBody>
      </p:sp>
      <p:pic>
        <p:nvPicPr>
          <p:cNvPr id="15363" name="Picture 4"/>
          <p:cNvPicPr>
            <a:picLocks noChangeAspect="1" noChangeArrowheads="1"/>
          </p:cNvPicPr>
          <p:nvPr/>
        </p:nvPicPr>
        <p:blipFill>
          <a:blip r:embed="rId2"/>
          <a:srcRect/>
          <a:stretch>
            <a:fillRect/>
          </a:stretch>
        </p:blipFill>
        <p:spPr bwMode="auto">
          <a:xfrm>
            <a:off x="838200" y="2209800"/>
            <a:ext cx="7248525" cy="609600"/>
          </a:xfrm>
          <a:prstGeom prst="rect">
            <a:avLst/>
          </a:prstGeom>
          <a:noFill/>
          <a:ln w="9525">
            <a:noFill/>
            <a:miter lim="800000"/>
            <a:headEnd/>
            <a:tailEnd/>
          </a:ln>
        </p:spPr>
      </p:pic>
      <p:sp>
        <p:nvSpPr>
          <p:cNvPr id="15364" name="Rectangle 7"/>
          <p:cNvSpPr>
            <a:spLocks noChangeArrowheads="1"/>
          </p:cNvSpPr>
          <p:nvPr/>
        </p:nvSpPr>
        <p:spPr bwMode="auto">
          <a:xfrm>
            <a:off x="1676400" y="3465513"/>
            <a:ext cx="5562600" cy="2554287"/>
          </a:xfrm>
          <a:prstGeom prst="rect">
            <a:avLst/>
          </a:prstGeom>
          <a:noFill/>
          <a:ln w="9525">
            <a:noFill/>
            <a:miter lim="800000"/>
            <a:headEnd/>
            <a:tailEnd/>
          </a:ln>
        </p:spPr>
        <p:txBody>
          <a:bodyPr>
            <a:spAutoFit/>
          </a:bodyPr>
          <a:lstStyle/>
          <a:p>
            <a:r>
              <a:rPr lang="en-US" sz="3200" b="1"/>
              <a:t>Y  = </a:t>
            </a:r>
            <a:r>
              <a:rPr lang="en-US" sz="3200"/>
              <a:t>Dependent Variables</a:t>
            </a:r>
          </a:p>
          <a:p>
            <a:r>
              <a:rPr lang="en-US" sz="3200" b="1"/>
              <a:t>ß</a:t>
            </a:r>
            <a:r>
              <a:rPr lang="en-US" sz="3200" b="1" baseline="-25000"/>
              <a:t>˚ </a:t>
            </a:r>
            <a:r>
              <a:rPr lang="en-US" sz="3200" b="1"/>
              <a:t>= </a:t>
            </a:r>
            <a:r>
              <a:rPr lang="en-US" sz="3200"/>
              <a:t>Constant</a:t>
            </a:r>
            <a:endParaRPr lang="en-US" sz="3200" baseline="-25000"/>
          </a:p>
          <a:p>
            <a:r>
              <a:rPr lang="en-US" sz="3200" b="1"/>
              <a:t>ß</a:t>
            </a:r>
            <a:r>
              <a:rPr lang="en-US" sz="3200" b="1" baseline="-25000"/>
              <a:t>1 </a:t>
            </a:r>
            <a:r>
              <a:rPr lang="en-US" sz="3200" b="1"/>
              <a:t>= </a:t>
            </a:r>
            <a:r>
              <a:rPr lang="en-US" sz="3200"/>
              <a:t>Coefficient of variable X</a:t>
            </a:r>
            <a:r>
              <a:rPr lang="en-US" sz="3200" baseline="-25000"/>
              <a:t>1</a:t>
            </a:r>
          </a:p>
          <a:p>
            <a:r>
              <a:rPr lang="en-US" sz="3200" b="1"/>
              <a:t>X</a:t>
            </a:r>
            <a:r>
              <a:rPr lang="en-US" sz="3200" b="1" baseline="-25000"/>
              <a:t>1 </a:t>
            </a:r>
            <a:r>
              <a:rPr lang="en-US" sz="3200" b="1"/>
              <a:t>= </a:t>
            </a:r>
            <a:r>
              <a:rPr lang="en-US" sz="3200"/>
              <a:t>Independent Variables</a:t>
            </a:r>
            <a:endParaRPr lang="en-US" sz="3200" baseline="-25000"/>
          </a:p>
          <a:p>
            <a:r>
              <a:rPr lang="en-US" sz="3200" b="1"/>
              <a:t>E = </a:t>
            </a:r>
            <a:r>
              <a:rPr lang="en-US" sz="3200"/>
              <a:t>Error Term</a:t>
            </a:r>
          </a:p>
        </p:txBody>
      </p:sp>
      <p:sp>
        <p:nvSpPr>
          <p:cNvPr id="5" name="Rectangle 4"/>
          <p:cNvSpPr/>
          <p:nvPr/>
        </p:nvSpPr>
        <p:spPr>
          <a:xfrm>
            <a:off x="228600" y="3124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BINARY</a:t>
            </a:r>
          </a:p>
        </p:txBody>
      </p:sp>
      <p:cxnSp>
        <p:nvCxnSpPr>
          <p:cNvPr id="7" name="Straight Arrow Connector 6"/>
          <p:cNvCxnSpPr/>
          <p:nvPr/>
        </p:nvCxnSpPr>
        <p:spPr>
          <a:xfrm rot="5400000">
            <a:off x="609600" y="26670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Rot="1" noChangeArrowheads="1"/>
          </p:cNvSpPr>
          <p:nvPr>
            <p:ph type="title"/>
          </p:nvPr>
        </p:nvSpPr>
        <p:spPr/>
        <p:txBody>
          <a:bodyPr/>
          <a:lstStyle/>
          <a:p>
            <a:r>
              <a:rPr lang="en-GB"/>
              <a:t>Logistic Regression</a:t>
            </a:r>
            <a:endParaRPr lang="en-US"/>
          </a:p>
        </p:txBody>
      </p:sp>
      <p:sp>
        <p:nvSpPr>
          <p:cNvPr id="440324" name="Rectangle 4"/>
          <p:cNvSpPr>
            <a:spLocks noGrp="1" noChangeArrowheads="1"/>
          </p:cNvSpPr>
          <p:nvPr>
            <p:ph type="body" idx="1"/>
          </p:nvPr>
        </p:nvSpPr>
        <p:spPr/>
        <p:txBody>
          <a:bodyPr/>
          <a:lstStyle/>
          <a:p>
            <a:pPr>
              <a:buFont typeface="Wingdings" pitchFamily="2" charset="2"/>
              <a:buNone/>
            </a:pPr>
            <a:r>
              <a:rPr lang="en-GB"/>
              <a:t>In logistic regression the outcome variable is binary, and the purpose of the analysis is to assess the effects of multiple explanatory variables, which can be numeric and/or categorical, on the outcome variable.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Rot="1" noChangeArrowheads="1"/>
          </p:cNvSpPr>
          <p:nvPr>
            <p:ph type="title"/>
          </p:nvPr>
        </p:nvSpPr>
        <p:spPr/>
        <p:txBody>
          <a:bodyPr/>
          <a:lstStyle/>
          <a:p>
            <a:r>
              <a:rPr lang="en-GB" sz="4000"/>
              <a:t>Requirements for Logistic Regression</a:t>
            </a:r>
            <a:endParaRPr lang="en-US" sz="4000"/>
          </a:p>
        </p:txBody>
      </p:sp>
      <p:sp>
        <p:nvSpPr>
          <p:cNvPr id="442371" name="Rectangle 3"/>
          <p:cNvSpPr>
            <a:spLocks noGrp="1" noChangeArrowheads="1"/>
          </p:cNvSpPr>
          <p:nvPr>
            <p:ph type="body" idx="1"/>
          </p:nvPr>
        </p:nvSpPr>
        <p:spPr/>
        <p:txBody>
          <a:bodyPr>
            <a:normAutofit lnSpcReduction="10000"/>
          </a:bodyPr>
          <a:lstStyle/>
          <a:p>
            <a:pPr marL="533400" indent="-533400">
              <a:lnSpc>
                <a:spcPct val="80000"/>
              </a:lnSpc>
              <a:buFont typeface="Wingdings" pitchFamily="2" charset="2"/>
              <a:buNone/>
            </a:pPr>
            <a:r>
              <a:rPr lang="en-GB" sz="2800"/>
              <a:t>The Following need to be specified:</a:t>
            </a:r>
          </a:p>
          <a:p>
            <a:pPr marL="533400" indent="-533400">
              <a:lnSpc>
                <a:spcPct val="80000"/>
              </a:lnSpc>
              <a:buFont typeface="Wingdings" pitchFamily="2" charset="2"/>
              <a:buAutoNum type="arabicParenR"/>
            </a:pPr>
            <a:r>
              <a:rPr lang="en-GB" sz="2800"/>
              <a:t>An outcome variable with two possible categorical outcomes (1=success; 0=failure).</a:t>
            </a:r>
          </a:p>
          <a:p>
            <a:pPr marL="533400" indent="-533400">
              <a:lnSpc>
                <a:spcPct val="80000"/>
              </a:lnSpc>
              <a:buFont typeface="Wingdings" pitchFamily="2" charset="2"/>
              <a:buAutoNum type="arabicParenR"/>
            </a:pPr>
            <a:r>
              <a:rPr lang="en-GB" sz="2800"/>
              <a:t>A way to estimate the probability P of the outcome variable.</a:t>
            </a:r>
          </a:p>
          <a:p>
            <a:pPr marL="533400" indent="-533400">
              <a:lnSpc>
                <a:spcPct val="80000"/>
              </a:lnSpc>
              <a:buFont typeface="Wingdings" pitchFamily="2" charset="2"/>
              <a:buAutoNum type="arabicParenR"/>
            </a:pPr>
            <a:r>
              <a:rPr lang="en-GB" sz="2800"/>
              <a:t>A way of linking the outcome variable to the explanatory variables.</a:t>
            </a:r>
          </a:p>
          <a:p>
            <a:pPr marL="533400" indent="-533400">
              <a:lnSpc>
                <a:spcPct val="80000"/>
              </a:lnSpc>
              <a:buFont typeface="Wingdings" pitchFamily="2" charset="2"/>
              <a:buAutoNum type="arabicParenR"/>
            </a:pPr>
            <a:r>
              <a:rPr lang="en-GB" sz="2800"/>
              <a:t>A way of estimating the coefficients of the regression equation, as well as their confidence intervals.</a:t>
            </a:r>
          </a:p>
          <a:p>
            <a:pPr marL="533400" indent="-533400">
              <a:lnSpc>
                <a:spcPct val="80000"/>
              </a:lnSpc>
              <a:buFont typeface="Wingdings" pitchFamily="2" charset="2"/>
              <a:buAutoNum type="arabicParenR"/>
            </a:pPr>
            <a:r>
              <a:rPr lang="en-GB" sz="2800"/>
              <a:t>A way to test the goodness of fit of the regression model.</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Rot="1" noChangeArrowheads="1"/>
          </p:cNvSpPr>
          <p:nvPr>
            <p:ph type="title"/>
          </p:nvPr>
        </p:nvSpPr>
        <p:spPr/>
        <p:txBody>
          <a:bodyPr/>
          <a:lstStyle/>
          <a:p>
            <a:r>
              <a:rPr lang="en-GB" sz="4000"/>
              <a:t>Measuring the Probability of Outcome</a:t>
            </a:r>
            <a:endParaRPr lang="en-US" sz="4000"/>
          </a:p>
        </p:txBody>
      </p:sp>
      <p:sp>
        <p:nvSpPr>
          <p:cNvPr id="443395" name="Rectangle 3"/>
          <p:cNvSpPr>
            <a:spLocks noGrp="1" noChangeArrowheads="1"/>
          </p:cNvSpPr>
          <p:nvPr>
            <p:ph type="body" idx="1"/>
          </p:nvPr>
        </p:nvSpPr>
        <p:spPr/>
        <p:txBody>
          <a:bodyPr/>
          <a:lstStyle/>
          <a:p>
            <a:pPr>
              <a:buFont typeface="Wingdings" pitchFamily="2" charset="2"/>
              <a:buNone/>
            </a:pPr>
            <a:r>
              <a:rPr lang="en-GB"/>
              <a:t>The probability of the outcome is measured by the odds of occurrence of an event.</a:t>
            </a:r>
          </a:p>
          <a:p>
            <a:pPr>
              <a:buFont typeface="Wingdings" pitchFamily="2" charset="2"/>
              <a:buNone/>
            </a:pPr>
            <a:r>
              <a:rPr lang="en-GB"/>
              <a:t>If P is the probability of an event, then (1-P) is the probability of it not occurring.</a:t>
            </a:r>
          </a:p>
          <a:p>
            <a:pPr>
              <a:buFont typeface="Wingdings" pitchFamily="2" charset="2"/>
              <a:buNone/>
            </a:pPr>
            <a:r>
              <a:rPr lang="en-GB"/>
              <a:t>Odds of success = P / 1-P</a:t>
            </a:r>
            <a:endParaRPr lang="en-US"/>
          </a:p>
        </p:txBody>
      </p:sp>
      <p:sp>
        <p:nvSpPr>
          <p:cNvPr id="44339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43396" name="Object 4"/>
          <p:cNvGraphicFramePr>
            <a:graphicFrameLocks noChangeAspect="1"/>
          </p:cNvGraphicFramePr>
          <p:nvPr/>
        </p:nvGraphicFramePr>
        <p:xfrm>
          <a:off x="0" y="0"/>
          <a:ext cx="371475" cy="390525"/>
        </p:xfrm>
        <a:graphic>
          <a:graphicData uri="http://schemas.openxmlformats.org/presentationml/2006/ole">
            <mc:AlternateContent xmlns:mc="http://schemas.openxmlformats.org/markup-compatibility/2006">
              <mc:Choice xmlns:v="urn:schemas-microsoft-com:vml" Requires="v">
                <p:oleObj spid="_x0000_s1026" name="Equation" r:id="rId2" imgW="368140" imgH="393529" progId="Equation.3">
                  <p:embed/>
                </p:oleObj>
              </mc:Choice>
              <mc:Fallback>
                <p:oleObj name="Equation" r:id="rId2" imgW="368140" imgH="393529"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714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39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43398" name="Object 6"/>
          <p:cNvGraphicFramePr>
            <a:graphicFrameLocks noChangeAspect="1"/>
          </p:cNvGraphicFramePr>
          <p:nvPr/>
        </p:nvGraphicFramePr>
        <p:xfrm>
          <a:off x="0" y="0"/>
          <a:ext cx="371475" cy="390525"/>
        </p:xfrm>
        <a:graphic>
          <a:graphicData uri="http://schemas.openxmlformats.org/presentationml/2006/ole">
            <mc:AlternateContent xmlns:mc="http://schemas.openxmlformats.org/markup-compatibility/2006">
              <mc:Choice xmlns:v="urn:schemas-microsoft-com:vml" Requires="v">
                <p:oleObj spid="_x0000_s1027" name="Equation" r:id="rId4" imgW="368140" imgH="393529" progId="Equation.3">
                  <p:embed/>
                </p:oleObj>
              </mc:Choice>
              <mc:Fallback>
                <p:oleObj name="Equation" r:id="rId4" imgW="368140" imgH="393529"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714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838200" y="304800"/>
            <a:ext cx="7772400" cy="1676400"/>
          </a:xfrm>
        </p:spPr>
        <p:txBody>
          <a:bodyPr/>
          <a:lstStyle/>
          <a:p>
            <a:pPr algn="ctr" fontAlgn="auto">
              <a:spcAft>
                <a:spcPts val="0"/>
              </a:spcAft>
              <a:defRPr/>
            </a:pPr>
            <a:r>
              <a:rPr lang="en-US" dirty="0">
                <a:solidFill>
                  <a:schemeClr val="tx2">
                    <a:satMod val="200000"/>
                  </a:schemeClr>
                </a:solidFill>
              </a:rPr>
              <a:t>Stage 1:</a:t>
            </a:r>
            <a:br>
              <a:rPr lang="en-US" sz="2400" u="sng" dirty="0">
                <a:solidFill>
                  <a:schemeClr val="tx2">
                    <a:satMod val="200000"/>
                  </a:schemeClr>
                </a:solidFill>
              </a:rPr>
            </a:br>
            <a:r>
              <a:rPr lang="en-US" sz="3200" u="sng" dirty="0">
                <a:solidFill>
                  <a:schemeClr val="tx2">
                    <a:satMod val="200000"/>
                  </a:schemeClr>
                </a:solidFill>
              </a:rPr>
              <a:t>Objectives Of logistic regression</a:t>
            </a:r>
          </a:p>
        </p:txBody>
      </p:sp>
      <p:sp>
        <p:nvSpPr>
          <p:cNvPr id="14339" name="Subtitle 2"/>
          <p:cNvSpPr>
            <a:spLocks noGrp="1"/>
          </p:cNvSpPr>
          <p:nvPr>
            <p:ph type="subTitle" idx="1"/>
          </p:nvPr>
        </p:nvSpPr>
        <p:spPr>
          <a:xfrm>
            <a:off x="1066800" y="2286000"/>
            <a:ext cx="8382000" cy="3200400"/>
          </a:xfrm>
        </p:spPr>
        <p:txBody>
          <a:bodyPr>
            <a:normAutofit/>
          </a:bodyPr>
          <a:lstStyle/>
          <a:p>
            <a:pPr fontAlgn="auto">
              <a:spcBef>
                <a:spcPct val="0"/>
              </a:spcBef>
              <a:spcAft>
                <a:spcPts val="0"/>
              </a:spcAft>
              <a:buFont typeface="Wingdings" pitchFamily="2" charset="2"/>
              <a:buChar char="Ø"/>
              <a:defRPr/>
            </a:pPr>
            <a:endParaRPr lang="en-US" sz="2800" b="1" u="sng"/>
          </a:p>
          <a:p>
            <a:pPr fontAlgn="auto">
              <a:spcBef>
                <a:spcPct val="0"/>
              </a:spcBef>
              <a:spcAft>
                <a:spcPts val="0"/>
              </a:spcAft>
              <a:buFont typeface="Wingdings" pitchFamily="2" charset="2"/>
              <a:buChar char="Ø"/>
              <a:defRPr/>
            </a:pPr>
            <a:r>
              <a:rPr lang="en-US" sz="2800"/>
              <a:t> Identify the independent variable that impact  in the dependent variable</a:t>
            </a:r>
          </a:p>
          <a:p>
            <a:pPr fontAlgn="auto">
              <a:spcBef>
                <a:spcPct val="0"/>
              </a:spcBef>
              <a:spcAft>
                <a:spcPts val="0"/>
              </a:spcAft>
              <a:buFont typeface="Wingdings" pitchFamily="2" charset="2"/>
              <a:buChar char="Ø"/>
              <a:defRPr/>
            </a:pPr>
            <a:endParaRPr lang="en-US" sz="2800"/>
          </a:p>
          <a:p>
            <a:pPr fontAlgn="auto">
              <a:spcBef>
                <a:spcPct val="0"/>
              </a:spcBef>
              <a:spcAft>
                <a:spcPts val="0"/>
              </a:spcAft>
              <a:buFont typeface="Wingdings" pitchFamily="2" charset="2"/>
              <a:buChar char="Ø"/>
              <a:defRPr/>
            </a:pPr>
            <a:r>
              <a:rPr lang="en-US" sz="2800"/>
              <a:t> Establishing classification system based on the logistic model for determining the group membership</a:t>
            </a:r>
          </a:p>
          <a:p>
            <a:pPr fontAlgn="auto">
              <a:spcBef>
                <a:spcPct val="0"/>
              </a:spcBef>
              <a:spcAft>
                <a:spcPts val="0"/>
              </a:spcAft>
              <a:defRPr/>
            </a:pPr>
            <a:endParaRPr lang="en-US" sz="28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2400" y="2057400"/>
            <a:ext cx="8534400" cy="1143000"/>
          </a:xfrm>
        </p:spPr>
        <p:txBody>
          <a:bodyPr>
            <a:normAutofit fontScale="90000"/>
          </a:bodyPr>
          <a:lstStyle/>
          <a:p>
            <a:pPr algn="ctr" fontAlgn="auto">
              <a:spcAft>
                <a:spcPts val="0"/>
              </a:spcAft>
              <a:defRPr/>
            </a:pPr>
            <a:r>
              <a:rPr lang="en-US" sz="4800" b="1" dirty="0">
                <a:solidFill>
                  <a:schemeClr val="tx2">
                    <a:satMod val="200000"/>
                  </a:schemeClr>
                </a:solidFill>
              </a:rPr>
              <a:t>Stage 2:</a:t>
            </a:r>
            <a:br>
              <a:rPr lang="en-US" sz="4800" b="1" dirty="0">
                <a:solidFill>
                  <a:schemeClr val="tx2">
                    <a:satMod val="200000"/>
                  </a:schemeClr>
                </a:solidFill>
              </a:rPr>
            </a:br>
            <a:br>
              <a:rPr lang="en-US" sz="4800" b="1" dirty="0">
                <a:solidFill>
                  <a:schemeClr val="tx2">
                    <a:satMod val="200000"/>
                  </a:schemeClr>
                </a:solidFill>
              </a:rPr>
            </a:br>
            <a:r>
              <a:rPr lang="en-US" sz="4900" b="1" dirty="0">
                <a:solidFill>
                  <a:schemeClr val="tx2">
                    <a:satMod val="200000"/>
                  </a:schemeClr>
                </a:solidFill>
              </a:rPr>
              <a:t>RESEARCH DESIGN FOR LOGISTIC REGRESSION</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TotalTime>
  <Words>965</Words>
  <Application>Microsoft Office PowerPoint</Application>
  <PresentationFormat>On-screen Show (4:3)</PresentationFormat>
  <Paragraphs>143</Paragraphs>
  <Slides>30</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2" baseType="lpstr">
      <vt:lpstr>Arial</vt:lpstr>
      <vt:lpstr>Arial Black</vt:lpstr>
      <vt:lpstr>Benguiat Frisky</vt:lpstr>
      <vt:lpstr>BernhardMod BT</vt:lpstr>
      <vt:lpstr>Calibri</vt:lpstr>
      <vt:lpstr>Constantia</vt:lpstr>
      <vt:lpstr>Times New Roman</vt:lpstr>
      <vt:lpstr>Wingdings</vt:lpstr>
      <vt:lpstr>Wingdings 2</vt:lpstr>
      <vt:lpstr>Flow</vt:lpstr>
      <vt:lpstr>Equation</vt:lpstr>
      <vt:lpstr>Picture</vt:lpstr>
      <vt:lpstr>LOGISTIC REGRESSION</vt:lpstr>
      <vt:lpstr>Logistic Regression</vt:lpstr>
      <vt:lpstr>Types of logistic regression </vt:lpstr>
      <vt:lpstr>Binary logistic regression expression</vt:lpstr>
      <vt:lpstr>Logistic Regression</vt:lpstr>
      <vt:lpstr>Requirements for Logistic Regression</vt:lpstr>
      <vt:lpstr>Measuring the Probability of Outcome</vt:lpstr>
      <vt:lpstr>Stage 1: Objectives Of logistic regression</vt:lpstr>
      <vt:lpstr>Stage 2:  RESEARCH DESIGN FOR LOGISTIC REGRESSION</vt:lpstr>
      <vt:lpstr>PowerPoint Presentation</vt:lpstr>
      <vt:lpstr> 2.USE OF THE LOGISTIC CURVE</vt:lpstr>
      <vt:lpstr>3. SAMPLE SIZE </vt:lpstr>
      <vt:lpstr> SAMPLE SIZE PER CATEGORY OF THE INDEPENDENT VARIABLE  </vt:lpstr>
      <vt:lpstr>Stage 3:  ASSUMPTIONS </vt:lpstr>
      <vt:lpstr>. Transforming the dependent variable</vt:lpstr>
      <vt:lpstr>What is p?</vt:lpstr>
      <vt:lpstr>What is p?</vt:lpstr>
      <vt:lpstr>PowerPoint Presentation</vt:lpstr>
      <vt:lpstr>PowerPoint Presentation</vt:lpstr>
      <vt:lpstr>PowerPoint Presentation</vt:lpstr>
      <vt:lpstr>PowerPoint Presentation</vt:lpstr>
      <vt:lpstr>PowerPoint Presentation</vt:lpstr>
      <vt:lpstr>What are odds?</vt:lpstr>
      <vt:lpstr>PowerPoint Presentation</vt:lpstr>
      <vt:lpstr>What is an odds ratio?</vt:lpstr>
      <vt:lpstr>4. Estimating the coefficients</vt:lpstr>
      <vt:lpstr>Stage 5 interpretation of the results </vt:lpstr>
      <vt:lpstr>PowerPoint Presentation</vt:lpstr>
      <vt:lpstr>(Binary) Logistic Regression or “Logit”</vt:lpstr>
      <vt:lpstr>Picture of Logistic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dell</dc:creator>
  <cp:lastModifiedBy>Amit Kumar</cp:lastModifiedBy>
  <cp:revision>10</cp:revision>
  <dcterms:created xsi:type="dcterms:W3CDTF">2006-08-16T00:00:00Z</dcterms:created>
  <dcterms:modified xsi:type="dcterms:W3CDTF">2024-03-16T14:38:04Z</dcterms:modified>
</cp:coreProperties>
</file>