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27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92F4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92F49"/>
                </a:solidFill>
                <a:latin typeface="Verdana"/>
                <a:cs typeface="Verdana"/>
              </a:defRPr>
            </a:lvl1pPr>
          </a:lstStyle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‹#›</a:t>
            </a:fld>
            <a:endParaRPr spc="-2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92F4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92F49"/>
                </a:solidFill>
                <a:latin typeface="Verdana"/>
                <a:cs typeface="Verdana"/>
              </a:defRPr>
            </a:lvl1pPr>
          </a:lstStyle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‹#›</a:t>
            </a:fld>
            <a:endParaRPr spc="-2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92F4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92F49"/>
                </a:solidFill>
                <a:latin typeface="Verdana"/>
                <a:cs typeface="Verdana"/>
              </a:defRPr>
            </a:lvl1pPr>
          </a:lstStyle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‹#›</a:t>
            </a:fld>
            <a:endParaRPr spc="-2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92F4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92F49"/>
                </a:solidFill>
                <a:latin typeface="Verdana"/>
                <a:cs typeface="Verdana"/>
              </a:defRPr>
            </a:lvl1pPr>
          </a:lstStyle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‹#›</a:t>
            </a:fld>
            <a:endParaRPr spc="-2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92F4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92F49"/>
                </a:solidFill>
                <a:latin typeface="Verdana"/>
                <a:cs typeface="Verdana"/>
              </a:defRPr>
            </a:lvl1pPr>
          </a:lstStyle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‹#›</a:t>
            </a:fld>
            <a:endParaRPr spc="-2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206483" y="2962655"/>
            <a:ext cx="2982595" cy="3209290"/>
          </a:xfrm>
          <a:custGeom>
            <a:avLst/>
            <a:gdLst/>
            <a:ahLst/>
            <a:cxnLst/>
            <a:rect l="l" t="t" r="r" b="b"/>
            <a:pathLst>
              <a:path w="2982595" h="3209290">
                <a:moveTo>
                  <a:pt x="2982468" y="0"/>
                </a:moveTo>
                <a:lnTo>
                  <a:pt x="2069592" y="912749"/>
                </a:lnTo>
              </a:path>
              <a:path w="2982595" h="3209290">
                <a:moveTo>
                  <a:pt x="2981833" y="227076"/>
                </a:moveTo>
                <a:lnTo>
                  <a:pt x="0" y="3208934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91571" y="3285744"/>
            <a:ext cx="1896745" cy="1896745"/>
          </a:xfrm>
          <a:custGeom>
            <a:avLst/>
            <a:gdLst/>
            <a:ahLst/>
            <a:cxnLst/>
            <a:rect l="l" t="t" r="r" b="b"/>
            <a:pathLst>
              <a:path w="1896745" h="1896745">
                <a:moveTo>
                  <a:pt x="1896491" y="0"/>
                </a:moveTo>
                <a:lnTo>
                  <a:pt x="0" y="189649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443210" y="3132582"/>
            <a:ext cx="1747520" cy="1821814"/>
          </a:xfrm>
          <a:custGeom>
            <a:avLst/>
            <a:gdLst/>
            <a:ahLst/>
            <a:cxnLst/>
            <a:rect l="l" t="t" r="r" b="b"/>
            <a:pathLst>
              <a:path w="1747520" h="1821814">
                <a:moveTo>
                  <a:pt x="1745742" y="0"/>
                </a:moveTo>
                <a:lnTo>
                  <a:pt x="0" y="1745741"/>
                </a:lnTo>
              </a:path>
              <a:path w="1747520" h="1821814">
                <a:moveTo>
                  <a:pt x="1747012" y="551687"/>
                </a:moveTo>
                <a:lnTo>
                  <a:pt x="477012" y="1821687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3437" y="271399"/>
            <a:ext cx="1082512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7172" y="2083689"/>
            <a:ext cx="9069705" cy="432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3016" y="6204174"/>
            <a:ext cx="99250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92F4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25556" y="5691990"/>
            <a:ext cx="527684" cy="524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92F49"/>
                </a:solidFill>
                <a:latin typeface="Verdana"/>
                <a:cs typeface="Verdana"/>
              </a:defRPr>
            </a:lvl1pPr>
          </a:lstStyle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‹#›</a:t>
            </a:fld>
            <a:endParaRPr spc="-2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101841" y="2793"/>
            <a:ext cx="6104890" cy="6176010"/>
            <a:chOff x="6101841" y="2793"/>
            <a:chExt cx="6104890" cy="6176010"/>
          </a:xfrm>
        </p:grpSpPr>
        <p:sp>
          <p:nvSpPr>
            <p:cNvPr id="4" name="object 4"/>
            <p:cNvSpPr/>
            <p:nvPr/>
          </p:nvSpPr>
          <p:spPr>
            <a:xfrm>
              <a:off x="8228075" y="9143"/>
              <a:ext cx="3810000" cy="3810000"/>
            </a:xfrm>
            <a:custGeom>
              <a:avLst/>
              <a:gdLst/>
              <a:ahLst/>
              <a:cxnLst/>
              <a:rect l="l" t="t" r="r" b="b"/>
              <a:pathLst>
                <a:path w="3810000" h="3810000">
                  <a:moveTo>
                    <a:pt x="3810000" y="0"/>
                  </a:moveTo>
                  <a:lnTo>
                    <a:pt x="0" y="38100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08191" y="91440"/>
              <a:ext cx="6080760" cy="6080760"/>
            </a:xfrm>
            <a:custGeom>
              <a:avLst/>
              <a:gdLst/>
              <a:ahLst/>
              <a:cxnLst/>
              <a:rect l="l" t="t" r="r" b="b"/>
              <a:pathLst>
                <a:path w="6080759" h="6080760">
                  <a:moveTo>
                    <a:pt x="6080633" y="0"/>
                  </a:moveTo>
                  <a:lnTo>
                    <a:pt x="0" y="6080658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5951" y="228600"/>
              <a:ext cx="4953000" cy="4953000"/>
            </a:xfrm>
            <a:custGeom>
              <a:avLst/>
              <a:gdLst/>
              <a:ahLst/>
              <a:cxnLst/>
              <a:rect l="l" t="t" r="r" b="b"/>
              <a:pathLst>
                <a:path w="4953000" h="4953000">
                  <a:moveTo>
                    <a:pt x="495300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37297" y="32765"/>
              <a:ext cx="4853305" cy="4921250"/>
            </a:xfrm>
            <a:custGeom>
              <a:avLst/>
              <a:gdLst/>
              <a:ahLst/>
              <a:cxnLst/>
              <a:rect l="l" t="t" r="r" b="b"/>
              <a:pathLst>
                <a:path w="4853305" h="4921250">
                  <a:moveTo>
                    <a:pt x="4853051" y="0"/>
                  </a:moveTo>
                  <a:lnTo>
                    <a:pt x="0" y="4853051"/>
                  </a:lnTo>
                </a:path>
                <a:path w="4853305" h="4921250">
                  <a:moveTo>
                    <a:pt x="4852416" y="577595"/>
                  </a:moveTo>
                  <a:lnTo>
                    <a:pt x="509016" y="4920995"/>
                  </a:lnTo>
                </a:path>
              </a:pathLst>
            </a:custGeom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31188" y="1521078"/>
            <a:ext cx="96107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07150" algn="l"/>
              </a:tabLst>
            </a:pPr>
            <a:r>
              <a:rPr sz="6000" spc="-5" dirty="0"/>
              <a:t>NUTRITION</a:t>
            </a:r>
            <a:r>
              <a:rPr sz="6000" spc="-315" dirty="0"/>
              <a:t> </a:t>
            </a:r>
            <a:r>
              <a:rPr sz="6000" spc="-5" dirty="0"/>
              <a:t>AND</a:t>
            </a:r>
            <a:r>
              <a:rPr sz="6000" dirty="0"/>
              <a:t>	HEA</a:t>
            </a:r>
            <a:r>
              <a:rPr sz="6000" spc="-555" dirty="0"/>
              <a:t>L</a:t>
            </a:r>
            <a:r>
              <a:rPr sz="6000" dirty="0"/>
              <a:t>TH</a:t>
            </a:r>
            <a:endParaRPr sz="60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1</a:t>
            </a:fld>
            <a:endParaRPr spc="-26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1082" y="5196941"/>
            <a:ext cx="5901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FUNCTIONS</a:t>
            </a:r>
            <a:r>
              <a:rPr sz="3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600" b="1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PROTEINS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10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616" y="828548"/>
            <a:ext cx="11141710" cy="3692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Acts as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building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blocks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cells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tissues.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920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Regulates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haemoglobin.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920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Act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 source</a:t>
            </a:r>
            <a:r>
              <a:rPr sz="2200" dirty="0">
                <a:latin typeface="Times New Roman"/>
                <a:cs typeface="Times New Roman"/>
              </a:rPr>
              <a:t> of </a:t>
            </a:r>
            <a:r>
              <a:rPr sz="2200" spc="-10" dirty="0">
                <a:latin typeface="Times New Roman"/>
                <a:cs typeface="Times New Roman"/>
              </a:rPr>
              <a:t>energy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1gm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proteins give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4 Kcal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).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920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Regulates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muscle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contraction,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formation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enzyme,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hormones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925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Produces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digestive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juices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antibodies.</a:t>
            </a:r>
            <a:endParaRPr sz="22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30000"/>
              </a:lnSpc>
              <a:spcBef>
                <a:spcPts val="1125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During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pregnancy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women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required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more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proteins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about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14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per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day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25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per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day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during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lactation.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57172" y="2083689"/>
          <a:ext cx="9050655" cy="431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6885"/>
                <a:gridCol w="3016885"/>
                <a:gridCol w="3016885"/>
              </a:tblGrid>
              <a:tr h="92379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Group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9150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Duration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846455" marR="280670" indent="-5581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Proteins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allowance </a:t>
                      </a:r>
                      <a:r>
                        <a:rPr sz="2400" b="1" spc="-5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(g/kg/day)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</a:tr>
              <a:tr h="11289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Infants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847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months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477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months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8549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months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2.3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1.8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1.5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1129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Children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9544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years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544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years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75994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years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1.83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1.56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1.35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  <a:tr h="1129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Adolescents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(M/F)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847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years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26769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13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years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26769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18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years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1.24/1.17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1.10/0.95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0.94/0.88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11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6408" y="887424"/>
            <a:ext cx="10351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Protein</a:t>
            </a:r>
            <a:r>
              <a:rPr sz="4000" spc="5" dirty="0"/>
              <a:t> </a:t>
            </a:r>
            <a:r>
              <a:rPr sz="4000" spc="-10" dirty="0"/>
              <a:t>Requirements</a:t>
            </a:r>
            <a:r>
              <a:rPr sz="4000" spc="15" dirty="0"/>
              <a:t> </a:t>
            </a:r>
            <a:r>
              <a:rPr sz="4000" spc="-5" dirty="0"/>
              <a:t>for</a:t>
            </a:r>
            <a:r>
              <a:rPr sz="4000" spc="-70" dirty="0"/>
              <a:t> </a:t>
            </a:r>
            <a:r>
              <a:rPr sz="4000" spc="-10" dirty="0"/>
              <a:t>Different</a:t>
            </a:r>
            <a:r>
              <a:rPr sz="4000" spc="-200" dirty="0"/>
              <a:t> </a:t>
            </a:r>
            <a:r>
              <a:rPr sz="4000" spc="-5" dirty="0"/>
              <a:t>Age</a:t>
            </a:r>
            <a:r>
              <a:rPr sz="4000" spc="-10" dirty="0"/>
              <a:t> </a:t>
            </a:r>
            <a:r>
              <a:rPr sz="4000" spc="-15" dirty="0"/>
              <a:t>Groups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4265" y="5088432"/>
            <a:ext cx="1372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33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4400" b="1" spc="-33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12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7250" y="738632"/>
            <a:ext cx="10052050" cy="3881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composed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of smaller</a:t>
            </a:r>
            <a:r>
              <a:rPr sz="2400" b="1" spc="-6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units</a:t>
            </a:r>
            <a:r>
              <a:rPr sz="24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fatty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acids.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Normal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human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fat </a:t>
            </a:r>
            <a:r>
              <a:rPr sz="2400" dirty="0">
                <a:latin typeface="Times New Roman"/>
                <a:cs typeface="Times New Roman"/>
              </a:rPr>
              <a:t>constitutes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10-15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 %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of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body</a:t>
            </a:r>
            <a:r>
              <a:rPr sz="24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weight.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Fats </a:t>
            </a:r>
            <a:r>
              <a:rPr sz="2400" dirty="0">
                <a:latin typeface="Times New Roman"/>
                <a:cs typeface="Times New Roman"/>
              </a:rPr>
              <a:t>yields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fatty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acids</a:t>
            </a:r>
            <a:r>
              <a:rPr sz="24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glycerol</a:t>
            </a:r>
            <a:r>
              <a:rPr sz="2400" b="1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hydrolysis.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Fatty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acids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divided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saturated</a:t>
            </a:r>
            <a:r>
              <a:rPr sz="24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unsaturated </a:t>
            </a:r>
            <a:r>
              <a:rPr sz="2400" spc="-5" dirty="0">
                <a:latin typeface="Times New Roman"/>
                <a:cs typeface="Times New Roman"/>
              </a:rPr>
              <a:t>fatty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acids.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Unsaturated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fatty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acids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vegetable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oils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except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coconut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palm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oils.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Saturated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fatty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acids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blood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cholesterol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9664" y="1635074"/>
            <a:ext cx="9489440" cy="233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Daily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requirements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man is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20-60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gm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women</a:t>
            </a:r>
            <a:r>
              <a:rPr sz="24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20-40</a:t>
            </a:r>
            <a:r>
              <a:rPr sz="24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gm.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obesity.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1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  <a:tab pos="8234045" algn="l"/>
              </a:tabLst>
            </a:pPr>
            <a:r>
              <a:rPr sz="2400" spc="-5" dirty="0">
                <a:latin typeface="Times New Roman"/>
                <a:cs typeface="Times New Roman"/>
              </a:rPr>
              <a:t>De</a:t>
            </a:r>
            <a:r>
              <a:rPr sz="2400" spc="-1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iciency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fat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causes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dry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kin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Coronary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5" dirty="0">
                <a:latin typeface="Times New Roman"/>
                <a:cs typeface="Times New Roman"/>
              </a:rPr>
              <a:t>Di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eases</a:t>
            </a:r>
            <a:r>
              <a:rPr sz="2400" spc="-15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,  </a:t>
            </a:r>
            <a:r>
              <a:rPr sz="2400" spc="-15" dirty="0">
                <a:latin typeface="Times New Roman"/>
                <a:cs typeface="Times New Roman"/>
              </a:rPr>
              <a:t>cancer,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13</a:t>
            </a:fld>
            <a:endParaRPr spc="-26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5958" y="4885182"/>
            <a:ext cx="56984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FUNCTIONS</a:t>
            </a:r>
            <a:r>
              <a:rPr sz="44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4400" b="1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spc="-165" dirty="0">
                <a:solidFill>
                  <a:srgbClr val="FFFFFF"/>
                </a:solidFill>
                <a:latin typeface="Times New Roman"/>
                <a:cs typeface="Times New Roman"/>
              </a:rPr>
              <a:t>FATS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14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165097"/>
            <a:ext cx="10226675" cy="303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Fats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energy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fat provide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9 calories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energy).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Maintain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body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temperature.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organs </a:t>
            </a:r>
            <a:r>
              <a:rPr sz="2400" dirty="0">
                <a:latin typeface="Times New Roman"/>
                <a:cs typeface="Times New Roman"/>
              </a:rPr>
              <a:t>in body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heart,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kidney,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Dietary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fats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supplies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essential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fatty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acids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needed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growth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maintenance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Times New Roman"/>
                <a:cs typeface="Times New Roman"/>
              </a:rPr>
              <a:t>skin.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023" y="4689475"/>
            <a:ext cx="52774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MICRONUTRIENTS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15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373581"/>
            <a:ext cx="9548495" cy="233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They</a:t>
            </a:r>
            <a:r>
              <a:rPr sz="2400" spc="-2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are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needed</a:t>
            </a:r>
            <a:r>
              <a:rPr sz="2400" spc="-2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smaller</a:t>
            </a:r>
            <a:r>
              <a:rPr sz="2400" b="1" spc="-7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quantities</a:t>
            </a:r>
            <a:r>
              <a:rPr sz="24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include</a:t>
            </a:r>
            <a:r>
              <a:rPr sz="2400" spc="-2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minerals</a:t>
            </a:r>
            <a:r>
              <a:rPr sz="2400" b="1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vitamins.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  <a:tab pos="545084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Their</a:t>
            </a:r>
            <a:r>
              <a:rPr sz="2400" spc="-2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deficiency</a:t>
            </a:r>
            <a:r>
              <a:rPr sz="2400" spc="-1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E486E"/>
                </a:solidFill>
                <a:latin typeface="Times New Roman"/>
                <a:cs typeface="Times New Roman"/>
              </a:rPr>
              <a:t>may</a:t>
            </a:r>
            <a:r>
              <a:rPr sz="24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results</a:t>
            </a:r>
            <a:r>
              <a:rPr sz="2400" spc="-1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in</a:t>
            </a:r>
            <a:r>
              <a:rPr sz="2400" spc="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severe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or	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life-threatening</a:t>
            </a:r>
            <a:r>
              <a:rPr sz="2400" b="1" spc="-6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conditions.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They</a:t>
            </a:r>
            <a:r>
              <a:rPr sz="2400" spc="-2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perform</a:t>
            </a:r>
            <a:r>
              <a:rPr sz="2400" spc="-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many</a:t>
            </a:r>
            <a:r>
              <a:rPr sz="2400" spc="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functions</a:t>
            </a:r>
            <a:r>
              <a:rPr sz="24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like</a:t>
            </a:r>
            <a:r>
              <a:rPr sz="2400" spc="-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producing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enzymes,</a:t>
            </a:r>
            <a:r>
              <a:rPr sz="24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hormones</a:t>
            </a:r>
            <a:r>
              <a:rPr sz="24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normal</a:t>
            </a:r>
            <a:r>
              <a:rPr sz="24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growth</a:t>
            </a:r>
            <a:r>
              <a:rPr sz="24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development.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761" y="5051552"/>
            <a:ext cx="2844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VI</a:t>
            </a:r>
            <a:r>
              <a:rPr sz="44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AMINS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16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782573"/>
            <a:ext cx="10516235" cy="376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>
              <a:lnSpc>
                <a:spcPct val="15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25" dirty="0">
                <a:latin typeface="Times New Roman"/>
                <a:cs typeface="Times New Roman"/>
              </a:rPr>
              <a:t>Vitamins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organic</a:t>
            </a:r>
            <a:r>
              <a:rPr sz="24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substances</a:t>
            </a:r>
            <a:r>
              <a:rPr sz="2400" b="1" spc="1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maintain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normal</a:t>
            </a:r>
            <a:r>
              <a:rPr sz="2400" b="1" spc="1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structure</a:t>
            </a:r>
            <a:r>
              <a:rPr sz="2400" b="1" spc="1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b="1" spc="8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function</a:t>
            </a:r>
            <a:r>
              <a:rPr sz="2400" b="1" spc="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of </a:t>
            </a:r>
            <a:r>
              <a:rPr sz="2400" b="1" spc="-5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cells.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  <a:tab pos="1061085" algn="l"/>
                <a:tab pos="2077720" algn="l"/>
                <a:tab pos="3687445" algn="l"/>
                <a:tab pos="4060825" algn="l"/>
                <a:tab pos="5025390" algn="l"/>
                <a:tab pos="5827395" algn="l"/>
                <a:tab pos="6487160" algn="l"/>
                <a:tab pos="7351395" algn="l"/>
                <a:tab pos="7722870" algn="l"/>
                <a:tab pos="8230870" algn="l"/>
                <a:tab pos="9282430" algn="l"/>
                <a:tab pos="9910445" algn="l"/>
              </a:tabLst>
            </a:pPr>
            <a:r>
              <a:rPr sz="2400" dirty="0">
                <a:latin typeface="Times New Roman"/>
                <a:cs typeface="Times New Roman"/>
              </a:rPr>
              <a:t>They	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cannot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synthesised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hu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an	bod</a:t>
            </a:r>
            <a:r>
              <a:rPr sz="2400" spc="-16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	they	added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human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	diet	</a:t>
            </a:r>
            <a:r>
              <a:rPr sz="2400" dirty="0">
                <a:latin typeface="Times New Roman"/>
                <a:cs typeface="Times New Roman"/>
              </a:rPr>
              <a:t>from  external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sources.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obtained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plants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animals.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60" dirty="0">
                <a:latin typeface="Times New Roman"/>
                <a:cs typeface="Times New Roman"/>
              </a:rPr>
              <a:t>Two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vitamins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fat-soluble</a:t>
            </a:r>
            <a:r>
              <a:rPr sz="24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and 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water-soluble.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2311" y="1883790"/>
            <a:ext cx="10132695" cy="303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sz="2400" b="1" dirty="0">
                <a:latin typeface="Times New Roman"/>
                <a:cs typeface="Times New Roman"/>
              </a:rPr>
              <a:t>Fat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 Soluble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Vitamins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vit.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K.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Times New Roman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FFFFFF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sz="2400" b="1" spc="-30" dirty="0">
                <a:latin typeface="Times New Roman"/>
                <a:cs typeface="Times New Roman"/>
              </a:rPr>
              <a:t>Water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- </a:t>
            </a:r>
            <a:r>
              <a:rPr sz="2400" b="1" spc="-5" dirty="0">
                <a:latin typeface="Times New Roman"/>
                <a:cs typeface="Times New Roman"/>
              </a:rPr>
              <a:t>Soluble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Vitamins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vit.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balanced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vitamins.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  <a:tab pos="1190625" algn="l"/>
                <a:tab pos="2334895" algn="l"/>
                <a:tab pos="2955290" algn="l"/>
                <a:tab pos="4571365" algn="l"/>
                <a:tab pos="5401945" algn="l"/>
                <a:tab pos="7306945" algn="l"/>
                <a:tab pos="8364855" algn="l"/>
                <a:tab pos="9509760" algn="l"/>
              </a:tabLst>
            </a:pPr>
            <a:r>
              <a:rPr sz="2400" dirty="0">
                <a:latin typeface="Times New Roman"/>
                <a:cs typeface="Times New Roman"/>
              </a:rPr>
              <a:t>Infant	requir</a:t>
            </a:r>
            <a:r>
              <a:rPr sz="2400" spc="-5" dirty="0">
                <a:latin typeface="Times New Roman"/>
                <a:cs typeface="Times New Roman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375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ic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ogra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ail</a:t>
            </a:r>
            <a:r>
              <a:rPr sz="2400" spc="-16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	brea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feeding	wo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	r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qu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1200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imes New Roman"/>
                <a:cs typeface="Times New Roman"/>
              </a:rPr>
              <a:t>micrograms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healthy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adult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1000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micrograms.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17</a:t>
            </a:fld>
            <a:endParaRPr spc="-26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456564"/>
            <a:ext cx="10570845" cy="487934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15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helps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re</a:t>
            </a:r>
            <a:r>
              <a:rPr sz="2400" spc="5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ina</a:t>
            </a:r>
            <a:r>
              <a:rPr sz="24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vis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io</a:t>
            </a:r>
            <a:r>
              <a:rPr sz="2400" spc="5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118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369570" algn="l"/>
              </a:tabLst>
            </a:pPr>
            <a:r>
              <a:rPr dirty="0"/>
              <a:t>	</a:t>
            </a:r>
            <a:r>
              <a:rPr sz="2400" spc="-15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helps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ain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ain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in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glandu</a:t>
            </a:r>
            <a:r>
              <a:rPr sz="2400" spc="5" dirty="0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ar</a:t>
            </a:r>
            <a:r>
              <a:rPr sz="24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epi</a:t>
            </a:r>
            <a:r>
              <a:rPr sz="2400" spc="5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helial  tissues.</a:t>
            </a:r>
            <a:endParaRPr sz="2400">
              <a:latin typeface="Times New Roman"/>
              <a:cs typeface="Times New Roman"/>
            </a:endParaRPr>
          </a:p>
          <a:p>
            <a:pPr marL="375285" indent="-363220">
              <a:lnSpc>
                <a:spcPct val="100000"/>
              </a:lnSpc>
              <a:spcBef>
                <a:spcPts val="118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37592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helps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skeletal</a:t>
            </a:r>
            <a:r>
              <a:rPr sz="2400" spc="-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growth</a:t>
            </a:r>
            <a:r>
              <a:rPr sz="24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has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anti-infective</a:t>
            </a:r>
            <a:r>
              <a:rPr sz="2400" spc="-6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action.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25" dirty="0">
                <a:latin typeface="Times New Roman"/>
                <a:cs typeface="Times New Roman"/>
              </a:rPr>
              <a:t>Vitamin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facilitates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absorption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utilization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calcium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phosphorus for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healthy</a:t>
            </a:r>
            <a:r>
              <a:rPr sz="2400" spc="-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bones</a:t>
            </a:r>
            <a:r>
              <a:rPr sz="24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teeth.</a:t>
            </a:r>
            <a:endParaRPr sz="2400">
              <a:latin typeface="Times New Roman"/>
              <a:cs typeface="Times New Roman"/>
            </a:endParaRPr>
          </a:p>
          <a:p>
            <a:pPr marL="368935" indent="-356870">
              <a:lnSpc>
                <a:spcPct val="10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369570" algn="l"/>
              </a:tabLst>
            </a:pPr>
            <a:r>
              <a:rPr sz="2400" spc="-25" dirty="0">
                <a:latin typeface="Times New Roman"/>
                <a:cs typeface="Times New Roman"/>
              </a:rPr>
              <a:t>Vitamin</a:t>
            </a:r>
            <a:r>
              <a:rPr sz="2400" dirty="0">
                <a:latin typeface="Times New Roman"/>
                <a:cs typeface="Times New Roman"/>
              </a:rPr>
              <a:t> 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maintains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healthy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muscular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system</a:t>
            </a:r>
            <a:r>
              <a:rPr sz="24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act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antioxidant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Involved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metabolism</a:t>
            </a:r>
            <a:r>
              <a:rPr sz="24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carbohydrates,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fats</a:t>
            </a:r>
            <a:r>
              <a:rPr sz="2400" dirty="0">
                <a:latin typeface="Times New Roman"/>
                <a:cs typeface="Times New Roman"/>
              </a:rPr>
              <a:t>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proteins.</a:t>
            </a:r>
            <a:endParaRPr sz="2400">
              <a:latin typeface="Times New Roman"/>
              <a:cs typeface="Times New Roman"/>
            </a:endParaRPr>
          </a:p>
          <a:p>
            <a:pPr marL="375285" indent="-363220">
              <a:lnSpc>
                <a:spcPct val="10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37592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maintains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strength</a:t>
            </a:r>
            <a:r>
              <a:rPr sz="24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walls</a:t>
            </a:r>
            <a:r>
              <a:rPr sz="2400" dirty="0">
                <a:latin typeface="Times New Roman"/>
                <a:cs typeface="Times New Roman"/>
              </a:rPr>
              <a:t> of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blood</a:t>
            </a:r>
            <a:r>
              <a:rPr sz="2400" spc="-5" dirty="0">
                <a:latin typeface="Times New Roman"/>
                <a:cs typeface="Times New Roman"/>
              </a:rPr>
              <a:t> capillaries.</a:t>
            </a:r>
            <a:endParaRPr sz="2400">
              <a:latin typeface="Times New Roman"/>
              <a:cs typeface="Times New Roman"/>
            </a:endParaRPr>
          </a:p>
          <a:p>
            <a:pPr marL="375285" indent="-363220">
              <a:lnSpc>
                <a:spcPct val="100000"/>
              </a:lnSpc>
              <a:spcBef>
                <a:spcPts val="118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375920" algn="l"/>
              </a:tabLst>
            </a:pP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Normal</a:t>
            </a:r>
            <a:r>
              <a:rPr sz="24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functioning</a:t>
            </a:r>
            <a:r>
              <a:rPr sz="24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skin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nervous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1785" y="5615860"/>
            <a:ext cx="4950460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65"/>
              </a:lnSpc>
            </a:pPr>
            <a:r>
              <a:rPr sz="4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ROLE</a:t>
            </a:r>
            <a:r>
              <a:rPr sz="4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4000" b="1" spc="-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VITAMINS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18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92" y="255473"/>
            <a:ext cx="11638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Sources,</a:t>
            </a:r>
            <a:r>
              <a:rPr sz="3600" dirty="0"/>
              <a:t> </a:t>
            </a:r>
            <a:r>
              <a:rPr sz="3600" spc="-5" dirty="0"/>
              <a:t>Functions</a:t>
            </a:r>
            <a:r>
              <a:rPr sz="3600" spc="-200" dirty="0"/>
              <a:t> </a:t>
            </a:r>
            <a:r>
              <a:rPr sz="3600" dirty="0"/>
              <a:t>And</a:t>
            </a:r>
            <a:r>
              <a:rPr sz="3600" spc="5" dirty="0"/>
              <a:t> </a:t>
            </a:r>
            <a:r>
              <a:rPr sz="3600" spc="-5" dirty="0"/>
              <a:t>Deficiency</a:t>
            </a:r>
            <a:r>
              <a:rPr sz="3600" spc="5" dirty="0"/>
              <a:t> </a:t>
            </a:r>
            <a:r>
              <a:rPr sz="3600" dirty="0"/>
              <a:t>Of</a:t>
            </a:r>
            <a:r>
              <a:rPr sz="3600" spc="5" dirty="0"/>
              <a:t> </a:t>
            </a:r>
            <a:r>
              <a:rPr sz="3600" dirty="0"/>
              <a:t>Fat-Soluble</a:t>
            </a:r>
            <a:r>
              <a:rPr sz="3600" spc="-70" dirty="0"/>
              <a:t> </a:t>
            </a:r>
            <a:r>
              <a:rPr sz="3600" spc="-20" dirty="0"/>
              <a:t>Vitamins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3524" y="1020063"/>
          <a:ext cx="11363960" cy="5732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2260"/>
                <a:gridCol w="2834640"/>
                <a:gridCol w="2834640"/>
                <a:gridCol w="2834640"/>
              </a:tblGrid>
              <a:tr h="6736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Vitamins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Chemical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Sources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93471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474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Deficiency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Diseases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</a:tr>
              <a:tr h="14079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8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itam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="1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(Retinol)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838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butter,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cheese,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egg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yolk, fruits, green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vegetables,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tomatoes.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33095">
                        <a:lnSpc>
                          <a:spcPct val="100000"/>
                        </a:lnSpc>
                        <a:spcBef>
                          <a:spcPts val="300"/>
                        </a:spcBef>
                        <a:buChar char="-"/>
                        <a:tabLst>
                          <a:tab pos="22542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Proper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functioning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retina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vision.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 marR="44069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22542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Maintenance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healthy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epithelial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tissues.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2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Night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blindness,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Dryness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eyes, Stunted growth,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xerophthalmia and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keratinization.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1482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62330" marR="856615" indent="5143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Vitamin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sz="1800" b="1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(Calcif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ol)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440" marR="16319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Fish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liver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oils,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cheese,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egg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yolk.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044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Facilitates absorption &amp;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utilisation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calcium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phosphorous for healthy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bones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teeth.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2075" marR="8089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Rickets in children,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osteocalcin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adults.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  <a:tr h="1077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Vitamin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(Tocopherol)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076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Egg yolk, Milk,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butter,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green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vegetables,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nuts,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oils,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wheat.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955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Maintains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healthy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muscular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system,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act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antioxidant.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02005" algn="just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Anaemia in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pregnant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women,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neurological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disorders.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1077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ts val="2005"/>
                        </a:lnSpc>
                        <a:spcBef>
                          <a:spcPts val="5"/>
                        </a:spcBef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Vitamin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K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(Phylloquinone)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55600">
                        <a:lnSpc>
                          <a:spcPts val="1045"/>
                        </a:lnSpc>
                      </a:pP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spc="-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P.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000" spc="-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ske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74955" indent="5588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Cabbage,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cauliflower,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fish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liver,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leaf vegetables and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fruits.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84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Formation of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prothrombin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factors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VII,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IX,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liver.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61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Slow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blood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clotting,</a:t>
                      </a:r>
                      <a:r>
                        <a:rPr sz="18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4800" spc="-390" baseline="-2430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19</a:t>
                      </a:r>
                      <a:endParaRPr sz="4800" baseline="-24305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ts val="202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haemorrhages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born.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3665" y="4794884"/>
            <a:ext cx="77368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BASICS</a:t>
            </a:r>
            <a:r>
              <a:rPr sz="5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5400" b="1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NUTRITION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2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0409" y="726440"/>
            <a:ext cx="9375775" cy="291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Nutrition </a:t>
            </a:r>
            <a:r>
              <a:rPr sz="2400" dirty="0">
                <a:latin typeface="Times New Roman"/>
                <a:cs typeface="Times New Roman"/>
              </a:rPr>
              <a:t>is a branch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life </a:t>
            </a:r>
            <a:r>
              <a:rPr sz="2400" spc="-5" dirty="0">
                <a:latin typeface="Times New Roman"/>
                <a:cs typeface="Times New Roman"/>
              </a:rPr>
              <a:t>sciences </a:t>
            </a:r>
            <a:r>
              <a:rPr sz="2400" dirty="0">
                <a:latin typeface="Times New Roman"/>
                <a:cs typeface="Times New Roman"/>
              </a:rPr>
              <a:t>which </a:t>
            </a:r>
            <a:r>
              <a:rPr sz="2400" spc="-5" dirty="0">
                <a:latin typeface="Times New Roman"/>
                <a:cs typeface="Times New Roman"/>
              </a:rPr>
              <a:t>deals with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spc="-15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receiving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utilising</a:t>
            </a:r>
            <a:r>
              <a:rPr sz="2400" dirty="0">
                <a:latin typeface="Times New Roman"/>
                <a:cs typeface="Times New Roman"/>
              </a:rPr>
              <a:t> all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substances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required</a:t>
            </a:r>
            <a:r>
              <a:rPr sz="2400" dirty="0">
                <a:latin typeface="Times New Roman"/>
                <a:cs typeface="Times New Roman"/>
              </a:rPr>
              <a:t> 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growth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and </a:t>
            </a:r>
            <a:r>
              <a:rPr sz="24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development</a:t>
            </a:r>
            <a:r>
              <a:rPr sz="24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as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well as</a:t>
            </a:r>
            <a:r>
              <a:rPr sz="24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keeping</a:t>
            </a:r>
            <a:r>
              <a:rPr sz="24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body</a:t>
            </a:r>
            <a:r>
              <a:rPr sz="24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healthy.</a:t>
            </a:r>
            <a:endParaRPr sz="2400">
              <a:latin typeface="Times New Roman"/>
              <a:cs typeface="Times New Roman"/>
            </a:endParaRPr>
          </a:p>
          <a:p>
            <a:pPr marL="299085" marR="5715" indent="-287020" algn="just">
              <a:lnSpc>
                <a:spcPct val="15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10" dirty="0">
                <a:latin typeface="Times New Roman"/>
                <a:cs typeface="Times New Roman"/>
              </a:rPr>
              <a:t>Organic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inorganic</a:t>
            </a:r>
            <a:r>
              <a:rPr sz="2400" spc="-5" dirty="0">
                <a:latin typeface="Times New Roman"/>
                <a:cs typeface="Times New Roman"/>
              </a:rPr>
              <a:t> complexes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contained</a:t>
            </a:r>
            <a:r>
              <a:rPr sz="2400" dirty="0">
                <a:latin typeface="Times New Roman"/>
                <a:cs typeface="Times New Roman"/>
              </a:rPr>
              <a:t> 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food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as 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nutrients.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554" y="168656"/>
            <a:ext cx="10823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Sources, </a:t>
            </a:r>
            <a:r>
              <a:rPr dirty="0"/>
              <a:t>Functions</a:t>
            </a:r>
            <a:r>
              <a:rPr spc="-20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Deficiency</a:t>
            </a:r>
            <a:r>
              <a:rPr spc="-1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25" dirty="0"/>
              <a:t>Water-Soluble</a:t>
            </a:r>
            <a:r>
              <a:rPr spc="-80" dirty="0"/>
              <a:t> </a:t>
            </a:r>
            <a:r>
              <a:rPr spc="-15" dirty="0"/>
              <a:t>Vitamins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8013" y="961263"/>
          <a:ext cx="11682730" cy="5879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5920"/>
                <a:gridCol w="2915920"/>
                <a:gridCol w="2915919"/>
                <a:gridCol w="2915920"/>
              </a:tblGrid>
              <a:tr h="7442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Vitamins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Chemical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Sources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Deficiency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Diseases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</a:tr>
              <a:tr h="1063116">
                <a:tc>
                  <a:txBody>
                    <a:bodyPr/>
                    <a:lstStyle/>
                    <a:p>
                      <a:pPr marL="8991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Vitamin</a:t>
                      </a:r>
                      <a:r>
                        <a:rPr sz="18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186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(Thiamine)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Yeast,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liver,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cereals,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nuts,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rice,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egg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yolk,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pulses.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267335" marR="259079" indent="-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Proper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utilisation of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carbohydrates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food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nutrition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nerve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cells.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125095" marR="115570" indent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General fatigue and loss of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muscle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tone,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ultimately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leads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beriberi.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744220">
                <a:tc>
                  <a:txBody>
                    <a:bodyPr/>
                    <a:lstStyle/>
                    <a:p>
                      <a:pPr marL="8991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Vitamin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6741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(Riboflavin)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Yeast,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liver,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eggs,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green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vegetables.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Necessary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tissue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521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oxidation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growth.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Angular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stomatitis,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cheilosis,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451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dermatitis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eye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lesions.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  <a:tr h="10632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45819" marR="840740" indent="53340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Vitamin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B6 </a:t>
                      </a:r>
                      <a:r>
                        <a:rPr sz="1800" b="1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(P</a:t>
                      </a:r>
                      <a:r>
                        <a:rPr sz="18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doxi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97230" marR="193040" indent="-4984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Meat,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liver,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vegetables,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egg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yolk,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soyabeans.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372745" marR="36385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Protein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metabolism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formation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RBCs and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WBCs.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Rarely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observed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because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514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wide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distribution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 foods.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10631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554990" marR="548640" indent="28765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Vitamin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B12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(C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anocobalamin)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581025" marR="252729" indent="-321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Liver,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eggs,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moulds,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fermenting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liquors.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Maturation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RBCs.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216535" marR="208915" indent="66675" algn="just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Pernicious, megaloblastic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anaemia, degeneration of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nerve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fibre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spinal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cord</a:t>
                      </a:r>
                      <a:r>
                        <a:rPr sz="1800" spc="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  <a:tr h="1188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99160">
                        <a:lnSpc>
                          <a:spcPts val="1695"/>
                        </a:lnSpc>
                        <a:spcBef>
                          <a:spcPts val="5"/>
                        </a:spcBef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Vitamin</a:t>
                      </a:r>
                      <a:r>
                        <a:rPr sz="18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11175">
                        <a:lnSpc>
                          <a:spcPts val="1695"/>
                        </a:lnSpc>
                      </a:pP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spc="-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000" spc="-2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700" b="1" spc="-600" baseline="-2932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00" spc="-19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700" b="1" spc="-1364" baseline="-293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6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700" b="1" spc="-502" baseline="-293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-35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700" b="1" spc="-232" baseline="-293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spc="-229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700" b="1" spc="-412" baseline="-293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229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k</a:t>
                      </a:r>
                      <a:r>
                        <a:rPr sz="2700" b="1" spc="-862" baseline="-2932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000" spc="1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700" b="1" baseline="-29320" dirty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2700" b="1" spc="7" baseline="-293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700" b="1" baseline="-29320" dirty="0">
                          <a:latin typeface="Times New Roman"/>
                          <a:cs typeface="Times New Roman"/>
                        </a:rPr>
                        <a:t>d)</a:t>
                      </a:r>
                      <a:endParaRPr sz="2700" baseline="-2932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Dark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green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vegetables.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Formation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RBCs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Megalob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ast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2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4800" spc="-2354" baseline="-27777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33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4800" spc="-2167" baseline="-27777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 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02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diarrhoea.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Sou</a:t>
            </a:r>
            <a:r>
              <a:rPr spc="-65" dirty="0"/>
              <a:t>r</a:t>
            </a:r>
            <a:r>
              <a:rPr dirty="0"/>
              <a:t>c</a:t>
            </a:r>
            <a:r>
              <a:rPr spc="5" dirty="0"/>
              <a:t>e</a:t>
            </a:r>
            <a:r>
              <a:rPr dirty="0"/>
              <a:t>s,</a:t>
            </a:r>
            <a:r>
              <a:rPr spc="-15" dirty="0"/>
              <a:t> </a:t>
            </a:r>
            <a:r>
              <a:rPr dirty="0"/>
              <a:t>Fu</a:t>
            </a:r>
            <a:r>
              <a:rPr spc="-15" dirty="0"/>
              <a:t>n</a:t>
            </a:r>
            <a:r>
              <a:rPr dirty="0"/>
              <a:t>cti</a:t>
            </a:r>
            <a:r>
              <a:rPr spc="5" dirty="0"/>
              <a:t>o</a:t>
            </a:r>
            <a:r>
              <a:rPr dirty="0"/>
              <a:t>ns</a:t>
            </a:r>
            <a:r>
              <a:rPr spc="-204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Defi</a:t>
            </a:r>
            <a:r>
              <a:rPr spc="5" dirty="0"/>
              <a:t>c</a:t>
            </a:r>
            <a:r>
              <a:rPr dirty="0"/>
              <a:t>iency</a:t>
            </a:r>
            <a:r>
              <a:rPr spc="-2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80" dirty="0"/>
              <a:t>W</a:t>
            </a:r>
            <a:r>
              <a:rPr dirty="0"/>
              <a:t>at</a:t>
            </a:r>
            <a:r>
              <a:rPr spc="5" dirty="0"/>
              <a:t>e</a:t>
            </a:r>
            <a:r>
              <a:rPr spc="-90" dirty="0"/>
              <a:t>r</a:t>
            </a:r>
            <a:r>
              <a:rPr dirty="0"/>
              <a:t>-Solu</a:t>
            </a:r>
            <a:r>
              <a:rPr spc="-15" dirty="0"/>
              <a:t>b</a:t>
            </a:r>
            <a:r>
              <a:rPr dirty="0"/>
              <a:t>le</a:t>
            </a:r>
            <a:r>
              <a:rPr spc="-90" dirty="0"/>
              <a:t> </a:t>
            </a:r>
            <a:r>
              <a:rPr spc="-120" dirty="0"/>
              <a:t>V</a:t>
            </a:r>
            <a:r>
              <a:rPr dirty="0"/>
              <a:t>itamins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9506" y="982725"/>
          <a:ext cx="11299825" cy="5629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0035"/>
                <a:gridCol w="2820035"/>
                <a:gridCol w="2820035"/>
                <a:gridCol w="2820034"/>
              </a:tblGrid>
              <a:tr h="702056">
                <a:tc>
                  <a:txBody>
                    <a:bodyPr/>
                    <a:lstStyle/>
                    <a:p>
                      <a:pPr marL="1079500" marR="85725" indent="-9880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Vitamins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Chemical </a:t>
                      </a:r>
                      <a:r>
                        <a:rPr sz="1800" b="1" spc="-43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Sources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4679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Deficiency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Diseases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</a:tr>
              <a:tr h="1304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12750" marR="408305" indent="43878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Vitamin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B3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(Niacin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Nicotinic)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147955" marR="1435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Metabolic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functions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pulses,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synthesised in body from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tryptophan, wholemeal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cereals.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136525" marR="128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Metabolic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functions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cells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necessary for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tissue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oxidation.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10033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Prolonged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deficiency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causes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pellagra, dermatitis,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diarrhoea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dementia.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1003046">
                <a:tc>
                  <a:txBody>
                    <a:bodyPr/>
                    <a:lstStyle/>
                    <a:p>
                      <a:pPr marL="748665" marR="742950" indent="1035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Vitamin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B5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(Pantothenic)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896619" marR="129539" indent="-7620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Liver,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yeast,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egg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yolk,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fresh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vegetables.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Formation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RBCs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792480" marR="360680" indent="-4241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Dermatitis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adrenal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insufficiency.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  <a:tr h="10030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Vitamin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(Biotin)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1191260" marR="332740" indent="-854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Liver,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yeast,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pulses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nuts.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206375" marR="198755" indent="-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Carbohydrates and fat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metabolism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growth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bacteria.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756920" marR="725170" indent="-228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Dermatitis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conjunctivitis.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1604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69290" marR="662940" indent="2330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Vitamin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(Ascorbic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acid)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997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spc="-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P.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000" spc="-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ske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459105" marR="175260" indent="-2794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Citrus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fruits,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berries,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green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vegetables,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potatoes.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132080" marR="12573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Formation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maintenance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healthy intercellular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matrix and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maturation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RBCs.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274320" marR="266700" indent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Multiple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haemorrhages,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slow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wound healing,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anaemia,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bleeding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gums.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334010" algn="r">
                        <a:lnSpc>
                          <a:spcPts val="2615"/>
                        </a:lnSpc>
                      </a:pPr>
                      <a:r>
                        <a:rPr sz="3200" spc="-26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21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6115" y="5289600"/>
            <a:ext cx="3041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MINERALS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016" y="807212"/>
            <a:ext cx="8923020" cy="3815079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Minerals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various</a:t>
            </a:r>
            <a:r>
              <a:rPr sz="24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body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functions.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50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chemical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human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body.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growth,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repair</a:t>
            </a:r>
            <a:r>
              <a:rPr sz="2400" spc="-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regulation</a:t>
            </a:r>
            <a:r>
              <a:rPr sz="2400" spc="-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body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10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Divided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major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groups,</a:t>
            </a:r>
            <a:endParaRPr sz="2400">
              <a:latin typeface="Times New Roman"/>
              <a:cs typeface="Times New Roman"/>
            </a:endParaRPr>
          </a:p>
          <a:p>
            <a:pPr marL="850900" lvl="1" indent="-304800">
              <a:lnSpc>
                <a:spcPct val="100000"/>
              </a:lnSpc>
              <a:spcBef>
                <a:spcPts val="1689"/>
              </a:spcBef>
              <a:buAutoNum type="arabicPeriod"/>
              <a:tabLst>
                <a:tab pos="850900" algn="l"/>
              </a:tabLst>
            </a:pPr>
            <a:r>
              <a:rPr sz="2400" b="1" dirty="0">
                <a:latin typeface="Times New Roman"/>
                <a:cs typeface="Times New Roman"/>
              </a:rPr>
              <a:t>Major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minerals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Calcium,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phosphorous,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sodium,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potassium,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844550" lvl="1" indent="-299085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845185" algn="l"/>
              </a:tabLst>
            </a:pPr>
            <a:r>
              <a:rPr sz="2400" b="1" spc="-40" dirty="0">
                <a:latin typeface="Times New Roman"/>
                <a:cs typeface="Times New Roman"/>
              </a:rPr>
              <a:t>Trace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elements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Iron,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iodine,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fluorine,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zinc,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844550" lvl="1" indent="-299085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845185" algn="l"/>
              </a:tabLst>
            </a:pPr>
            <a:r>
              <a:rPr sz="2400" b="1" spc="-40" dirty="0">
                <a:latin typeface="Times New Roman"/>
                <a:cs typeface="Times New Roman"/>
              </a:rPr>
              <a:t>Trace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contaminants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mercury,</a:t>
            </a:r>
            <a:r>
              <a:rPr sz="2400" spc="-5" dirty="0">
                <a:latin typeface="Times New Roman"/>
                <a:cs typeface="Times New Roman"/>
              </a:rPr>
              <a:t> aluminium,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16" y="6204915"/>
            <a:ext cx="9925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5" dirty="0">
                <a:solidFill>
                  <a:srgbClr val="092F49"/>
                </a:solidFill>
                <a:latin typeface="Verdana"/>
                <a:cs typeface="Verdana"/>
              </a:rPr>
              <a:t>M</a:t>
            </a:r>
            <a:r>
              <a:rPr sz="1000" spc="-140" dirty="0">
                <a:solidFill>
                  <a:srgbClr val="092F49"/>
                </a:solidFill>
                <a:latin typeface="Verdana"/>
                <a:cs typeface="Verdana"/>
              </a:rPr>
              <a:t>s</a:t>
            </a:r>
            <a:r>
              <a:rPr sz="1000" spc="-95" dirty="0">
                <a:solidFill>
                  <a:srgbClr val="092F49"/>
                </a:solidFill>
                <a:latin typeface="Verdana"/>
                <a:cs typeface="Verdana"/>
              </a:rPr>
              <a:t>.</a:t>
            </a:r>
            <a:r>
              <a:rPr sz="1000" spc="-80" dirty="0">
                <a:solidFill>
                  <a:srgbClr val="092F49"/>
                </a:solidFill>
                <a:latin typeface="Verdana"/>
                <a:cs typeface="Verdana"/>
              </a:rPr>
              <a:t> </a:t>
            </a:r>
            <a:r>
              <a:rPr sz="1000" spc="75" dirty="0">
                <a:solidFill>
                  <a:srgbClr val="092F49"/>
                </a:solidFill>
                <a:latin typeface="Verdana"/>
                <a:cs typeface="Verdana"/>
              </a:rPr>
              <a:t>M</a:t>
            </a:r>
            <a:r>
              <a:rPr sz="1000" spc="-90" dirty="0">
                <a:solidFill>
                  <a:srgbClr val="092F49"/>
                </a:solidFill>
                <a:latin typeface="Verdana"/>
                <a:cs typeface="Verdana"/>
              </a:rPr>
              <a:t>.</a:t>
            </a:r>
            <a:r>
              <a:rPr sz="1000" spc="-80" dirty="0">
                <a:solidFill>
                  <a:srgbClr val="092F49"/>
                </a:solidFill>
                <a:latin typeface="Verdana"/>
                <a:cs typeface="Verdana"/>
              </a:rPr>
              <a:t> </a:t>
            </a:r>
            <a:r>
              <a:rPr sz="1000" spc="-55" dirty="0">
                <a:solidFill>
                  <a:srgbClr val="092F49"/>
                </a:solidFill>
                <a:latin typeface="Verdana"/>
                <a:cs typeface="Verdana"/>
              </a:rPr>
              <a:t>P.</a:t>
            </a:r>
            <a:r>
              <a:rPr sz="1000" spc="-80" dirty="0">
                <a:solidFill>
                  <a:srgbClr val="092F49"/>
                </a:solidFill>
                <a:latin typeface="Verdana"/>
                <a:cs typeface="Verdana"/>
              </a:rPr>
              <a:t> </a:t>
            </a:r>
            <a:r>
              <a:rPr sz="1000" spc="75" dirty="0">
                <a:solidFill>
                  <a:srgbClr val="092F49"/>
                </a:solidFill>
                <a:latin typeface="Verdana"/>
                <a:cs typeface="Verdana"/>
              </a:rPr>
              <a:t>Ma</a:t>
            </a:r>
            <a:r>
              <a:rPr sz="1000" spc="-65" dirty="0">
                <a:solidFill>
                  <a:srgbClr val="092F49"/>
                </a:solidFill>
                <a:latin typeface="Verdana"/>
                <a:cs typeface="Verdana"/>
              </a:rPr>
              <a:t>ske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0956" y="5694375"/>
            <a:ext cx="4768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60" dirty="0">
                <a:solidFill>
                  <a:srgbClr val="092F49"/>
                </a:solidFill>
                <a:latin typeface="Verdana"/>
                <a:cs typeface="Verdana"/>
              </a:rPr>
              <a:t>22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31190"/>
            <a:ext cx="109283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Daily</a:t>
            </a:r>
            <a:r>
              <a:rPr spc="-15" dirty="0"/>
              <a:t> </a:t>
            </a:r>
            <a:r>
              <a:rPr dirty="0"/>
              <a:t>Requi</a:t>
            </a:r>
            <a:r>
              <a:rPr spc="-65" dirty="0"/>
              <a:t>r</a:t>
            </a:r>
            <a:r>
              <a:rPr dirty="0"/>
              <a:t>ement,</a:t>
            </a:r>
            <a:r>
              <a:rPr spc="-30" dirty="0"/>
              <a:t> </a:t>
            </a:r>
            <a:r>
              <a:rPr dirty="0"/>
              <a:t>Fu</a:t>
            </a:r>
            <a:r>
              <a:rPr spc="-15" dirty="0"/>
              <a:t>n</a:t>
            </a:r>
            <a:r>
              <a:rPr dirty="0"/>
              <a:t>cti</a:t>
            </a:r>
            <a:r>
              <a:rPr spc="5" dirty="0"/>
              <a:t>o</a:t>
            </a:r>
            <a:r>
              <a:rPr dirty="0"/>
              <a:t>ns</a:t>
            </a:r>
            <a:r>
              <a:rPr spc="-204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Sou</a:t>
            </a:r>
            <a:r>
              <a:rPr spc="-65" dirty="0"/>
              <a:t>r</a:t>
            </a:r>
            <a:r>
              <a:rPr dirty="0"/>
              <a:t>c</a:t>
            </a:r>
            <a:r>
              <a:rPr spc="5" dirty="0"/>
              <a:t>e</a:t>
            </a:r>
            <a:r>
              <a:rPr dirty="0"/>
              <a:t>s Of</a:t>
            </a:r>
            <a:r>
              <a:rPr spc="-25" dirty="0"/>
              <a:t> </a:t>
            </a:r>
            <a:r>
              <a:rPr dirty="0"/>
              <a:t>Maj</a:t>
            </a:r>
            <a:r>
              <a:rPr spc="5" dirty="0"/>
              <a:t>o</a:t>
            </a:r>
            <a:r>
              <a:rPr dirty="0"/>
              <a:t>r</a:t>
            </a:r>
            <a:r>
              <a:rPr spc="-80" dirty="0"/>
              <a:t> </a:t>
            </a:r>
            <a:r>
              <a:rPr dirty="0"/>
              <a:t>Minerals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9371" y="1058544"/>
          <a:ext cx="11699240" cy="5507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9515"/>
                <a:gridCol w="1729739"/>
                <a:gridCol w="2211070"/>
                <a:gridCol w="4019550"/>
                <a:gridCol w="2519045"/>
              </a:tblGrid>
              <a:tr h="712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Minerals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Daily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Requirement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Source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</a:tr>
              <a:tr h="1017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Calcium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483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1.5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4455" algn="just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Bone,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teeth formation,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blood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clotting,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intracellular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signalling,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muscle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contraction,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233045" marR="224154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Yoghurt,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chees,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beans,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cabbage,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milk,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vegetables,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712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Sodium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7035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1148715" marR="349250" indent="-7924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Muscle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contraction,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nerve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impulses,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electrolyte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balance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760095" marR="215265" indent="-539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Fish,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meat,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eggs,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milk,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salt.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  <a:tr h="1017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Potassium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7035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1482725" marR="259715" indent="-12166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Cellular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function,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functioning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heart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kidney.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480059" marR="162560" indent="-3098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Bananas,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grapes,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beans,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vegetables.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1017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Phosphorous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16559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800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1200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1558925" marR="440055" indent="-11112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Maintain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body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fluids,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bones,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teeth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123189" marR="114935" indent="1447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Dairy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products,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meat,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fish,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nuts,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cereals,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pulses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  <a:tr h="10175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095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spc="-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P.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057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Magnesium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00" spc="-6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ske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350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953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Formation of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bones,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vitamin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 activation,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muscle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relaxation,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blood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clotting.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64160">
                        <a:lnSpc>
                          <a:spcPct val="60700"/>
                        </a:lnSpc>
                        <a:spcBef>
                          <a:spcPts val="115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Green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leafy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vegetables,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brown r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1800" spc="-36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4800" spc="-2129" baseline="-434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800" spc="-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4800" baseline="-434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4800" baseline="-4340">
                        <a:latin typeface="Verdana"/>
                        <a:cs typeface="Verdana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009" y="221741"/>
            <a:ext cx="10857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Daily</a:t>
            </a:r>
            <a:r>
              <a:rPr spc="-15" dirty="0"/>
              <a:t> </a:t>
            </a:r>
            <a:r>
              <a:rPr dirty="0"/>
              <a:t>Requi</a:t>
            </a:r>
            <a:r>
              <a:rPr spc="-65" dirty="0"/>
              <a:t>r</a:t>
            </a:r>
            <a:r>
              <a:rPr dirty="0"/>
              <a:t>ement,</a:t>
            </a:r>
            <a:r>
              <a:rPr spc="-30" dirty="0"/>
              <a:t> </a:t>
            </a:r>
            <a:r>
              <a:rPr dirty="0"/>
              <a:t>Fu</a:t>
            </a:r>
            <a:r>
              <a:rPr spc="-15" dirty="0"/>
              <a:t>n</a:t>
            </a:r>
            <a:r>
              <a:rPr dirty="0"/>
              <a:t>cti</a:t>
            </a:r>
            <a:r>
              <a:rPr spc="5" dirty="0"/>
              <a:t>o</a:t>
            </a:r>
            <a:r>
              <a:rPr dirty="0"/>
              <a:t>ns</a:t>
            </a:r>
            <a:r>
              <a:rPr spc="-204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Sou</a:t>
            </a:r>
            <a:r>
              <a:rPr spc="-55" dirty="0"/>
              <a:t>r</a:t>
            </a:r>
            <a:r>
              <a:rPr dirty="0"/>
              <a:t>c</a:t>
            </a:r>
            <a:r>
              <a:rPr spc="10" dirty="0"/>
              <a:t>e</a:t>
            </a:r>
            <a:r>
              <a:rPr dirty="0"/>
              <a:t>s Of</a:t>
            </a:r>
            <a:r>
              <a:rPr spc="-60" dirty="0"/>
              <a:t> </a:t>
            </a:r>
            <a:r>
              <a:rPr spc="-240" dirty="0"/>
              <a:t>T</a:t>
            </a:r>
            <a:r>
              <a:rPr dirty="0"/>
              <a:t>r</a:t>
            </a:r>
            <a:r>
              <a:rPr spc="10" dirty="0"/>
              <a:t>a</a:t>
            </a:r>
            <a:r>
              <a:rPr dirty="0"/>
              <a:t>ce</a:t>
            </a:r>
            <a:r>
              <a:rPr spc="-35" dirty="0"/>
              <a:t> </a:t>
            </a:r>
            <a:r>
              <a:rPr spc="-5" dirty="0"/>
              <a:t>E</a:t>
            </a:r>
            <a:r>
              <a:rPr dirty="0"/>
              <a:t>lements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2779" y="880110"/>
          <a:ext cx="11094720" cy="5850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55"/>
                <a:gridCol w="1575434"/>
                <a:gridCol w="2211069"/>
                <a:gridCol w="4038600"/>
                <a:gridCol w="2212975"/>
              </a:tblGrid>
              <a:tr h="83438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Minerals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Daily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Requirement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Source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</a:tr>
              <a:tr h="1760092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Iron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08585" marR="104775" indent="317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Formation of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haemoglobin,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brain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development, regulation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of body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temperature,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muscle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activity,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metabolism.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73990" marR="165735" indent="-254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Green leafy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vegetables,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fish,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egg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yolk,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meat.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964565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Iodine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210945" marR="189230" indent="-10134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Formation,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protection,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formation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thyroid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hormones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8844" marR="184150" indent="-727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seafood,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table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salt.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  <a:tr h="1084707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Zinc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Growth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fertility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maintenance.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116205" marR="10858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Dairy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products,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meat,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fish,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pulses,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wholegrains.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1194396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spc="-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P.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000" spc="-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ske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Fluorine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7886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2.9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872490" marR="304800" indent="-5613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Required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bone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mineralisation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dental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enamel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formation.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368935" marR="155575" indent="-205740">
                        <a:lnSpc>
                          <a:spcPct val="60700"/>
                        </a:lnSpc>
                        <a:spcBef>
                          <a:spcPts val="11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Fish,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tea,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toothpaste,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cooked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9" dirty="0">
                          <a:latin typeface="Times New Roman"/>
                          <a:cs typeface="Times New Roman"/>
                        </a:rPr>
                        <a:t>spin</a:t>
                      </a:r>
                      <a:r>
                        <a:rPr sz="4800" spc="-615" baseline="-6076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409" dirty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4800" spc="-615" baseline="-6076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4</a:t>
                      </a:r>
                      <a:r>
                        <a:rPr sz="1800" spc="-409" dirty="0">
                          <a:latin typeface="Times New Roman"/>
                          <a:cs typeface="Times New Roman"/>
                        </a:rPr>
                        <a:t>h.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60538" y="405129"/>
          <a:ext cx="9389110" cy="3030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5830"/>
                <a:gridCol w="1334134"/>
                <a:gridCol w="2117725"/>
                <a:gridCol w="2463165"/>
                <a:gridCol w="2528570"/>
              </a:tblGrid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Minerals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Daily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Requirement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Source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</a:tr>
              <a:tr h="11887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Copper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1-2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Formation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RBCs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306070" marR="29654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Whole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grains,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beans,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nuts,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potatoes, black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pepper,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green leafy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vegetables.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Selenium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8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mg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240029" marR="233679" indent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Normal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growth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development,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prevent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liver cell necrosis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uscul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roph</a:t>
                      </a:r>
                      <a:r>
                        <a:rPr sz="1800" spc="-1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714375" marR="203835" indent="-5048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Cereals,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fish,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meat,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eggs,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chees.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35760" y="3728973"/>
            <a:ext cx="9714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Government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India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developed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national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Nutrition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Programmes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216" y="4522978"/>
            <a:ext cx="532447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81000" algn="l"/>
              </a:tabLst>
            </a:pPr>
            <a:r>
              <a:rPr sz="2400" spc="-15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prophy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axis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mm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buAutoNum type="arabicPeriod"/>
              <a:tabLst>
                <a:tab pos="381000" algn="l"/>
              </a:tabLst>
            </a:pPr>
            <a:r>
              <a:rPr sz="2400" dirty="0">
                <a:latin typeface="Times New Roman"/>
                <a:cs typeface="Times New Roman"/>
              </a:rPr>
              <a:t>Prophylaxis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against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nutritional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anaemia.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buAutoNum type="arabicPeriod"/>
              <a:tabLst>
                <a:tab pos="381000" algn="l"/>
              </a:tabLst>
            </a:pP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iodine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deficiency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disorders.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buAutoNum type="arabicPeriod"/>
              <a:tabLst>
                <a:tab pos="381000" algn="l"/>
              </a:tabLst>
            </a:pPr>
            <a:r>
              <a:rPr sz="2400" dirty="0">
                <a:latin typeface="Times New Roman"/>
                <a:cs typeface="Times New Roman"/>
              </a:rPr>
              <a:t>Balwadi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nutrition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programme.</a:t>
            </a:r>
            <a:endParaRPr sz="2400">
              <a:latin typeface="Times New Roman"/>
              <a:cs typeface="Times New Roman"/>
            </a:endParaRPr>
          </a:p>
          <a:p>
            <a:pPr marL="335915" indent="-298450">
              <a:lnSpc>
                <a:spcPct val="100000"/>
              </a:lnSpc>
              <a:buClr>
                <a:srgbClr val="000000"/>
              </a:buClr>
              <a:buSzPct val="240000"/>
              <a:buFont typeface="Times New Roman"/>
              <a:buAutoNum type="arabicPeriod"/>
              <a:tabLst>
                <a:tab pos="336550" algn="l"/>
              </a:tabLst>
            </a:pPr>
            <a:r>
              <a:rPr sz="1500" spc="-742" baseline="-16666" dirty="0">
                <a:solidFill>
                  <a:srgbClr val="092F49"/>
                </a:solidFill>
                <a:latin typeface="Verdana"/>
                <a:cs typeface="Verdana"/>
              </a:rPr>
              <a:t>M</a:t>
            </a:r>
            <a:r>
              <a:rPr sz="2400" spc="-1570" dirty="0">
                <a:latin typeface="Times New Roman"/>
                <a:cs typeface="Times New Roman"/>
              </a:rPr>
              <a:t>M</a:t>
            </a:r>
            <a:r>
              <a:rPr sz="1500" spc="-172" baseline="-16666" dirty="0">
                <a:solidFill>
                  <a:srgbClr val="092F49"/>
                </a:solidFill>
                <a:latin typeface="Verdana"/>
                <a:cs typeface="Verdana"/>
              </a:rPr>
              <a:t>s.</a:t>
            </a:r>
            <a:r>
              <a:rPr sz="1500" spc="-120" baseline="-16666" dirty="0">
                <a:solidFill>
                  <a:srgbClr val="092F49"/>
                </a:solidFill>
                <a:latin typeface="Verdana"/>
                <a:cs typeface="Verdana"/>
              </a:rPr>
              <a:t> </a:t>
            </a:r>
            <a:r>
              <a:rPr sz="1500" spc="-330" baseline="-16666" dirty="0">
                <a:solidFill>
                  <a:srgbClr val="092F49"/>
                </a:solidFill>
                <a:latin typeface="Verdana"/>
                <a:cs typeface="Verdana"/>
              </a:rPr>
              <a:t>M</a:t>
            </a:r>
            <a:r>
              <a:rPr sz="2400" spc="-370" dirty="0">
                <a:latin typeface="Times New Roman"/>
                <a:cs typeface="Times New Roman"/>
              </a:rPr>
              <a:t>i</a:t>
            </a:r>
            <a:r>
              <a:rPr sz="1500" spc="-135" baseline="-16666" dirty="0">
                <a:solidFill>
                  <a:srgbClr val="092F49"/>
                </a:solidFill>
                <a:latin typeface="Verdana"/>
                <a:cs typeface="Verdana"/>
              </a:rPr>
              <a:t>.</a:t>
            </a:r>
            <a:r>
              <a:rPr sz="1500" spc="-390" baseline="-16666" dirty="0">
                <a:solidFill>
                  <a:srgbClr val="092F49"/>
                </a:solidFill>
                <a:latin typeface="Verdana"/>
                <a:cs typeface="Verdana"/>
              </a:rPr>
              <a:t> </a:t>
            </a:r>
            <a:r>
              <a:rPr sz="2400" spc="-1019" dirty="0">
                <a:latin typeface="Times New Roman"/>
                <a:cs typeface="Times New Roman"/>
              </a:rPr>
              <a:t>d</a:t>
            </a:r>
            <a:r>
              <a:rPr sz="1500" spc="-82" baseline="-16666" dirty="0">
                <a:solidFill>
                  <a:srgbClr val="092F49"/>
                </a:solidFill>
                <a:latin typeface="Verdana"/>
                <a:cs typeface="Verdana"/>
              </a:rPr>
              <a:t>P.</a:t>
            </a:r>
            <a:r>
              <a:rPr sz="1500" spc="-292" baseline="-16666" dirty="0">
                <a:solidFill>
                  <a:srgbClr val="092F49"/>
                </a:solidFill>
                <a:latin typeface="Verdana"/>
                <a:cs typeface="Verdana"/>
              </a:rPr>
              <a:t> </a:t>
            </a:r>
            <a:r>
              <a:rPr sz="2400" spc="-690" dirty="0">
                <a:latin typeface="Times New Roman"/>
                <a:cs typeface="Times New Roman"/>
              </a:rPr>
              <a:t>-</a:t>
            </a:r>
            <a:r>
              <a:rPr sz="1500" spc="-232" baseline="-16666" dirty="0">
                <a:solidFill>
                  <a:srgbClr val="092F49"/>
                </a:solidFill>
                <a:latin typeface="Verdana"/>
                <a:cs typeface="Verdana"/>
              </a:rPr>
              <a:t>M</a:t>
            </a:r>
            <a:r>
              <a:rPr sz="2400" spc="-969" dirty="0">
                <a:latin typeface="Times New Roman"/>
                <a:cs typeface="Times New Roman"/>
              </a:rPr>
              <a:t>d</a:t>
            </a:r>
            <a:r>
              <a:rPr sz="1500" spc="112" baseline="-16666" dirty="0">
                <a:solidFill>
                  <a:srgbClr val="092F49"/>
                </a:solidFill>
                <a:latin typeface="Verdana"/>
                <a:cs typeface="Verdana"/>
              </a:rPr>
              <a:t>a</a:t>
            </a:r>
            <a:r>
              <a:rPr sz="1500" spc="-359" baseline="-16666" dirty="0">
                <a:solidFill>
                  <a:srgbClr val="092F49"/>
                </a:solidFill>
                <a:latin typeface="Verdana"/>
                <a:cs typeface="Verdana"/>
              </a:rPr>
              <a:t>s</a:t>
            </a:r>
            <a:r>
              <a:rPr sz="2400" spc="-965" dirty="0">
                <a:latin typeface="Times New Roman"/>
                <a:cs typeface="Times New Roman"/>
              </a:rPr>
              <a:t>a</a:t>
            </a:r>
            <a:r>
              <a:rPr sz="1500" spc="-150" baseline="-16666" dirty="0">
                <a:solidFill>
                  <a:srgbClr val="092F49"/>
                </a:solidFill>
                <a:latin typeface="Verdana"/>
                <a:cs typeface="Verdana"/>
              </a:rPr>
              <a:t>k</a:t>
            </a:r>
            <a:r>
              <a:rPr sz="1500" spc="-202" baseline="-16666" dirty="0">
                <a:solidFill>
                  <a:srgbClr val="092F49"/>
                </a:solidFill>
                <a:latin typeface="Verdana"/>
                <a:cs typeface="Verdana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0956" y="5694375"/>
            <a:ext cx="4768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60" dirty="0">
                <a:solidFill>
                  <a:srgbClr val="092F49"/>
                </a:solidFill>
                <a:latin typeface="Verdana"/>
                <a:cs typeface="Verdana"/>
              </a:rPr>
              <a:t>25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2690" y="5726074"/>
            <a:ext cx="25044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FFFFF"/>
                </a:solidFill>
                <a:latin typeface="Times New Roman"/>
                <a:cs typeface="Times New Roman"/>
              </a:rPr>
              <a:t>FIBRES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693801"/>
            <a:ext cx="10521315" cy="421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80000"/>
              <a:buFont typeface="Courier New"/>
              <a:buChar char="o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Fibres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keeping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bowels </a:t>
            </a:r>
            <a:r>
              <a:rPr sz="2000" b="1" dirty="0">
                <a:latin typeface="Times New Roman"/>
                <a:cs typeface="Times New Roman"/>
              </a:rPr>
              <a:t>working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regularly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large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intestine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healthy.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Courier New"/>
              <a:buChar char="o"/>
            </a:pPr>
            <a:endParaRPr sz="19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Fibres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indigestible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foods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 </a:t>
            </a:r>
            <a:r>
              <a:rPr sz="2000" dirty="0">
                <a:latin typeface="Times New Roman"/>
                <a:cs typeface="Times New Roman"/>
              </a:rPr>
              <a:t>beans,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fruits.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Courier New"/>
              <a:buChar char="o"/>
            </a:pPr>
            <a:endParaRPr sz="19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sources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fibres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bread,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fruits,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vegetables,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pasta,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cereals,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beans,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rice,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potatoes,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Courier New"/>
              <a:buChar char="o"/>
            </a:pPr>
            <a:endParaRPr sz="19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  <a:tabLst>
                <a:tab pos="299720" algn="l"/>
              </a:tabLst>
            </a:pPr>
            <a:r>
              <a:rPr sz="2000" spc="-50" dirty="0">
                <a:latin typeface="Times New Roman"/>
                <a:cs typeface="Times New Roman"/>
              </a:rPr>
              <a:t>Two</a:t>
            </a:r>
            <a:r>
              <a:rPr sz="2000" spc="-10" dirty="0">
                <a:latin typeface="Times New Roman"/>
                <a:cs typeface="Times New Roman"/>
              </a:rPr>
              <a:t> main</a:t>
            </a:r>
            <a:r>
              <a:rPr sz="2000" dirty="0">
                <a:latin typeface="Times New Roman"/>
                <a:cs typeface="Times New Roman"/>
              </a:rPr>
              <a:t> components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fibre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Courier New"/>
              <a:buChar char="o"/>
            </a:pPr>
            <a:endParaRPr sz="1950">
              <a:latin typeface="Times New Roman"/>
              <a:cs typeface="Times New Roman"/>
            </a:endParaRPr>
          </a:p>
          <a:p>
            <a:pPr marL="393065" lvl="1" indent="-254635">
              <a:lnSpc>
                <a:spcPct val="100000"/>
              </a:lnSpc>
              <a:buAutoNum type="arabicPeriod"/>
              <a:tabLst>
                <a:tab pos="393700" algn="l"/>
              </a:tabLst>
            </a:pPr>
            <a:r>
              <a:rPr sz="2000" b="1" dirty="0">
                <a:latin typeface="Times New Roman"/>
                <a:cs typeface="Times New Roman"/>
              </a:rPr>
              <a:t>Soluble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fibre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soluble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water, </a:t>
            </a:r>
            <a:r>
              <a:rPr sz="2000" dirty="0">
                <a:latin typeface="Times New Roman"/>
                <a:cs typeface="Times New Roman"/>
              </a:rPr>
              <a:t>soft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chew.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lowers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cholesterol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level,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risk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cancer,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weight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prevent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bowel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syndromes.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Ex. </a:t>
            </a:r>
            <a:r>
              <a:rPr sz="2000" dirty="0">
                <a:latin typeface="Times New Roman"/>
                <a:cs typeface="Times New Roman"/>
              </a:rPr>
              <a:t>Nuts,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oats,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330835" lvl="1" indent="-191770">
              <a:lnSpc>
                <a:spcPct val="100000"/>
              </a:lnSpc>
              <a:buAutoNum type="arabicPeriod" startAt="2"/>
              <a:tabLst>
                <a:tab pos="330835" algn="l"/>
              </a:tabLst>
            </a:pPr>
            <a:r>
              <a:rPr sz="2000" b="1" dirty="0">
                <a:latin typeface="Times New Roman"/>
                <a:cs typeface="Times New Roman"/>
              </a:rPr>
              <a:t>Insoluble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fibre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insoluble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water,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tough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chew.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risk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constipation.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latin typeface="Times New Roman"/>
                <a:cs typeface="Times New Roman"/>
              </a:rPr>
              <a:t>Ex.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Grains,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potatoes,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50956" y="5694375"/>
            <a:ext cx="4768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60" dirty="0">
                <a:solidFill>
                  <a:srgbClr val="092F49"/>
                </a:solidFill>
                <a:latin typeface="Verdana"/>
                <a:cs typeface="Verdana"/>
              </a:rPr>
              <a:t>26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217" y="4907660"/>
            <a:ext cx="8044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IMPORTANCE</a:t>
            </a:r>
            <a:r>
              <a:rPr sz="40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4000" b="1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FIBRE</a:t>
            </a:r>
            <a:r>
              <a:rPr sz="4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4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DIET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27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298905"/>
            <a:ext cx="9709150" cy="248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some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nutrients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known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roughage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Help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peristalsis</a:t>
            </a:r>
            <a:r>
              <a:rPr sz="2400" spc="-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movement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intestine.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High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fibre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foods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BP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inflammation.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weight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stool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increases</a:t>
            </a:r>
            <a:r>
              <a:rPr sz="24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softness</a:t>
            </a:r>
            <a:r>
              <a:rPr sz="24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dietary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fibre.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5482" y="4846142"/>
            <a:ext cx="72536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IMPORTANCE</a:t>
            </a:r>
            <a:r>
              <a:rPr sz="3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600" b="1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FIBRE</a:t>
            </a:r>
            <a:r>
              <a:rPr sz="3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DIET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28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734314"/>
            <a:ext cx="9909175" cy="303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Reduce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risk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haemorrhoids.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Soluble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fibre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total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blood</a:t>
            </a:r>
            <a:r>
              <a:rPr sz="24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cholesterol</a:t>
            </a:r>
            <a:r>
              <a:rPr sz="2400" spc="-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1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  <a:tab pos="693420" algn="l"/>
                <a:tab pos="1793875" algn="l"/>
                <a:tab pos="2957195" algn="l"/>
                <a:tab pos="3977004" algn="l"/>
                <a:tab pos="4691380" algn="l"/>
                <a:tab pos="5525135" algn="l"/>
                <a:tab pos="6037580" algn="l"/>
                <a:tab pos="7463790" algn="l"/>
                <a:tab pos="7855584" algn="l"/>
                <a:tab pos="8656320" algn="l"/>
                <a:tab pos="9253855" algn="l"/>
              </a:tabLst>
            </a:pPr>
            <a:r>
              <a:rPr sz="2400" dirty="0">
                <a:latin typeface="Times New Roman"/>
                <a:cs typeface="Times New Roman"/>
              </a:rPr>
              <a:t>In	d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ab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tic	pat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ent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,	soluble	fib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lows</a:t>
            </a:r>
            <a:r>
              <a:rPr sz="2400" dirty="0">
                <a:latin typeface="Times New Roman"/>
                <a:cs typeface="Times New Roman"/>
              </a:rPr>
              <a:t>	t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a</a:t>
            </a:r>
            <a:r>
              <a:rPr sz="2400" spc="-1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sor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	of	</a:t>
            </a:r>
            <a:r>
              <a:rPr sz="2400" spc="-5" dirty="0">
                <a:latin typeface="Times New Roman"/>
                <a:cs typeface="Times New Roman"/>
              </a:rPr>
              <a:t>su</a:t>
            </a:r>
            <a:r>
              <a:rPr sz="2400" dirty="0">
                <a:latin typeface="Times New Roman"/>
                <a:cs typeface="Times New Roman"/>
              </a:rPr>
              <a:t>gar	that	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elps  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improving</a:t>
            </a:r>
            <a:r>
              <a:rPr sz="24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blood</a:t>
            </a:r>
            <a:r>
              <a:rPr sz="24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sugar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Increase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dietary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fibre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intake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reduces</a:t>
            </a:r>
            <a:r>
              <a:rPr sz="24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risk</a:t>
            </a:r>
            <a:r>
              <a:rPr sz="24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death.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1353" y="4169740"/>
            <a:ext cx="22167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3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4800" b="1" spc="-36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800" b="1" dirty="0">
                <a:solidFill>
                  <a:srgbClr val="FFFFFF"/>
                </a:solidFill>
                <a:latin typeface="Times New Roman"/>
                <a:cs typeface="Times New Roman"/>
              </a:rPr>
              <a:t>TER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6381" y="526796"/>
            <a:ext cx="9254490" cy="303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  <a:tab pos="6374130" algn="l"/>
              </a:tabLst>
            </a:pP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Most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 abundant</a:t>
            </a:r>
            <a:r>
              <a:rPr sz="24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compound</a:t>
            </a:r>
            <a:r>
              <a:rPr sz="2400" spc="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in the</a:t>
            </a:r>
            <a:r>
              <a:rPr sz="2400" spc="-1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body</a:t>
            </a:r>
            <a:r>
              <a:rPr sz="2400" spc="2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(65-95%)	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of</a:t>
            </a:r>
            <a:r>
              <a:rPr sz="2400" spc="-3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E486E"/>
                </a:solidFill>
                <a:latin typeface="Times New Roman"/>
                <a:cs typeface="Times New Roman"/>
              </a:rPr>
              <a:t>water.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45" dirty="0">
                <a:solidFill>
                  <a:srgbClr val="0E486E"/>
                </a:solidFill>
                <a:latin typeface="Times New Roman"/>
                <a:cs typeface="Times New Roman"/>
              </a:rPr>
              <a:t>Water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is more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essential than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food,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death usually results when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about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20% </a:t>
            </a:r>
            <a:r>
              <a:rPr sz="2400" b="1" spc="-5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body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water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 lost.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Lack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of</a:t>
            </a:r>
            <a:r>
              <a:rPr sz="24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water</a:t>
            </a:r>
            <a:r>
              <a:rPr sz="2400" spc="-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increase</a:t>
            </a:r>
            <a:r>
              <a:rPr sz="2400" spc="-3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0E486E"/>
                </a:solidFill>
                <a:latin typeface="Times New Roman"/>
                <a:cs typeface="Times New Roman"/>
              </a:rPr>
              <a:t>BP,</a:t>
            </a:r>
            <a:r>
              <a:rPr sz="24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malfunctions</a:t>
            </a:r>
            <a:r>
              <a:rPr sz="2400" spc="-2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heart</a:t>
            </a:r>
            <a:r>
              <a:rPr sz="2400" spc="-2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and</a:t>
            </a:r>
            <a:r>
              <a:rPr sz="24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failure</a:t>
            </a:r>
            <a:r>
              <a:rPr sz="2400" spc="-2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E486E"/>
                </a:solidFill>
                <a:latin typeface="Times New Roman"/>
                <a:cs typeface="Times New Roman"/>
              </a:rPr>
              <a:t>kidney.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45" dirty="0">
                <a:solidFill>
                  <a:srgbClr val="0E486E"/>
                </a:solidFill>
                <a:latin typeface="Times New Roman"/>
                <a:cs typeface="Times New Roman"/>
              </a:rPr>
              <a:t>Water</a:t>
            </a:r>
            <a:r>
              <a:rPr sz="2400" spc="-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 also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known</a:t>
            </a:r>
            <a:r>
              <a:rPr sz="2400" spc="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silent</a:t>
            </a:r>
            <a:r>
              <a:rPr sz="24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nutrient</a:t>
            </a:r>
            <a:r>
              <a:rPr sz="24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of the</a:t>
            </a:r>
            <a:r>
              <a:rPr sz="2400" spc="-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E486E"/>
                </a:solidFill>
                <a:latin typeface="Times New Roman"/>
                <a:cs typeface="Times New Roman"/>
              </a:rPr>
              <a:t>body.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1776" y="3041902"/>
            <a:ext cx="4840224" cy="381609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29</a:t>
            </a:fld>
            <a:endParaRPr spc="-26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927" y="4829047"/>
            <a:ext cx="80505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OBJECTIVISE</a:t>
            </a:r>
            <a:r>
              <a:rPr sz="4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4400" b="1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NUTRITION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3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476883"/>
            <a:ext cx="9617710" cy="248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85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promote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physical,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mental </a:t>
            </a:r>
            <a:r>
              <a:rPr sz="2400" dirty="0">
                <a:latin typeface="Times New Roman"/>
                <a:cs typeface="Times New Roman"/>
              </a:rPr>
              <a:t>growth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development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human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begins.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Building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repairing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tissues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cell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damaged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infection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injuries.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85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energy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doing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works.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85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protect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human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infections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deficiency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disorders.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877" y="4939665"/>
            <a:ext cx="924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WATER</a:t>
            </a:r>
            <a:r>
              <a:rPr sz="3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EXCRETED BY</a:t>
            </a:r>
            <a:r>
              <a:rPr sz="3600" b="1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MAJOR </a:t>
            </a:r>
            <a:r>
              <a:rPr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CHANNEL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30</a:t>
            </a:fld>
            <a:endParaRPr spc="-26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770890"/>
            <a:ext cx="3068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6840" algn="l"/>
              </a:tabLst>
            </a:pPr>
            <a:r>
              <a:rPr sz="2400" b="1" spc="-10" dirty="0">
                <a:solidFill>
                  <a:srgbClr val="0E486E"/>
                </a:solidFill>
                <a:latin typeface="Times New Roman"/>
                <a:cs typeface="Times New Roman"/>
              </a:rPr>
              <a:t>Source</a:t>
            </a:r>
            <a:r>
              <a:rPr sz="2400" b="1" dirty="0">
                <a:solidFill>
                  <a:srgbClr val="0E486E"/>
                </a:solidFill>
                <a:latin typeface="Times New Roman"/>
                <a:cs typeface="Times New Roman"/>
              </a:rPr>
              <a:t> of	</a:t>
            </a:r>
            <a:r>
              <a:rPr sz="2400" b="1" spc="-5" dirty="0">
                <a:solidFill>
                  <a:srgbClr val="0E486E"/>
                </a:solidFill>
                <a:latin typeface="Times New Roman"/>
                <a:cs typeface="Times New Roman"/>
              </a:rPr>
              <a:t>Body</a:t>
            </a:r>
            <a:r>
              <a:rPr sz="2400" b="1" spc="-4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E486E"/>
                </a:solidFill>
                <a:latin typeface="Times New Roman"/>
                <a:cs typeface="Times New Roman"/>
              </a:rPr>
              <a:t>water</a:t>
            </a:r>
            <a:r>
              <a:rPr sz="2400" b="1" spc="-8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E486E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16" y="1469263"/>
            <a:ext cx="2461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9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Fluids</a:t>
            </a:r>
            <a:r>
              <a:rPr sz="2400" spc="-2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the</a:t>
            </a:r>
            <a:r>
              <a:rPr sz="2400" spc="-4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diet.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016" y="2167254"/>
            <a:ext cx="3560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9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Solid</a:t>
            </a:r>
            <a:r>
              <a:rPr sz="2400" spc="-2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which</a:t>
            </a:r>
            <a:r>
              <a:rPr sz="2400" spc="-2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contain</a:t>
            </a:r>
            <a:r>
              <a:rPr sz="2400" spc="-3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E486E"/>
                </a:solidFill>
                <a:latin typeface="Times New Roman"/>
                <a:cs typeface="Times New Roman"/>
              </a:rPr>
              <a:t>water.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016" y="2682621"/>
            <a:ext cx="38493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9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45" dirty="0">
                <a:solidFill>
                  <a:srgbClr val="0E486E"/>
                </a:solidFill>
                <a:latin typeface="Times New Roman"/>
                <a:cs typeface="Times New Roman"/>
              </a:rPr>
              <a:t>Water</a:t>
            </a:r>
            <a:r>
              <a:rPr sz="2400" spc="-3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produced</a:t>
            </a:r>
            <a:r>
              <a:rPr sz="2400" spc="-2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by</a:t>
            </a:r>
            <a:r>
              <a:rPr sz="2400" spc="-1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oxidation </a:t>
            </a:r>
            <a:r>
              <a:rPr sz="2400" spc="-58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reaction</a:t>
            </a:r>
            <a:r>
              <a:rPr sz="2400" spc="-4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E486E"/>
                </a:solidFill>
                <a:latin typeface="Times New Roman"/>
                <a:cs typeface="Times New Roman"/>
              </a:rPr>
              <a:t>body.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9593" y="744292"/>
            <a:ext cx="3202940" cy="311658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7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Lung</a:t>
            </a:r>
            <a:r>
              <a:rPr sz="2400" spc="-2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(</a:t>
            </a:r>
            <a:r>
              <a:rPr sz="2400" spc="-2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water</a:t>
            </a:r>
            <a:r>
              <a:rPr sz="2400" spc="-4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vapours)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  <a:tab pos="95885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skin	(sweating</a:t>
            </a:r>
            <a:r>
              <a:rPr sz="2400" spc="-7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Kidney</a:t>
            </a:r>
            <a:r>
              <a:rPr sz="2400" spc="-4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(urine)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Intestinal</a:t>
            </a:r>
            <a:r>
              <a:rPr sz="2400" spc="-8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canal</a:t>
            </a:r>
            <a:r>
              <a:rPr sz="2400" spc="-6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(faeces)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Lactation</a:t>
            </a:r>
            <a:r>
              <a:rPr sz="2400" spc="-7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(milk)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Eyes</a:t>
            </a:r>
            <a:r>
              <a:rPr sz="2400" spc="-4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(tears)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4939665"/>
            <a:ext cx="7485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IMPORTANCE</a:t>
            </a:r>
            <a:r>
              <a:rPr sz="3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600" b="1" spc="-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WATER</a:t>
            </a:r>
            <a:r>
              <a:rPr sz="3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DIET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31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884885"/>
            <a:ext cx="7666990" cy="3281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Helps</a:t>
            </a:r>
            <a:r>
              <a:rPr sz="22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in</a:t>
            </a:r>
            <a:r>
              <a:rPr sz="22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transport</a:t>
            </a:r>
            <a:r>
              <a:rPr sz="22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of</a:t>
            </a:r>
            <a:r>
              <a:rPr sz="22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nutrients</a:t>
            </a:r>
            <a:r>
              <a:rPr sz="22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2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waste</a:t>
            </a:r>
            <a:r>
              <a:rPr sz="2200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00"/>
                </a:solidFill>
                <a:latin typeface="Times New Roman"/>
                <a:cs typeface="Times New Roman"/>
              </a:rPr>
              <a:t>products</a:t>
            </a:r>
            <a:r>
              <a:rPr sz="22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E486E"/>
                </a:solidFill>
                <a:latin typeface="Times New Roman"/>
                <a:cs typeface="Times New Roman"/>
              </a:rPr>
              <a:t>out </a:t>
            </a: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of</a:t>
            </a:r>
            <a:r>
              <a:rPr sz="22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cells.</a:t>
            </a:r>
            <a:endParaRPr sz="2200">
              <a:latin typeface="Times New Roman"/>
              <a:cs typeface="Times New Roman"/>
            </a:endParaRPr>
          </a:p>
          <a:p>
            <a:pPr marL="299085" marR="433070" indent="-287020">
              <a:lnSpc>
                <a:spcPct val="140000"/>
              </a:lnSpc>
              <a:spcBef>
                <a:spcPts val="1135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It</a:t>
            </a:r>
            <a:r>
              <a:rPr sz="2200" spc="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required</a:t>
            </a:r>
            <a:r>
              <a:rPr sz="2200" spc="3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for</a:t>
            </a:r>
            <a:r>
              <a:rPr sz="2200" spc="3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absorption,</a:t>
            </a:r>
            <a:r>
              <a:rPr sz="22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digestion, circulatory</a:t>
            </a:r>
            <a:r>
              <a:rPr sz="2200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2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excretory </a:t>
            </a:r>
            <a:r>
              <a:rPr sz="2200" spc="-5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functions.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Courier New"/>
              <a:buChar char="o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Required</a:t>
            </a:r>
            <a:r>
              <a:rPr sz="22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for</a:t>
            </a:r>
            <a:r>
              <a:rPr sz="22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utilising</a:t>
            </a:r>
            <a:r>
              <a:rPr sz="2200" spc="2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water</a:t>
            </a:r>
            <a:r>
              <a:rPr sz="22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soluble</a:t>
            </a:r>
            <a:r>
              <a:rPr sz="22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vitamins.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185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Maintain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proper body</a:t>
            </a:r>
            <a:r>
              <a:rPr sz="22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temperature.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185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Maintain</a:t>
            </a:r>
            <a:r>
              <a:rPr sz="220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health</a:t>
            </a:r>
            <a:r>
              <a:rPr sz="22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and integrity</a:t>
            </a:r>
            <a:r>
              <a:rPr sz="2200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of</a:t>
            </a:r>
            <a:r>
              <a:rPr sz="220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cell.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033" y="1297685"/>
            <a:ext cx="8680450" cy="3732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It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 eliminate</a:t>
            </a:r>
            <a:r>
              <a:rPr sz="2400" spc="-3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excess</a:t>
            </a:r>
            <a:r>
              <a:rPr sz="2400" spc="-2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electrolytes,</a:t>
            </a:r>
            <a:r>
              <a:rPr sz="2400" spc="-4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by-products</a:t>
            </a:r>
            <a:r>
              <a:rPr sz="2400" spc="-2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metabolism</a:t>
            </a:r>
            <a:r>
              <a:rPr sz="2400" spc="-3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and urea.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Regulate</a:t>
            </a:r>
            <a:r>
              <a:rPr sz="2400" spc="-4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body</a:t>
            </a:r>
            <a:r>
              <a:rPr sz="2400" spc="-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temperature</a:t>
            </a:r>
            <a:r>
              <a:rPr sz="2400" spc="-3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through</a:t>
            </a:r>
            <a:r>
              <a:rPr sz="2400" spc="-3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sweating.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It</a:t>
            </a:r>
            <a:r>
              <a:rPr sz="2400" spc="-1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moistens</a:t>
            </a:r>
            <a:r>
              <a:rPr sz="2400" spc="-1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mucous</a:t>
            </a:r>
            <a:r>
              <a:rPr sz="24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membranes</a:t>
            </a:r>
            <a:r>
              <a:rPr sz="24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lungs</a:t>
            </a:r>
            <a:r>
              <a:rPr sz="2400" spc="-1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 mouth.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It</a:t>
            </a:r>
            <a:r>
              <a:rPr sz="2400" spc="-3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lubricates</a:t>
            </a:r>
            <a:r>
              <a:rPr sz="2400" spc="-6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joints.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Prevent</a:t>
            </a:r>
            <a:r>
              <a:rPr sz="2400" spc="-2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constipation,</a:t>
            </a:r>
            <a:r>
              <a:rPr sz="2400" spc="-4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moisturise</a:t>
            </a:r>
            <a:r>
              <a:rPr sz="2400" spc="-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skin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by</a:t>
            </a:r>
            <a:r>
              <a:rPr sz="24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maintaining</a:t>
            </a:r>
            <a:r>
              <a:rPr sz="2400" spc="-3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texture</a:t>
            </a:r>
            <a:r>
              <a:rPr sz="2400" spc="-3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appearance.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32</a:t>
            </a:fld>
            <a:endParaRPr spc="-26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33</a:t>
            </a:fld>
            <a:endParaRPr spc="-26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0380" y="1336547"/>
            <a:ext cx="3386328" cy="24902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28445" y="4874133"/>
            <a:ext cx="74504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CLASSIFICATION</a:t>
            </a:r>
            <a:r>
              <a:rPr sz="4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4400" b="1" spc="-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FOOD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4</a:t>
            </a:fld>
            <a:endParaRPr spc="-26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8354" y="1392682"/>
            <a:ext cx="4871085" cy="248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Food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classified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as,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b="1" dirty="0">
                <a:latin typeface="Times New Roman"/>
                <a:cs typeface="Times New Roman"/>
              </a:rPr>
              <a:t>Origin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460375" lvl="1" indent="-296545">
              <a:lnSpc>
                <a:spcPct val="100000"/>
              </a:lnSpc>
              <a:buAutoNum type="alphaLcParenR"/>
              <a:tabLst>
                <a:tab pos="461009" algn="l"/>
              </a:tabLst>
            </a:pPr>
            <a:r>
              <a:rPr sz="2400" spc="-5" dirty="0">
                <a:latin typeface="Times New Roman"/>
                <a:cs typeface="Times New Roman"/>
              </a:rPr>
              <a:t>Animal </a:t>
            </a:r>
            <a:r>
              <a:rPr sz="2400" dirty="0">
                <a:latin typeface="Times New Roman"/>
                <a:cs typeface="Times New Roman"/>
              </a:rPr>
              <a:t>origin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Examples</a:t>
            </a:r>
            <a:r>
              <a:rPr sz="2400" dirty="0">
                <a:latin typeface="Times New Roman"/>
                <a:cs typeface="Times New Roman"/>
              </a:rPr>
              <a:t> like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eggs.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AutoNum type="alphaLcParenR"/>
            </a:pPr>
            <a:endParaRPr sz="2250">
              <a:latin typeface="Times New Roman"/>
              <a:cs typeface="Times New Roman"/>
            </a:endParaRPr>
          </a:p>
          <a:p>
            <a:pPr marL="495300" lvl="1" indent="-33147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95934" algn="l"/>
                <a:tab pos="2228850" algn="l"/>
              </a:tabLst>
            </a:pPr>
            <a:r>
              <a:rPr sz="2400" dirty="0">
                <a:latin typeface="Times New Roman"/>
                <a:cs typeface="Times New Roman"/>
              </a:rPr>
              <a:t>Plant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origin	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Vegetables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678256"/>
            <a:ext cx="6400800" cy="4580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b="1" dirty="0">
                <a:latin typeface="Times New Roman"/>
                <a:cs typeface="Times New Roman"/>
              </a:rPr>
              <a:t>Chemical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Composition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Proteins,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Fats, </a:t>
            </a:r>
            <a:r>
              <a:rPr sz="2400" dirty="0">
                <a:latin typeface="Times New Roman"/>
                <a:cs typeface="Times New Roman"/>
              </a:rPr>
              <a:t>Carbohydrates,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Vitamins, </a:t>
            </a:r>
            <a:r>
              <a:rPr sz="2400" dirty="0">
                <a:latin typeface="Times New Roman"/>
                <a:cs typeface="Times New Roman"/>
              </a:rPr>
              <a:t>Minerals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b="1" dirty="0">
                <a:latin typeface="Times New Roman"/>
                <a:cs typeface="Times New Roman"/>
              </a:rPr>
              <a:t>Biological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553720" lvl="1" indent="-312420">
              <a:lnSpc>
                <a:spcPct val="100000"/>
              </a:lnSpc>
              <a:buAutoNum type="alphaLcParenR"/>
              <a:tabLst>
                <a:tab pos="553720" algn="l"/>
              </a:tabLst>
            </a:pPr>
            <a:r>
              <a:rPr sz="2400" dirty="0">
                <a:latin typeface="Times New Roman"/>
                <a:cs typeface="Times New Roman"/>
              </a:rPr>
              <a:t>Body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foods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meat,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pulses.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lphaLcParenR"/>
            </a:pPr>
            <a:endParaRPr sz="2250">
              <a:latin typeface="Times New Roman"/>
              <a:cs typeface="Times New Roman"/>
            </a:endParaRPr>
          </a:p>
          <a:p>
            <a:pPr marL="571500" lvl="1" indent="-330835">
              <a:lnSpc>
                <a:spcPct val="100000"/>
              </a:lnSpc>
              <a:buAutoNum type="alphaLcParenR"/>
              <a:tabLst>
                <a:tab pos="572135" algn="l"/>
              </a:tabLst>
            </a:pPr>
            <a:r>
              <a:rPr sz="2400" spc="-10" dirty="0">
                <a:latin typeface="Times New Roman"/>
                <a:cs typeface="Times New Roman"/>
              </a:rPr>
              <a:t>Energy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foods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cereals,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sugar.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lphaLcParenR"/>
            </a:pPr>
            <a:endParaRPr sz="2250">
              <a:latin typeface="Times New Roman"/>
              <a:cs typeface="Times New Roman"/>
            </a:endParaRPr>
          </a:p>
          <a:p>
            <a:pPr marL="553720" lvl="1" indent="-312420">
              <a:lnSpc>
                <a:spcPct val="100000"/>
              </a:lnSpc>
              <a:buAutoNum type="alphaLcParenR"/>
              <a:tabLst>
                <a:tab pos="553720" algn="l"/>
              </a:tabLst>
            </a:pPr>
            <a:r>
              <a:rPr sz="2400" dirty="0">
                <a:latin typeface="Times New Roman"/>
                <a:cs typeface="Times New Roman"/>
              </a:rPr>
              <a:t>Protective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foods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fruits,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vegetables.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lphaLcParenR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Nutritional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Value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016" y="5598938"/>
            <a:ext cx="9314180" cy="78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ts val="2720"/>
              </a:lnSpc>
            </a:pPr>
            <a:r>
              <a:rPr sz="2400" dirty="0">
                <a:latin typeface="Times New Roman"/>
                <a:cs typeface="Times New Roman"/>
              </a:rPr>
              <a:t>Cereals,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millets,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Pulses,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Vegetables, </a:t>
            </a:r>
            <a:r>
              <a:rPr sz="2400" spc="-5" dirty="0">
                <a:latin typeface="Times New Roman"/>
                <a:cs typeface="Times New Roman"/>
              </a:rPr>
              <a:t>Fruits,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Nuts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oils,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Miscellaneous.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45"/>
              </a:spcBef>
            </a:pPr>
            <a:r>
              <a:rPr sz="1000" spc="75" dirty="0">
                <a:solidFill>
                  <a:srgbClr val="092F49"/>
                </a:solidFill>
                <a:latin typeface="Verdana"/>
                <a:cs typeface="Verdana"/>
              </a:rPr>
              <a:t>M</a:t>
            </a:r>
            <a:r>
              <a:rPr sz="1000" spc="-140" dirty="0">
                <a:solidFill>
                  <a:srgbClr val="092F49"/>
                </a:solidFill>
                <a:latin typeface="Verdana"/>
                <a:cs typeface="Verdana"/>
              </a:rPr>
              <a:t>s</a:t>
            </a:r>
            <a:r>
              <a:rPr sz="1000" spc="-95" dirty="0">
                <a:solidFill>
                  <a:srgbClr val="092F49"/>
                </a:solidFill>
                <a:latin typeface="Verdana"/>
                <a:cs typeface="Verdana"/>
              </a:rPr>
              <a:t>.</a:t>
            </a:r>
            <a:r>
              <a:rPr sz="1000" spc="-80" dirty="0">
                <a:solidFill>
                  <a:srgbClr val="092F49"/>
                </a:solidFill>
                <a:latin typeface="Verdana"/>
                <a:cs typeface="Verdana"/>
              </a:rPr>
              <a:t> </a:t>
            </a:r>
            <a:r>
              <a:rPr sz="1000" spc="75" dirty="0">
                <a:solidFill>
                  <a:srgbClr val="092F49"/>
                </a:solidFill>
                <a:latin typeface="Verdana"/>
                <a:cs typeface="Verdana"/>
              </a:rPr>
              <a:t>M</a:t>
            </a:r>
            <a:r>
              <a:rPr sz="1000" spc="-90" dirty="0">
                <a:solidFill>
                  <a:srgbClr val="092F49"/>
                </a:solidFill>
                <a:latin typeface="Verdana"/>
                <a:cs typeface="Verdana"/>
              </a:rPr>
              <a:t>.</a:t>
            </a:r>
            <a:r>
              <a:rPr sz="1000" spc="-80" dirty="0">
                <a:solidFill>
                  <a:srgbClr val="092F49"/>
                </a:solidFill>
                <a:latin typeface="Verdana"/>
                <a:cs typeface="Verdana"/>
              </a:rPr>
              <a:t> </a:t>
            </a:r>
            <a:r>
              <a:rPr sz="1000" spc="-55" dirty="0">
                <a:solidFill>
                  <a:srgbClr val="092F49"/>
                </a:solidFill>
                <a:latin typeface="Verdana"/>
                <a:cs typeface="Verdana"/>
              </a:rPr>
              <a:t>P.</a:t>
            </a:r>
            <a:r>
              <a:rPr sz="1000" spc="-80" dirty="0">
                <a:solidFill>
                  <a:srgbClr val="092F49"/>
                </a:solidFill>
                <a:latin typeface="Verdana"/>
                <a:cs typeface="Verdana"/>
              </a:rPr>
              <a:t> </a:t>
            </a:r>
            <a:r>
              <a:rPr sz="1000" spc="75" dirty="0">
                <a:solidFill>
                  <a:srgbClr val="092F49"/>
                </a:solidFill>
                <a:latin typeface="Verdana"/>
                <a:cs typeface="Verdana"/>
              </a:rPr>
              <a:t>Ma</a:t>
            </a:r>
            <a:r>
              <a:rPr sz="1000" spc="-65" dirty="0">
                <a:solidFill>
                  <a:srgbClr val="092F49"/>
                </a:solidFill>
                <a:latin typeface="Verdana"/>
                <a:cs typeface="Verdana"/>
              </a:rPr>
              <a:t>ske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5</a:t>
            </a:fld>
            <a:endParaRPr spc="-2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494" y="4423917"/>
            <a:ext cx="54635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MACRONUTRIENTS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6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346" y="1221994"/>
            <a:ext cx="8377555" cy="2336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calories</a:t>
            </a:r>
            <a:r>
              <a:rPr sz="24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energy</a:t>
            </a:r>
            <a:r>
              <a:rPr sz="24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body.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Needed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large</a:t>
            </a:r>
            <a:r>
              <a:rPr sz="24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quantity</a:t>
            </a:r>
            <a:r>
              <a:rPr sz="24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maintaining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function</a:t>
            </a:r>
            <a:r>
              <a:rPr sz="24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carrying </a:t>
            </a:r>
            <a:r>
              <a:rPr sz="2400" b="1" spc="-5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daily</a:t>
            </a:r>
            <a:r>
              <a:rPr sz="2400" b="1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activities.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carbohydrates,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fats,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fibres,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proteins</a:t>
            </a:r>
            <a:r>
              <a:rPr sz="24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rgbClr val="FFFF00"/>
                </a:solidFill>
                <a:latin typeface="Times New Roman"/>
                <a:cs typeface="Times New Roman"/>
              </a:rPr>
              <a:t>water.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941959"/>
            <a:ext cx="10871200" cy="3732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major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component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food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main</a:t>
            </a:r>
            <a:r>
              <a:rPr sz="2400" dirty="0">
                <a:latin typeface="Times New Roman"/>
                <a:cs typeface="Times New Roman"/>
              </a:rPr>
              <a:t> source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energy</a:t>
            </a:r>
            <a:r>
              <a:rPr sz="24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4 Kcal/gm.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balanced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50-60%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total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calories.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  <a:tab pos="35807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excess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carbohydrates	converted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body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fat.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5" dirty="0">
                <a:latin typeface="Times New Roman"/>
                <a:cs typeface="Times New Roman"/>
              </a:rPr>
              <a:t> main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source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carbohydrates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starches,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sugars</a:t>
            </a:r>
            <a:r>
              <a:rPr sz="24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cellulose.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Daily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requirement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children</a:t>
            </a:r>
            <a:r>
              <a:rPr sz="2400" b="1" spc="16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is</a:t>
            </a:r>
            <a:r>
              <a:rPr sz="2400" b="1" spc="16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60-250</a:t>
            </a:r>
            <a:r>
              <a:rPr sz="2400" b="1" spc="1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gm,</a:t>
            </a:r>
            <a:r>
              <a:rPr sz="2400" b="1" spc="16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adolescents</a:t>
            </a:r>
            <a:r>
              <a:rPr sz="2400" b="1" spc="16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400</a:t>
            </a:r>
            <a:r>
              <a:rPr sz="2400" b="1" spc="16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gm,</a:t>
            </a:r>
            <a:r>
              <a:rPr sz="2400" b="1" spc="16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men</a:t>
            </a:r>
            <a:r>
              <a:rPr sz="2400" b="1" spc="1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300-700</a:t>
            </a:r>
            <a:r>
              <a:rPr sz="2400" b="1" spc="16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gm </a:t>
            </a:r>
            <a:r>
              <a:rPr sz="2400" b="1" spc="-5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and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women</a:t>
            </a:r>
            <a:r>
              <a:rPr sz="24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240-500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gm.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0890" y="5254207"/>
            <a:ext cx="5570220" cy="701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340"/>
              </a:lnSpc>
            </a:pPr>
            <a:r>
              <a:rPr sz="4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CARBOHYDRATES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7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794" y="5117033"/>
            <a:ext cx="7726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FUNCTIONS</a:t>
            </a:r>
            <a:r>
              <a:rPr sz="36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60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CARBOHYDRATES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8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258315"/>
            <a:ext cx="4084954" cy="318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10" dirty="0">
                <a:latin typeface="Times New Roman"/>
                <a:cs typeface="Times New Roman"/>
              </a:rPr>
              <a:t>Energy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body.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Useful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oxidation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Absorption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minerals.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Prevention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constipation.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Synthesis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vit.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complex.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520954"/>
            <a:ext cx="11021060" cy="2668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Proteins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constitute </a:t>
            </a:r>
            <a:r>
              <a:rPr sz="2200" b="1" dirty="0">
                <a:solidFill>
                  <a:srgbClr val="FFFF00"/>
                </a:solidFill>
                <a:latin typeface="Times New Roman"/>
                <a:cs typeface="Times New Roman"/>
              </a:rPr>
              <a:t>20%</a:t>
            </a:r>
            <a:r>
              <a:rPr sz="2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adult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body </a:t>
            </a:r>
            <a:r>
              <a:rPr sz="2200" spc="-5" dirty="0">
                <a:latin typeface="Times New Roman"/>
                <a:cs typeface="Times New Roman"/>
              </a:rPr>
              <a:t>weight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made</a:t>
            </a:r>
            <a:r>
              <a:rPr sz="2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up</a:t>
            </a:r>
            <a:r>
              <a:rPr sz="2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amino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acids.</a:t>
            </a:r>
            <a:endParaRPr sz="22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40100"/>
              </a:lnSpc>
              <a:spcBef>
                <a:spcPts val="1125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Proteins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building</a:t>
            </a:r>
            <a:r>
              <a:rPr sz="2200" b="1" spc="2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FF00"/>
                </a:solidFill>
                <a:latin typeface="Times New Roman"/>
                <a:cs typeface="Times New Roman"/>
              </a:rPr>
              <a:t>material</a:t>
            </a:r>
            <a:r>
              <a:rPr sz="2200" b="1" spc="2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for</a:t>
            </a:r>
            <a:r>
              <a:rPr sz="2200" b="1" spc="16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all</a:t>
            </a:r>
            <a:r>
              <a:rPr sz="2200" b="1" spc="20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body</a:t>
            </a:r>
            <a:r>
              <a:rPr sz="2200" b="1" spc="2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parts</a:t>
            </a:r>
            <a:r>
              <a:rPr sz="2200" b="1" spc="1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such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muscle,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brain,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blood,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skin,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hair,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nails,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bones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body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fluids.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endParaRPr sz="1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There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two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main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sources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protein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animal</a:t>
            </a:r>
            <a:r>
              <a:rPr sz="2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2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plant.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185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Proteins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made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up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amino</a:t>
            </a:r>
            <a:r>
              <a:rPr sz="2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acids.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4695" y="5504426"/>
            <a:ext cx="288480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905"/>
              </a:lnSpc>
            </a:pP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PROTEINS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9</a:t>
            </a:fld>
            <a:endParaRPr spc="-26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22814" y="4054221"/>
            <a:ext cx="14605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Methionine,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16" y="3441572"/>
            <a:ext cx="9331960" cy="1442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healthy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diet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should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contain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9</a:t>
            </a:r>
            <a:r>
              <a:rPr sz="2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essential</a:t>
            </a:r>
            <a:r>
              <a:rPr sz="2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amino</a:t>
            </a:r>
            <a:r>
              <a:rPr sz="2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acids</a:t>
            </a:r>
            <a:r>
              <a:rPr sz="22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sufficient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amount.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185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  <a:tab pos="692150" algn="l"/>
                <a:tab pos="1905635" algn="l"/>
                <a:tab pos="2856230" algn="l"/>
                <a:tab pos="3684270" algn="l"/>
                <a:tab pos="4277360" algn="l"/>
                <a:tab pos="5687060" algn="l"/>
                <a:tab pos="7203440" algn="l"/>
                <a:tab pos="8473440" algn="l"/>
              </a:tabLst>
            </a:pPr>
            <a:r>
              <a:rPr sz="2200" spc="-5" dirty="0">
                <a:latin typeface="Times New Roman"/>
                <a:cs typeface="Times New Roman"/>
              </a:rPr>
              <a:t>9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es</a:t>
            </a:r>
            <a:r>
              <a:rPr sz="2200" spc="-15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ential</a:t>
            </a:r>
            <a:r>
              <a:rPr sz="2200" dirty="0">
                <a:latin typeface="Times New Roman"/>
                <a:cs typeface="Times New Roman"/>
              </a:rPr>
              <a:t>	a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ino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acids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Histidine,</a:t>
            </a:r>
            <a:r>
              <a:rPr sz="2200" b="1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Isoleucine,</a:t>
            </a:r>
            <a:r>
              <a:rPr sz="2200" b="1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Le</a:t>
            </a:r>
            <a:r>
              <a:rPr sz="2200" b="1" dirty="0">
                <a:solidFill>
                  <a:srgbClr val="FFFF00"/>
                </a:solidFill>
                <a:latin typeface="Times New Roman"/>
                <a:cs typeface="Times New Roman"/>
              </a:rPr>
              <a:t>u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cine,</a:t>
            </a:r>
            <a:r>
              <a:rPr sz="2200" b="1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2200" b="1" spc="-130" dirty="0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ysi</a:t>
            </a:r>
            <a:r>
              <a:rPr sz="2200" b="1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e,</a:t>
            </a:r>
            <a:endParaRPr sz="22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055"/>
              </a:spcBef>
            </a:pP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Phenylalanine,</a:t>
            </a:r>
            <a:r>
              <a:rPr sz="22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Threonine, </a:t>
            </a:r>
            <a:r>
              <a:rPr sz="22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Tryptophane</a:t>
            </a:r>
            <a:r>
              <a:rPr sz="2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2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35" dirty="0">
                <a:solidFill>
                  <a:srgbClr val="FFFF00"/>
                </a:solidFill>
                <a:latin typeface="Times New Roman"/>
                <a:cs typeface="Times New Roman"/>
              </a:rPr>
              <a:t>Valine.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2254</Words>
  <Application>Microsoft Office PowerPoint</Application>
  <PresentationFormat>Custom</PresentationFormat>
  <Paragraphs>512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NUTRITION AND HEALTH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Protein Requirements for Different Age Groups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Sources, Functions And Deficiency Of Fat-Soluble Vitamins</vt:lpstr>
      <vt:lpstr>Sources, Functions And Deficiency Of Water-Soluble Vitamins</vt:lpstr>
      <vt:lpstr>Sources, Functions And Deficiency Of Water-Soluble Vitamins</vt:lpstr>
      <vt:lpstr>Slide 22</vt:lpstr>
      <vt:lpstr>Daily Requirement, Functions And Sources Of Major Minerals</vt:lpstr>
      <vt:lpstr>Daily Requirement, Functions And Sources Of Trace Elements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Maske</dc:creator>
  <cp:lastModifiedBy>USER</cp:lastModifiedBy>
  <cp:revision>2</cp:revision>
  <dcterms:created xsi:type="dcterms:W3CDTF">2024-02-09T04:46:38Z</dcterms:created>
  <dcterms:modified xsi:type="dcterms:W3CDTF">2024-02-09T04:56:30Z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2024-02-09T00:00:00Z</vt:filetime>
  </property>
</Properties>
</file>