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>
      <p:cViewPr varScale="1">
        <p:scale>
          <a:sx n="85" d="100"/>
          <a:sy n="85" d="100"/>
        </p:scale>
        <p:origin x="1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10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37" y="271399"/>
            <a:ext cx="1082512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7172" y="2083689"/>
            <a:ext cx="9069705" cy="432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3016" y="6204174"/>
            <a:ext cx="99250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25556" y="5691990"/>
            <a:ext cx="527684" cy="52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92F49"/>
                </a:solidFill>
                <a:latin typeface="Verdana"/>
                <a:cs typeface="Verdana"/>
              </a:defRPr>
            </a:lvl1pPr>
          </a:lstStyle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‹#›</a:t>
            </a:fld>
            <a:endParaRPr spc="-2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01841" y="2793"/>
            <a:ext cx="6104890" cy="6176010"/>
            <a:chOff x="6101841" y="2793"/>
            <a:chExt cx="6104890" cy="6176010"/>
          </a:xfrm>
        </p:grpSpPr>
        <p:sp>
          <p:nvSpPr>
            <p:cNvPr id="4" name="object 4"/>
            <p:cNvSpPr/>
            <p:nvPr/>
          </p:nvSpPr>
          <p:spPr>
            <a:xfrm>
              <a:off x="8228075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1" y="91440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1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1188" y="1521078"/>
            <a:ext cx="96107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0" algn="l"/>
              </a:tabLst>
            </a:pPr>
            <a:r>
              <a:rPr sz="6000" spc="-5" dirty="0"/>
              <a:t>NUTRITION</a:t>
            </a:r>
            <a:r>
              <a:rPr sz="6000" spc="-315" dirty="0"/>
              <a:t> </a:t>
            </a:r>
            <a:r>
              <a:rPr sz="6000" spc="-5" dirty="0"/>
              <a:t>AND</a:t>
            </a:r>
            <a:r>
              <a:rPr sz="6000" dirty="0"/>
              <a:t>	HEA</a:t>
            </a:r>
            <a:r>
              <a:rPr sz="6000" spc="-555" dirty="0"/>
              <a:t>L</a:t>
            </a:r>
            <a:r>
              <a:rPr sz="6000" dirty="0"/>
              <a:t>TH</a:t>
            </a:r>
            <a:endParaRPr sz="6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1</a:t>
            </a:fld>
            <a:endParaRPr spc="-26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082" y="5196941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PROTEINS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10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828548"/>
            <a:ext cx="11141710" cy="369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Acts 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cells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tissues.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Regulates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haemoglobin.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 source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10" dirty="0">
                <a:latin typeface="Times New Roman"/>
                <a:cs typeface="Times New Roman"/>
              </a:rPr>
              <a:t>energy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1gm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proteins give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4 Kcal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Regulates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muscle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contraction,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formation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enzyme,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hormones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9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Produces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digestive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juices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antibodies.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30000"/>
              </a:lnSpc>
              <a:spcBef>
                <a:spcPts val="11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During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pregnancy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women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required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14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day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25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day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during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lactation.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7172" y="2083689"/>
          <a:ext cx="9050655" cy="431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885"/>
                <a:gridCol w="3016885"/>
                <a:gridCol w="3016885"/>
              </a:tblGrid>
              <a:tr h="9237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150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Duration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846455" marR="280670" indent="-5581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Proteins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allowance </a:t>
                      </a:r>
                      <a:r>
                        <a:rPr sz="2400" b="1" spc="-5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(g/kg/day)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128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Infants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47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854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29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Children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54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44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7599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1.83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1.56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129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Adolescents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(M/F)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13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1.24/1.17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1.10/0.95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0.94/0.88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11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408" y="887424"/>
            <a:ext cx="10351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Protein</a:t>
            </a:r>
            <a:r>
              <a:rPr sz="4000" spc="5" dirty="0"/>
              <a:t> </a:t>
            </a:r>
            <a:r>
              <a:rPr sz="4000" spc="-10" dirty="0"/>
              <a:t>Requirements</a:t>
            </a:r>
            <a:r>
              <a:rPr sz="4000" spc="15" dirty="0"/>
              <a:t> </a:t>
            </a:r>
            <a:r>
              <a:rPr sz="4000" spc="-5" dirty="0"/>
              <a:t>for</a:t>
            </a:r>
            <a:r>
              <a:rPr sz="4000" spc="-70" dirty="0"/>
              <a:t> </a:t>
            </a:r>
            <a:r>
              <a:rPr sz="4000" spc="-10" dirty="0"/>
              <a:t>Different</a:t>
            </a:r>
            <a:r>
              <a:rPr sz="4000" spc="-200" dirty="0"/>
              <a:t> </a:t>
            </a:r>
            <a:r>
              <a:rPr sz="4000" spc="-5" dirty="0"/>
              <a:t>Age</a:t>
            </a:r>
            <a:r>
              <a:rPr sz="4000" spc="-10" dirty="0"/>
              <a:t> </a:t>
            </a:r>
            <a:r>
              <a:rPr sz="4000" spc="-15" dirty="0"/>
              <a:t>Groups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265" y="5088432"/>
            <a:ext cx="1372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12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250" y="738632"/>
            <a:ext cx="1005205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of smaller</a:t>
            </a:r>
            <a:r>
              <a:rPr sz="2400" b="1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units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 </a:t>
            </a:r>
            <a:r>
              <a:rPr sz="2400" dirty="0">
                <a:latin typeface="Times New Roman"/>
                <a:cs typeface="Times New Roman"/>
              </a:rPr>
              <a:t>constitutes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10-15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%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of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weight.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Fats </a:t>
            </a:r>
            <a:r>
              <a:rPr sz="2400" dirty="0">
                <a:latin typeface="Times New Roman"/>
                <a:cs typeface="Times New Roman"/>
              </a:rPr>
              <a:t>yields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fatty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acids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glycerol</a:t>
            </a:r>
            <a:r>
              <a:rPr sz="24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hydrolysis.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saturated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unsaturated </a:t>
            </a:r>
            <a:r>
              <a:rPr sz="2400" spc="-5" dirty="0">
                <a:latin typeface="Times New Roman"/>
                <a:cs typeface="Times New Roman"/>
              </a:rPr>
              <a:t>fatty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Unsaturated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vegetable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coconut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palm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Saturated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acids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cholesterol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664" y="1635074"/>
            <a:ext cx="9489440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Daily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man is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20-60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gm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women</a:t>
            </a:r>
            <a:r>
              <a:rPr sz="24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20-40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gm.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obesity.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8234045" algn="l"/>
              </a:tabLst>
            </a:pPr>
            <a:r>
              <a:rPr sz="2400" spc="-5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iciency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causes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dry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kin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Coronary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eases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15" dirty="0">
                <a:latin typeface="Times New Roman"/>
                <a:cs typeface="Times New Roman"/>
              </a:rPr>
              <a:t>cancer,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13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958" y="4885182"/>
            <a:ext cx="5698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4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FATS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14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165097"/>
            <a:ext cx="1022667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 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 calories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energy).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temperature.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organs </a:t>
            </a:r>
            <a:r>
              <a:rPr sz="2400" dirty="0">
                <a:latin typeface="Times New Roman"/>
                <a:cs typeface="Times New Roman"/>
              </a:rPr>
              <a:t>in body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heart,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kidney,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Dietary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supplies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essential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acids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growth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maintenance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skin.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023" y="4689475"/>
            <a:ext cx="5277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MICRONUTRIENTS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15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373581"/>
            <a:ext cx="954849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They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needed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smaller</a:t>
            </a:r>
            <a:r>
              <a:rPr sz="2400" b="1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quantities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include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minerals</a:t>
            </a:r>
            <a:r>
              <a:rPr sz="24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vitamins.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545084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Their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deficiency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may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results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severe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or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life-threatening</a:t>
            </a:r>
            <a:r>
              <a:rPr sz="2400" b="1" spc="-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conditions.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They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perform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many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functions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like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producing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enzymes,</a:t>
            </a:r>
            <a:r>
              <a:rPr sz="24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hormones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development.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761" y="5051552"/>
            <a:ext cx="284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r>
              <a:rPr sz="4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AMINS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16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82573"/>
            <a:ext cx="10516235" cy="376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organic</a:t>
            </a:r>
            <a:r>
              <a:rPr sz="24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substances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structure</a:t>
            </a:r>
            <a:r>
              <a:rPr sz="2400" b="1" spc="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</a:t>
            </a:r>
            <a:r>
              <a:rPr sz="2400" b="1" spc="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cells.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1061085" algn="l"/>
                <a:tab pos="2077720" algn="l"/>
                <a:tab pos="3687445" algn="l"/>
                <a:tab pos="4060825" algn="l"/>
                <a:tab pos="5025390" algn="l"/>
                <a:tab pos="5827395" algn="l"/>
                <a:tab pos="6487160" algn="l"/>
                <a:tab pos="7351395" algn="l"/>
                <a:tab pos="7722870" algn="l"/>
                <a:tab pos="8230870" algn="l"/>
                <a:tab pos="9282430" algn="l"/>
                <a:tab pos="9910445" algn="l"/>
              </a:tabLst>
            </a:pPr>
            <a:r>
              <a:rPr sz="2400" dirty="0">
                <a:latin typeface="Times New Roman"/>
                <a:cs typeface="Times New Roman"/>
              </a:rPr>
              <a:t>They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cannot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synthesised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hu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	bod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they	added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human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	diet	</a:t>
            </a:r>
            <a:r>
              <a:rPr sz="2400" dirty="0">
                <a:latin typeface="Times New Roman"/>
                <a:cs typeface="Times New Roman"/>
              </a:rPr>
              <a:t>from  external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obtained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animals.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vitamins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fat-soluble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water-soluble.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311" y="1883790"/>
            <a:ext cx="1013269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Fat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 Soluble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Vitamins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Water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Soluble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Vitamins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vitamins.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1190625" algn="l"/>
                <a:tab pos="2334895" algn="l"/>
                <a:tab pos="2955290" algn="l"/>
                <a:tab pos="4571365" algn="l"/>
                <a:tab pos="5401945" algn="l"/>
                <a:tab pos="7306945" algn="l"/>
                <a:tab pos="8364855" algn="l"/>
                <a:tab pos="9509760" algn="l"/>
              </a:tabLst>
            </a:pPr>
            <a:r>
              <a:rPr sz="2400" dirty="0">
                <a:latin typeface="Times New Roman"/>
                <a:cs typeface="Times New Roman"/>
              </a:rPr>
              <a:t>Infant	requir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375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ogra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ail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brea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feeding	wo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1200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micrograms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adult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1000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micrograms.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17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56564"/>
            <a:ext cx="10570845" cy="487934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ina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vis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io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69570" algn="l"/>
              </a:tabLst>
            </a:pPr>
            <a:r>
              <a:rPr dirty="0"/>
              <a:t>	</a:t>
            </a: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glandu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ar</a:t>
            </a:r>
            <a:r>
              <a:rPr sz="24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epi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helial  tissues.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skeletal</a:t>
            </a:r>
            <a:r>
              <a:rPr sz="24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has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anti-infective</a:t>
            </a:r>
            <a:r>
              <a:rPr sz="2400" spc="-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absorption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utilization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calcium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phosphorus for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healthy</a:t>
            </a:r>
            <a:r>
              <a:rPr sz="24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bones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teeth.</a:t>
            </a:r>
            <a:endParaRPr sz="24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6957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Vitamin</a:t>
            </a:r>
            <a:r>
              <a:rPr sz="2400" dirty="0">
                <a:latin typeface="Times New Roman"/>
                <a:cs typeface="Times New Roman"/>
              </a:rPr>
              <a:t> 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muscular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system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antioxidant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metabolism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carbohydrates,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proteins.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maintains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strength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walls</a:t>
            </a:r>
            <a:r>
              <a:rPr sz="2400" dirty="0">
                <a:latin typeface="Times New Roman"/>
                <a:cs typeface="Times New Roman"/>
              </a:rPr>
              <a:t> 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blood</a:t>
            </a:r>
            <a:r>
              <a:rPr sz="2400" spc="-5" dirty="0">
                <a:latin typeface="Times New Roman"/>
                <a:cs typeface="Times New Roman"/>
              </a:rPr>
              <a:t> capillaries.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375920" algn="l"/>
              </a:tabLst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Normal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functioning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skin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nervous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1785" y="5615860"/>
            <a:ext cx="495046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65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4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VITAMINS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18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2" y="255473"/>
            <a:ext cx="11638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Sources,</a:t>
            </a:r>
            <a:r>
              <a:rPr sz="3600" dirty="0"/>
              <a:t> </a:t>
            </a:r>
            <a:r>
              <a:rPr sz="3600" spc="-5" dirty="0"/>
              <a:t>Functions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5" dirty="0"/>
              <a:t> </a:t>
            </a:r>
            <a:r>
              <a:rPr sz="3600" spc="-5" dirty="0"/>
              <a:t>Deficiency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5" dirty="0"/>
              <a:t> </a:t>
            </a:r>
            <a:r>
              <a:rPr sz="3600" dirty="0"/>
              <a:t>Fat-Soluble</a:t>
            </a:r>
            <a:r>
              <a:rPr sz="3600" spc="-70" dirty="0"/>
              <a:t> </a:t>
            </a:r>
            <a:r>
              <a:rPr sz="3600" spc="-20" dirty="0"/>
              <a:t>Vitamins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3524" y="1020063"/>
          <a:ext cx="11363960" cy="573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260"/>
                <a:gridCol w="2834640"/>
                <a:gridCol w="2834640"/>
                <a:gridCol w="2834640"/>
              </a:tblGrid>
              <a:tr h="6736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93471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40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itam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(Retinol)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3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butter,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cheese,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 fruits, green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tomatoes.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33095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-"/>
                        <a:tabLst>
                          <a:tab pos="22542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Proper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functioning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retina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vision.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44069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2542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epithelial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tissues.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Night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blindness,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Dryness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eyes, Stunted growth,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xerophthalmia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keratinization.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48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2330" marR="856615" indent="514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(Calcif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 marR="1631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liver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oils,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cheese,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44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Facilitates absorption &amp;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utilisation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calcium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phosphorous for healthy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teeth.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 marR="8089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Rickets in children,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osteocalcin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adults.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(Tocopherol)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7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Egg yolk, Milk,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butter,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oils,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wheat.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55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Maintains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muscular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antioxidant.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200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Anaemia 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pregnant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women,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neurological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disorders.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77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ts val="2005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(Phylloquinone)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ts val="1045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4955" indent="558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Cabbage,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cauliflower,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leaf vegetables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fruits.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prothrombin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factors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VII,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IX,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liver.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1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blood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clotting,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spc="-390" baseline="-2430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19</a:t>
                      </a:r>
                      <a:endParaRPr sz="4800" baseline="-24305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haemorrhages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665" y="4794884"/>
            <a:ext cx="7736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r>
              <a:rPr sz="5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54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2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409" y="726440"/>
            <a:ext cx="9375775" cy="291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Nutrition </a:t>
            </a:r>
            <a:r>
              <a:rPr sz="2400" dirty="0">
                <a:latin typeface="Times New Roman"/>
                <a:cs typeface="Times New Roman"/>
              </a:rPr>
              <a:t>is a branch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life </a:t>
            </a:r>
            <a:r>
              <a:rPr sz="2400" spc="-5" dirty="0">
                <a:latin typeface="Times New Roman"/>
                <a:cs typeface="Times New Roman"/>
              </a:rPr>
              <a:t>sciences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deals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-1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receiving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utilising</a:t>
            </a:r>
            <a:r>
              <a:rPr sz="2400" dirty="0">
                <a:latin typeface="Times New Roman"/>
                <a:cs typeface="Times New Roman"/>
              </a:rPr>
              <a:t>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substances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growth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well as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keeping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healthy.</a:t>
            </a:r>
            <a:endParaRPr sz="24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Organic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inorganic</a:t>
            </a:r>
            <a:r>
              <a:rPr sz="2400" spc="-5" dirty="0">
                <a:latin typeface="Times New Roman"/>
                <a:cs typeface="Times New Roman"/>
              </a:rPr>
              <a:t> complexes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contained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nutrients.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168656"/>
            <a:ext cx="1082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Sources, </a:t>
            </a:r>
            <a:r>
              <a:rPr dirty="0"/>
              <a:t>Functions</a:t>
            </a:r>
            <a:r>
              <a:rPr spc="-20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Deficiency</a:t>
            </a:r>
            <a:r>
              <a:rPr spc="-1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Water-Soluble</a:t>
            </a:r>
            <a:r>
              <a:rPr spc="-80" dirty="0"/>
              <a:t> </a:t>
            </a:r>
            <a:r>
              <a:rPr spc="-15" dirty="0"/>
              <a:t>Vitamins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013" y="961263"/>
          <a:ext cx="11682730" cy="587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920"/>
                <a:gridCol w="2915920"/>
                <a:gridCol w="2915919"/>
                <a:gridCol w="2915920"/>
              </a:tblGrid>
              <a:tr h="744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063116"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18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(Thiamine)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rice,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259079" indent="-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utilisation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carbohydrates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nutrition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cells.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15570" indent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General fatigue and loss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tone,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ultimately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leads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beriberi.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674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(Riboflavin)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Necessary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tissue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oxidation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stomatitis,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cheilosis,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eye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lesions.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63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45819" marR="840740" indent="5334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B6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(P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doxi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97230" marR="193040" indent="-498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soyabeans.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72745" marR="3638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Protein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metabolism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RBCs 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Rarely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observed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wide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foods.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63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54990" marR="548640" indent="28765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B12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(C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anocobalamin)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81025" marR="252729" indent="-321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moulds,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fermenting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liquors.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Maturation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208915" indent="6667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Pernicious, megaloblastic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anaemia, degeneration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fibre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spinal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cord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188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99160">
                        <a:lnSpc>
                          <a:spcPts val="1695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11175">
                        <a:lnSpc>
                          <a:spcPts val="1695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2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spc="-600" baseline="-293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spc="-19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700" b="1" spc="-1364" baseline="-293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6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700" b="1" spc="-502" baseline="-293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35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700" b="1" spc="-232" baseline="-293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-229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700" b="1" spc="-412" baseline="-293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29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2700" b="1" spc="-862" baseline="-293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1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baseline="-2932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2700" b="1" spc="7" baseline="-293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b="1" baseline="-29320" dirty="0">
                          <a:latin typeface="Times New Roman"/>
                          <a:cs typeface="Times New Roman"/>
                        </a:rPr>
                        <a:t>d)</a:t>
                      </a:r>
                      <a:endParaRPr sz="2700" baseline="-2932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Megalob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4800" spc="-2354" baseline="-27777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4800" spc="-2167" baseline="-27777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0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diarrhoea.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Sou</a:t>
            </a:r>
            <a:r>
              <a:rPr spc="-65" dirty="0"/>
              <a:t>r</a:t>
            </a:r>
            <a:r>
              <a:rPr dirty="0"/>
              <a:t>c</a:t>
            </a:r>
            <a:r>
              <a:rPr spc="5" dirty="0"/>
              <a:t>e</a:t>
            </a:r>
            <a:r>
              <a:rPr dirty="0"/>
              <a:t>s,</a:t>
            </a:r>
            <a:r>
              <a:rPr spc="-15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Defi</a:t>
            </a:r>
            <a:r>
              <a:rPr spc="5" dirty="0"/>
              <a:t>c</a:t>
            </a:r>
            <a:r>
              <a:rPr dirty="0"/>
              <a:t>iency</a:t>
            </a:r>
            <a:r>
              <a:rPr spc="-2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80" dirty="0"/>
              <a:t>W</a:t>
            </a:r>
            <a:r>
              <a:rPr dirty="0"/>
              <a:t>at</a:t>
            </a:r>
            <a:r>
              <a:rPr spc="5" dirty="0"/>
              <a:t>e</a:t>
            </a:r>
            <a:r>
              <a:rPr spc="-90" dirty="0"/>
              <a:t>r</a:t>
            </a:r>
            <a:r>
              <a:rPr dirty="0"/>
              <a:t>-Solu</a:t>
            </a:r>
            <a:r>
              <a:rPr spc="-15" dirty="0"/>
              <a:t>b</a:t>
            </a:r>
            <a:r>
              <a:rPr dirty="0"/>
              <a:t>le</a:t>
            </a:r>
            <a:r>
              <a:rPr spc="-90" dirty="0"/>
              <a:t> </a:t>
            </a:r>
            <a:r>
              <a:rPr spc="-120" dirty="0"/>
              <a:t>V</a:t>
            </a:r>
            <a:r>
              <a:rPr dirty="0"/>
              <a:t>itamins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506" y="982725"/>
          <a:ext cx="11299825" cy="562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035"/>
                <a:gridCol w="2820035"/>
                <a:gridCol w="2820035"/>
                <a:gridCol w="2820034"/>
              </a:tblGrid>
              <a:tr h="702056">
                <a:tc>
                  <a:txBody>
                    <a:bodyPr/>
                    <a:lstStyle/>
                    <a:p>
                      <a:pPr marL="1079500" marR="85725" indent="-988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Vitamins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Chemical </a:t>
                      </a:r>
                      <a:r>
                        <a:rPr sz="1800" b="1" spc="-43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304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750" marR="408305" indent="4387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B3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(Niacin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Nicotinic)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47955" marR="1435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synthesised in body from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tryptophan, wholemeal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36525" marR="128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cells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necessary 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tissue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oxidation.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Prolonged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deficiency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causes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pellagra, dermatitis,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diarrhoea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dementia.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03046">
                <a:tc>
                  <a:txBody>
                    <a:bodyPr/>
                    <a:lstStyle/>
                    <a:p>
                      <a:pPr marL="748665" marR="742950" indent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B5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(Pantothenic)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96619" marR="129539" indent="-762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fresh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92480" marR="360680" indent="-424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adrenal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insufficiency.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03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(Biotin)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191260" marR="332740" indent="-854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Liver,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yeast,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06375" marR="198755" indent="-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Carbohydrates and fat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metabolism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bacteria.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756920" marR="725170" indent="-228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Dermatitis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conjunctivitis.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604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69290" marR="662940" indent="233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(Ascorbic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acid)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75260" indent="-2794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Citrus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fruits,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berries,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potatoes.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257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 intercellular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matrix 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maturation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266700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haemorrhages,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slow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wound healing,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anaemia,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bleeding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gums.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34010" algn="r">
                        <a:lnSpc>
                          <a:spcPts val="2615"/>
                        </a:lnSpc>
                      </a:pPr>
                      <a:r>
                        <a:rPr sz="3200" spc="-26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21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115" y="5289600"/>
            <a:ext cx="304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MINERALS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807212"/>
            <a:ext cx="8923020" cy="381507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Minerals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various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50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chemical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growth,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repair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regulation</a:t>
            </a:r>
            <a:r>
              <a:rPr sz="2400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0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groups,</a:t>
            </a:r>
            <a:endParaRPr sz="2400">
              <a:latin typeface="Times New Roman"/>
              <a:cs typeface="Times New Roman"/>
            </a:endParaRPr>
          </a:p>
          <a:p>
            <a:pPr marL="850900" lvl="1" indent="-30480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850900" algn="l"/>
              </a:tabLst>
            </a:pPr>
            <a:r>
              <a:rPr sz="2400" b="1" dirty="0">
                <a:latin typeface="Times New Roman"/>
                <a:cs typeface="Times New Roman"/>
              </a:rPr>
              <a:t>Major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minerals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phosphorous,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sodium,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potassium,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844550" lvl="1" indent="-29908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8451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Trace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elements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Iron,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iodine,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fluorine,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zinc,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844550" lvl="1" indent="-29908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8451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Trace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contaminants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mercury,</a:t>
            </a:r>
            <a:r>
              <a:rPr sz="2400" spc="-5" dirty="0">
                <a:latin typeface="Times New Roman"/>
                <a:cs typeface="Times New Roman"/>
              </a:rPr>
              <a:t> aluminium,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6204915"/>
            <a:ext cx="992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140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1000" spc="-95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90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Ma</a:t>
            </a:r>
            <a:r>
              <a:rPr sz="1000" spc="-65" dirty="0">
                <a:solidFill>
                  <a:srgbClr val="092F49"/>
                </a:solidFill>
                <a:latin typeface="Verdana"/>
                <a:cs typeface="Verdana"/>
              </a:rPr>
              <a:t>ske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22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131190"/>
            <a:ext cx="10928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Daily</a:t>
            </a:r>
            <a:r>
              <a:rPr spc="-15" dirty="0"/>
              <a:t> </a:t>
            </a:r>
            <a:r>
              <a:rPr dirty="0"/>
              <a:t>Requi</a:t>
            </a:r>
            <a:r>
              <a:rPr spc="-65" dirty="0"/>
              <a:t>r</a:t>
            </a:r>
            <a:r>
              <a:rPr dirty="0"/>
              <a:t>ement,</a:t>
            </a:r>
            <a:r>
              <a:rPr spc="-30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Sou</a:t>
            </a:r>
            <a:r>
              <a:rPr spc="-65" dirty="0"/>
              <a:t>r</a:t>
            </a:r>
            <a:r>
              <a:rPr dirty="0"/>
              <a:t>c</a:t>
            </a:r>
            <a:r>
              <a:rPr spc="5" dirty="0"/>
              <a:t>e</a:t>
            </a:r>
            <a:r>
              <a:rPr dirty="0"/>
              <a:t>s Of</a:t>
            </a:r>
            <a:r>
              <a:rPr spc="-25" dirty="0"/>
              <a:t> </a:t>
            </a:r>
            <a:r>
              <a:rPr dirty="0"/>
              <a:t>Maj</a:t>
            </a:r>
            <a:r>
              <a:rPr spc="5" dirty="0"/>
              <a:t>o</a:t>
            </a:r>
            <a:r>
              <a:rPr dirty="0"/>
              <a:t>r</a:t>
            </a:r>
            <a:r>
              <a:rPr spc="-80" dirty="0"/>
              <a:t> </a:t>
            </a:r>
            <a:r>
              <a:rPr dirty="0"/>
              <a:t>Minerals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371" y="1058544"/>
          <a:ext cx="11699240" cy="550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729739"/>
                <a:gridCol w="2211070"/>
                <a:gridCol w="4019550"/>
                <a:gridCol w="2519045"/>
              </a:tblGrid>
              <a:tr h="712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Calcium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1.5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Bone,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teeth formation,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blood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intracellular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signalling,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contraction,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224154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Yoghurt,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cabbage,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vegetables,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71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Sodium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148715" marR="349250" indent="-7924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contraction,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nerve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impulses,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electrolyte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balance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60095" marR="215265" indent="-539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salt.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Potassium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482725" marR="259715" indent="-1216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functioning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heart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kidney.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480059" marR="162560" indent="-309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Bananas,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grapes,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017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Phosphorous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800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1200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558925" marR="440055" indent="-1111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Maintain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body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fluids,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bones,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teeth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14935" indent="1447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Dairy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fish,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1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Magnesium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-6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95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vitamin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 activation,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relaxation,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clotting.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160">
                        <a:lnSpc>
                          <a:spcPct val="60700"/>
                        </a:lnSpc>
                        <a:spcBef>
                          <a:spcPts val="1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leafy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brown 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1800" spc="-3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4800" spc="-2129" baseline="-434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baseline="-434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4800" baseline="-4340">
                        <a:latin typeface="Verdana"/>
                        <a:cs typeface="Verdana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009" y="221741"/>
            <a:ext cx="10857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Daily</a:t>
            </a:r>
            <a:r>
              <a:rPr spc="-15" dirty="0"/>
              <a:t> </a:t>
            </a:r>
            <a:r>
              <a:rPr dirty="0"/>
              <a:t>Requi</a:t>
            </a:r>
            <a:r>
              <a:rPr spc="-65" dirty="0"/>
              <a:t>r</a:t>
            </a:r>
            <a:r>
              <a:rPr dirty="0"/>
              <a:t>ement,</a:t>
            </a:r>
            <a:r>
              <a:rPr spc="-30" dirty="0"/>
              <a:t> </a:t>
            </a:r>
            <a:r>
              <a:rPr dirty="0"/>
              <a:t>Fu</a:t>
            </a:r>
            <a:r>
              <a:rPr spc="-15" dirty="0"/>
              <a:t>n</a:t>
            </a:r>
            <a:r>
              <a:rPr dirty="0"/>
              <a:t>cti</a:t>
            </a:r>
            <a:r>
              <a:rPr spc="5" dirty="0"/>
              <a:t>o</a:t>
            </a:r>
            <a:r>
              <a:rPr dirty="0"/>
              <a:t>ns</a:t>
            </a:r>
            <a:r>
              <a:rPr spc="-204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Sou</a:t>
            </a:r>
            <a:r>
              <a:rPr spc="-55" dirty="0"/>
              <a:t>r</a:t>
            </a:r>
            <a:r>
              <a:rPr dirty="0"/>
              <a:t>c</a:t>
            </a:r>
            <a:r>
              <a:rPr spc="10" dirty="0"/>
              <a:t>e</a:t>
            </a:r>
            <a:r>
              <a:rPr dirty="0"/>
              <a:t>s Of</a:t>
            </a:r>
            <a:r>
              <a:rPr spc="-60" dirty="0"/>
              <a:t> </a:t>
            </a:r>
            <a:r>
              <a:rPr spc="-240" dirty="0"/>
              <a:t>T</a:t>
            </a:r>
            <a:r>
              <a:rPr dirty="0"/>
              <a:t>r</a:t>
            </a:r>
            <a:r>
              <a:rPr spc="10" dirty="0"/>
              <a:t>a</a:t>
            </a:r>
            <a:r>
              <a:rPr dirty="0"/>
              <a:t>ce</a:t>
            </a:r>
            <a:r>
              <a:rPr spc="-35" dirty="0"/>
              <a:t> </a:t>
            </a:r>
            <a:r>
              <a:rPr spc="-5" dirty="0"/>
              <a:t>E</a:t>
            </a:r>
            <a:r>
              <a:rPr dirty="0"/>
              <a:t>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2779" y="880110"/>
          <a:ext cx="11094720" cy="58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1575434"/>
                <a:gridCol w="2211069"/>
                <a:gridCol w="4038600"/>
                <a:gridCol w="2212975"/>
              </a:tblGrid>
              <a:tr h="83438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76009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8585" marR="104775" indent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 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haemoglobin,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brain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development, regulation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body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temperature,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muscle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activity,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metabolism.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3990" marR="165735" indent="-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Green leafy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vegetables,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yolk,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meat.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96456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Iodine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10945" marR="189230" indent="-10134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protection,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thyroid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hormones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8844" marR="184150" indent="-727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Milk,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seafood,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salt.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  <a:tr h="1084707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Zinc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fertility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85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Dairy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products,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pulses,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wholegrains.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94396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P.</a:t>
                      </a:r>
                      <a:r>
                        <a:rPr sz="1000" spc="-8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000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ske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Fluorine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886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2.9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72490" marR="304800" indent="-561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bone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mineralisation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dental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enamel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368935" marR="155575" indent="-205740">
                        <a:lnSpc>
                          <a:spcPct val="60700"/>
                        </a:lnSpc>
                        <a:spcBef>
                          <a:spcPts val="11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tea,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toothpaste,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cooked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spin</a:t>
                      </a:r>
                      <a:r>
                        <a:rPr sz="4800" spc="-615" baseline="-6076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4800" spc="-615" baseline="-6076" dirty="0">
                          <a:solidFill>
                            <a:srgbClr val="092F49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409" dirty="0">
                          <a:latin typeface="Times New Roman"/>
                          <a:cs typeface="Times New Roman"/>
                        </a:rPr>
                        <a:t>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0538" y="405129"/>
          <a:ext cx="9389110" cy="303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/>
                <a:gridCol w="1334134"/>
                <a:gridCol w="2117725"/>
                <a:gridCol w="2463165"/>
                <a:gridCol w="2528570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Minerals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2E60"/>
                    </a:solidFill>
                  </a:tcPr>
                </a:tc>
              </a:tr>
              <a:tr h="1188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Copper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1-2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Formation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RBCs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2965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grains,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beans,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nuts,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potatoes, black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pepper,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green leafy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vegetables.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2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Selenium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mg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40029" marR="233679" indent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development,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prevent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liver cell necrosis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uscul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roph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14375" marR="203835" indent="-504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Cereals,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fish,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meat,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eggs,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chees.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35760" y="3728973"/>
            <a:ext cx="9714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2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developed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national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4522978"/>
            <a:ext cx="53244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1000" algn="l"/>
              </a:tabLst>
            </a:pP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prophy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axis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Prophylaxis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nutritional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anaemia.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iodine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deficiency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disorders.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Balwadi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programme.</a:t>
            </a:r>
            <a:endParaRPr sz="2400">
              <a:latin typeface="Times New Roman"/>
              <a:cs typeface="Times New Roman"/>
            </a:endParaRPr>
          </a:p>
          <a:p>
            <a:pPr marL="335915" indent="-298450">
              <a:lnSpc>
                <a:spcPct val="100000"/>
              </a:lnSpc>
              <a:buClr>
                <a:srgbClr val="000000"/>
              </a:buClr>
              <a:buSzPct val="240000"/>
              <a:buFont typeface="Times New Roman"/>
              <a:buAutoNum type="arabicPeriod"/>
              <a:tabLst>
                <a:tab pos="336550" algn="l"/>
              </a:tabLst>
            </a:pPr>
            <a:r>
              <a:rPr sz="1500" spc="-742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1570" dirty="0">
                <a:latin typeface="Times New Roman"/>
                <a:cs typeface="Times New Roman"/>
              </a:rPr>
              <a:t>M</a:t>
            </a:r>
            <a:r>
              <a:rPr sz="1500" spc="-172" baseline="-16666" dirty="0">
                <a:solidFill>
                  <a:srgbClr val="092F49"/>
                </a:solidFill>
                <a:latin typeface="Verdana"/>
                <a:cs typeface="Verdana"/>
              </a:rPr>
              <a:t>s.</a:t>
            </a:r>
            <a:r>
              <a:rPr sz="1500" spc="-120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500" spc="-330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370" dirty="0">
                <a:latin typeface="Times New Roman"/>
                <a:cs typeface="Times New Roman"/>
              </a:rPr>
              <a:t>i</a:t>
            </a:r>
            <a:r>
              <a:rPr sz="1500" spc="-135" baseline="-16666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500" spc="-390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2400" spc="-1019" dirty="0">
                <a:latin typeface="Times New Roman"/>
                <a:cs typeface="Times New Roman"/>
              </a:rPr>
              <a:t>d</a:t>
            </a:r>
            <a:r>
              <a:rPr sz="1500" spc="-82" baseline="-16666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500" spc="-292" baseline="-16666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2400" spc="-690" dirty="0">
                <a:latin typeface="Times New Roman"/>
                <a:cs typeface="Times New Roman"/>
              </a:rPr>
              <a:t>-</a:t>
            </a:r>
            <a:r>
              <a:rPr sz="1500" spc="-232" baseline="-16666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2400" spc="-969" dirty="0">
                <a:latin typeface="Times New Roman"/>
                <a:cs typeface="Times New Roman"/>
              </a:rPr>
              <a:t>d</a:t>
            </a:r>
            <a:r>
              <a:rPr sz="1500" spc="112" baseline="-16666" dirty="0">
                <a:solidFill>
                  <a:srgbClr val="092F49"/>
                </a:solidFill>
                <a:latin typeface="Verdana"/>
                <a:cs typeface="Verdana"/>
              </a:rPr>
              <a:t>a</a:t>
            </a:r>
            <a:r>
              <a:rPr sz="1500" spc="-359" baseline="-16666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2400" spc="-965" dirty="0">
                <a:latin typeface="Times New Roman"/>
                <a:cs typeface="Times New Roman"/>
              </a:rPr>
              <a:t>a</a:t>
            </a:r>
            <a:r>
              <a:rPr sz="1500" spc="-150" baseline="-16666" dirty="0">
                <a:solidFill>
                  <a:srgbClr val="092F49"/>
                </a:solidFill>
                <a:latin typeface="Verdana"/>
                <a:cs typeface="Verdana"/>
              </a:rPr>
              <a:t>k</a:t>
            </a:r>
            <a:r>
              <a:rPr sz="1500" spc="-202" baseline="-16666" dirty="0">
                <a:solidFill>
                  <a:srgbClr val="092F49"/>
                </a:solidFill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25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2690" y="5726074"/>
            <a:ext cx="2504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imes New Roman"/>
                <a:cs typeface="Times New Roman"/>
              </a:rPr>
              <a:t>FIBRES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693801"/>
            <a:ext cx="1052131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bowels </a:t>
            </a:r>
            <a:r>
              <a:rPr sz="2000" b="1" dirty="0">
                <a:latin typeface="Times New Roman"/>
                <a:cs typeface="Times New Roman"/>
              </a:rPr>
              <a:t>working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regularly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large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intestine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healthy.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indigestible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dirty="0">
                <a:latin typeface="Times New Roman"/>
                <a:cs typeface="Times New Roman"/>
              </a:rPr>
              <a:t>beans,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fruits.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sources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fruits,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vegetables,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pasta,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cereals,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beans,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potatoes,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  <a:tabLst>
                <a:tab pos="29972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main</a:t>
            </a:r>
            <a:r>
              <a:rPr sz="2000" dirty="0">
                <a:latin typeface="Times New Roman"/>
                <a:cs typeface="Times New Roman"/>
              </a:rPr>
              <a:t> components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1950">
              <a:latin typeface="Times New Roman"/>
              <a:cs typeface="Times New Roman"/>
            </a:endParaRPr>
          </a:p>
          <a:p>
            <a:pPr marL="393065" lvl="1" indent="-254635">
              <a:lnSpc>
                <a:spcPct val="100000"/>
              </a:lnSpc>
              <a:buAutoNum type="arabicPeriod"/>
              <a:tabLst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Soluble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fibre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water, </a:t>
            </a:r>
            <a:r>
              <a:rPr sz="2000" dirty="0">
                <a:latin typeface="Times New Roman"/>
                <a:cs typeface="Times New Roman"/>
              </a:rPr>
              <a:t>soft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chew.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cholesterol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cancer,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weight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bowel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syndromes.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Ex. </a:t>
            </a:r>
            <a:r>
              <a:rPr sz="2000" dirty="0">
                <a:latin typeface="Times New Roman"/>
                <a:cs typeface="Times New Roman"/>
              </a:rPr>
              <a:t>Nuts,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oats,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30835" lvl="1" indent="-191770">
              <a:lnSpc>
                <a:spcPct val="100000"/>
              </a:lnSpc>
              <a:buAutoNum type="arabicPeriod" startAt="2"/>
              <a:tabLst>
                <a:tab pos="330835" algn="l"/>
              </a:tabLst>
            </a:pPr>
            <a:r>
              <a:rPr sz="2000" b="1" dirty="0">
                <a:latin typeface="Times New Roman"/>
                <a:cs typeface="Times New Roman"/>
              </a:rPr>
              <a:t>Insoluble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fibre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insoluble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water,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tough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chew.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constipation.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Ex.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Grains,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potatoes,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0956" y="5694375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092F49"/>
                </a:solidFill>
                <a:latin typeface="Verdana"/>
                <a:cs typeface="Verdana"/>
              </a:rPr>
              <a:t>26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217" y="4907660"/>
            <a:ext cx="8044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4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FIBRE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4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27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298905"/>
            <a:ext cx="9709150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nutrients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roughage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peristalsis</a:t>
            </a:r>
            <a:r>
              <a:rPr sz="24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movement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intestine.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fibre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inflammation.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stool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increases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softness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5482" y="4846142"/>
            <a:ext cx="7253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FIBRE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34314"/>
            <a:ext cx="990917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haemorrhoids.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Soluble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blood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cholesterol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693420" algn="l"/>
                <a:tab pos="1793875" algn="l"/>
                <a:tab pos="2957195" algn="l"/>
                <a:tab pos="3977004" algn="l"/>
                <a:tab pos="4691380" algn="l"/>
                <a:tab pos="5525135" algn="l"/>
                <a:tab pos="6037580" algn="l"/>
                <a:tab pos="7463790" algn="l"/>
                <a:tab pos="7855584" algn="l"/>
                <a:tab pos="8656320" algn="l"/>
                <a:tab pos="9253855" algn="l"/>
              </a:tabLst>
            </a:pPr>
            <a:r>
              <a:rPr sz="2400" dirty="0">
                <a:latin typeface="Times New Roman"/>
                <a:cs typeface="Times New Roman"/>
              </a:rPr>
              <a:t>In	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ab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tic	pat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	soluble	fib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lows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a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sor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of	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dirty="0">
                <a:latin typeface="Times New Roman"/>
                <a:cs typeface="Times New Roman"/>
              </a:rPr>
              <a:t>gar	that	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elps 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improving</a:t>
            </a:r>
            <a:r>
              <a:rPr sz="24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blood</a:t>
            </a:r>
            <a:r>
              <a:rPr sz="24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sugar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fibre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reduces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risk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death.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1353" y="4169740"/>
            <a:ext cx="2216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3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48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381" y="526796"/>
            <a:ext cx="9254490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6374130" algn="l"/>
              </a:tabLst>
            </a:pP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abundant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compound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 the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spc="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(65-95%)	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 more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essential than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food,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death usually results when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about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20%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lost.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Lack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increase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E486E"/>
                </a:solidFill>
                <a:latin typeface="Times New Roman"/>
                <a:cs typeface="Times New Roman"/>
              </a:rPr>
              <a:t>BP,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malfunctions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heart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failure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kidney.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also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known</a:t>
            </a:r>
            <a:r>
              <a:rPr sz="24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silent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nutrient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 the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776" y="3041902"/>
            <a:ext cx="4840224" cy="38160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29</a:t>
            </a:fld>
            <a:endParaRPr spc="-2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927" y="4829047"/>
            <a:ext cx="8050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OBJECTIVISE</a:t>
            </a:r>
            <a:r>
              <a:rPr sz="4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NUTRITION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3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476883"/>
            <a:ext cx="9617710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promote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mental </a:t>
            </a:r>
            <a:r>
              <a:rPr sz="2400" dirty="0">
                <a:latin typeface="Times New Roman"/>
                <a:cs typeface="Times New Roman"/>
              </a:rPr>
              <a:t>growth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begins.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repairing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tissues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damaged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infection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injuries.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doing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deficiency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disorders.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877" y="4939665"/>
            <a:ext cx="924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EXCRETED BY</a:t>
            </a:r>
            <a:r>
              <a:rPr sz="36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MAJOR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30</a:t>
            </a:fld>
            <a:endParaRPr spc="-2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770890"/>
            <a:ext cx="306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840" algn="l"/>
              </a:tabLst>
            </a:pPr>
            <a:r>
              <a:rPr sz="2400" b="1" spc="-10" dirty="0">
                <a:solidFill>
                  <a:srgbClr val="0E486E"/>
                </a:solidFill>
                <a:latin typeface="Times New Roman"/>
                <a:cs typeface="Times New Roman"/>
              </a:rPr>
              <a:t>Source</a:t>
            </a:r>
            <a:r>
              <a:rPr sz="2400" b="1" dirty="0">
                <a:solidFill>
                  <a:srgbClr val="0E486E"/>
                </a:solidFill>
                <a:latin typeface="Times New Roman"/>
                <a:cs typeface="Times New Roman"/>
              </a:rPr>
              <a:t> of	</a:t>
            </a:r>
            <a:r>
              <a:rPr sz="2400" b="1" spc="-5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b="1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b="1" spc="-8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E486E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1469263"/>
            <a:ext cx="246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Fluids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diet.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2167254"/>
            <a:ext cx="356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Solid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which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contain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2682621"/>
            <a:ext cx="3849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produced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oxidation </a:t>
            </a:r>
            <a:r>
              <a:rPr sz="2400" spc="-58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reaction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9593" y="744292"/>
            <a:ext cx="3202940" cy="31165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Lung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water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vapours)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95885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skin	(sweating</a:t>
            </a:r>
            <a:r>
              <a:rPr sz="2400" spc="-7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Kidney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(urine)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Intestinal</a:t>
            </a:r>
            <a:r>
              <a:rPr sz="2400" spc="-8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canal</a:t>
            </a:r>
            <a:r>
              <a:rPr sz="2400" spc="-6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(faeces)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Lactation</a:t>
            </a:r>
            <a:r>
              <a:rPr sz="2400" spc="-7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(milk)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Eyes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(tears)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4939665"/>
            <a:ext cx="748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3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31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884885"/>
            <a:ext cx="7666990" cy="328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Helps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transport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nutrients</a:t>
            </a:r>
            <a:r>
              <a:rPr sz="22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waste</a:t>
            </a:r>
            <a:r>
              <a:rPr sz="22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products</a:t>
            </a:r>
            <a:r>
              <a:rPr sz="2200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out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cells.</a:t>
            </a:r>
            <a:endParaRPr sz="2200">
              <a:latin typeface="Times New Roman"/>
              <a:cs typeface="Times New Roman"/>
            </a:endParaRPr>
          </a:p>
          <a:p>
            <a:pPr marL="299085" marR="433070" indent="-287020">
              <a:lnSpc>
                <a:spcPct val="140000"/>
              </a:lnSpc>
              <a:spcBef>
                <a:spcPts val="113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200" spc="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required</a:t>
            </a:r>
            <a:r>
              <a:rPr sz="2200" spc="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absorption,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digestion, circulatory</a:t>
            </a:r>
            <a:r>
              <a:rPr sz="2200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excretory </a:t>
            </a:r>
            <a:r>
              <a:rPr sz="2200" spc="-5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Courier New"/>
              <a:buChar char="o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Required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utilising</a:t>
            </a:r>
            <a:r>
              <a:rPr sz="2200" spc="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water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soluble</a:t>
            </a:r>
            <a:r>
              <a:rPr sz="2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vitamins.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proper body</a:t>
            </a:r>
            <a:r>
              <a:rPr sz="22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temperature.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health</a:t>
            </a:r>
            <a:r>
              <a:rPr sz="22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Times New Roman"/>
                <a:cs typeface="Times New Roman"/>
              </a:rPr>
              <a:t>and integrity</a:t>
            </a:r>
            <a:r>
              <a:rPr sz="2200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E486E"/>
                </a:solidFill>
                <a:latin typeface="Times New Roman"/>
                <a:cs typeface="Times New Roman"/>
              </a:rPr>
              <a:t>cell.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033" y="1297685"/>
            <a:ext cx="868045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eliminate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excess</a:t>
            </a:r>
            <a:r>
              <a:rPr sz="2400" spc="-2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electrolytes,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by-products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metabolism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 urea.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Regulate</a:t>
            </a:r>
            <a:r>
              <a:rPr sz="2400" spc="-4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body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temperature</a:t>
            </a:r>
            <a:r>
              <a:rPr sz="2400" spc="-3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through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sweating.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moistens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mucous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membranes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lungs</a:t>
            </a:r>
            <a:r>
              <a:rPr sz="2400" spc="-1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mouth.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It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lubricates</a:t>
            </a:r>
            <a:r>
              <a:rPr sz="2400" spc="-6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joints.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Prevent</a:t>
            </a:r>
            <a:r>
              <a:rPr sz="2400" spc="-2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constipation,</a:t>
            </a:r>
            <a:r>
              <a:rPr sz="2400" spc="-4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moisturise</a:t>
            </a:r>
            <a:r>
              <a:rPr sz="2400" spc="-10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skin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E486E"/>
                </a:solidFill>
                <a:latin typeface="Times New Roman"/>
                <a:cs typeface="Times New Roman"/>
              </a:rPr>
              <a:t>maintaining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texture</a:t>
            </a:r>
            <a:r>
              <a:rPr sz="2400" spc="-35" dirty="0">
                <a:solidFill>
                  <a:srgbClr val="0E486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E486E"/>
                </a:solidFill>
                <a:latin typeface="Times New Roman"/>
                <a:cs typeface="Times New Roman"/>
              </a:rPr>
              <a:t>appearance.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32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38100">
                <a:lnSpc>
                  <a:spcPct val="100000"/>
                </a:lnSpc>
                <a:spcBef>
                  <a:spcPts val="120"/>
                </a:spcBef>
              </a:pPr>
              <a:t>33</a:t>
            </a:fld>
            <a:endParaRPr spc="-2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380" y="1336547"/>
            <a:ext cx="3386328" cy="24902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8445" y="4874133"/>
            <a:ext cx="745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4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4</a:t>
            </a:fld>
            <a:endParaRPr spc="-2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354" y="1392682"/>
            <a:ext cx="4871085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Food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Origin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460375" lvl="1" indent="-296545">
              <a:lnSpc>
                <a:spcPct val="100000"/>
              </a:lnSpc>
              <a:buAutoNum type="alphaLcParenR"/>
              <a:tabLst>
                <a:tab pos="461009" algn="l"/>
              </a:tabLst>
            </a:pPr>
            <a:r>
              <a:rPr sz="2400" spc="-5" dirty="0">
                <a:latin typeface="Times New Roman"/>
                <a:cs typeface="Times New Roman"/>
              </a:rPr>
              <a:t>Animal </a:t>
            </a:r>
            <a:r>
              <a:rPr sz="2400" dirty="0">
                <a:latin typeface="Times New Roman"/>
                <a:cs typeface="Times New Roman"/>
              </a:rPr>
              <a:t>origin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eggs.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495300" lvl="1" indent="-3314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95934" algn="l"/>
                <a:tab pos="2228850" algn="l"/>
              </a:tabLst>
            </a:pPr>
            <a:r>
              <a:rPr sz="2400" dirty="0">
                <a:latin typeface="Times New Roman"/>
                <a:cs typeface="Times New Roman"/>
              </a:rPr>
              <a:t>Plant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	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Vegetables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678256"/>
            <a:ext cx="6400800" cy="458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Chemical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Composition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Proteins,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Fats, </a:t>
            </a:r>
            <a:r>
              <a:rPr sz="2400" dirty="0">
                <a:latin typeface="Times New Roman"/>
                <a:cs typeface="Times New Roman"/>
              </a:rPr>
              <a:t>Carbohydrates,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Vitamins, </a:t>
            </a:r>
            <a:r>
              <a:rPr sz="2400" dirty="0">
                <a:latin typeface="Times New Roman"/>
                <a:cs typeface="Times New Roman"/>
              </a:rPr>
              <a:t>Minerals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Biological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553720" lvl="1" indent="-312420">
              <a:lnSpc>
                <a:spcPct val="100000"/>
              </a:lnSpc>
              <a:buAutoNum type="alphaLcParenR"/>
              <a:tabLst>
                <a:tab pos="553720" algn="l"/>
              </a:tabLst>
            </a:pP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571500" lvl="1" indent="-330835">
              <a:lnSpc>
                <a:spcPct val="100000"/>
              </a:lnSpc>
              <a:buAutoNum type="alphaLcParenR"/>
              <a:tabLst>
                <a:tab pos="572135" algn="l"/>
              </a:tabLst>
            </a:pP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cereals,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sugar.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553720" lvl="1" indent="-312420">
              <a:lnSpc>
                <a:spcPct val="100000"/>
              </a:lnSpc>
              <a:buAutoNum type="alphaLcParenR"/>
              <a:tabLst>
                <a:tab pos="553720" algn="l"/>
              </a:tabLst>
            </a:pPr>
            <a:r>
              <a:rPr sz="2400" dirty="0">
                <a:latin typeface="Times New Roman"/>
                <a:cs typeface="Times New Roman"/>
              </a:rPr>
              <a:t>Protective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fruits,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vegetables.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R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Nutritional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Value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5598938"/>
            <a:ext cx="93141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Cereals,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millets,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Pulses,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Vegetables, </a:t>
            </a:r>
            <a:r>
              <a:rPr sz="2400" spc="-5" dirty="0">
                <a:latin typeface="Times New Roman"/>
                <a:cs typeface="Times New Roman"/>
              </a:rPr>
              <a:t>Fruits,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Miscellaneous.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140" dirty="0">
                <a:solidFill>
                  <a:srgbClr val="092F49"/>
                </a:solidFill>
                <a:latin typeface="Verdana"/>
                <a:cs typeface="Verdana"/>
              </a:rPr>
              <a:t>s</a:t>
            </a:r>
            <a:r>
              <a:rPr sz="1000" spc="-95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</a:t>
            </a:r>
            <a:r>
              <a:rPr sz="1000" spc="-90" dirty="0">
                <a:solidFill>
                  <a:srgbClr val="092F49"/>
                </a:solidFill>
                <a:latin typeface="Verdana"/>
                <a:cs typeface="Verdana"/>
              </a:rPr>
              <a:t>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092F49"/>
                </a:solidFill>
                <a:latin typeface="Verdana"/>
                <a:cs typeface="Verdana"/>
              </a:rPr>
              <a:t>P.</a:t>
            </a:r>
            <a:r>
              <a:rPr sz="1000" spc="-80" dirty="0">
                <a:solidFill>
                  <a:srgbClr val="092F49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092F49"/>
                </a:solidFill>
                <a:latin typeface="Verdana"/>
                <a:cs typeface="Verdana"/>
              </a:rPr>
              <a:t>Ma</a:t>
            </a:r>
            <a:r>
              <a:rPr sz="1000" spc="-65" dirty="0">
                <a:solidFill>
                  <a:srgbClr val="092F49"/>
                </a:solidFill>
                <a:latin typeface="Verdana"/>
                <a:cs typeface="Verdana"/>
              </a:rPr>
              <a:t>ske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5</a:t>
            </a:fld>
            <a:endParaRPr spc="-2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494" y="4423917"/>
            <a:ext cx="5463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MACRONUTRIENTS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6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346" y="1221994"/>
            <a:ext cx="837755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calories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energy</a:t>
            </a:r>
            <a:r>
              <a:rPr sz="24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Needed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large</a:t>
            </a:r>
            <a:r>
              <a:rPr sz="24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quantity</a:t>
            </a:r>
            <a:r>
              <a:rPr sz="24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function</a:t>
            </a:r>
            <a:r>
              <a:rPr sz="24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carrying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daily</a:t>
            </a:r>
            <a:r>
              <a:rPr sz="24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carbohydrates,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fats,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fibres,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proteins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water.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941959"/>
            <a:ext cx="1087120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food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source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energy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4 Kcal/gm.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50-60%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calories.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  <a:tab pos="35807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excess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carbohydrates	converted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fat.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5" dirty="0">
                <a:latin typeface="Times New Roman"/>
                <a:cs typeface="Times New Roman"/>
              </a:rPr>
              <a:t> 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carbohydrates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starches,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sugars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cellulose.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117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Daily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children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60-250</a:t>
            </a:r>
            <a:r>
              <a:rPr sz="2400" b="1" spc="1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gm,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adolescents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400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gm,</a:t>
            </a:r>
            <a:r>
              <a:rPr sz="2400" b="1" spc="1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men</a:t>
            </a:r>
            <a:r>
              <a:rPr sz="2400" b="1" spc="1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300-700</a:t>
            </a:r>
            <a:r>
              <a:rPr sz="24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 </a:t>
            </a:r>
            <a:r>
              <a:rPr sz="2400" b="1" spc="-5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women</a:t>
            </a:r>
            <a:r>
              <a:rPr sz="24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240-500 </a:t>
            </a:r>
            <a:r>
              <a:rPr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gm.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90" y="5254207"/>
            <a:ext cx="557022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CARBOHYDRATES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7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5117033"/>
            <a:ext cx="7726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CARBOHYDRATES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8</a:t>
            </a:fld>
            <a:endParaRPr spc="-26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258315"/>
            <a:ext cx="4084954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oxidation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Absorption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minerals.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Prevention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constipation.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79166"/>
              <a:buFont typeface="Courier New"/>
              <a:buChar char="o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Synthesis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vit.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520954"/>
            <a:ext cx="11021060" cy="266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constitute 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20%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adult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 </a:t>
            </a:r>
            <a:r>
              <a:rPr sz="2200" spc="-5" dirty="0">
                <a:latin typeface="Times New Roman"/>
                <a:cs typeface="Times New Roman"/>
              </a:rPr>
              <a:t>weight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made</a:t>
            </a:r>
            <a:r>
              <a:rPr sz="2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up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amino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acids.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100"/>
              </a:lnSpc>
              <a:spcBef>
                <a:spcPts val="112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building</a:t>
            </a:r>
            <a:r>
              <a:rPr sz="2200" b="1" spc="2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material</a:t>
            </a:r>
            <a:r>
              <a:rPr sz="2200" b="1" spc="2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22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all</a:t>
            </a:r>
            <a:r>
              <a:rPr sz="2200" b="1" spc="20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body</a:t>
            </a:r>
            <a:r>
              <a:rPr sz="2200" b="1" spc="2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parts</a:t>
            </a:r>
            <a:r>
              <a:rPr sz="2200" b="1" spc="1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such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muscle,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brain,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blood,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skin,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hair,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nails,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bones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fluids.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protein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animal</a:t>
            </a:r>
            <a:r>
              <a:rPr sz="2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plant.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Proteins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made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amino</a:t>
            </a:r>
            <a:r>
              <a:rPr sz="2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acids.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4695" y="5504426"/>
            <a:ext cx="288480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PROTEINS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60" dirty="0"/>
              <a:pPr marL="263525">
                <a:lnSpc>
                  <a:spcPct val="100000"/>
                </a:lnSpc>
                <a:spcBef>
                  <a:spcPts val="120"/>
                </a:spcBef>
              </a:pPr>
              <a:t>9</a:t>
            </a:fld>
            <a:endParaRPr spc="-26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</a:t>
            </a:r>
            <a:r>
              <a:rPr spc="-140" dirty="0"/>
              <a:t>s</a:t>
            </a:r>
            <a:r>
              <a:rPr spc="-95" dirty="0"/>
              <a:t>.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-90" dirty="0"/>
              <a:t>.</a:t>
            </a:r>
            <a:r>
              <a:rPr spc="-80" dirty="0"/>
              <a:t> </a:t>
            </a:r>
            <a:r>
              <a:rPr spc="-55" dirty="0"/>
              <a:t>P.</a:t>
            </a:r>
            <a:r>
              <a:rPr spc="-80" dirty="0"/>
              <a:t> </a:t>
            </a:r>
            <a:r>
              <a:rPr spc="75" dirty="0"/>
              <a:t>Ma</a:t>
            </a:r>
            <a:r>
              <a:rPr spc="-65" dirty="0"/>
              <a:t>ske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2814" y="4054221"/>
            <a:ext cx="1460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Methionine,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3441572"/>
            <a:ext cx="9331960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essential</a:t>
            </a:r>
            <a:r>
              <a:rPr sz="2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amino</a:t>
            </a:r>
            <a:r>
              <a:rPr sz="2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acids</a:t>
            </a:r>
            <a:r>
              <a:rPr sz="2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sufficient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amount.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Clr>
                <a:srgbClr val="FFFFFF"/>
              </a:buClr>
              <a:buSzPct val="79545"/>
              <a:buFont typeface="Courier New"/>
              <a:buChar char="o"/>
              <a:tabLst>
                <a:tab pos="299720" algn="l"/>
                <a:tab pos="692150" algn="l"/>
                <a:tab pos="1905635" algn="l"/>
                <a:tab pos="2856230" algn="l"/>
                <a:tab pos="3684270" algn="l"/>
                <a:tab pos="4277360" algn="l"/>
                <a:tab pos="5687060" algn="l"/>
                <a:tab pos="7203440" algn="l"/>
                <a:tab pos="8473440" algn="l"/>
              </a:tabLst>
            </a:pPr>
            <a:r>
              <a:rPr sz="2200" spc="-5" dirty="0">
                <a:latin typeface="Times New Roman"/>
                <a:cs typeface="Times New Roman"/>
              </a:rPr>
              <a:t>9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ential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ino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acids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Histidine,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Isoleucine,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Le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cine,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200" b="1" spc="-13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ysi</a:t>
            </a:r>
            <a:r>
              <a:rPr sz="2200" b="1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e,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Phenylalanine,</a:t>
            </a:r>
            <a:r>
              <a:rPr sz="2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Threonine, </a:t>
            </a:r>
            <a:r>
              <a:rPr sz="2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Tryptophane</a:t>
            </a:r>
            <a:r>
              <a:rPr sz="2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FFFF00"/>
                </a:solidFill>
                <a:latin typeface="Times New Roman"/>
                <a:cs typeface="Times New Roman"/>
              </a:rPr>
              <a:t>Valine.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2254</Words>
  <Application>Microsoft Macintosh PowerPoint</Application>
  <PresentationFormat>Widescreen</PresentationFormat>
  <Paragraphs>512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Courier New</vt:lpstr>
      <vt:lpstr>Times New Roman</vt:lpstr>
      <vt:lpstr>Verdana</vt:lpstr>
      <vt:lpstr>Office Theme</vt:lpstr>
      <vt:lpstr>NUTRITION AND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Protein Requirements for Different Age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Sources, Functions And Deficiency Of Fat-Soluble Vitamins</vt:lpstr>
      <vt:lpstr>Sources, Functions And Deficiency Of Water-Soluble Vitamins</vt:lpstr>
      <vt:lpstr>Sources, Functions And Deficiency Of Water-Soluble Vitamins</vt:lpstr>
      <vt:lpstr>PowerPoint Presentation</vt:lpstr>
      <vt:lpstr>Daily Requirement, Functions And Sources Of Major Minerals</vt:lpstr>
      <vt:lpstr>Daily Requirement, Functions And Sources Of Trace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Maske</dc:creator>
  <cp:lastModifiedBy>Microsoft Office User</cp:lastModifiedBy>
  <cp:revision>2</cp:revision>
  <dcterms:created xsi:type="dcterms:W3CDTF">2024-02-09T04:46:38Z</dcterms:created>
  <dcterms:modified xsi:type="dcterms:W3CDTF">2024-02-10T06:21:35Z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2024-02-09T00:00:00Z</vt:filetime>
  </property>
</Properties>
</file>