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78" r:id="rId4"/>
    <p:sldId id="279" r:id="rId5"/>
    <p:sldId id="257" r:id="rId6"/>
    <p:sldId id="258" r:id="rId7"/>
    <p:sldId id="259" r:id="rId8"/>
    <p:sldId id="260" r:id="rId9"/>
    <p:sldId id="280" r:id="rId10"/>
    <p:sldId id="261" r:id="rId11"/>
    <p:sldId id="262" r:id="rId12"/>
    <p:sldId id="263" r:id="rId13"/>
    <p:sldId id="264" r:id="rId14"/>
    <p:sldId id="265" r:id="rId15"/>
    <p:sldId id="266" r:id="rId16"/>
    <p:sldId id="267" r:id="rId17"/>
    <p:sldId id="268" r:id="rId18"/>
    <p:sldId id="269" r:id="rId19"/>
    <p:sldId id="274" r:id="rId20"/>
    <p:sldId id="270" r:id="rId21"/>
    <p:sldId id="271" r:id="rId22"/>
    <p:sldId id="281" r:id="rId23"/>
    <p:sldId id="282" r:id="rId24"/>
    <p:sldId id="272" r:id="rId25"/>
    <p:sldId id="275" r:id="rId26"/>
    <p:sldId id="276" r:id="rId27"/>
    <p:sldId id="273" r:id="rId28"/>
    <p:sldId id="283" r:id="rId29"/>
    <p:sldId id="311" r:id="rId30"/>
    <p:sldId id="284" r:id="rId31"/>
    <p:sldId id="310" r:id="rId32"/>
    <p:sldId id="285" r:id="rId33"/>
    <p:sldId id="286" r:id="rId34"/>
    <p:sldId id="288" r:id="rId35"/>
    <p:sldId id="287" r:id="rId36"/>
    <p:sldId id="289" r:id="rId37"/>
    <p:sldId id="309" r:id="rId38"/>
    <p:sldId id="290" r:id="rId39"/>
    <p:sldId id="291" r:id="rId40"/>
    <p:sldId id="303" r:id="rId41"/>
    <p:sldId id="312" r:id="rId42"/>
    <p:sldId id="304" r:id="rId43"/>
    <p:sldId id="305" r:id="rId44"/>
    <p:sldId id="306" r:id="rId45"/>
    <p:sldId id="307" r:id="rId46"/>
    <p:sldId id="308" r:id="rId47"/>
    <p:sldId id="292" r:id="rId48"/>
    <p:sldId id="293" r:id="rId49"/>
    <p:sldId id="294" r:id="rId50"/>
    <p:sldId id="295" r:id="rId51"/>
    <p:sldId id="296" r:id="rId52"/>
    <p:sldId id="297" r:id="rId53"/>
    <p:sldId id="299" r:id="rId54"/>
    <p:sldId id="300" r:id="rId55"/>
    <p:sldId id="301" r:id="rId56"/>
    <p:sldId id="302"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F40E0-64EB-4062-B427-93190921E2F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4D0D8AF8-E28C-4383-BB13-2698BB245249}">
      <dgm:prSet phldrT="[Text]"/>
      <dgm:spPr/>
      <dgm:t>
        <a:bodyPr/>
        <a:lstStyle/>
        <a:p>
          <a:r>
            <a:rPr lang="en-US" dirty="0" smtClean="0"/>
            <a:t>Step-1</a:t>
          </a:r>
          <a:endParaRPr lang="en-IN" dirty="0"/>
        </a:p>
      </dgm:t>
    </dgm:pt>
    <dgm:pt modelId="{B1C8DD8B-74E5-4508-8EE1-F90938BDDA21}" type="parTrans" cxnId="{7DC8BC2D-4735-41BE-A0E1-7F3756AEE313}">
      <dgm:prSet/>
      <dgm:spPr/>
      <dgm:t>
        <a:bodyPr/>
        <a:lstStyle/>
        <a:p>
          <a:endParaRPr lang="en-IN"/>
        </a:p>
      </dgm:t>
    </dgm:pt>
    <dgm:pt modelId="{483490BB-DC9F-481C-BF1A-9C6B63DE54A1}" type="sibTrans" cxnId="{7DC8BC2D-4735-41BE-A0E1-7F3756AEE313}">
      <dgm:prSet/>
      <dgm:spPr/>
      <dgm:t>
        <a:bodyPr/>
        <a:lstStyle/>
        <a:p>
          <a:endParaRPr lang="en-IN"/>
        </a:p>
      </dgm:t>
    </dgm:pt>
    <dgm:pt modelId="{24D3455D-B8A9-4E05-83C1-9AFF4DD3480E}">
      <dgm:prSet phldrT="[Text]"/>
      <dgm:spPr/>
      <dgm:t>
        <a:bodyPr/>
        <a:lstStyle/>
        <a:p>
          <a:r>
            <a:rPr lang="en-IN" b="1" i="0" dirty="0" smtClean="0"/>
            <a:t>Study the Problem</a:t>
          </a:r>
          <a:endParaRPr lang="en-IN" dirty="0"/>
        </a:p>
      </dgm:t>
    </dgm:pt>
    <dgm:pt modelId="{D01768AC-B86B-484A-87B8-E535505D7491}" type="parTrans" cxnId="{F10E5A89-F502-42B1-93B8-1D7BD6B18434}">
      <dgm:prSet/>
      <dgm:spPr/>
      <dgm:t>
        <a:bodyPr/>
        <a:lstStyle/>
        <a:p>
          <a:endParaRPr lang="en-IN"/>
        </a:p>
      </dgm:t>
    </dgm:pt>
    <dgm:pt modelId="{3188B8D9-F2C5-4A2D-98C1-36F0844FC251}" type="sibTrans" cxnId="{F10E5A89-F502-42B1-93B8-1D7BD6B18434}">
      <dgm:prSet/>
      <dgm:spPr/>
      <dgm:t>
        <a:bodyPr/>
        <a:lstStyle/>
        <a:p>
          <a:endParaRPr lang="en-IN"/>
        </a:p>
      </dgm:t>
    </dgm:pt>
    <dgm:pt modelId="{BCEB06A3-7C31-4932-8440-99E0E4797698}">
      <dgm:prSet phldrT="[Text]"/>
      <dgm:spPr/>
      <dgm:t>
        <a:bodyPr/>
        <a:lstStyle/>
        <a:p>
          <a:r>
            <a:rPr lang="en-US" dirty="0" smtClean="0"/>
            <a:t>Step-2</a:t>
          </a:r>
          <a:endParaRPr lang="en-IN" dirty="0"/>
        </a:p>
      </dgm:t>
    </dgm:pt>
    <dgm:pt modelId="{B8FFE52C-CB72-4E08-823E-42113923DADC}" type="parTrans" cxnId="{7887AFDB-6AF5-4663-A8C3-EBC6EE380347}">
      <dgm:prSet/>
      <dgm:spPr/>
      <dgm:t>
        <a:bodyPr/>
        <a:lstStyle/>
        <a:p>
          <a:endParaRPr lang="en-IN"/>
        </a:p>
      </dgm:t>
    </dgm:pt>
    <dgm:pt modelId="{B7F116ED-145F-4349-AE05-16BEEA0FE100}" type="sibTrans" cxnId="{7887AFDB-6AF5-4663-A8C3-EBC6EE380347}">
      <dgm:prSet/>
      <dgm:spPr/>
      <dgm:t>
        <a:bodyPr/>
        <a:lstStyle/>
        <a:p>
          <a:endParaRPr lang="en-IN"/>
        </a:p>
      </dgm:t>
    </dgm:pt>
    <dgm:pt modelId="{7FCACAB4-E666-49E0-A891-05A311826A04}">
      <dgm:prSet phldrT="[Text]"/>
      <dgm:spPr/>
      <dgm:t>
        <a:bodyPr/>
        <a:lstStyle/>
        <a:p>
          <a:r>
            <a:rPr lang="en-IN" b="1" i="0" dirty="0" smtClean="0"/>
            <a:t>Data Collection</a:t>
          </a:r>
          <a:endParaRPr lang="en-IN" dirty="0"/>
        </a:p>
      </dgm:t>
    </dgm:pt>
    <dgm:pt modelId="{5B6E7984-753C-496E-877D-6F83CAE70E28}" type="parTrans" cxnId="{9217BF6E-AEAA-43B1-A1AB-E647A964662D}">
      <dgm:prSet/>
      <dgm:spPr/>
      <dgm:t>
        <a:bodyPr/>
        <a:lstStyle/>
        <a:p>
          <a:endParaRPr lang="en-IN"/>
        </a:p>
      </dgm:t>
    </dgm:pt>
    <dgm:pt modelId="{A8AE2535-89BD-4810-97A9-B8C7B16763E5}" type="sibTrans" cxnId="{9217BF6E-AEAA-43B1-A1AB-E647A964662D}">
      <dgm:prSet/>
      <dgm:spPr/>
      <dgm:t>
        <a:bodyPr/>
        <a:lstStyle/>
        <a:p>
          <a:endParaRPr lang="en-IN"/>
        </a:p>
      </dgm:t>
    </dgm:pt>
    <dgm:pt modelId="{309FF4BC-959A-4831-9BC8-3FB9C088F0BD}">
      <dgm:prSet phldrT="[Text]"/>
      <dgm:spPr/>
      <dgm:t>
        <a:bodyPr/>
        <a:lstStyle/>
        <a:p>
          <a:r>
            <a:rPr lang="en-US" dirty="0" smtClean="0"/>
            <a:t>Step-3</a:t>
          </a:r>
          <a:endParaRPr lang="en-IN" dirty="0"/>
        </a:p>
      </dgm:t>
    </dgm:pt>
    <dgm:pt modelId="{D6B608F9-FE1A-42FF-AEF8-41D642820F03}" type="parTrans" cxnId="{4D06E6D1-9AD3-4992-80E7-2E176D7C23A0}">
      <dgm:prSet/>
      <dgm:spPr/>
      <dgm:t>
        <a:bodyPr/>
        <a:lstStyle/>
        <a:p>
          <a:endParaRPr lang="en-IN"/>
        </a:p>
      </dgm:t>
    </dgm:pt>
    <dgm:pt modelId="{EE801764-DF56-4D7B-9603-7074C5B778E1}" type="sibTrans" cxnId="{4D06E6D1-9AD3-4992-80E7-2E176D7C23A0}">
      <dgm:prSet/>
      <dgm:spPr/>
      <dgm:t>
        <a:bodyPr/>
        <a:lstStyle/>
        <a:p>
          <a:endParaRPr lang="en-IN"/>
        </a:p>
      </dgm:t>
    </dgm:pt>
    <dgm:pt modelId="{209ACB18-875F-46B0-BB09-F34EA2B1D908}">
      <dgm:prSet phldrT="[Text]"/>
      <dgm:spPr/>
      <dgm:t>
        <a:bodyPr/>
        <a:lstStyle/>
        <a:p>
          <a:r>
            <a:rPr lang="en-IN" b="1" i="0" dirty="0" smtClean="0"/>
            <a:t>Data Preparation</a:t>
          </a:r>
          <a:endParaRPr lang="en-IN" dirty="0"/>
        </a:p>
      </dgm:t>
    </dgm:pt>
    <dgm:pt modelId="{6023C515-B6C3-4AC9-8514-56324EB708EE}" type="parTrans" cxnId="{148138E7-8DD8-4E58-BDCD-FC7380A7BA8E}">
      <dgm:prSet/>
      <dgm:spPr/>
      <dgm:t>
        <a:bodyPr/>
        <a:lstStyle/>
        <a:p>
          <a:endParaRPr lang="en-IN"/>
        </a:p>
      </dgm:t>
    </dgm:pt>
    <dgm:pt modelId="{D899A255-D0D4-4F61-ACDA-8F19CBA7BCE3}" type="sibTrans" cxnId="{148138E7-8DD8-4E58-BDCD-FC7380A7BA8E}">
      <dgm:prSet/>
      <dgm:spPr/>
      <dgm:t>
        <a:bodyPr/>
        <a:lstStyle/>
        <a:p>
          <a:endParaRPr lang="en-IN"/>
        </a:p>
      </dgm:t>
    </dgm:pt>
    <dgm:pt modelId="{172B66B4-4BB6-43E6-9734-6E8009E19246}">
      <dgm:prSet/>
      <dgm:spPr/>
      <dgm:t>
        <a:bodyPr/>
        <a:lstStyle/>
        <a:p>
          <a:r>
            <a:rPr lang="en-US" dirty="0" smtClean="0"/>
            <a:t>Step-4</a:t>
          </a:r>
          <a:endParaRPr lang="en-IN" dirty="0"/>
        </a:p>
      </dgm:t>
    </dgm:pt>
    <dgm:pt modelId="{EB91B048-708D-4B5C-B666-965E88B1FF95}" type="parTrans" cxnId="{2839885E-56C8-4B99-8068-ACD7B80A7B85}">
      <dgm:prSet/>
      <dgm:spPr/>
      <dgm:t>
        <a:bodyPr/>
        <a:lstStyle/>
        <a:p>
          <a:endParaRPr lang="en-IN"/>
        </a:p>
      </dgm:t>
    </dgm:pt>
    <dgm:pt modelId="{AF43FE91-031B-4DCA-9397-93B12E2AA9E9}" type="sibTrans" cxnId="{2839885E-56C8-4B99-8068-ACD7B80A7B85}">
      <dgm:prSet/>
      <dgm:spPr/>
      <dgm:t>
        <a:bodyPr/>
        <a:lstStyle/>
        <a:p>
          <a:endParaRPr lang="en-IN"/>
        </a:p>
      </dgm:t>
    </dgm:pt>
    <dgm:pt modelId="{1B829DD1-5F78-4E72-BB7E-DF7F590C3DF7}">
      <dgm:prSet/>
      <dgm:spPr/>
      <dgm:t>
        <a:bodyPr/>
        <a:lstStyle/>
        <a:p>
          <a:r>
            <a:rPr lang="en-IN" b="1" i="0" dirty="0" smtClean="0"/>
            <a:t>Model Selection</a:t>
          </a:r>
          <a:endParaRPr lang="en-IN" dirty="0"/>
        </a:p>
      </dgm:t>
    </dgm:pt>
    <dgm:pt modelId="{0B73B4F1-F56B-4B76-97E4-F6D265D94111}" type="parTrans" cxnId="{E9F38B35-37A4-4A99-8D68-69D535DB4992}">
      <dgm:prSet/>
      <dgm:spPr/>
      <dgm:t>
        <a:bodyPr/>
        <a:lstStyle/>
        <a:p>
          <a:endParaRPr lang="en-IN"/>
        </a:p>
      </dgm:t>
    </dgm:pt>
    <dgm:pt modelId="{C1B4519A-729D-46B4-BCDF-5B0FC7917F44}" type="sibTrans" cxnId="{E9F38B35-37A4-4A99-8D68-69D535DB4992}">
      <dgm:prSet/>
      <dgm:spPr/>
      <dgm:t>
        <a:bodyPr/>
        <a:lstStyle/>
        <a:p>
          <a:endParaRPr lang="en-IN"/>
        </a:p>
      </dgm:t>
    </dgm:pt>
    <dgm:pt modelId="{0AFBB9D5-3CD9-4D06-8DDD-549AFFF9ED56}">
      <dgm:prSet/>
      <dgm:spPr/>
      <dgm:t>
        <a:bodyPr/>
        <a:lstStyle/>
        <a:p>
          <a:r>
            <a:rPr lang="en-US" dirty="0" smtClean="0"/>
            <a:t>Step-5</a:t>
          </a:r>
          <a:endParaRPr lang="en-IN" dirty="0"/>
        </a:p>
      </dgm:t>
    </dgm:pt>
    <dgm:pt modelId="{FA262A45-F7AD-4599-9435-F28C63ADEE44}" type="parTrans" cxnId="{E9EEDFE7-D445-4245-B7D2-E1643B220666}">
      <dgm:prSet/>
      <dgm:spPr/>
      <dgm:t>
        <a:bodyPr/>
        <a:lstStyle/>
        <a:p>
          <a:endParaRPr lang="en-IN"/>
        </a:p>
      </dgm:t>
    </dgm:pt>
    <dgm:pt modelId="{90451FD2-11DE-4FBA-A3E8-25AC44A61E33}" type="sibTrans" cxnId="{E9EEDFE7-D445-4245-B7D2-E1643B220666}">
      <dgm:prSet/>
      <dgm:spPr/>
      <dgm:t>
        <a:bodyPr/>
        <a:lstStyle/>
        <a:p>
          <a:endParaRPr lang="en-IN"/>
        </a:p>
      </dgm:t>
    </dgm:pt>
    <dgm:pt modelId="{D610B097-0658-4BC5-97FF-7916015AB34D}">
      <dgm:prSet/>
      <dgm:spPr/>
      <dgm:t>
        <a:bodyPr/>
        <a:lstStyle/>
        <a:p>
          <a:r>
            <a:rPr lang="en-IN" b="1" i="0" dirty="0" smtClean="0"/>
            <a:t>Model building and Training</a:t>
          </a:r>
          <a:endParaRPr lang="en-IN" dirty="0"/>
        </a:p>
      </dgm:t>
    </dgm:pt>
    <dgm:pt modelId="{09E851B1-8F58-43B1-B493-A86DF07B776E}" type="parTrans" cxnId="{B8FE8B06-7969-40D9-9402-4E6C0B6C3344}">
      <dgm:prSet/>
      <dgm:spPr/>
      <dgm:t>
        <a:bodyPr/>
        <a:lstStyle/>
        <a:p>
          <a:endParaRPr lang="en-IN"/>
        </a:p>
      </dgm:t>
    </dgm:pt>
    <dgm:pt modelId="{98025D59-3D4B-4701-90E1-1EA6E61BEF69}" type="sibTrans" cxnId="{B8FE8B06-7969-40D9-9402-4E6C0B6C3344}">
      <dgm:prSet/>
      <dgm:spPr/>
      <dgm:t>
        <a:bodyPr/>
        <a:lstStyle/>
        <a:p>
          <a:endParaRPr lang="en-IN"/>
        </a:p>
      </dgm:t>
    </dgm:pt>
    <dgm:pt modelId="{86E62F17-0FE1-403F-BBBC-E4E5C32DEC98}">
      <dgm:prSet/>
      <dgm:spPr/>
      <dgm:t>
        <a:bodyPr/>
        <a:lstStyle/>
        <a:p>
          <a:r>
            <a:rPr lang="en-US" dirty="0" smtClean="0"/>
            <a:t>Step-6</a:t>
          </a:r>
          <a:endParaRPr lang="en-IN" dirty="0"/>
        </a:p>
      </dgm:t>
    </dgm:pt>
    <dgm:pt modelId="{8CF71CE9-7CCC-4457-BD57-9189517CC90A}" type="parTrans" cxnId="{DA30919A-1804-4BB4-92DD-77EE1EF5AAE0}">
      <dgm:prSet/>
      <dgm:spPr/>
      <dgm:t>
        <a:bodyPr/>
        <a:lstStyle/>
        <a:p>
          <a:endParaRPr lang="en-IN"/>
        </a:p>
      </dgm:t>
    </dgm:pt>
    <dgm:pt modelId="{9225D11F-AA5B-4FC7-9026-D8EE2F428CE1}" type="sibTrans" cxnId="{DA30919A-1804-4BB4-92DD-77EE1EF5AAE0}">
      <dgm:prSet/>
      <dgm:spPr/>
      <dgm:t>
        <a:bodyPr/>
        <a:lstStyle/>
        <a:p>
          <a:endParaRPr lang="en-IN"/>
        </a:p>
      </dgm:t>
    </dgm:pt>
    <dgm:pt modelId="{453CCD03-C1E5-4E2D-9D93-84DAB0E12983}">
      <dgm:prSet/>
      <dgm:spPr/>
      <dgm:t>
        <a:bodyPr/>
        <a:lstStyle/>
        <a:p>
          <a:r>
            <a:rPr lang="en-IN" b="1" i="0" dirty="0" smtClean="0"/>
            <a:t>Model Evaluation</a:t>
          </a:r>
          <a:endParaRPr lang="en-IN" dirty="0"/>
        </a:p>
      </dgm:t>
    </dgm:pt>
    <dgm:pt modelId="{B3B088A9-8EFF-473D-A7CB-556F78C5211B}" type="parTrans" cxnId="{9FD360F8-D70B-49F0-8640-F4ECBCB42191}">
      <dgm:prSet/>
      <dgm:spPr/>
      <dgm:t>
        <a:bodyPr/>
        <a:lstStyle/>
        <a:p>
          <a:endParaRPr lang="en-IN"/>
        </a:p>
      </dgm:t>
    </dgm:pt>
    <dgm:pt modelId="{5DE9B38E-F63B-4DB6-82FE-360A665557BB}" type="sibTrans" cxnId="{9FD360F8-D70B-49F0-8640-F4ECBCB42191}">
      <dgm:prSet/>
      <dgm:spPr/>
      <dgm:t>
        <a:bodyPr/>
        <a:lstStyle/>
        <a:p>
          <a:endParaRPr lang="en-IN"/>
        </a:p>
      </dgm:t>
    </dgm:pt>
    <dgm:pt modelId="{A247066E-621B-4E9F-9340-4BD4CA79E9BD}">
      <dgm:prSet/>
      <dgm:spPr/>
      <dgm:t>
        <a:bodyPr/>
        <a:lstStyle/>
        <a:p>
          <a:r>
            <a:rPr lang="en-US" dirty="0" smtClean="0"/>
            <a:t>Step-7</a:t>
          </a:r>
          <a:endParaRPr lang="en-IN" dirty="0"/>
        </a:p>
      </dgm:t>
    </dgm:pt>
    <dgm:pt modelId="{F8A1F107-D284-4B4D-A757-08C5ABAFAEE6}" type="parTrans" cxnId="{0DE09A34-68FA-47FB-B812-F09A0CBC5CDA}">
      <dgm:prSet/>
      <dgm:spPr/>
      <dgm:t>
        <a:bodyPr/>
        <a:lstStyle/>
        <a:p>
          <a:endParaRPr lang="en-IN"/>
        </a:p>
      </dgm:t>
    </dgm:pt>
    <dgm:pt modelId="{8DFD8E51-7176-425A-967E-FE10ED69AA1A}" type="sibTrans" cxnId="{0DE09A34-68FA-47FB-B812-F09A0CBC5CDA}">
      <dgm:prSet/>
      <dgm:spPr/>
      <dgm:t>
        <a:bodyPr/>
        <a:lstStyle/>
        <a:p>
          <a:endParaRPr lang="en-IN"/>
        </a:p>
      </dgm:t>
    </dgm:pt>
    <dgm:pt modelId="{C80AE2F4-A7D6-4D30-9C02-034D270E1E35}">
      <dgm:prSet/>
      <dgm:spPr/>
      <dgm:t>
        <a:bodyPr/>
        <a:lstStyle/>
        <a:p>
          <a:r>
            <a:rPr lang="en-IN" b="1" i="0" dirty="0" smtClean="0"/>
            <a:t>Model Tuning</a:t>
          </a:r>
          <a:endParaRPr lang="en-IN" dirty="0"/>
        </a:p>
      </dgm:t>
    </dgm:pt>
    <dgm:pt modelId="{4D0ECBDC-35FD-4152-A754-ABAA535D67D1}" type="parTrans" cxnId="{2E6A8E47-C950-4F21-B2F2-4594E68BB865}">
      <dgm:prSet/>
      <dgm:spPr/>
      <dgm:t>
        <a:bodyPr/>
        <a:lstStyle/>
        <a:p>
          <a:endParaRPr lang="en-IN"/>
        </a:p>
      </dgm:t>
    </dgm:pt>
    <dgm:pt modelId="{A60B0968-F864-4BCF-920D-19C94E6BDBD4}" type="sibTrans" cxnId="{2E6A8E47-C950-4F21-B2F2-4594E68BB865}">
      <dgm:prSet/>
      <dgm:spPr/>
      <dgm:t>
        <a:bodyPr/>
        <a:lstStyle/>
        <a:p>
          <a:endParaRPr lang="en-IN"/>
        </a:p>
      </dgm:t>
    </dgm:pt>
    <dgm:pt modelId="{488B0C55-D803-46A9-8377-868BB4F3635D}">
      <dgm:prSet/>
      <dgm:spPr/>
      <dgm:t>
        <a:bodyPr/>
        <a:lstStyle/>
        <a:p>
          <a:r>
            <a:rPr lang="en-US" dirty="0" smtClean="0"/>
            <a:t>Step-8</a:t>
          </a:r>
          <a:endParaRPr lang="en-IN" dirty="0"/>
        </a:p>
      </dgm:t>
    </dgm:pt>
    <dgm:pt modelId="{751D8D4C-A81A-4195-A41B-306777A5A9C0}" type="parTrans" cxnId="{6FE618E1-96F4-4A87-B196-5A57B576291A}">
      <dgm:prSet/>
      <dgm:spPr/>
      <dgm:t>
        <a:bodyPr/>
        <a:lstStyle/>
        <a:p>
          <a:endParaRPr lang="en-IN"/>
        </a:p>
      </dgm:t>
    </dgm:pt>
    <dgm:pt modelId="{A361D1C2-9D93-4327-A07F-789D3E4F7632}" type="sibTrans" cxnId="{6FE618E1-96F4-4A87-B196-5A57B576291A}">
      <dgm:prSet/>
      <dgm:spPr/>
      <dgm:t>
        <a:bodyPr/>
        <a:lstStyle/>
        <a:p>
          <a:endParaRPr lang="en-IN"/>
        </a:p>
      </dgm:t>
    </dgm:pt>
    <dgm:pt modelId="{D44F8F7E-3716-4F8E-A888-63E6CE7B581B}">
      <dgm:prSet/>
      <dgm:spPr/>
      <dgm:t>
        <a:bodyPr/>
        <a:lstStyle/>
        <a:p>
          <a:r>
            <a:rPr lang="en-IN" smtClean="0"/>
            <a:t>Deployment</a:t>
          </a:r>
          <a:endParaRPr lang="en-IN"/>
        </a:p>
      </dgm:t>
    </dgm:pt>
    <dgm:pt modelId="{6BD6FFD6-6B38-4755-841D-76C24D283C14}" type="parTrans" cxnId="{D3F1B564-A450-4799-8BC4-4FBBAAFF22D3}">
      <dgm:prSet/>
      <dgm:spPr/>
      <dgm:t>
        <a:bodyPr/>
        <a:lstStyle/>
        <a:p>
          <a:endParaRPr lang="en-IN"/>
        </a:p>
      </dgm:t>
    </dgm:pt>
    <dgm:pt modelId="{7A112130-20DF-4E9F-B896-9EC358ECDDD5}" type="sibTrans" cxnId="{D3F1B564-A450-4799-8BC4-4FBBAAFF22D3}">
      <dgm:prSet/>
      <dgm:spPr/>
      <dgm:t>
        <a:bodyPr/>
        <a:lstStyle/>
        <a:p>
          <a:endParaRPr lang="en-IN"/>
        </a:p>
      </dgm:t>
    </dgm:pt>
    <dgm:pt modelId="{0AAA4CC6-8736-4025-9D5C-C8D0D1424C56}" type="pres">
      <dgm:prSet presAssocID="{A64F40E0-64EB-4062-B427-93190921E2FE}" presName="linearFlow" presStyleCnt="0">
        <dgm:presLayoutVars>
          <dgm:dir/>
          <dgm:animLvl val="lvl"/>
          <dgm:resizeHandles val="exact"/>
        </dgm:presLayoutVars>
      </dgm:prSet>
      <dgm:spPr/>
      <dgm:t>
        <a:bodyPr/>
        <a:lstStyle/>
        <a:p>
          <a:endParaRPr lang="en-IN"/>
        </a:p>
      </dgm:t>
    </dgm:pt>
    <dgm:pt modelId="{091C4098-9940-4F90-A677-C6BA18DDDB5B}" type="pres">
      <dgm:prSet presAssocID="{4D0D8AF8-E28C-4383-BB13-2698BB245249}" presName="composite" presStyleCnt="0"/>
      <dgm:spPr/>
    </dgm:pt>
    <dgm:pt modelId="{A4B1159C-9B40-41AE-8470-C0481DE20824}" type="pres">
      <dgm:prSet presAssocID="{4D0D8AF8-E28C-4383-BB13-2698BB245249}" presName="parentText" presStyleLbl="alignNode1" presStyleIdx="0" presStyleCnt="8">
        <dgm:presLayoutVars>
          <dgm:chMax val="1"/>
          <dgm:bulletEnabled val="1"/>
        </dgm:presLayoutVars>
      </dgm:prSet>
      <dgm:spPr/>
      <dgm:t>
        <a:bodyPr/>
        <a:lstStyle/>
        <a:p>
          <a:endParaRPr lang="en-IN"/>
        </a:p>
      </dgm:t>
    </dgm:pt>
    <dgm:pt modelId="{B3D66B38-A64B-44C9-B8CC-F4554CA5EE64}" type="pres">
      <dgm:prSet presAssocID="{4D0D8AF8-E28C-4383-BB13-2698BB245249}" presName="descendantText" presStyleLbl="alignAcc1" presStyleIdx="0" presStyleCnt="8">
        <dgm:presLayoutVars>
          <dgm:bulletEnabled val="1"/>
        </dgm:presLayoutVars>
      </dgm:prSet>
      <dgm:spPr/>
      <dgm:t>
        <a:bodyPr/>
        <a:lstStyle/>
        <a:p>
          <a:endParaRPr lang="en-IN"/>
        </a:p>
      </dgm:t>
    </dgm:pt>
    <dgm:pt modelId="{B4FE2FAB-4A75-429F-8479-6E024C17C771}" type="pres">
      <dgm:prSet presAssocID="{483490BB-DC9F-481C-BF1A-9C6B63DE54A1}" presName="sp" presStyleCnt="0"/>
      <dgm:spPr/>
    </dgm:pt>
    <dgm:pt modelId="{29652C66-8419-471A-9D96-BB2CA4863F68}" type="pres">
      <dgm:prSet presAssocID="{BCEB06A3-7C31-4932-8440-99E0E4797698}" presName="composite" presStyleCnt="0"/>
      <dgm:spPr/>
    </dgm:pt>
    <dgm:pt modelId="{0B72DAC1-3B14-4898-A515-97D4F6A889DB}" type="pres">
      <dgm:prSet presAssocID="{BCEB06A3-7C31-4932-8440-99E0E4797698}" presName="parentText" presStyleLbl="alignNode1" presStyleIdx="1" presStyleCnt="8">
        <dgm:presLayoutVars>
          <dgm:chMax val="1"/>
          <dgm:bulletEnabled val="1"/>
        </dgm:presLayoutVars>
      </dgm:prSet>
      <dgm:spPr/>
      <dgm:t>
        <a:bodyPr/>
        <a:lstStyle/>
        <a:p>
          <a:endParaRPr lang="en-IN"/>
        </a:p>
      </dgm:t>
    </dgm:pt>
    <dgm:pt modelId="{5F89B59E-F183-4135-B4AE-346D1E49008B}" type="pres">
      <dgm:prSet presAssocID="{BCEB06A3-7C31-4932-8440-99E0E4797698}" presName="descendantText" presStyleLbl="alignAcc1" presStyleIdx="1" presStyleCnt="8">
        <dgm:presLayoutVars>
          <dgm:bulletEnabled val="1"/>
        </dgm:presLayoutVars>
      </dgm:prSet>
      <dgm:spPr/>
      <dgm:t>
        <a:bodyPr/>
        <a:lstStyle/>
        <a:p>
          <a:endParaRPr lang="en-IN"/>
        </a:p>
      </dgm:t>
    </dgm:pt>
    <dgm:pt modelId="{BC9C856E-6AD6-43CE-A464-C58473126892}" type="pres">
      <dgm:prSet presAssocID="{B7F116ED-145F-4349-AE05-16BEEA0FE100}" presName="sp" presStyleCnt="0"/>
      <dgm:spPr/>
    </dgm:pt>
    <dgm:pt modelId="{29FCC4B7-AF39-45E1-B00E-577EBF668C57}" type="pres">
      <dgm:prSet presAssocID="{309FF4BC-959A-4831-9BC8-3FB9C088F0BD}" presName="composite" presStyleCnt="0"/>
      <dgm:spPr/>
    </dgm:pt>
    <dgm:pt modelId="{66B6BF14-7EBE-4F21-802B-FD82E2F2D0C3}" type="pres">
      <dgm:prSet presAssocID="{309FF4BC-959A-4831-9BC8-3FB9C088F0BD}" presName="parentText" presStyleLbl="alignNode1" presStyleIdx="2" presStyleCnt="8">
        <dgm:presLayoutVars>
          <dgm:chMax val="1"/>
          <dgm:bulletEnabled val="1"/>
        </dgm:presLayoutVars>
      </dgm:prSet>
      <dgm:spPr/>
      <dgm:t>
        <a:bodyPr/>
        <a:lstStyle/>
        <a:p>
          <a:endParaRPr lang="en-IN"/>
        </a:p>
      </dgm:t>
    </dgm:pt>
    <dgm:pt modelId="{D125E6B2-5E49-46D4-A97E-C515354AD070}" type="pres">
      <dgm:prSet presAssocID="{309FF4BC-959A-4831-9BC8-3FB9C088F0BD}" presName="descendantText" presStyleLbl="alignAcc1" presStyleIdx="2" presStyleCnt="8">
        <dgm:presLayoutVars>
          <dgm:bulletEnabled val="1"/>
        </dgm:presLayoutVars>
      </dgm:prSet>
      <dgm:spPr/>
      <dgm:t>
        <a:bodyPr/>
        <a:lstStyle/>
        <a:p>
          <a:endParaRPr lang="en-IN"/>
        </a:p>
      </dgm:t>
    </dgm:pt>
    <dgm:pt modelId="{B8DB0E0C-C731-43AE-8268-31C6A445A966}" type="pres">
      <dgm:prSet presAssocID="{EE801764-DF56-4D7B-9603-7074C5B778E1}" presName="sp" presStyleCnt="0"/>
      <dgm:spPr/>
    </dgm:pt>
    <dgm:pt modelId="{32208B9A-032C-47EA-A8E9-E7DD627C0000}" type="pres">
      <dgm:prSet presAssocID="{172B66B4-4BB6-43E6-9734-6E8009E19246}" presName="composite" presStyleCnt="0"/>
      <dgm:spPr/>
    </dgm:pt>
    <dgm:pt modelId="{53DBE993-C36F-4DA1-8511-A6E7CB00120E}" type="pres">
      <dgm:prSet presAssocID="{172B66B4-4BB6-43E6-9734-6E8009E19246}" presName="parentText" presStyleLbl="alignNode1" presStyleIdx="3" presStyleCnt="8">
        <dgm:presLayoutVars>
          <dgm:chMax val="1"/>
          <dgm:bulletEnabled val="1"/>
        </dgm:presLayoutVars>
      </dgm:prSet>
      <dgm:spPr/>
      <dgm:t>
        <a:bodyPr/>
        <a:lstStyle/>
        <a:p>
          <a:endParaRPr lang="en-IN"/>
        </a:p>
      </dgm:t>
    </dgm:pt>
    <dgm:pt modelId="{FCEEE27E-D0EA-4300-B132-1A5179243FA9}" type="pres">
      <dgm:prSet presAssocID="{172B66B4-4BB6-43E6-9734-6E8009E19246}" presName="descendantText" presStyleLbl="alignAcc1" presStyleIdx="3" presStyleCnt="8">
        <dgm:presLayoutVars>
          <dgm:bulletEnabled val="1"/>
        </dgm:presLayoutVars>
      </dgm:prSet>
      <dgm:spPr/>
      <dgm:t>
        <a:bodyPr/>
        <a:lstStyle/>
        <a:p>
          <a:endParaRPr lang="en-IN"/>
        </a:p>
      </dgm:t>
    </dgm:pt>
    <dgm:pt modelId="{9632C889-A6F2-4863-ADFC-29A45D202435}" type="pres">
      <dgm:prSet presAssocID="{AF43FE91-031B-4DCA-9397-93B12E2AA9E9}" presName="sp" presStyleCnt="0"/>
      <dgm:spPr/>
    </dgm:pt>
    <dgm:pt modelId="{3E69EB13-A48C-4DFB-BBC9-8897F0781CD1}" type="pres">
      <dgm:prSet presAssocID="{0AFBB9D5-3CD9-4D06-8DDD-549AFFF9ED56}" presName="composite" presStyleCnt="0"/>
      <dgm:spPr/>
    </dgm:pt>
    <dgm:pt modelId="{24D6AD65-0EC2-4DFE-AC92-DA03EF7B8E94}" type="pres">
      <dgm:prSet presAssocID="{0AFBB9D5-3CD9-4D06-8DDD-549AFFF9ED56}" presName="parentText" presStyleLbl="alignNode1" presStyleIdx="4" presStyleCnt="8">
        <dgm:presLayoutVars>
          <dgm:chMax val="1"/>
          <dgm:bulletEnabled val="1"/>
        </dgm:presLayoutVars>
      </dgm:prSet>
      <dgm:spPr/>
      <dgm:t>
        <a:bodyPr/>
        <a:lstStyle/>
        <a:p>
          <a:endParaRPr lang="en-IN"/>
        </a:p>
      </dgm:t>
    </dgm:pt>
    <dgm:pt modelId="{C65E4BCF-21A2-4F69-B342-E5032C929716}" type="pres">
      <dgm:prSet presAssocID="{0AFBB9D5-3CD9-4D06-8DDD-549AFFF9ED56}" presName="descendantText" presStyleLbl="alignAcc1" presStyleIdx="4" presStyleCnt="8">
        <dgm:presLayoutVars>
          <dgm:bulletEnabled val="1"/>
        </dgm:presLayoutVars>
      </dgm:prSet>
      <dgm:spPr/>
      <dgm:t>
        <a:bodyPr/>
        <a:lstStyle/>
        <a:p>
          <a:endParaRPr lang="en-IN"/>
        </a:p>
      </dgm:t>
    </dgm:pt>
    <dgm:pt modelId="{99556D78-BDF4-45FA-9F38-43C30BE79D76}" type="pres">
      <dgm:prSet presAssocID="{90451FD2-11DE-4FBA-A3E8-25AC44A61E33}" presName="sp" presStyleCnt="0"/>
      <dgm:spPr/>
    </dgm:pt>
    <dgm:pt modelId="{F4F5A9F1-E866-4834-9F8D-51B56EEB87F1}" type="pres">
      <dgm:prSet presAssocID="{86E62F17-0FE1-403F-BBBC-E4E5C32DEC98}" presName="composite" presStyleCnt="0"/>
      <dgm:spPr/>
    </dgm:pt>
    <dgm:pt modelId="{62B1E830-AAD6-4EEC-9F74-61E051AB330D}" type="pres">
      <dgm:prSet presAssocID="{86E62F17-0FE1-403F-BBBC-E4E5C32DEC98}" presName="parentText" presStyleLbl="alignNode1" presStyleIdx="5" presStyleCnt="8">
        <dgm:presLayoutVars>
          <dgm:chMax val="1"/>
          <dgm:bulletEnabled val="1"/>
        </dgm:presLayoutVars>
      </dgm:prSet>
      <dgm:spPr/>
      <dgm:t>
        <a:bodyPr/>
        <a:lstStyle/>
        <a:p>
          <a:endParaRPr lang="en-IN"/>
        </a:p>
      </dgm:t>
    </dgm:pt>
    <dgm:pt modelId="{993F559E-6F7D-4158-9BD5-3FCD3147D8FC}" type="pres">
      <dgm:prSet presAssocID="{86E62F17-0FE1-403F-BBBC-E4E5C32DEC98}" presName="descendantText" presStyleLbl="alignAcc1" presStyleIdx="5" presStyleCnt="8">
        <dgm:presLayoutVars>
          <dgm:bulletEnabled val="1"/>
        </dgm:presLayoutVars>
      </dgm:prSet>
      <dgm:spPr/>
      <dgm:t>
        <a:bodyPr/>
        <a:lstStyle/>
        <a:p>
          <a:endParaRPr lang="en-IN"/>
        </a:p>
      </dgm:t>
    </dgm:pt>
    <dgm:pt modelId="{FA16DB6D-D57F-49D7-A814-CFB1AF6454AE}" type="pres">
      <dgm:prSet presAssocID="{9225D11F-AA5B-4FC7-9026-D8EE2F428CE1}" presName="sp" presStyleCnt="0"/>
      <dgm:spPr/>
    </dgm:pt>
    <dgm:pt modelId="{651F1258-3BA8-4D21-AE8E-CE9209EA89DA}" type="pres">
      <dgm:prSet presAssocID="{A247066E-621B-4E9F-9340-4BD4CA79E9BD}" presName="composite" presStyleCnt="0"/>
      <dgm:spPr/>
    </dgm:pt>
    <dgm:pt modelId="{40A14F5F-E161-45F6-9759-07A4179963DD}" type="pres">
      <dgm:prSet presAssocID="{A247066E-621B-4E9F-9340-4BD4CA79E9BD}" presName="parentText" presStyleLbl="alignNode1" presStyleIdx="6" presStyleCnt="8">
        <dgm:presLayoutVars>
          <dgm:chMax val="1"/>
          <dgm:bulletEnabled val="1"/>
        </dgm:presLayoutVars>
      </dgm:prSet>
      <dgm:spPr/>
      <dgm:t>
        <a:bodyPr/>
        <a:lstStyle/>
        <a:p>
          <a:endParaRPr lang="en-IN"/>
        </a:p>
      </dgm:t>
    </dgm:pt>
    <dgm:pt modelId="{376415C0-25E7-4414-BF28-F6AF95A4136E}" type="pres">
      <dgm:prSet presAssocID="{A247066E-621B-4E9F-9340-4BD4CA79E9BD}" presName="descendantText" presStyleLbl="alignAcc1" presStyleIdx="6" presStyleCnt="8">
        <dgm:presLayoutVars>
          <dgm:bulletEnabled val="1"/>
        </dgm:presLayoutVars>
      </dgm:prSet>
      <dgm:spPr/>
      <dgm:t>
        <a:bodyPr/>
        <a:lstStyle/>
        <a:p>
          <a:endParaRPr lang="en-IN"/>
        </a:p>
      </dgm:t>
    </dgm:pt>
    <dgm:pt modelId="{E8E654C8-AE14-454A-90C1-E0CD414CB455}" type="pres">
      <dgm:prSet presAssocID="{8DFD8E51-7176-425A-967E-FE10ED69AA1A}" presName="sp" presStyleCnt="0"/>
      <dgm:spPr/>
    </dgm:pt>
    <dgm:pt modelId="{2050DA70-A70F-4BA9-9D95-0B915CA9199B}" type="pres">
      <dgm:prSet presAssocID="{488B0C55-D803-46A9-8377-868BB4F3635D}" presName="composite" presStyleCnt="0"/>
      <dgm:spPr/>
    </dgm:pt>
    <dgm:pt modelId="{DEED1712-6FFF-42B3-ACE1-8A9264D136DB}" type="pres">
      <dgm:prSet presAssocID="{488B0C55-D803-46A9-8377-868BB4F3635D}" presName="parentText" presStyleLbl="alignNode1" presStyleIdx="7" presStyleCnt="8">
        <dgm:presLayoutVars>
          <dgm:chMax val="1"/>
          <dgm:bulletEnabled val="1"/>
        </dgm:presLayoutVars>
      </dgm:prSet>
      <dgm:spPr/>
      <dgm:t>
        <a:bodyPr/>
        <a:lstStyle/>
        <a:p>
          <a:endParaRPr lang="en-IN"/>
        </a:p>
      </dgm:t>
    </dgm:pt>
    <dgm:pt modelId="{0E2C6BAB-D2FE-4498-AB60-AEE77615D61E}" type="pres">
      <dgm:prSet presAssocID="{488B0C55-D803-46A9-8377-868BB4F3635D}" presName="descendantText" presStyleLbl="alignAcc1" presStyleIdx="7" presStyleCnt="8">
        <dgm:presLayoutVars>
          <dgm:bulletEnabled val="1"/>
        </dgm:presLayoutVars>
      </dgm:prSet>
      <dgm:spPr/>
      <dgm:t>
        <a:bodyPr/>
        <a:lstStyle/>
        <a:p>
          <a:endParaRPr lang="en-IN"/>
        </a:p>
      </dgm:t>
    </dgm:pt>
  </dgm:ptLst>
  <dgm:cxnLst>
    <dgm:cxn modelId="{4CF613DC-6676-4B27-A7F2-426994B3AC3F}" type="presOf" srcId="{86E62F17-0FE1-403F-BBBC-E4E5C32DEC98}" destId="{62B1E830-AAD6-4EEC-9F74-61E051AB330D}" srcOrd="0" destOrd="0" presId="urn:microsoft.com/office/officeart/2005/8/layout/chevron2"/>
    <dgm:cxn modelId="{FAAFA411-34B1-41D0-A9AD-2AA0B9683778}" type="presOf" srcId="{24D3455D-B8A9-4E05-83C1-9AFF4DD3480E}" destId="{B3D66B38-A64B-44C9-B8CC-F4554CA5EE64}" srcOrd="0" destOrd="0" presId="urn:microsoft.com/office/officeart/2005/8/layout/chevron2"/>
    <dgm:cxn modelId="{7249E9D0-D2A1-44B9-B2AD-D83CC07526DA}" type="presOf" srcId="{BCEB06A3-7C31-4932-8440-99E0E4797698}" destId="{0B72DAC1-3B14-4898-A515-97D4F6A889DB}" srcOrd="0" destOrd="0" presId="urn:microsoft.com/office/officeart/2005/8/layout/chevron2"/>
    <dgm:cxn modelId="{49F92EA7-9F33-40D7-AE6A-7F46479CAF9C}" type="presOf" srcId="{488B0C55-D803-46A9-8377-868BB4F3635D}" destId="{DEED1712-6FFF-42B3-ACE1-8A9264D136DB}" srcOrd="0" destOrd="0" presId="urn:microsoft.com/office/officeart/2005/8/layout/chevron2"/>
    <dgm:cxn modelId="{E63470B7-ADDF-4A7C-AC9A-3230E39171CD}" type="presOf" srcId="{309FF4BC-959A-4831-9BC8-3FB9C088F0BD}" destId="{66B6BF14-7EBE-4F21-802B-FD82E2F2D0C3}" srcOrd="0" destOrd="0" presId="urn:microsoft.com/office/officeart/2005/8/layout/chevron2"/>
    <dgm:cxn modelId="{F34199BA-307B-4AAB-9972-CC6E58CA20B9}" type="presOf" srcId="{A247066E-621B-4E9F-9340-4BD4CA79E9BD}" destId="{40A14F5F-E161-45F6-9759-07A4179963DD}" srcOrd="0" destOrd="0" presId="urn:microsoft.com/office/officeart/2005/8/layout/chevron2"/>
    <dgm:cxn modelId="{215E9EC2-7D69-4CA4-AB60-E320786939AA}" type="presOf" srcId="{4D0D8AF8-E28C-4383-BB13-2698BB245249}" destId="{A4B1159C-9B40-41AE-8470-C0481DE20824}" srcOrd="0" destOrd="0" presId="urn:microsoft.com/office/officeart/2005/8/layout/chevron2"/>
    <dgm:cxn modelId="{0579C2C6-3C31-468D-BFA1-FE90A4CAE7D3}" type="presOf" srcId="{D610B097-0658-4BC5-97FF-7916015AB34D}" destId="{C65E4BCF-21A2-4F69-B342-E5032C929716}" srcOrd="0" destOrd="0" presId="urn:microsoft.com/office/officeart/2005/8/layout/chevron2"/>
    <dgm:cxn modelId="{E9F38B35-37A4-4A99-8D68-69D535DB4992}" srcId="{172B66B4-4BB6-43E6-9734-6E8009E19246}" destId="{1B829DD1-5F78-4E72-BB7E-DF7F590C3DF7}" srcOrd="0" destOrd="0" parTransId="{0B73B4F1-F56B-4B76-97E4-F6D265D94111}" sibTransId="{C1B4519A-729D-46B4-BCDF-5B0FC7917F44}"/>
    <dgm:cxn modelId="{9FD360F8-D70B-49F0-8640-F4ECBCB42191}" srcId="{86E62F17-0FE1-403F-BBBC-E4E5C32DEC98}" destId="{453CCD03-C1E5-4E2D-9D93-84DAB0E12983}" srcOrd="0" destOrd="0" parTransId="{B3B088A9-8EFF-473D-A7CB-556F78C5211B}" sibTransId="{5DE9B38E-F63B-4DB6-82FE-360A665557BB}"/>
    <dgm:cxn modelId="{2E6A8E47-C950-4F21-B2F2-4594E68BB865}" srcId="{A247066E-621B-4E9F-9340-4BD4CA79E9BD}" destId="{C80AE2F4-A7D6-4D30-9C02-034D270E1E35}" srcOrd="0" destOrd="0" parTransId="{4D0ECBDC-35FD-4152-A754-ABAA535D67D1}" sibTransId="{A60B0968-F864-4BCF-920D-19C94E6BDBD4}"/>
    <dgm:cxn modelId="{2839885E-56C8-4B99-8068-ACD7B80A7B85}" srcId="{A64F40E0-64EB-4062-B427-93190921E2FE}" destId="{172B66B4-4BB6-43E6-9734-6E8009E19246}" srcOrd="3" destOrd="0" parTransId="{EB91B048-708D-4B5C-B666-965E88B1FF95}" sibTransId="{AF43FE91-031B-4DCA-9397-93B12E2AA9E9}"/>
    <dgm:cxn modelId="{247E1946-27AC-4DFC-9595-D322791B3208}" type="presOf" srcId="{209ACB18-875F-46B0-BB09-F34EA2B1D908}" destId="{D125E6B2-5E49-46D4-A97E-C515354AD070}" srcOrd="0" destOrd="0" presId="urn:microsoft.com/office/officeart/2005/8/layout/chevron2"/>
    <dgm:cxn modelId="{148138E7-8DD8-4E58-BDCD-FC7380A7BA8E}" srcId="{309FF4BC-959A-4831-9BC8-3FB9C088F0BD}" destId="{209ACB18-875F-46B0-BB09-F34EA2B1D908}" srcOrd="0" destOrd="0" parTransId="{6023C515-B6C3-4AC9-8514-56324EB708EE}" sibTransId="{D899A255-D0D4-4F61-ACDA-8F19CBA7BCE3}"/>
    <dgm:cxn modelId="{D3A8772B-7596-4E80-81AF-3863C051C86D}" type="presOf" srcId="{C80AE2F4-A7D6-4D30-9C02-034D270E1E35}" destId="{376415C0-25E7-4414-BF28-F6AF95A4136E}" srcOrd="0" destOrd="0" presId="urn:microsoft.com/office/officeart/2005/8/layout/chevron2"/>
    <dgm:cxn modelId="{7887AFDB-6AF5-4663-A8C3-EBC6EE380347}" srcId="{A64F40E0-64EB-4062-B427-93190921E2FE}" destId="{BCEB06A3-7C31-4932-8440-99E0E4797698}" srcOrd="1" destOrd="0" parTransId="{B8FFE52C-CB72-4E08-823E-42113923DADC}" sibTransId="{B7F116ED-145F-4349-AE05-16BEEA0FE100}"/>
    <dgm:cxn modelId="{DA30919A-1804-4BB4-92DD-77EE1EF5AAE0}" srcId="{A64F40E0-64EB-4062-B427-93190921E2FE}" destId="{86E62F17-0FE1-403F-BBBC-E4E5C32DEC98}" srcOrd="5" destOrd="0" parTransId="{8CF71CE9-7CCC-4457-BD57-9189517CC90A}" sibTransId="{9225D11F-AA5B-4FC7-9026-D8EE2F428CE1}"/>
    <dgm:cxn modelId="{9217BF6E-AEAA-43B1-A1AB-E647A964662D}" srcId="{BCEB06A3-7C31-4932-8440-99E0E4797698}" destId="{7FCACAB4-E666-49E0-A891-05A311826A04}" srcOrd="0" destOrd="0" parTransId="{5B6E7984-753C-496E-877D-6F83CAE70E28}" sibTransId="{A8AE2535-89BD-4810-97A9-B8C7B16763E5}"/>
    <dgm:cxn modelId="{7DC8BC2D-4735-41BE-A0E1-7F3756AEE313}" srcId="{A64F40E0-64EB-4062-B427-93190921E2FE}" destId="{4D0D8AF8-E28C-4383-BB13-2698BB245249}" srcOrd="0" destOrd="0" parTransId="{B1C8DD8B-74E5-4508-8EE1-F90938BDDA21}" sibTransId="{483490BB-DC9F-481C-BF1A-9C6B63DE54A1}"/>
    <dgm:cxn modelId="{03C05EA7-7AAA-4EB1-B2F0-C9CC768EA5FF}" type="presOf" srcId="{1B829DD1-5F78-4E72-BB7E-DF7F590C3DF7}" destId="{FCEEE27E-D0EA-4300-B132-1A5179243FA9}" srcOrd="0" destOrd="0" presId="urn:microsoft.com/office/officeart/2005/8/layout/chevron2"/>
    <dgm:cxn modelId="{B8FE8B06-7969-40D9-9402-4E6C0B6C3344}" srcId="{0AFBB9D5-3CD9-4D06-8DDD-549AFFF9ED56}" destId="{D610B097-0658-4BC5-97FF-7916015AB34D}" srcOrd="0" destOrd="0" parTransId="{09E851B1-8F58-43B1-B493-A86DF07B776E}" sibTransId="{98025D59-3D4B-4701-90E1-1EA6E61BEF69}"/>
    <dgm:cxn modelId="{989EEA14-097E-48BE-8C9D-1DF8F78F2DCA}" type="presOf" srcId="{453CCD03-C1E5-4E2D-9D93-84DAB0E12983}" destId="{993F559E-6F7D-4158-9BD5-3FCD3147D8FC}" srcOrd="0" destOrd="0" presId="urn:microsoft.com/office/officeart/2005/8/layout/chevron2"/>
    <dgm:cxn modelId="{F10E5A89-F502-42B1-93B8-1D7BD6B18434}" srcId="{4D0D8AF8-E28C-4383-BB13-2698BB245249}" destId="{24D3455D-B8A9-4E05-83C1-9AFF4DD3480E}" srcOrd="0" destOrd="0" parTransId="{D01768AC-B86B-484A-87B8-E535505D7491}" sibTransId="{3188B8D9-F2C5-4A2D-98C1-36F0844FC251}"/>
    <dgm:cxn modelId="{D3F1B564-A450-4799-8BC4-4FBBAAFF22D3}" srcId="{488B0C55-D803-46A9-8377-868BB4F3635D}" destId="{D44F8F7E-3716-4F8E-A888-63E6CE7B581B}" srcOrd="0" destOrd="0" parTransId="{6BD6FFD6-6B38-4755-841D-76C24D283C14}" sibTransId="{7A112130-20DF-4E9F-B896-9EC358ECDDD5}"/>
    <dgm:cxn modelId="{B154B938-9299-46C3-A354-2EF99B053E73}" type="presOf" srcId="{A64F40E0-64EB-4062-B427-93190921E2FE}" destId="{0AAA4CC6-8736-4025-9D5C-C8D0D1424C56}" srcOrd="0" destOrd="0" presId="urn:microsoft.com/office/officeart/2005/8/layout/chevron2"/>
    <dgm:cxn modelId="{B88D9D61-B964-4BAE-8C08-C104031F778E}" type="presOf" srcId="{7FCACAB4-E666-49E0-A891-05A311826A04}" destId="{5F89B59E-F183-4135-B4AE-346D1E49008B}" srcOrd="0" destOrd="0" presId="urn:microsoft.com/office/officeart/2005/8/layout/chevron2"/>
    <dgm:cxn modelId="{4D06E6D1-9AD3-4992-80E7-2E176D7C23A0}" srcId="{A64F40E0-64EB-4062-B427-93190921E2FE}" destId="{309FF4BC-959A-4831-9BC8-3FB9C088F0BD}" srcOrd="2" destOrd="0" parTransId="{D6B608F9-FE1A-42FF-AEF8-41D642820F03}" sibTransId="{EE801764-DF56-4D7B-9603-7074C5B778E1}"/>
    <dgm:cxn modelId="{C4E4DC89-442F-462C-91FE-79F21A8D6445}" type="presOf" srcId="{D44F8F7E-3716-4F8E-A888-63E6CE7B581B}" destId="{0E2C6BAB-D2FE-4498-AB60-AEE77615D61E}" srcOrd="0" destOrd="0" presId="urn:microsoft.com/office/officeart/2005/8/layout/chevron2"/>
    <dgm:cxn modelId="{E9EEDFE7-D445-4245-B7D2-E1643B220666}" srcId="{A64F40E0-64EB-4062-B427-93190921E2FE}" destId="{0AFBB9D5-3CD9-4D06-8DDD-549AFFF9ED56}" srcOrd="4" destOrd="0" parTransId="{FA262A45-F7AD-4599-9435-F28C63ADEE44}" sibTransId="{90451FD2-11DE-4FBA-A3E8-25AC44A61E33}"/>
    <dgm:cxn modelId="{240110E0-CA07-4C0A-8BB5-FD153F0F5311}" type="presOf" srcId="{172B66B4-4BB6-43E6-9734-6E8009E19246}" destId="{53DBE993-C36F-4DA1-8511-A6E7CB00120E}" srcOrd="0" destOrd="0" presId="urn:microsoft.com/office/officeart/2005/8/layout/chevron2"/>
    <dgm:cxn modelId="{454E097C-B2F0-4F3D-A787-A21AA77E99EA}" type="presOf" srcId="{0AFBB9D5-3CD9-4D06-8DDD-549AFFF9ED56}" destId="{24D6AD65-0EC2-4DFE-AC92-DA03EF7B8E94}" srcOrd="0" destOrd="0" presId="urn:microsoft.com/office/officeart/2005/8/layout/chevron2"/>
    <dgm:cxn modelId="{6FE618E1-96F4-4A87-B196-5A57B576291A}" srcId="{A64F40E0-64EB-4062-B427-93190921E2FE}" destId="{488B0C55-D803-46A9-8377-868BB4F3635D}" srcOrd="7" destOrd="0" parTransId="{751D8D4C-A81A-4195-A41B-306777A5A9C0}" sibTransId="{A361D1C2-9D93-4327-A07F-789D3E4F7632}"/>
    <dgm:cxn modelId="{0DE09A34-68FA-47FB-B812-F09A0CBC5CDA}" srcId="{A64F40E0-64EB-4062-B427-93190921E2FE}" destId="{A247066E-621B-4E9F-9340-4BD4CA79E9BD}" srcOrd="6" destOrd="0" parTransId="{F8A1F107-D284-4B4D-A757-08C5ABAFAEE6}" sibTransId="{8DFD8E51-7176-425A-967E-FE10ED69AA1A}"/>
    <dgm:cxn modelId="{6FCC0639-CBED-4129-8BED-2C260195EC7C}" type="presParOf" srcId="{0AAA4CC6-8736-4025-9D5C-C8D0D1424C56}" destId="{091C4098-9940-4F90-A677-C6BA18DDDB5B}" srcOrd="0" destOrd="0" presId="urn:microsoft.com/office/officeart/2005/8/layout/chevron2"/>
    <dgm:cxn modelId="{B1033266-53D2-4E03-981B-1F85DB8B4966}" type="presParOf" srcId="{091C4098-9940-4F90-A677-C6BA18DDDB5B}" destId="{A4B1159C-9B40-41AE-8470-C0481DE20824}" srcOrd="0" destOrd="0" presId="urn:microsoft.com/office/officeart/2005/8/layout/chevron2"/>
    <dgm:cxn modelId="{3EA26DDB-44A5-48D2-9C18-6C484626A088}" type="presParOf" srcId="{091C4098-9940-4F90-A677-C6BA18DDDB5B}" destId="{B3D66B38-A64B-44C9-B8CC-F4554CA5EE64}" srcOrd="1" destOrd="0" presId="urn:microsoft.com/office/officeart/2005/8/layout/chevron2"/>
    <dgm:cxn modelId="{DBA61200-DBF5-4658-BD78-E7AC48B9DA37}" type="presParOf" srcId="{0AAA4CC6-8736-4025-9D5C-C8D0D1424C56}" destId="{B4FE2FAB-4A75-429F-8479-6E024C17C771}" srcOrd="1" destOrd="0" presId="urn:microsoft.com/office/officeart/2005/8/layout/chevron2"/>
    <dgm:cxn modelId="{06B20E91-72C5-4DC1-A5C1-B6DC0893CE53}" type="presParOf" srcId="{0AAA4CC6-8736-4025-9D5C-C8D0D1424C56}" destId="{29652C66-8419-471A-9D96-BB2CA4863F68}" srcOrd="2" destOrd="0" presId="urn:microsoft.com/office/officeart/2005/8/layout/chevron2"/>
    <dgm:cxn modelId="{3A6E7D3B-F3B7-4378-B129-99B875F67DA2}" type="presParOf" srcId="{29652C66-8419-471A-9D96-BB2CA4863F68}" destId="{0B72DAC1-3B14-4898-A515-97D4F6A889DB}" srcOrd="0" destOrd="0" presId="urn:microsoft.com/office/officeart/2005/8/layout/chevron2"/>
    <dgm:cxn modelId="{B7774406-1240-49D9-A433-337ED688AE02}" type="presParOf" srcId="{29652C66-8419-471A-9D96-BB2CA4863F68}" destId="{5F89B59E-F183-4135-B4AE-346D1E49008B}" srcOrd="1" destOrd="0" presId="urn:microsoft.com/office/officeart/2005/8/layout/chevron2"/>
    <dgm:cxn modelId="{9169201A-0081-4200-A73B-5809A816A62D}" type="presParOf" srcId="{0AAA4CC6-8736-4025-9D5C-C8D0D1424C56}" destId="{BC9C856E-6AD6-43CE-A464-C58473126892}" srcOrd="3" destOrd="0" presId="urn:microsoft.com/office/officeart/2005/8/layout/chevron2"/>
    <dgm:cxn modelId="{F962385A-0EC8-42AB-8362-79C7372027DB}" type="presParOf" srcId="{0AAA4CC6-8736-4025-9D5C-C8D0D1424C56}" destId="{29FCC4B7-AF39-45E1-B00E-577EBF668C57}" srcOrd="4" destOrd="0" presId="urn:microsoft.com/office/officeart/2005/8/layout/chevron2"/>
    <dgm:cxn modelId="{A66C5650-17B4-4DDB-A012-9681F8D57336}" type="presParOf" srcId="{29FCC4B7-AF39-45E1-B00E-577EBF668C57}" destId="{66B6BF14-7EBE-4F21-802B-FD82E2F2D0C3}" srcOrd="0" destOrd="0" presId="urn:microsoft.com/office/officeart/2005/8/layout/chevron2"/>
    <dgm:cxn modelId="{801231B8-5325-4171-85F5-1566E4A6F535}" type="presParOf" srcId="{29FCC4B7-AF39-45E1-B00E-577EBF668C57}" destId="{D125E6B2-5E49-46D4-A97E-C515354AD070}" srcOrd="1" destOrd="0" presId="urn:microsoft.com/office/officeart/2005/8/layout/chevron2"/>
    <dgm:cxn modelId="{84C0FC5B-E282-4815-8357-ECD1E4C02115}" type="presParOf" srcId="{0AAA4CC6-8736-4025-9D5C-C8D0D1424C56}" destId="{B8DB0E0C-C731-43AE-8268-31C6A445A966}" srcOrd="5" destOrd="0" presId="urn:microsoft.com/office/officeart/2005/8/layout/chevron2"/>
    <dgm:cxn modelId="{CFA722D3-EB88-4CAB-A89A-BDE4AF0F2C6A}" type="presParOf" srcId="{0AAA4CC6-8736-4025-9D5C-C8D0D1424C56}" destId="{32208B9A-032C-47EA-A8E9-E7DD627C0000}" srcOrd="6" destOrd="0" presId="urn:microsoft.com/office/officeart/2005/8/layout/chevron2"/>
    <dgm:cxn modelId="{10C7CBB4-2B0B-4D6C-8481-C1CCC6E84038}" type="presParOf" srcId="{32208B9A-032C-47EA-A8E9-E7DD627C0000}" destId="{53DBE993-C36F-4DA1-8511-A6E7CB00120E}" srcOrd="0" destOrd="0" presId="urn:microsoft.com/office/officeart/2005/8/layout/chevron2"/>
    <dgm:cxn modelId="{076F13F3-FE0B-462B-87DF-606A29D97280}" type="presParOf" srcId="{32208B9A-032C-47EA-A8E9-E7DD627C0000}" destId="{FCEEE27E-D0EA-4300-B132-1A5179243FA9}" srcOrd="1" destOrd="0" presId="urn:microsoft.com/office/officeart/2005/8/layout/chevron2"/>
    <dgm:cxn modelId="{33BC1519-39DB-43BF-B1A7-4E107AB6D4B3}" type="presParOf" srcId="{0AAA4CC6-8736-4025-9D5C-C8D0D1424C56}" destId="{9632C889-A6F2-4863-ADFC-29A45D202435}" srcOrd="7" destOrd="0" presId="urn:microsoft.com/office/officeart/2005/8/layout/chevron2"/>
    <dgm:cxn modelId="{E51C5E0E-1CC3-462F-93C6-6261D99C65F7}" type="presParOf" srcId="{0AAA4CC6-8736-4025-9D5C-C8D0D1424C56}" destId="{3E69EB13-A48C-4DFB-BBC9-8897F0781CD1}" srcOrd="8" destOrd="0" presId="urn:microsoft.com/office/officeart/2005/8/layout/chevron2"/>
    <dgm:cxn modelId="{AD684B2E-EBD6-47F3-85E6-532CA8B84DB9}" type="presParOf" srcId="{3E69EB13-A48C-4DFB-BBC9-8897F0781CD1}" destId="{24D6AD65-0EC2-4DFE-AC92-DA03EF7B8E94}" srcOrd="0" destOrd="0" presId="urn:microsoft.com/office/officeart/2005/8/layout/chevron2"/>
    <dgm:cxn modelId="{4C66BC5C-1194-49D3-9DAC-4FABB894CFF0}" type="presParOf" srcId="{3E69EB13-A48C-4DFB-BBC9-8897F0781CD1}" destId="{C65E4BCF-21A2-4F69-B342-E5032C929716}" srcOrd="1" destOrd="0" presId="urn:microsoft.com/office/officeart/2005/8/layout/chevron2"/>
    <dgm:cxn modelId="{69F7E977-FA10-42C1-A1B5-D5E5C2CD9D46}" type="presParOf" srcId="{0AAA4CC6-8736-4025-9D5C-C8D0D1424C56}" destId="{99556D78-BDF4-45FA-9F38-43C30BE79D76}" srcOrd="9" destOrd="0" presId="urn:microsoft.com/office/officeart/2005/8/layout/chevron2"/>
    <dgm:cxn modelId="{418F2A81-C6C1-41D6-9D77-1C892F0D9B74}" type="presParOf" srcId="{0AAA4CC6-8736-4025-9D5C-C8D0D1424C56}" destId="{F4F5A9F1-E866-4834-9F8D-51B56EEB87F1}" srcOrd="10" destOrd="0" presId="urn:microsoft.com/office/officeart/2005/8/layout/chevron2"/>
    <dgm:cxn modelId="{6C2CAA8F-68AC-4574-BBD7-009D31C84775}" type="presParOf" srcId="{F4F5A9F1-E866-4834-9F8D-51B56EEB87F1}" destId="{62B1E830-AAD6-4EEC-9F74-61E051AB330D}" srcOrd="0" destOrd="0" presId="urn:microsoft.com/office/officeart/2005/8/layout/chevron2"/>
    <dgm:cxn modelId="{C39060DE-3E91-4768-B654-8FBB1803A123}" type="presParOf" srcId="{F4F5A9F1-E866-4834-9F8D-51B56EEB87F1}" destId="{993F559E-6F7D-4158-9BD5-3FCD3147D8FC}" srcOrd="1" destOrd="0" presId="urn:microsoft.com/office/officeart/2005/8/layout/chevron2"/>
    <dgm:cxn modelId="{BCD5C4D9-D4E8-498F-A6EE-912ADB15542D}" type="presParOf" srcId="{0AAA4CC6-8736-4025-9D5C-C8D0D1424C56}" destId="{FA16DB6D-D57F-49D7-A814-CFB1AF6454AE}" srcOrd="11" destOrd="0" presId="urn:microsoft.com/office/officeart/2005/8/layout/chevron2"/>
    <dgm:cxn modelId="{29589ACE-577B-4FAE-82D0-8D583E14D72C}" type="presParOf" srcId="{0AAA4CC6-8736-4025-9D5C-C8D0D1424C56}" destId="{651F1258-3BA8-4D21-AE8E-CE9209EA89DA}" srcOrd="12" destOrd="0" presId="urn:microsoft.com/office/officeart/2005/8/layout/chevron2"/>
    <dgm:cxn modelId="{E69629C1-BE5B-4ACB-BC61-C6262488660F}" type="presParOf" srcId="{651F1258-3BA8-4D21-AE8E-CE9209EA89DA}" destId="{40A14F5F-E161-45F6-9759-07A4179963DD}" srcOrd="0" destOrd="0" presId="urn:microsoft.com/office/officeart/2005/8/layout/chevron2"/>
    <dgm:cxn modelId="{AE6F88AA-A7FD-4C64-ACEA-735E32882F97}" type="presParOf" srcId="{651F1258-3BA8-4D21-AE8E-CE9209EA89DA}" destId="{376415C0-25E7-4414-BF28-F6AF95A4136E}" srcOrd="1" destOrd="0" presId="urn:microsoft.com/office/officeart/2005/8/layout/chevron2"/>
    <dgm:cxn modelId="{742B195C-D0A8-44E8-A23A-7ADA215F3E40}" type="presParOf" srcId="{0AAA4CC6-8736-4025-9D5C-C8D0D1424C56}" destId="{E8E654C8-AE14-454A-90C1-E0CD414CB455}" srcOrd="13" destOrd="0" presId="urn:microsoft.com/office/officeart/2005/8/layout/chevron2"/>
    <dgm:cxn modelId="{908F2CDE-AFA8-464D-AEF1-117A3703788F}" type="presParOf" srcId="{0AAA4CC6-8736-4025-9D5C-C8D0D1424C56}" destId="{2050DA70-A70F-4BA9-9D95-0B915CA9199B}" srcOrd="14" destOrd="0" presId="urn:microsoft.com/office/officeart/2005/8/layout/chevron2"/>
    <dgm:cxn modelId="{22B3232E-3CA2-4CD2-9B34-6572DDA8E160}" type="presParOf" srcId="{2050DA70-A70F-4BA9-9D95-0B915CA9199B}" destId="{DEED1712-6FFF-42B3-ACE1-8A9264D136DB}" srcOrd="0" destOrd="0" presId="urn:microsoft.com/office/officeart/2005/8/layout/chevron2"/>
    <dgm:cxn modelId="{9AB3F775-38E4-4995-8185-58B0CD2523AB}" type="presParOf" srcId="{2050DA70-A70F-4BA9-9D95-0B915CA9199B}" destId="{0E2C6BAB-D2FE-4498-AB60-AEE77615D61E}"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E0DE595-BBFD-4CF2-9CFB-B240AE25F44C}" type="datetimeFigureOut">
              <a:rPr lang="en-US" smtClean="0"/>
              <a:pPr/>
              <a:t>2/5/2024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132C7752-4212-4B2F-9717-098768D01D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0DE595-BBFD-4CF2-9CFB-B240AE25F44C}"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C7752-4212-4B2F-9717-098768D01D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E0DE595-BBFD-4CF2-9CFB-B240AE25F44C}"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C7752-4212-4B2F-9717-098768D01D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E0DE595-BBFD-4CF2-9CFB-B240AE25F44C}" type="datetimeFigureOut">
              <a:rPr lang="en-US" smtClean="0"/>
              <a:pPr/>
              <a:t>2/5/2024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132C7752-4212-4B2F-9717-098768D01D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E0DE595-BBFD-4CF2-9CFB-B240AE25F44C}" type="datetimeFigureOut">
              <a:rPr lang="en-US" smtClean="0"/>
              <a:pPr/>
              <a:t>2/5/2024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132C7752-4212-4B2F-9717-098768D01D7D}"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E0DE595-BBFD-4CF2-9CFB-B240AE25F44C}" type="datetimeFigureOut">
              <a:rPr lang="en-US" smtClean="0"/>
              <a:pPr/>
              <a:t>2/5/2024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132C7752-4212-4B2F-9717-098768D01D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E0DE595-BBFD-4CF2-9CFB-B240AE25F44C}"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132C7752-4212-4B2F-9717-098768D01D7D}"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E0DE595-BBFD-4CF2-9CFB-B240AE25F44C}" type="datetimeFigureOut">
              <a:rPr lang="en-US" smtClean="0"/>
              <a:pPr/>
              <a:t>2/5/2024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2C7752-4212-4B2F-9717-098768D01D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E0DE595-BBFD-4CF2-9CFB-B240AE25F44C}" type="datetimeFigureOut">
              <a:rPr lang="en-US" smtClean="0"/>
              <a:pPr/>
              <a:t>2/5/2024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C7752-4212-4B2F-9717-098768D01D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E0DE595-BBFD-4CF2-9CFB-B240AE25F44C}" type="datetimeFigureOut">
              <a:rPr lang="en-US" smtClean="0"/>
              <a:pPr/>
              <a:t>2/5/2024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2C7752-4212-4B2F-9717-098768D01D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E0DE595-BBFD-4CF2-9CFB-B240AE25F44C}"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132C7752-4212-4B2F-9717-098768D01D7D}"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E0DE595-BBFD-4CF2-9CFB-B240AE25F44C}" type="datetimeFigureOut">
              <a:rPr lang="en-US" smtClean="0"/>
              <a:pPr/>
              <a:t>2/5/2024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32C7752-4212-4B2F-9717-098768D01D7D}"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javatpoint.com/supervised-machine-learnin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Unit-1</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Introduction to Machine Learning</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Machine Learning:</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Machine learning uses data to detect various patterns in a given dataset.</a:t>
            </a:r>
          </a:p>
          <a:p>
            <a:pPr algn="just"/>
            <a:r>
              <a:rPr lang="en-US" dirty="0" smtClean="0"/>
              <a:t>It can learn from past data and improve automatically.</a:t>
            </a:r>
          </a:p>
          <a:p>
            <a:pPr algn="just"/>
            <a:r>
              <a:rPr lang="en-US" dirty="0" smtClean="0"/>
              <a:t>It is a data-driven technology.</a:t>
            </a:r>
          </a:p>
          <a:p>
            <a:pPr algn="just"/>
            <a:r>
              <a:rPr lang="en-US" dirty="0" smtClean="0"/>
              <a:t>Machine learning is much similar to data mining as it also deals with the huge amount of the data.</a:t>
            </a:r>
          </a:p>
          <a:p>
            <a:pPr algn="just"/>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 for Machine Learning</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Rapid increment in the production of data</a:t>
            </a:r>
          </a:p>
          <a:p>
            <a:r>
              <a:rPr lang="en-US" dirty="0" smtClean="0"/>
              <a:t>Solving complex problems, which are difficult for a human</a:t>
            </a:r>
          </a:p>
          <a:p>
            <a:r>
              <a:rPr lang="en-US" dirty="0" smtClean="0"/>
              <a:t>Decision making in various sector including finance</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9458" name="Picture 2" descr="Graphic of machine learning's contributions to AI applications."/>
          <p:cNvPicPr>
            <a:picLocks noChangeAspect="1" noChangeArrowheads="1"/>
          </p:cNvPicPr>
          <p:nvPr/>
        </p:nvPicPr>
        <p:blipFill>
          <a:blip r:embed="rId2"/>
          <a:srcRect l="8639" t="9285" r="8861" b="9572"/>
          <a:stretch>
            <a:fillRect/>
          </a:stretch>
        </p:blipFill>
        <p:spPr bwMode="auto">
          <a:xfrm>
            <a:off x="0" y="0"/>
            <a:ext cx="9144000" cy="6857999"/>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1506" name="Picture 2" descr="Machine Learning Pros and cons"/>
          <p:cNvPicPr>
            <a:picLocks noChangeAspect="1" noChangeArrowheads="1"/>
          </p:cNvPicPr>
          <p:nvPr/>
        </p:nvPicPr>
        <p:blipFill>
          <a:blip r:embed="rId2"/>
          <a:srcRect t="14583" r="46875"/>
          <a:stretch>
            <a:fillRect/>
          </a:stretch>
        </p:blipFill>
        <p:spPr bwMode="auto">
          <a:xfrm>
            <a:off x="-1" y="0"/>
            <a:ext cx="9144001" cy="68580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 of Machine Learning</a:t>
            </a:r>
            <a:endParaRPr lang="en-US" dirty="0"/>
          </a:p>
        </p:txBody>
      </p:sp>
      <p:sp>
        <p:nvSpPr>
          <p:cNvPr id="4" name="Content Placeholder 3"/>
          <p:cNvSpPr>
            <a:spLocks noGrp="1"/>
          </p:cNvSpPr>
          <p:nvPr>
            <p:ph idx="1"/>
          </p:nvPr>
        </p:nvSpPr>
        <p:spPr/>
        <p:txBody>
          <a:bodyPr/>
          <a:lstStyle/>
          <a:p>
            <a:endParaRPr lang="en-US" dirty="0"/>
          </a:p>
        </p:txBody>
      </p:sp>
      <p:pic>
        <p:nvPicPr>
          <p:cNvPr id="22530" name="Picture 2" descr="History of Machine Learning"/>
          <p:cNvPicPr>
            <a:picLocks noChangeAspect="1" noChangeArrowheads="1"/>
          </p:cNvPicPr>
          <p:nvPr/>
        </p:nvPicPr>
        <p:blipFill>
          <a:blip r:embed="rId2"/>
          <a:srcRect/>
          <a:stretch>
            <a:fillRect/>
          </a:stretch>
        </p:blipFill>
        <p:spPr bwMode="auto">
          <a:xfrm>
            <a:off x="0" y="1357297"/>
            <a:ext cx="9144000" cy="5476913"/>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5393"/>
            <a:ext cx="9144000" cy="6883393"/>
          </a:xfrm>
        </p:spPr>
        <p:txBody>
          <a:bodyPr>
            <a:noAutofit/>
          </a:bodyPr>
          <a:lstStyle/>
          <a:p>
            <a:pPr algn="just">
              <a:buNone/>
            </a:pPr>
            <a:r>
              <a:rPr lang="en-US" sz="2400" b="1" i="1" u="sng" dirty="0" smtClean="0"/>
              <a:t>Computer machinery and intelligence:</a:t>
            </a:r>
          </a:p>
          <a:p>
            <a:pPr algn="just"/>
            <a:r>
              <a:rPr lang="en-US" sz="2400" b="1" dirty="0" smtClean="0"/>
              <a:t>1950:</a:t>
            </a:r>
            <a:r>
              <a:rPr lang="en-US" sz="2400" dirty="0" smtClean="0"/>
              <a:t> In 1950, Alan Turing published a seminal paper, "</a:t>
            </a:r>
            <a:r>
              <a:rPr lang="en-US" sz="2400" b="1" dirty="0" smtClean="0"/>
              <a:t>Computer Machinery and Intelligence</a:t>
            </a:r>
            <a:r>
              <a:rPr lang="en-US" sz="2400" dirty="0" smtClean="0"/>
              <a:t>," on the topic of artificial intelligence. </a:t>
            </a:r>
            <a:r>
              <a:rPr lang="en-US" sz="2400" b="1" dirty="0" smtClean="0"/>
              <a:t>In his paper, he asked, "Can machines think?"</a:t>
            </a:r>
            <a:endParaRPr lang="en-US" sz="2400" dirty="0" smtClean="0"/>
          </a:p>
          <a:p>
            <a:pPr algn="just">
              <a:buNone/>
            </a:pPr>
            <a:r>
              <a:rPr lang="en-US" sz="2400" b="1" i="1" u="sng" dirty="0" smtClean="0"/>
              <a:t>Machine intelligence in Games:</a:t>
            </a:r>
          </a:p>
          <a:p>
            <a:pPr algn="just"/>
            <a:r>
              <a:rPr lang="en-US" sz="2400" b="1" dirty="0" smtClean="0"/>
              <a:t>1952:</a:t>
            </a:r>
            <a:r>
              <a:rPr lang="en-US" sz="2400" dirty="0" smtClean="0"/>
              <a:t> Arthur Samuel, who was the pioneer of machine learning, created a program that helped an IBM computer to play a checkers game. It performed better more it played.</a:t>
            </a:r>
          </a:p>
          <a:p>
            <a:pPr algn="just"/>
            <a:r>
              <a:rPr lang="en-US" sz="2400" b="1" dirty="0" smtClean="0"/>
              <a:t>1959:</a:t>
            </a:r>
            <a:r>
              <a:rPr lang="en-US" sz="2400" dirty="0" smtClean="0"/>
              <a:t> In 1959, the term "Machine Learning" was first coined by </a:t>
            </a:r>
            <a:r>
              <a:rPr lang="en-US" sz="2400" b="1" dirty="0" smtClean="0"/>
              <a:t>Arthur Samuel</a:t>
            </a:r>
            <a:r>
              <a:rPr lang="en-US" sz="2400" dirty="0" smtClean="0"/>
              <a:t>.</a:t>
            </a:r>
          </a:p>
          <a:p>
            <a:pPr algn="just">
              <a:buNone/>
            </a:pPr>
            <a:r>
              <a:rPr lang="en-US" sz="2400" b="1" i="1" u="sng" dirty="0" smtClean="0"/>
              <a:t>The first "AI" winter:</a:t>
            </a:r>
          </a:p>
          <a:p>
            <a:pPr algn="just"/>
            <a:r>
              <a:rPr lang="en-US" sz="2400" dirty="0" smtClean="0"/>
              <a:t>The duration of 1974 to 1980 was the tough time for AI and ML researchers, and this duration was called as </a:t>
            </a:r>
            <a:r>
              <a:rPr lang="en-US" sz="2400" b="1" dirty="0" smtClean="0"/>
              <a:t>AI winter</a:t>
            </a:r>
            <a:r>
              <a:rPr lang="en-US" sz="2400" dirty="0" smtClean="0"/>
              <a:t>.</a:t>
            </a:r>
          </a:p>
          <a:p>
            <a:pPr algn="just"/>
            <a:r>
              <a:rPr lang="en-US" sz="2400" dirty="0" smtClean="0"/>
              <a:t>In this duration, failure of machine translation occurred, and people had reduced their interest from AI, which led to reduced funding by the government to the researches.</a:t>
            </a:r>
          </a:p>
          <a:p>
            <a:pPr algn="just"/>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Learning at 21</a:t>
            </a:r>
            <a:r>
              <a:rPr lang="en-US" baseline="30000" dirty="0" smtClean="0"/>
              <a:t>st</a:t>
            </a:r>
            <a:r>
              <a:rPr lang="en-US" dirty="0" smtClean="0"/>
              <a:t> century</a:t>
            </a:r>
            <a:br>
              <a:rPr lang="en-US" dirty="0" smtClean="0"/>
            </a:br>
            <a:endParaRPr lang="en-US" dirty="0"/>
          </a:p>
        </p:txBody>
      </p:sp>
      <p:sp>
        <p:nvSpPr>
          <p:cNvPr id="3" name="Content Placeholder 2"/>
          <p:cNvSpPr>
            <a:spLocks noGrp="1"/>
          </p:cNvSpPr>
          <p:nvPr>
            <p:ph idx="1"/>
          </p:nvPr>
        </p:nvSpPr>
        <p:spPr>
          <a:xfrm>
            <a:off x="304800" y="1071546"/>
            <a:ext cx="8686800" cy="5008579"/>
          </a:xfrm>
        </p:spPr>
        <p:txBody>
          <a:bodyPr>
            <a:noAutofit/>
          </a:bodyPr>
          <a:lstStyle/>
          <a:p>
            <a:pPr algn="just">
              <a:buNone/>
            </a:pPr>
            <a:r>
              <a:rPr lang="en-US" sz="1800" b="1" dirty="0" smtClean="0"/>
              <a:t>2007:</a:t>
            </a:r>
            <a:endParaRPr lang="en-US" sz="1800" dirty="0" smtClean="0"/>
          </a:p>
          <a:p>
            <a:pPr algn="just"/>
            <a:r>
              <a:rPr lang="en-US" sz="1800" dirty="0" smtClean="0"/>
              <a:t>Participants were tasked with increasing the accuracy of Netflix's recommendation algorithm when the Netflix Prize competition began.</a:t>
            </a:r>
          </a:p>
          <a:p>
            <a:pPr algn="just"/>
            <a:r>
              <a:rPr lang="en-US" sz="1800" dirty="0" smtClean="0"/>
              <a:t>Support learning made critical progress when a group of specialists utilized it to prepare a PC to play backgammon at a top-notch level.</a:t>
            </a:r>
          </a:p>
          <a:p>
            <a:pPr algn="just">
              <a:buNone/>
            </a:pPr>
            <a:r>
              <a:rPr lang="en-US" sz="1800" b="1" dirty="0" smtClean="0"/>
              <a:t>2008:</a:t>
            </a:r>
            <a:endParaRPr lang="en-US" sz="1800" dirty="0" smtClean="0"/>
          </a:p>
          <a:p>
            <a:pPr algn="just"/>
            <a:r>
              <a:rPr lang="en-US" sz="1800" dirty="0" smtClean="0"/>
              <a:t>Google delivered the Google Forecast Programming interface, a cloud-based help that permitted designers to integrate AI into their applications.</a:t>
            </a:r>
          </a:p>
          <a:p>
            <a:pPr algn="just"/>
            <a:r>
              <a:rPr lang="en-US" sz="1800" dirty="0" smtClean="0"/>
              <a:t>Confined Boltzmann Machines (RBMs), a kind of generative brain organization, acquired consideration for their capacity to demonstrate complex information conveyances.</a:t>
            </a:r>
          </a:p>
          <a:p>
            <a:pPr algn="just">
              <a:buNone/>
            </a:pPr>
            <a:r>
              <a:rPr lang="en-US" sz="1800" b="1" dirty="0" smtClean="0"/>
              <a:t>2010:</a:t>
            </a:r>
            <a:endParaRPr lang="en-US" sz="1800" dirty="0" smtClean="0"/>
          </a:p>
          <a:p>
            <a:pPr algn="just"/>
            <a:r>
              <a:rPr lang="en-US" sz="1800" dirty="0" smtClean="0"/>
              <a:t>The ImageNet Huge Scope Visual Acknowledgment Challenge (ILSVRC) was presented, driving progressions in PC vision, and prompting the advancement of profound convolutional brain organizations (CNNs).</a:t>
            </a:r>
          </a:p>
          <a:p>
            <a:pPr algn="just">
              <a:buNone/>
            </a:pPr>
            <a:r>
              <a:rPr lang="en-US" sz="1800" b="1" dirty="0" smtClean="0"/>
              <a:t>2012:</a:t>
            </a:r>
            <a:endParaRPr lang="en-US" sz="1800" dirty="0" smtClean="0"/>
          </a:p>
          <a:p>
            <a:pPr algn="just"/>
            <a:r>
              <a:rPr lang="en-US" sz="1800" dirty="0" err="1" smtClean="0"/>
              <a:t>AlexNet</a:t>
            </a:r>
            <a:r>
              <a:rPr lang="en-US" sz="1800" dirty="0" smtClean="0"/>
              <a:t>, a profound CNN created by Alex </a:t>
            </a:r>
            <a:r>
              <a:rPr lang="en-US" sz="1800" dirty="0" err="1" smtClean="0"/>
              <a:t>Krizhevsky</a:t>
            </a:r>
            <a:r>
              <a:rPr lang="en-US" sz="1800" dirty="0" smtClean="0"/>
              <a:t>, won the ILSVRC, fundamentally further developing picture order precision and laying out profound advancing as a predominant methodology in PC vision.</a:t>
            </a:r>
          </a:p>
          <a:p>
            <a:pPr algn="just"/>
            <a:endParaRPr lang="en-US" sz="1800" dirty="0" smtClean="0"/>
          </a:p>
          <a:p>
            <a:pPr algn="just">
              <a:buNone/>
            </a:pPr>
            <a:endParaRPr lang="en-US" sz="1800" dirty="0" smtClean="0"/>
          </a:p>
          <a:p>
            <a:pPr algn="just"/>
            <a:endParaRPr lang="en-US" sz="1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Learning at 21</a:t>
            </a:r>
            <a:r>
              <a:rPr lang="en-US" baseline="30000" dirty="0" smtClean="0"/>
              <a:t>st</a:t>
            </a:r>
            <a:r>
              <a:rPr lang="en-US" dirty="0" smtClean="0"/>
              <a:t> century</a:t>
            </a:r>
            <a:br>
              <a:rPr lang="en-US" dirty="0" smtClean="0"/>
            </a:br>
            <a:endParaRPr lang="en-US" dirty="0"/>
          </a:p>
        </p:txBody>
      </p:sp>
      <p:sp>
        <p:nvSpPr>
          <p:cNvPr id="3" name="Content Placeholder 2"/>
          <p:cNvSpPr>
            <a:spLocks noGrp="1"/>
          </p:cNvSpPr>
          <p:nvPr>
            <p:ph idx="1"/>
          </p:nvPr>
        </p:nvSpPr>
        <p:spPr>
          <a:xfrm>
            <a:off x="304800" y="1214422"/>
            <a:ext cx="8686800" cy="4865703"/>
          </a:xfrm>
        </p:spPr>
        <p:txBody>
          <a:bodyPr>
            <a:normAutofit fontScale="85000" lnSpcReduction="10000"/>
          </a:bodyPr>
          <a:lstStyle/>
          <a:p>
            <a:pPr algn="just">
              <a:buNone/>
            </a:pPr>
            <a:r>
              <a:rPr lang="en-US" b="1" dirty="0" smtClean="0"/>
              <a:t>2017:</a:t>
            </a:r>
            <a:endParaRPr lang="en-US" dirty="0" smtClean="0"/>
          </a:p>
          <a:p>
            <a:pPr algn="just"/>
            <a:r>
              <a:rPr lang="en-US" dirty="0" smtClean="0"/>
              <a:t>Move learning acquired noticeable quality, permitting </a:t>
            </a:r>
            <a:r>
              <a:rPr lang="en-US" dirty="0" err="1" smtClean="0"/>
              <a:t>pretrained</a:t>
            </a:r>
            <a:r>
              <a:rPr lang="en-US" dirty="0" smtClean="0"/>
              <a:t> models to be utilized for different errands with restricted information.</a:t>
            </a:r>
          </a:p>
          <a:p>
            <a:pPr algn="just"/>
            <a:r>
              <a:rPr lang="en-US" dirty="0" smtClean="0"/>
              <a:t>Better synthesis and generation of complex data were made possible by the introduction of generative models like </a:t>
            </a:r>
            <a:r>
              <a:rPr lang="en-US" dirty="0" err="1" smtClean="0"/>
              <a:t>variational</a:t>
            </a:r>
            <a:r>
              <a:rPr lang="en-US" dirty="0" smtClean="0"/>
              <a:t> </a:t>
            </a:r>
            <a:r>
              <a:rPr lang="en-US" dirty="0" err="1" smtClean="0"/>
              <a:t>autoencoders</a:t>
            </a:r>
            <a:r>
              <a:rPr lang="en-US" dirty="0" smtClean="0"/>
              <a:t> (VAEs) and Wasserstein GANs.</a:t>
            </a:r>
          </a:p>
          <a:p>
            <a:pPr algn="just"/>
            <a:r>
              <a:rPr lang="en-US" dirty="0" smtClean="0"/>
              <a:t>These are only a portion of the eminent headways and achievements in AI during the predefined period. The field kept on advancing quickly past 2017, with new leap forwards, strategies, and applications arising.</a:t>
            </a:r>
          </a:p>
          <a:p>
            <a:pPr algn="just"/>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Learning at present:</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The field of machine learning has made significant strides in recent years, and its applications are numerous, including self-driving cars, Amazon </a:t>
            </a:r>
            <a:r>
              <a:rPr lang="en-US" dirty="0" err="1" smtClean="0"/>
              <a:t>Alexa</a:t>
            </a:r>
            <a:r>
              <a:rPr lang="en-US" dirty="0" smtClean="0"/>
              <a:t>, Catboats, and the recommender system. It incorporates clustering, classification, decision tree, SVM algorithms, and reinforcement learning, as well as unsupervised and supervised learning.</a:t>
            </a:r>
          </a:p>
          <a:p>
            <a:pPr algn="just"/>
            <a:r>
              <a:rPr lang="en-US" dirty="0" smtClean="0"/>
              <a:t>Present day AI models can be utilized for making different expectations, including climate expectation, sickness forecast, financial exchange examination, and so on.</a:t>
            </a:r>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pplications of Machine learni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55576" y="0"/>
            <a:ext cx="7992888" cy="685287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677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21882" y="1295400"/>
            <a:ext cx="9179724" cy="5574107"/>
          </a:xfrm>
          <a:prstGeom prst="rect">
            <a:avLst/>
          </a:prstGeom>
        </p:spPr>
      </p:pic>
    </p:spTree>
    <p:extLst>
      <p:ext uri="{BB962C8B-B14F-4D97-AF65-F5344CB8AC3E}">
        <p14:creationId xmlns:p14="http://schemas.microsoft.com/office/powerpoint/2010/main" xmlns="" val="2512352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effectLst/>
              </a:rPr>
              <a:t>Machine Learning lifecycle</a:t>
            </a:r>
            <a:r>
              <a:rPr lang="en-IN" b="1" dirty="0" smtClean="0">
                <a:effectLst/>
              </a:rPr>
              <a:t>:</a:t>
            </a:r>
            <a:endParaRPr lang="en-IN" dirty="0"/>
          </a:p>
        </p:txBody>
      </p:sp>
      <p:graphicFrame>
        <p:nvGraphicFramePr>
          <p:cNvPr id="4" name="Diagram 3"/>
          <p:cNvGraphicFramePr/>
          <p:nvPr>
            <p:extLst>
              <p:ext uri="{D42A27DB-BD31-4B8C-83A1-F6EECF244321}">
                <p14:modId xmlns:p14="http://schemas.microsoft.com/office/powerpoint/2010/main" xmlns="" val="2312975212"/>
              </p:ext>
            </p:extLst>
          </p:nvPr>
        </p:nvGraphicFramePr>
        <p:xfrm>
          <a:off x="467544" y="1397000"/>
          <a:ext cx="8352928" cy="5128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92947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effectLst/>
              </a:rPr>
              <a:t>Types of Machine </a:t>
            </a:r>
            <a:r>
              <a:rPr lang="en-IN" b="1" dirty="0" smtClean="0">
                <a:effectLst/>
              </a:rPr>
              <a:t>Learning</a:t>
            </a:r>
            <a:endParaRPr lang="en-IN" dirty="0"/>
          </a:p>
        </p:txBody>
      </p:sp>
      <p:sp>
        <p:nvSpPr>
          <p:cNvPr id="3" name="Content Placeholder 2"/>
          <p:cNvSpPr>
            <a:spLocks noGrp="1"/>
          </p:cNvSpPr>
          <p:nvPr>
            <p:ph idx="1"/>
          </p:nvPr>
        </p:nvSpPr>
        <p:spPr/>
        <p:txBody>
          <a:bodyPr>
            <a:normAutofit/>
          </a:bodyPr>
          <a:lstStyle/>
          <a:p>
            <a:pPr fontAlgn="base"/>
            <a:r>
              <a:rPr lang="en-US" dirty="0"/>
              <a:t>Supervised Machine Learning</a:t>
            </a:r>
          </a:p>
          <a:p>
            <a:pPr fontAlgn="base"/>
            <a:r>
              <a:rPr lang="en-US" dirty="0"/>
              <a:t>Unsupervised Machine </a:t>
            </a:r>
            <a:r>
              <a:rPr lang="en-US" dirty="0" smtClean="0"/>
              <a:t>Learning</a:t>
            </a:r>
          </a:p>
          <a:p>
            <a:pPr fontAlgn="base"/>
            <a:r>
              <a:rPr lang="en-US" dirty="0" smtClean="0"/>
              <a:t>Semi-Supervised Machine Learning</a:t>
            </a:r>
            <a:r>
              <a:rPr lang="en-US" dirty="0"/>
              <a:t> </a:t>
            </a:r>
          </a:p>
          <a:p>
            <a:pPr fontAlgn="base"/>
            <a:r>
              <a:rPr lang="en-US" dirty="0"/>
              <a:t>Reinforcement Machine Learning</a:t>
            </a:r>
          </a:p>
          <a:p>
            <a:endParaRPr lang="en-IN" dirty="0"/>
          </a:p>
        </p:txBody>
      </p:sp>
    </p:spTree>
    <p:extLst>
      <p:ext uri="{BB962C8B-B14F-4D97-AF65-F5344CB8AC3E}">
        <p14:creationId xmlns:p14="http://schemas.microsoft.com/office/powerpoint/2010/main" xmlns="" val="953663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41951" y="101526"/>
            <a:ext cx="9102049" cy="6723147"/>
          </a:xfrm>
          <a:prstGeom prst="rect">
            <a:avLst/>
          </a:prstGeom>
        </p:spPr>
      </p:pic>
    </p:spTree>
    <p:extLst>
      <p:ext uri="{BB962C8B-B14F-4D97-AF65-F5344CB8AC3E}">
        <p14:creationId xmlns:p14="http://schemas.microsoft.com/office/powerpoint/2010/main" xmlns="" val="19517162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4" y="855340"/>
            <a:ext cx="9109564" cy="4509120"/>
          </a:xfrm>
          <a:prstGeom prst="rect">
            <a:avLst/>
          </a:prstGeom>
        </p:spPr>
      </p:pic>
    </p:spTree>
    <p:extLst>
      <p:ext uri="{BB962C8B-B14F-4D97-AF65-F5344CB8AC3E}">
        <p14:creationId xmlns:p14="http://schemas.microsoft.com/office/powerpoint/2010/main" xmlns="" val="7725294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Supervised Machine Learning</a:t>
            </a:r>
          </a:p>
        </p:txBody>
      </p:sp>
      <p:sp>
        <p:nvSpPr>
          <p:cNvPr id="3" name="Content Placeholder 2"/>
          <p:cNvSpPr>
            <a:spLocks noGrp="1"/>
          </p:cNvSpPr>
          <p:nvPr>
            <p:ph idx="1"/>
          </p:nvPr>
        </p:nvSpPr>
        <p:spPr/>
        <p:txBody>
          <a:bodyPr>
            <a:normAutofit fontScale="92500" lnSpcReduction="20000"/>
          </a:bodyPr>
          <a:lstStyle/>
          <a:p>
            <a:pPr algn="just"/>
            <a:r>
              <a:rPr lang="en-US" dirty="0"/>
              <a:t>Supervised learning is the types of machine learning in which machines are trained using well "labelled" training data, and on basis of that data, machines predict the output. The labelled data means some input data is already tagged with the correct output.</a:t>
            </a:r>
          </a:p>
          <a:p>
            <a:pPr algn="just"/>
            <a:r>
              <a:rPr lang="en-US" dirty="0"/>
              <a:t>In supervised learning, the training data provided to the machines work as the supervisor that teaches the machines to predict the output correctly. It applies the same concept as a student learns in the supervision of the teacher.</a:t>
            </a:r>
          </a:p>
          <a:p>
            <a:pPr algn="just"/>
            <a:endParaRPr lang="en-IN" dirty="0"/>
          </a:p>
        </p:txBody>
      </p:sp>
    </p:spTree>
    <p:extLst>
      <p:ext uri="{BB962C8B-B14F-4D97-AF65-F5344CB8AC3E}">
        <p14:creationId xmlns:p14="http://schemas.microsoft.com/office/powerpoint/2010/main" xmlns="" val="25877313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Supervised Machine Learning</a:t>
            </a:r>
          </a:p>
        </p:txBody>
      </p:sp>
      <p:sp>
        <p:nvSpPr>
          <p:cNvPr id="3" name="Content Placeholder 2"/>
          <p:cNvSpPr>
            <a:spLocks noGrp="1"/>
          </p:cNvSpPr>
          <p:nvPr>
            <p:ph idx="1"/>
          </p:nvPr>
        </p:nvSpPr>
        <p:spPr/>
        <p:txBody>
          <a:bodyPr>
            <a:normAutofit lnSpcReduction="10000"/>
          </a:bodyPr>
          <a:lstStyle/>
          <a:p>
            <a:pPr algn="just"/>
            <a:r>
              <a:rPr lang="en-US" dirty="0" smtClean="0"/>
              <a:t>Supervised </a:t>
            </a:r>
            <a:r>
              <a:rPr lang="en-US" dirty="0"/>
              <a:t>learning is a process of providing input data as well as correct output data to the machine learning model. The aim of a supervised learning algorithm is to </a:t>
            </a:r>
            <a:r>
              <a:rPr lang="en-US" b="1" dirty="0"/>
              <a:t>find a mapping function to map the input variable(x) with the output variable(y)</a:t>
            </a:r>
            <a:r>
              <a:rPr lang="en-US" dirty="0"/>
              <a:t>.</a:t>
            </a:r>
          </a:p>
          <a:p>
            <a:pPr algn="just"/>
            <a:r>
              <a:rPr lang="en-US" dirty="0"/>
              <a:t>In the real-world, supervised learning can be used for </a:t>
            </a:r>
            <a:r>
              <a:rPr lang="en-US" b="1" dirty="0"/>
              <a:t>Risk Assessment, Image classification, Fraud Detection, spam filtering</a:t>
            </a:r>
            <a:r>
              <a:rPr lang="en-US" dirty="0"/>
              <a:t>, etc.</a:t>
            </a:r>
          </a:p>
          <a:p>
            <a:pPr algn="just"/>
            <a:endParaRPr lang="en-IN" dirty="0"/>
          </a:p>
        </p:txBody>
      </p:sp>
    </p:spTree>
    <p:extLst>
      <p:ext uri="{BB962C8B-B14F-4D97-AF65-F5344CB8AC3E}">
        <p14:creationId xmlns:p14="http://schemas.microsoft.com/office/powerpoint/2010/main" xmlns="" val="2297111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Supervised Machine Learning</a:t>
            </a:r>
          </a:p>
        </p:txBody>
      </p:sp>
      <p:pic>
        <p:nvPicPr>
          <p:cNvPr id="5" name="Content Placeholder 4"/>
          <p:cNvPicPr>
            <a:picLocks noGrp="1" noChangeAspect="1"/>
          </p:cNvPicPr>
          <p:nvPr>
            <p:ph idx="1"/>
          </p:nvPr>
        </p:nvPicPr>
        <p:blipFill>
          <a:blip r:embed="rId2"/>
          <a:stretch>
            <a:fillRect/>
          </a:stretch>
        </p:blipFill>
        <p:spPr>
          <a:xfrm>
            <a:off x="415528" y="1700808"/>
            <a:ext cx="8064896" cy="4032448"/>
          </a:xfrm>
          <a:prstGeom prst="rect">
            <a:avLst/>
          </a:prstGeom>
        </p:spPr>
      </p:pic>
    </p:spTree>
    <p:extLst>
      <p:ext uri="{BB962C8B-B14F-4D97-AF65-F5344CB8AC3E}">
        <p14:creationId xmlns:p14="http://schemas.microsoft.com/office/powerpoint/2010/main" xmlns="" val="2852331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36512" y="1124744"/>
            <a:ext cx="9217024" cy="4608512"/>
          </a:xfrm>
          <a:prstGeom prst="rect">
            <a:avLst/>
          </a:prstGeom>
        </p:spPr>
      </p:pic>
    </p:spTree>
    <p:extLst>
      <p:ext uri="{BB962C8B-B14F-4D97-AF65-F5344CB8AC3E}">
        <p14:creationId xmlns:p14="http://schemas.microsoft.com/office/powerpoint/2010/main" xmlns="" val="1939785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Regression</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smtClean="0"/>
              <a:t>Regression </a:t>
            </a:r>
            <a:r>
              <a:rPr lang="en-US" dirty="0"/>
              <a:t>algorithms are used if there is a relationship between the input variable and the output variable. It is used for the prediction of continuous variables, such as Weather forecasting, Market Trends, etc. Below are some popular Regression algorithms which come under supervised learning:</a:t>
            </a:r>
          </a:p>
          <a:p>
            <a:pPr algn="just"/>
            <a:r>
              <a:rPr lang="en-US" dirty="0"/>
              <a:t>Linear Regression</a:t>
            </a:r>
          </a:p>
          <a:p>
            <a:pPr algn="just"/>
            <a:r>
              <a:rPr lang="en-US" dirty="0"/>
              <a:t>Regression Trees</a:t>
            </a:r>
          </a:p>
          <a:p>
            <a:pPr algn="just"/>
            <a:r>
              <a:rPr lang="en-US" dirty="0"/>
              <a:t>Non-Linear Regression</a:t>
            </a:r>
          </a:p>
          <a:p>
            <a:pPr algn="just"/>
            <a:r>
              <a:rPr lang="en-US" dirty="0"/>
              <a:t>Bayesian Linear Regression</a:t>
            </a:r>
          </a:p>
          <a:p>
            <a:pPr algn="just"/>
            <a:r>
              <a:rPr lang="en-US" dirty="0"/>
              <a:t>Polynomial Regression</a:t>
            </a:r>
          </a:p>
          <a:p>
            <a:pPr algn="just"/>
            <a:endParaRPr lang="en-IN" dirty="0"/>
          </a:p>
        </p:txBody>
      </p:sp>
    </p:spTree>
    <p:extLst>
      <p:ext uri="{BB962C8B-B14F-4D97-AF65-F5344CB8AC3E}">
        <p14:creationId xmlns:p14="http://schemas.microsoft.com/office/powerpoint/2010/main" xmlns="" val="2542252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Regression</a:t>
            </a:r>
            <a:endParaRPr lang="en-IN" dirty="0"/>
          </a:p>
        </p:txBody>
      </p:sp>
      <p:sp>
        <p:nvSpPr>
          <p:cNvPr id="4" name="Content Placeholder 3"/>
          <p:cNvSpPr>
            <a:spLocks noGrp="1"/>
          </p:cNvSpPr>
          <p:nvPr>
            <p:ph idx="1"/>
          </p:nvPr>
        </p:nvSpPr>
        <p:spPr/>
        <p:txBody>
          <a:bodyPr/>
          <a:lstStyle/>
          <a:p>
            <a:endParaRPr lang="en-US"/>
          </a:p>
        </p:txBody>
      </p:sp>
      <p:pic>
        <p:nvPicPr>
          <p:cNvPr id="68610" name="Picture 2"/>
          <p:cNvPicPr>
            <a:picLocks noChangeAspect="1" noChangeArrowheads="1"/>
          </p:cNvPicPr>
          <p:nvPr/>
        </p:nvPicPr>
        <p:blipFill>
          <a:blip r:embed="rId2"/>
          <a:srcRect l="76318" t="44922" r="8309" b="35547"/>
          <a:stretch>
            <a:fillRect/>
          </a:stretch>
        </p:blipFill>
        <p:spPr bwMode="auto">
          <a:xfrm>
            <a:off x="285720" y="1571611"/>
            <a:ext cx="8215370" cy="4847579"/>
          </a:xfrm>
          <a:prstGeom prst="rect">
            <a:avLst/>
          </a:prstGeom>
          <a:noFill/>
          <a:ln w="9525">
            <a:noFill/>
            <a:miter lim="800000"/>
            <a:headEnd/>
            <a:tailEnd/>
          </a:ln>
          <a:effectLst/>
        </p:spPr>
      </p:pic>
    </p:spTree>
    <p:extLst>
      <p:ext uri="{BB962C8B-B14F-4D97-AF65-F5344CB8AC3E}">
        <p14:creationId xmlns:p14="http://schemas.microsoft.com/office/powerpoint/2010/main" xmlns="" val="2542252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Artificial intelligence</a:t>
            </a:r>
            <a:endParaRPr lang="en-IN" dirty="0"/>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16056" y="2132856"/>
            <a:ext cx="9160055" cy="3947269"/>
          </a:xfrm>
          <a:prstGeom prst="rect">
            <a:avLst/>
          </a:prstGeom>
        </p:spPr>
      </p:pic>
    </p:spTree>
    <p:extLst>
      <p:ext uri="{BB962C8B-B14F-4D97-AF65-F5344CB8AC3E}">
        <p14:creationId xmlns:p14="http://schemas.microsoft.com/office/powerpoint/2010/main" xmlns="" val="4165796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a:t>
            </a:r>
            <a:endParaRPr lang="en-IN" dirty="0"/>
          </a:p>
        </p:txBody>
      </p:sp>
      <p:sp>
        <p:nvSpPr>
          <p:cNvPr id="25602" name="AutoShape 2" descr="Classification Algorithm in Machine Learning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4" name="AutoShape 4" descr="Classification Algorithm in Machine Learning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6" name="AutoShape 6" descr="Classification Algorithm in Machine Learning | tutorialforbeginner.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08" name="AutoShape 8" descr="Classification Algorithm in Machine Learning | tutorialforbeginner.co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10" name="AutoShape 10" descr="Classification vs. Regression Algorithms in Machine Learning 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5612" name="AutoShape 12" descr="Classification vs. Regression Algorithms in Machine Learning 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13" name="Picture 13"/>
          <p:cNvPicPr>
            <a:picLocks noChangeAspect="1" noChangeArrowheads="1"/>
          </p:cNvPicPr>
          <p:nvPr/>
        </p:nvPicPr>
        <p:blipFill>
          <a:blip r:embed="rId2"/>
          <a:srcRect l="57101" t="44922" r="27525" b="35547"/>
          <a:stretch>
            <a:fillRect/>
          </a:stretch>
        </p:blipFill>
        <p:spPr bwMode="auto">
          <a:xfrm>
            <a:off x="785786" y="1428712"/>
            <a:ext cx="7601003" cy="5429288"/>
          </a:xfrm>
          <a:prstGeom prst="rect">
            <a:avLst/>
          </a:prstGeom>
          <a:noFill/>
          <a:ln w="9525">
            <a:noFill/>
            <a:miter lim="800000"/>
            <a:headEnd/>
            <a:tailEnd/>
          </a:ln>
          <a:effectLst/>
        </p:spPr>
      </p:pic>
    </p:spTree>
    <p:extLst>
      <p:ext uri="{BB962C8B-B14F-4D97-AF65-F5344CB8AC3E}">
        <p14:creationId xmlns:p14="http://schemas.microsoft.com/office/powerpoint/2010/main" xmlns="" val="24670176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Classification </a:t>
            </a:r>
            <a:r>
              <a:rPr lang="en-US" dirty="0"/>
              <a:t>algorithms are used when the output variable is categorical, which means there are two classes such as Yes-No, Male-Female, True-false, </a:t>
            </a:r>
            <a:r>
              <a:rPr lang="en-US" dirty="0" smtClean="0"/>
              <a:t>etc. Spam Filtering is an example of classification, The following algorithms are used for classification</a:t>
            </a:r>
            <a:endParaRPr lang="en-US" dirty="0"/>
          </a:p>
          <a:p>
            <a:pPr algn="just"/>
            <a:r>
              <a:rPr lang="en-US" dirty="0"/>
              <a:t>Random Forest</a:t>
            </a:r>
          </a:p>
          <a:p>
            <a:pPr algn="just"/>
            <a:r>
              <a:rPr lang="en-US" dirty="0"/>
              <a:t>Decision Trees</a:t>
            </a:r>
          </a:p>
          <a:p>
            <a:pPr algn="just"/>
            <a:r>
              <a:rPr lang="en-US" dirty="0"/>
              <a:t>Logistic Regression</a:t>
            </a:r>
          </a:p>
          <a:p>
            <a:pPr algn="just"/>
            <a:r>
              <a:rPr lang="en-US" dirty="0"/>
              <a:t>Support vector Machines</a:t>
            </a:r>
          </a:p>
          <a:p>
            <a:pPr algn="just"/>
            <a:endParaRPr lang="en-IN" dirty="0"/>
          </a:p>
        </p:txBody>
      </p:sp>
    </p:spTree>
    <p:extLst>
      <p:ext uri="{BB962C8B-B14F-4D97-AF65-F5344CB8AC3E}">
        <p14:creationId xmlns:p14="http://schemas.microsoft.com/office/powerpoint/2010/main" xmlns="" val="2467017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smtClean="0"/>
              <a:t>Unsupervised </a:t>
            </a:r>
            <a:r>
              <a:rPr lang="en-US" dirty="0"/>
              <a:t>learning is a machine learning technique in which models are not supervised using training dataset. Instead, models itself find the hidden patterns and insights from the given data. It can be compared to learning which takes place in the human brain while learning new things. It can be defined as:</a:t>
            </a:r>
          </a:p>
          <a:p>
            <a:pPr algn="just"/>
            <a:endParaRPr lang="en-US" dirty="0"/>
          </a:p>
          <a:p>
            <a:pPr algn="just"/>
            <a:r>
              <a:rPr lang="en-US" dirty="0"/>
              <a:t>Unsupervised learning is a type of machine learning in which models are trained using unlabeled dataset and are allowed to act on that data without any supervision.</a:t>
            </a:r>
          </a:p>
          <a:p>
            <a:pPr algn="just"/>
            <a:endParaRPr lang="en-IN" dirty="0"/>
          </a:p>
        </p:txBody>
      </p:sp>
    </p:spTree>
    <p:extLst>
      <p:ext uri="{BB962C8B-B14F-4D97-AF65-F5344CB8AC3E}">
        <p14:creationId xmlns:p14="http://schemas.microsoft.com/office/powerpoint/2010/main" xmlns="" val="3623634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endParaRPr lang="en-IN" dirty="0"/>
          </a:p>
        </p:txBody>
      </p:sp>
      <p:sp>
        <p:nvSpPr>
          <p:cNvPr id="3" name="Content Placeholder 2"/>
          <p:cNvSpPr>
            <a:spLocks noGrp="1"/>
          </p:cNvSpPr>
          <p:nvPr>
            <p:ph idx="1"/>
          </p:nvPr>
        </p:nvSpPr>
        <p:spPr/>
        <p:txBody>
          <a:bodyPr>
            <a:normAutofit/>
          </a:bodyPr>
          <a:lstStyle/>
          <a:p>
            <a:pPr algn="just"/>
            <a:r>
              <a:rPr lang="en-US" dirty="0"/>
              <a:t>Unsupervised learning cannot be directly applied to a regression or classification problem because unlike supervised learning, we have the input data but no corresponding output data. The goal of unsupervised learning is to find the underlying structure of dataset, group that data according to similarities, and represent that dataset in a compressed format.</a:t>
            </a:r>
            <a:endParaRPr lang="en-IN" dirty="0"/>
          </a:p>
        </p:txBody>
      </p:sp>
    </p:spTree>
    <p:extLst>
      <p:ext uri="{BB962C8B-B14F-4D97-AF65-F5344CB8AC3E}">
        <p14:creationId xmlns:p14="http://schemas.microsoft.com/office/powerpoint/2010/main" xmlns="" val="184649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endParaRPr lang="en-IN" dirty="0"/>
          </a:p>
        </p:txBody>
      </p:sp>
      <p:pic>
        <p:nvPicPr>
          <p:cNvPr id="5122" name="Picture 2" descr="Supervised Machine learni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124744"/>
            <a:ext cx="9073008" cy="45365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43701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6" name="Picture 4" descr="Supervised Machine learni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74291" y="836712"/>
            <a:ext cx="8074173" cy="60556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539011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a:t>
            </a:r>
            <a:r>
              <a:rPr lang="en-US" dirty="0"/>
              <a:t>:</a:t>
            </a:r>
            <a:endParaRPr lang="en-IN" dirty="0"/>
          </a:p>
        </p:txBody>
      </p:sp>
      <p:sp>
        <p:nvSpPr>
          <p:cNvPr id="4" name="Content Placeholder 3"/>
          <p:cNvSpPr>
            <a:spLocks noGrp="1"/>
          </p:cNvSpPr>
          <p:nvPr>
            <p:ph idx="1"/>
          </p:nvPr>
        </p:nvSpPr>
        <p:spPr/>
        <p:txBody>
          <a:bodyPr/>
          <a:lstStyle/>
          <a:p>
            <a:endParaRPr lang="en-US"/>
          </a:p>
        </p:txBody>
      </p:sp>
      <p:sp>
        <p:nvSpPr>
          <p:cNvPr id="20482" name="AutoShape 2" descr="Clustering in Machine Learning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484" name="Picture 4" descr="Clustering in Machine Learning - Javatpoint"/>
          <p:cNvPicPr>
            <a:picLocks noChangeAspect="1" noChangeArrowheads="1"/>
          </p:cNvPicPr>
          <p:nvPr/>
        </p:nvPicPr>
        <p:blipFill>
          <a:blip r:embed="rId2"/>
          <a:srcRect/>
          <a:stretch>
            <a:fillRect/>
          </a:stretch>
        </p:blipFill>
        <p:spPr bwMode="auto">
          <a:xfrm>
            <a:off x="0" y="1285836"/>
            <a:ext cx="9144000" cy="5572164"/>
          </a:xfrm>
          <a:prstGeom prst="rect">
            <a:avLst/>
          </a:prstGeom>
          <a:noFill/>
        </p:spPr>
      </p:pic>
    </p:spTree>
    <p:extLst>
      <p:ext uri="{BB962C8B-B14F-4D97-AF65-F5344CB8AC3E}">
        <p14:creationId xmlns:p14="http://schemas.microsoft.com/office/powerpoint/2010/main" xmlns="" val="2018614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Clustering</a:t>
            </a:r>
            <a:r>
              <a:rPr lang="en-US" dirty="0"/>
              <a:t>:</a:t>
            </a:r>
            <a:endParaRPr lang="en-IN" dirty="0"/>
          </a:p>
        </p:txBody>
      </p:sp>
      <p:sp>
        <p:nvSpPr>
          <p:cNvPr id="3" name="Content Placeholder 2"/>
          <p:cNvSpPr>
            <a:spLocks noGrp="1"/>
          </p:cNvSpPr>
          <p:nvPr>
            <p:ph idx="1"/>
          </p:nvPr>
        </p:nvSpPr>
        <p:spPr/>
        <p:txBody>
          <a:bodyPr/>
          <a:lstStyle/>
          <a:p>
            <a:pPr algn="just"/>
            <a:r>
              <a:rPr lang="en-US" dirty="0" smtClean="0"/>
              <a:t>Clustering </a:t>
            </a:r>
            <a:r>
              <a:rPr lang="en-US" dirty="0"/>
              <a:t>is a method of grouping the objects into clusters such that objects with most similarities remains into a group and has less or no similarities with the objects of another group. Cluster analysis finds the commonalities between the data objects and categorizes them as per the presence and absence of those commonalities.</a:t>
            </a:r>
          </a:p>
          <a:p>
            <a:pPr algn="just"/>
            <a:endParaRPr lang="en-IN" dirty="0"/>
          </a:p>
        </p:txBody>
      </p:sp>
    </p:spTree>
    <p:extLst>
      <p:ext uri="{BB962C8B-B14F-4D97-AF65-F5344CB8AC3E}">
        <p14:creationId xmlns:p14="http://schemas.microsoft.com/office/powerpoint/2010/main" xmlns="" val="20186140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Association</a:t>
            </a:r>
            <a:r>
              <a:rPr lang="en-US" dirty="0"/>
              <a:t>: </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An </a:t>
            </a:r>
            <a:r>
              <a:rPr lang="en-US" dirty="0"/>
              <a:t>association rule is an unsupervised learning method which is used for finding the relationships between variables in the large database. It determines the set of items that occurs together in the dataset. Association rule makes marketing strategy more effective. Such as people who buy X item (suppose a bread) are also tend to purchase Y (Butter/Jam) item. A typical example of Association rule is Market Basket Analysis.</a:t>
            </a:r>
          </a:p>
        </p:txBody>
      </p:sp>
    </p:spTree>
    <p:extLst>
      <p:ext uri="{BB962C8B-B14F-4D97-AF65-F5344CB8AC3E}">
        <p14:creationId xmlns:p14="http://schemas.microsoft.com/office/powerpoint/2010/main" xmlns="" val="14043465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Unsupervised Learning algorithms</a:t>
            </a:r>
            <a:r>
              <a:rPr lang="en-IN" dirty="0" smtClean="0">
                <a:effectLst/>
              </a:rPr>
              <a:t>:</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K-means clustering</a:t>
            </a:r>
            <a:endParaRPr lang="en-IN" dirty="0"/>
          </a:p>
          <a:p>
            <a:r>
              <a:rPr lang="en-IN" b="1" dirty="0"/>
              <a:t>KNN (k-nearest </a:t>
            </a:r>
            <a:r>
              <a:rPr lang="en-IN" b="1" dirty="0" err="1"/>
              <a:t>neighbors</a:t>
            </a:r>
            <a:r>
              <a:rPr lang="en-IN" b="1" dirty="0"/>
              <a:t>)</a:t>
            </a:r>
            <a:endParaRPr lang="en-IN" dirty="0"/>
          </a:p>
          <a:p>
            <a:r>
              <a:rPr lang="en-IN" b="1" dirty="0"/>
              <a:t>Hierarchal clustering</a:t>
            </a:r>
            <a:endParaRPr lang="en-IN" dirty="0"/>
          </a:p>
          <a:p>
            <a:r>
              <a:rPr lang="en-IN" b="1" dirty="0"/>
              <a:t>Anomaly detection</a:t>
            </a:r>
            <a:endParaRPr lang="en-IN" dirty="0"/>
          </a:p>
          <a:p>
            <a:r>
              <a:rPr lang="en-IN" b="1" dirty="0"/>
              <a:t>Neural Networks</a:t>
            </a:r>
            <a:endParaRPr lang="en-IN" dirty="0"/>
          </a:p>
          <a:p>
            <a:r>
              <a:rPr lang="en-IN" b="1" dirty="0"/>
              <a:t>Principle Component Analysis</a:t>
            </a:r>
            <a:endParaRPr lang="en-IN" dirty="0"/>
          </a:p>
          <a:p>
            <a:r>
              <a:rPr lang="en-IN" b="1" dirty="0"/>
              <a:t>Independent Component Analysis</a:t>
            </a:r>
            <a:endParaRPr lang="en-IN" dirty="0"/>
          </a:p>
          <a:p>
            <a:r>
              <a:rPr lang="en-IN" b="1" dirty="0" err="1"/>
              <a:t>Apriori</a:t>
            </a:r>
            <a:r>
              <a:rPr lang="en-IN" b="1" dirty="0"/>
              <a:t> algorithm</a:t>
            </a:r>
            <a:endParaRPr lang="en-IN" dirty="0"/>
          </a:p>
          <a:p>
            <a:r>
              <a:rPr lang="en-IN" b="1" dirty="0"/>
              <a:t>Singular value </a:t>
            </a:r>
            <a:r>
              <a:rPr lang="en-IN" b="1" dirty="0" smtClean="0"/>
              <a:t>decomposition</a:t>
            </a:r>
            <a:endParaRPr lang="en-IN" dirty="0"/>
          </a:p>
        </p:txBody>
      </p:sp>
    </p:spTree>
    <p:extLst>
      <p:ext uri="{BB962C8B-B14F-4D97-AF65-F5344CB8AC3E}">
        <p14:creationId xmlns:p14="http://schemas.microsoft.com/office/powerpoint/2010/main" xmlns="" val="494663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 y="1578214"/>
            <a:ext cx="9021756" cy="5091146"/>
          </a:xfrm>
          <a:prstGeom prst="rect">
            <a:avLst/>
          </a:prstGeom>
        </p:spPr>
      </p:pic>
    </p:spTree>
    <p:extLst>
      <p:ext uri="{BB962C8B-B14F-4D97-AF65-F5344CB8AC3E}">
        <p14:creationId xmlns:p14="http://schemas.microsoft.com/office/powerpoint/2010/main" xmlns="" val="32813609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Semi-Supervised Machine Learning</a:t>
            </a:r>
            <a:endParaRPr lang="en-IN" dirty="0"/>
          </a:p>
        </p:txBody>
      </p:sp>
      <p:sp>
        <p:nvSpPr>
          <p:cNvPr id="4" name="Content Placeholder 3"/>
          <p:cNvSpPr>
            <a:spLocks noGrp="1"/>
          </p:cNvSpPr>
          <p:nvPr>
            <p:ph idx="1"/>
          </p:nvPr>
        </p:nvSpPr>
        <p:spPr/>
        <p:txBody>
          <a:bodyPr/>
          <a:lstStyle/>
          <a:p>
            <a:endParaRPr lang="en-US"/>
          </a:p>
        </p:txBody>
      </p:sp>
      <p:sp>
        <p:nvSpPr>
          <p:cNvPr id="17410" name="AutoShape 2" descr="A Gentle Introduction to Semi Supervised Learning | by Gayatri Sharma |  Med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1" name="Picture 3"/>
          <p:cNvPicPr>
            <a:picLocks noChangeAspect="1" noChangeArrowheads="1"/>
          </p:cNvPicPr>
          <p:nvPr/>
        </p:nvPicPr>
        <p:blipFill>
          <a:blip r:embed="rId2"/>
          <a:srcRect l="59297" t="33203" r="5014" b="33594"/>
          <a:stretch>
            <a:fillRect/>
          </a:stretch>
        </p:blipFill>
        <p:spPr bwMode="auto">
          <a:xfrm>
            <a:off x="285719" y="1500174"/>
            <a:ext cx="8604077" cy="4500594"/>
          </a:xfrm>
          <a:prstGeom prst="rect">
            <a:avLst/>
          </a:prstGeom>
          <a:noFill/>
          <a:ln w="9525">
            <a:noFill/>
            <a:miter lim="800000"/>
            <a:headEnd/>
            <a:tailEnd/>
          </a:ln>
          <a:effectLst/>
        </p:spPr>
      </p:pic>
    </p:spTree>
    <p:extLst>
      <p:ext uri="{BB962C8B-B14F-4D97-AF65-F5344CB8AC3E}">
        <p14:creationId xmlns:p14="http://schemas.microsoft.com/office/powerpoint/2010/main" xmlns="" val="3612672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Semi-Supervised Machine Learning</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Semi-supervised </a:t>
            </a:r>
            <a:r>
              <a:rPr lang="en-US" dirty="0" smtClean="0"/>
              <a:t>machine learning</a:t>
            </a:r>
            <a:r>
              <a:rPr lang="en-US" dirty="0"/>
              <a:t> is a machine learning approach that falls between supervised learning and unsupervised learning. </a:t>
            </a:r>
            <a:endParaRPr lang="en-US" dirty="0" smtClean="0"/>
          </a:p>
          <a:p>
            <a:pPr algn="just"/>
            <a:r>
              <a:rPr lang="en-US" dirty="0" smtClean="0"/>
              <a:t>It </a:t>
            </a:r>
            <a:r>
              <a:rPr lang="en-US" dirty="0"/>
              <a:t>is particularly useful when a labeled dataset is small but a larger set of unlabeled data is available. </a:t>
            </a:r>
            <a:endParaRPr lang="en-US" dirty="0" smtClean="0"/>
          </a:p>
          <a:p>
            <a:pPr algn="just"/>
            <a:r>
              <a:rPr lang="en-US" dirty="0" smtClean="0"/>
              <a:t>This </a:t>
            </a:r>
            <a:r>
              <a:rPr lang="en-US" dirty="0"/>
              <a:t>approach leverages the power of both labeled and unlabeled data to build better models when acquiring a fully labeled dataset is too expensive or time-consuming.</a:t>
            </a:r>
            <a:endParaRPr lang="en-IN" dirty="0"/>
          </a:p>
        </p:txBody>
      </p:sp>
    </p:spTree>
    <p:extLst>
      <p:ext uri="{BB962C8B-B14F-4D97-AF65-F5344CB8AC3E}">
        <p14:creationId xmlns:p14="http://schemas.microsoft.com/office/powerpoint/2010/main" xmlns="" val="3612672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Semi-Supervised Machine Learning</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Semi-supervised learning is a hybrid learning approach that uses both labeled and unlabeled data to train machine learning models. </a:t>
            </a:r>
            <a:endParaRPr lang="en-US" dirty="0" smtClean="0"/>
          </a:p>
          <a:p>
            <a:pPr algn="just"/>
            <a:r>
              <a:rPr lang="en-US" dirty="0" smtClean="0"/>
              <a:t>In </a:t>
            </a:r>
            <a:r>
              <a:rPr lang="en-US" dirty="0"/>
              <a:t>many real-world scenarios, obtaining a large set of labeled data can be costly and labor-intensive</a:t>
            </a:r>
            <a:r>
              <a:rPr lang="en-US" dirty="0" smtClean="0"/>
              <a:t>.</a:t>
            </a:r>
          </a:p>
          <a:p>
            <a:pPr algn="just"/>
            <a:r>
              <a:rPr lang="en-US" dirty="0" smtClean="0"/>
              <a:t> </a:t>
            </a:r>
            <a:r>
              <a:rPr lang="en-US" dirty="0"/>
              <a:t>However, unlabeled data is often abundant and cheaper to collect. </a:t>
            </a:r>
            <a:endParaRPr lang="en-US" dirty="0" smtClean="0"/>
          </a:p>
          <a:p>
            <a:pPr algn="just"/>
            <a:r>
              <a:rPr lang="en-US" dirty="0" smtClean="0"/>
              <a:t>Semi-supervised </a:t>
            </a:r>
            <a:r>
              <a:rPr lang="en-US" dirty="0"/>
              <a:t>learning combines a small amount of labeled data with a large amount of unlabeled data during the training process.</a:t>
            </a:r>
            <a:endParaRPr lang="en-IN" dirty="0"/>
          </a:p>
        </p:txBody>
      </p:sp>
    </p:spTree>
    <p:extLst>
      <p:ext uri="{BB962C8B-B14F-4D97-AF65-F5344CB8AC3E}">
        <p14:creationId xmlns:p14="http://schemas.microsoft.com/office/powerpoint/2010/main" xmlns="" val="24975380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How Does Semi-Supervised Learning Work?</a:t>
            </a:r>
          </a:p>
        </p:txBody>
      </p:sp>
      <p:sp>
        <p:nvSpPr>
          <p:cNvPr id="3" name="Content Placeholder 2"/>
          <p:cNvSpPr>
            <a:spLocks noGrp="1"/>
          </p:cNvSpPr>
          <p:nvPr>
            <p:ph idx="1"/>
          </p:nvPr>
        </p:nvSpPr>
        <p:spPr/>
        <p:txBody>
          <a:bodyPr>
            <a:normAutofit fontScale="92500" lnSpcReduction="10000"/>
          </a:bodyPr>
          <a:lstStyle/>
          <a:p>
            <a:pPr algn="just"/>
            <a:r>
              <a:rPr lang="en-US" dirty="0"/>
              <a:t>There are several techniques used in semi-supervised learning, including self-training, co-training, and </a:t>
            </a:r>
            <a:r>
              <a:rPr lang="en-US" dirty="0" err="1"/>
              <a:t>transductive</a:t>
            </a:r>
            <a:r>
              <a:rPr lang="en-US" dirty="0"/>
              <a:t> learning. </a:t>
            </a:r>
            <a:endParaRPr lang="en-US" dirty="0" smtClean="0"/>
          </a:p>
          <a:p>
            <a:pPr algn="just"/>
            <a:r>
              <a:rPr lang="en-US" dirty="0" smtClean="0"/>
              <a:t>Self-training</a:t>
            </a:r>
            <a:r>
              <a:rPr lang="en-US" dirty="0"/>
              <a:t>, for example, starts with a supervised learning algorithm to train a model on the labeled data, then uses this model to predict labels for the unlabeled data. </a:t>
            </a:r>
            <a:endParaRPr lang="en-US" dirty="0" smtClean="0"/>
          </a:p>
          <a:p>
            <a:pPr algn="just"/>
            <a:r>
              <a:rPr lang="en-US" dirty="0" smtClean="0"/>
              <a:t>The </a:t>
            </a:r>
            <a:r>
              <a:rPr lang="en-US" dirty="0"/>
              <a:t>most confident predictions are then added to the training set, and the model is retrained with this augmented dataset.</a:t>
            </a:r>
            <a:endParaRPr lang="en-IN" dirty="0"/>
          </a:p>
        </p:txBody>
      </p:sp>
    </p:spTree>
    <p:extLst>
      <p:ext uri="{BB962C8B-B14F-4D97-AF65-F5344CB8AC3E}">
        <p14:creationId xmlns:p14="http://schemas.microsoft.com/office/powerpoint/2010/main" xmlns="" val="8044561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Benefits of Semi-Supervised Learning</a:t>
            </a:r>
          </a:p>
        </p:txBody>
      </p:sp>
      <p:sp>
        <p:nvSpPr>
          <p:cNvPr id="3" name="Content Placeholder 2"/>
          <p:cNvSpPr>
            <a:spLocks noGrp="1"/>
          </p:cNvSpPr>
          <p:nvPr>
            <p:ph idx="1"/>
          </p:nvPr>
        </p:nvSpPr>
        <p:spPr/>
        <p:txBody>
          <a:bodyPr>
            <a:normAutofit fontScale="92500" lnSpcReduction="20000"/>
          </a:bodyPr>
          <a:lstStyle/>
          <a:p>
            <a:pPr algn="just"/>
            <a:r>
              <a:rPr lang="en-US" dirty="0" smtClean="0"/>
              <a:t>The </a:t>
            </a:r>
            <a:r>
              <a:rPr lang="en-US" dirty="0"/>
              <a:t>primary benefit of semi-supervised learning is that it can improve learning accuracy with less labeled data. </a:t>
            </a:r>
            <a:endParaRPr lang="en-US" dirty="0" smtClean="0"/>
          </a:p>
          <a:p>
            <a:pPr algn="just"/>
            <a:r>
              <a:rPr lang="en-US" dirty="0" smtClean="0"/>
              <a:t>This </a:t>
            </a:r>
            <a:r>
              <a:rPr lang="en-US" dirty="0"/>
              <a:t>is particularly important in domains where labeling data is expensive or requires expert knowledge, such as medical imaging or speech recognition. </a:t>
            </a:r>
            <a:endParaRPr lang="en-US" dirty="0" smtClean="0"/>
          </a:p>
          <a:p>
            <a:pPr algn="just"/>
            <a:r>
              <a:rPr lang="en-US" dirty="0" smtClean="0"/>
              <a:t>By </a:t>
            </a:r>
            <a:r>
              <a:rPr lang="en-US" dirty="0"/>
              <a:t>utilizing the structure or distribution information present in the unlabeled data, semi-supervised learning can provide a significant improvement over supervised learning alone</a:t>
            </a:r>
            <a:r>
              <a:rPr lang="en-US" dirty="0" smtClean="0"/>
              <a:t>.</a:t>
            </a:r>
            <a:endParaRPr lang="en-US" dirty="0"/>
          </a:p>
        </p:txBody>
      </p:sp>
    </p:spTree>
    <p:extLst>
      <p:ext uri="{BB962C8B-B14F-4D97-AF65-F5344CB8AC3E}">
        <p14:creationId xmlns:p14="http://schemas.microsoft.com/office/powerpoint/2010/main" xmlns="" val="18683018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Challenges of Semi-Supervised Learning</a:t>
            </a:r>
          </a:p>
        </p:txBody>
      </p:sp>
      <p:sp>
        <p:nvSpPr>
          <p:cNvPr id="3" name="Content Placeholder 2"/>
          <p:cNvSpPr>
            <a:spLocks noGrp="1"/>
          </p:cNvSpPr>
          <p:nvPr>
            <p:ph idx="1"/>
          </p:nvPr>
        </p:nvSpPr>
        <p:spPr/>
        <p:txBody>
          <a:bodyPr>
            <a:normAutofit fontScale="85000" lnSpcReduction="20000"/>
          </a:bodyPr>
          <a:lstStyle/>
          <a:p>
            <a:pPr algn="just"/>
            <a:r>
              <a:rPr lang="en-US" dirty="0" smtClean="0"/>
              <a:t>One </a:t>
            </a:r>
            <a:r>
              <a:rPr lang="en-US" dirty="0"/>
              <a:t>of the challenges with semi-supervised learning is the assumption that the labeled and unlabeled data come from the same distribution. If this assumption does not hold, the model's performance can degrade. </a:t>
            </a:r>
            <a:endParaRPr lang="en-US" dirty="0" smtClean="0"/>
          </a:p>
          <a:p>
            <a:pPr algn="just"/>
            <a:r>
              <a:rPr lang="en-US" dirty="0" smtClean="0"/>
              <a:t>Additionally</a:t>
            </a:r>
            <a:r>
              <a:rPr lang="en-US" dirty="0"/>
              <a:t>, if the initial labeled data is not representative of the overall distribution, the model may learn incorrect patterns.</a:t>
            </a:r>
          </a:p>
          <a:p>
            <a:pPr algn="just"/>
            <a:r>
              <a:rPr lang="en-US" dirty="0"/>
              <a:t>Another challenge is the risk of propagating errors. If the model incorrectly labels some of the unlabeled data and then uses these labels for further training, it can reinforce these errors, leading to a decrease in overall performance.</a:t>
            </a:r>
          </a:p>
        </p:txBody>
      </p:sp>
    </p:spTree>
    <p:extLst>
      <p:ext uri="{BB962C8B-B14F-4D97-AF65-F5344CB8AC3E}">
        <p14:creationId xmlns:p14="http://schemas.microsoft.com/office/powerpoint/2010/main" xmlns="" val="4591759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Applications of Semi-Supervised Learning</a:t>
            </a:r>
          </a:p>
        </p:txBody>
      </p:sp>
      <p:sp>
        <p:nvSpPr>
          <p:cNvPr id="3" name="Content Placeholder 2"/>
          <p:cNvSpPr>
            <a:spLocks noGrp="1"/>
          </p:cNvSpPr>
          <p:nvPr>
            <p:ph idx="1"/>
          </p:nvPr>
        </p:nvSpPr>
        <p:spPr/>
        <p:txBody>
          <a:bodyPr>
            <a:normAutofit fontScale="85000" lnSpcReduction="10000"/>
          </a:bodyPr>
          <a:lstStyle/>
          <a:p>
            <a:pPr algn="just"/>
            <a:r>
              <a:rPr lang="en-US" b="1" dirty="0" smtClean="0"/>
              <a:t>Image </a:t>
            </a:r>
            <a:r>
              <a:rPr lang="en-US" b="1" dirty="0"/>
              <a:t>and Video </a:t>
            </a:r>
            <a:r>
              <a:rPr lang="en-US" b="1" dirty="0" err="1"/>
              <a:t>Analysis:</a:t>
            </a:r>
            <a:r>
              <a:rPr lang="en-US" dirty="0" err="1"/>
              <a:t>For</a:t>
            </a:r>
            <a:r>
              <a:rPr lang="en-US" dirty="0"/>
              <a:t> tasks like object detection and facial recognition, where manual labeling is time-consuming.</a:t>
            </a:r>
          </a:p>
          <a:p>
            <a:pPr algn="just"/>
            <a:r>
              <a:rPr lang="en-US" b="1" dirty="0"/>
              <a:t>Natural Language Processing</a:t>
            </a:r>
            <a:r>
              <a:rPr lang="en-US" b="1" dirty="0" smtClean="0"/>
              <a:t>: </a:t>
            </a:r>
            <a:r>
              <a:rPr lang="en-US" dirty="0" smtClean="0"/>
              <a:t>In</a:t>
            </a:r>
            <a:r>
              <a:rPr lang="en-US" dirty="0"/>
              <a:t> sentiment analysis or language translation, where the nuances of language make labeling challenging.</a:t>
            </a:r>
          </a:p>
          <a:p>
            <a:pPr algn="just"/>
            <a:r>
              <a:rPr lang="en-US" b="1" dirty="0"/>
              <a:t>Medical Diagnosis:</a:t>
            </a:r>
            <a:r>
              <a:rPr lang="en-US" dirty="0"/>
              <a:t> For medical image classification, where expert annotations are costly and limited.</a:t>
            </a:r>
          </a:p>
          <a:p>
            <a:pPr algn="just"/>
            <a:r>
              <a:rPr lang="en-US" b="1" dirty="0"/>
              <a:t>Web Content Classification:</a:t>
            </a:r>
            <a:r>
              <a:rPr lang="en-US" dirty="0"/>
              <a:t> To categorize web pages or documents when only a small subset has been labeled.</a:t>
            </a:r>
          </a:p>
        </p:txBody>
      </p:sp>
    </p:spTree>
    <p:extLst>
      <p:ext uri="{BB962C8B-B14F-4D97-AF65-F5344CB8AC3E}">
        <p14:creationId xmlns:p14="http://schemas.microsoft.com/office/powerpoint/2010/main" xmlns="" val="28884648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005407996"/>
              </p:ext>
            </p:extLst>
          </p:nvPr>
        </p:nvGraphicFramePr>
        <p:xfrm>
          <a:off x="-3" y="116633"/>
          <a:ext cx="9144002" cy="6580800"/>
        </p:xfrm>
        <a:graphic>
          <a:graphicData uri="http://schemas.openxmlformats.org/drawingml/2006/table">
            <a:tbl>
              <a:tblPr>
                <a:tableStyleId>{37CE84F3-28C3-443E-9E96-99CF82512B78}</a:tableStyleId>
              </a:tblPr>
              <a:tblGrid>
                <a:gridCol w="4572001"/>
                <a:gridCol w="4572001"/>
              </a:tblGrid>
              <a:tr h="246330">
                <a:tc>
                  <a:txBody>
                    <a:bodyPr/>
                    <a:lstStyle/>
                    <a:p>
                      <a:pPr algn="l" fontAlgn="t"/>
                      <a:r>
                        <a:rPr lang="en-IN" sz="2800" dirty="0">
                          <a:effectLst/>
                        </a:rPr>
                        <a:t>Supervised Learning</a:t>
                      </a:r>
                      <a:endParaRPr lang="en-IN" sz="2800" dirty="0">
                        <a:solidFill>
                          <a:srgbClr val="000000"/>
                        </a:solidFill>
                        <a:effectLst/>
                        <a:latin typeface="times new roman" panose="02020603050405020304" pitchFamily="18" charset="0"/>
                      </a:endParaRPr>
                    </a:p>
                  </a:txBody>
                  <a:tcPr marL="180000" marR="180000" marT="0" marB="36000"/>
                </a:tc>
                <a:tc>
                  <a:txBody>
                    <a:bodyPr/>
                    <a:lstStyle/>
                    <a:p>
                      <a:pPr algn="l" fontAlgn="t"/>
                      <a:r>
                        <a:rPr lang="en-IN" sz="2800">
                          <a:effectLst/>
                        </a:rPr>
                        <a:t>Unsupervised Learning</a:t>
                      </a:r>
                      <a:endParaRPr lang="en-IN" sz="2800">
                        <a:solidFill>
                          <a:srgbClr val="000000"/>
                        </a:solidFill>
                        <a:effectLst/>
                        <a:latin typeface="times new roman" panose="02020603050405020304" pitchFamily="18" charset="0"/>
                      </a:endParaRPr>
                    </a:p>
                  </a:txBody>
                  <a:tcPr marL="180000" marR="180000" marT="0" marB="36000"/>
                </a:tc>
              </a:tr>
              <a:tr h="470230">
                <a:tc>
                  <a:txBody>
                    <a:bodyPr/>
                    <a:lstStyle/>
                    <a:p>
                      <a:pPr algn="just" fontAlgn="t"/>
                      <a:r>
                        <a:rPr lang="en-US" sz="2800" dirty="0">
                          <a:effectLst/>
                        </a:rPr>
                        <a:t>Supervised learning algorithms are trained using labeled data.</a:t>
                      </a:r>
                      <a:endParaRPr lang="en-US" sz="2800" dirty="0">
                        <a:solidFill>
                          <a:srgbClr val="333333"/>
                        </a:solidFill>
                        <a:effectLst/>
                        <a:latin typeface="inter-regular"/>
                      </a:endParaRPr>
                    </a:p>
                  </a:txBody>
                  <a:tcPr marL="180000" marR="180000" marT="0" marB="36000"/>
                </a:tc>
                <a:tc>
                  <a:txBody>
                    <a:bodyPr/>
                    <a:lstStyle/>
                    <a:p>
                      <a:pPr algn="just" fontAlgn="t"/>
                      <a:r>
                        <a:rPr lang="en-US" sz="2800">
                          <a:effectLst/>
                        </a:rPr>
                        <a:t>Unsupervised learning algorithms are trained using unlabeled data.</a:t>
                      </a:r>
                      <a:endParaRPr lang="en-US" sz="2800">
                        <a:solidFill>
                          <a:srgbClr val="333333"/>
                        </a:solidFill>
                        <a:effectLst/>
                        <a:latin typeface="inter-regular"/>
                      </a:endParaRPr>
                    </a:p>
                  </a:txBody>
                  <a:tcPr marL="180000" marR="180000" marT="0" marB="36000"/>
                </a:tc>
              </a:tr>
              <a:tr h="602480">
                <a:tc>
                  <a:txBody>
                    <a:bodyPr/>
                    <a:lstStyle/>
                    <a:p>
                      <a:pPr algn="just" fontAlgn="t"/>
                      <a:r>
                        <a:rPr lang="en-US" sz="2800" dirty="0">
                          <a:effectLst/>
                        </a:rPr>
                        <a:t>Supervised learning model takes direct feedback to check if it is predicting correct output or not.</a:t>
                      </a:r>
                      <a:endParaRPr lang="en-US" sz="2800" dirty="0">
                        <a:solidFill>
                          <a:srgbClr val="333333"/>
                        </a:solidFill>
                        <a:effectLst/>
                        <a:latin typeface="inter-regular"/>
                      </a:endParaRPr>
                    </a:p>
                  </a:txBody>
                  <a:tcPr marL="180000" marR="180000" marT="0" marB="36000"/>
                </a:tc>
                <a:tc>
                  <a:txBody>
                    <a:bodyPr/>
                    <a:lstStyle/>
                    <a:p>
                      <a:pPr algn="just" fontAlgn="t"/>
                      <a:r>
                        <a:rPr lang="en-US" sz="2800">
                          <a:effectLst/>
                        </a:rPr>
                        <a:t>Unsupervised learning model does not take any feedback.</a:t>
                      </a:r>
                      <a:endParaRPr lang="en-US" sz="2800">
                        <a:solidFill>
                          <a:srgbClr val="333333"/>
                        </a:solidFill>
                        <a:effectLst/>
                        <a:latin typeface="inter-regular"/>
                      </a:endParaRPr>
                    </a:p>
                  </a:txBody>
                  <a:tcPr marL="180000" marR="180000" marT="0" marB="36000"/>
                </a:tc>
              </a:tr>
              <a:tr h="470230">
                <a:tc>
                  <a:txBody>
                    <a:bodyPr/>
                    <a:lstStyle/>
                    <a:p>
                      <a:pPr algn="just" fontAlgn="t"/>
                      <a:r>
                        <a:rPr lang="en-US" sz="2800" dirty="0">
                          <a:effectLst/>
                        </a:rPr>
                        <a:t>Supervised learning model predicts the output.</a:t>
                      </a:r>
                      <a:endParaRPr lang="en-US" sz="2800" dirty="0">
                        <a:solidFill>
                          <a:srgbClr val="333333"/>
                        </a:solidFill>
                        <a:effectLst/>
                        <a:latin typeface="inter-regular"/>
                      </a:endParaRPr>
                    </a:p>
                  </a:txBody>
                  <a:tcPr marL="180000" marR="180000" marT="0" marB="36000"/>
                </a:tc>
                <a:tc>
                  <a:txBody>
                    <a:bodyPr/>
                    <a:lstStyle/>
                    <a:p>
                      <a:pPr algn="just" fontAlgn="t"/>
                      <a:r>
                        <a:rPr lang="en-US" sz="2800" dirty="0">
                          <a:effectLst/>
                        </a:rPr>
                        <a:t>Unsupervised learning model finds the hidden patterns in data.</a:t>
                      </a:r>
                      <a:endParaRPr lang="en-US" sz="2800" dirty="0">
                        <a:solidFill>
                          <a:srgbClr val="333333"/>
                        </a:solidFill>
                        <a:effectLst/>
                        <a:latin typeface="inter-regular"/>
                      </a:endParaRPr>
                    </a:p>
                  </a:txBody>
                  <a:tcPr marL="180000" marR="180000" marT="0" marB="36000"/>
                </a:tc>
              </a:tr>
              <a:tr h="470230">
                <a:tc>
                  <a:txBody>
                    <a:bodyPr/>
                    <a:lstStyle/>
                    <a:p>
                      <a:pPr algn="just" fontAlgn="t"/>
                      <a:r>
                        <a:rPr lang="en-US" sz="2800" dirty="0">
                          <a:effectLst/>
                        </a:rPr>
                        <a:t>In supervised learning, input data is provided to the model along with the output.</a:t>
                      </a:r>
                      <a:endParaRPr lang="en-US" sz="2800" dirty="0">
                        <a:solidFill>
                          <a:srgbClr val="333333"/>
                        </a:solidFill>
                        <a:effectLst/>
                        <a:latin typeface="inter-regular"/>
                      </a:endParaRPr>
                    </a:p>
                  </a:txBody>
                  <a:tcPr marL="180000" marR="180000" marT="0" marB="36000"/>
                </a:tc>
                <a:tc>
                  <a:txBody>
                    <a:bodyPr/>
                    <a:lstStyle/>
                    <a:p>
                      <a:pPr algn="just" fontAlgn="t"/>
                      <a:r>
                        <a:rPr lang="en-US" sz="2800" dirty="0">
                          <a:effectLst/>
                        </a:rPr>
                        <a:t>In unsupervised learning, only input data is provided to the model.</a:t>
                      </a:r>
                      <a:endParaRPr lang="en-US" sz="2800" dirty="0">
                        <a:solidFill>
                          <a:srgbClr val="333333"/>
                        </a:solidFill>
                        <a:effectLst/>
                        <a:latin typeface="inter-regular"/>
                      </a:endParaRPr>
                    </a:p>
                  </a:txBody>
                  <a:tcPr marL="180000" marR="180000" marT="0" marB="36000"/>
                </a:tc>
              </a:tr>
            </a:tbl>
          </a:graphicData>
        </a:graphic>
      </p:graphicFrame>
    </p:spTree>
    <p:extLst>
      <p:ext uri="{BB962C8B-B14F-4D97-AF65-F5344CB8AC3E}">
        <p14:creationId xmlns:p14="http://schemas.microsoft.com/office/powerpoint/2010/main" xmlns="" val="4943417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77329714"/>
              </p:ext>
            </p:extLst>
          </p:nvPr>
        </p:nvGraphicFramePr>
        <p:xfrm>
          <a:off x="-3" y="116633"/>
          <a:ext cx="9144002" cy="5769462"/>
        </p:xfrm>
        <a:graphic>
          <a:graphicData uri="http://schemas.openxmlformats.org/drawingml/2006/table">
            <a:tbl>
              <a:tblPr>
                <a:tableStyleId>{37CE84F3-28C3-443E-9E96-99CF82512B78}</a:tableStyleId>
              </a:tblPr>
              <a:tblGrid>
                <a:gridCol w="4572001"/>
                <a:gridCol w="4572001"/>
              </a:tblGrid>
              <a:tr h="246330">
                <a:tc>
                  <a:txBody>
                    <a:bodyPr/>
                    <a:lstStyle/>
                    <a:p>
                      <a:pPr algn="l" fontAlgn="t"/>
                      <a:r>
                        <a:rPr lang="en-IN" sz="2800" dirty="0">
                          <a:effectLst/>
                        </a:rPr>
                        <a:t>Supervised Learning</a:t>
                      </a:r>
                      <a:endParaRPr lang="en-IN" sz="2800" dirty="0">
                        <a:solidFill>
                          <a:srgbClr val="000000"/>
                        </a:solidFill>
                        <a:effectLst/>
                        <a:latin typeface="times new roman" panose="02020603050405020304" pitchFamily="18" charset="0"/>
                      </a:endParaRPr>
                    </a:p>
                  </a:txBody>
                  <a:tcPr marL="180000" marR="180000" marT="37017" marB="37017"/>
                </a:tc>
                <a:tc>
                  <a:txBody>
                    <a:bodyPr/>
                    <a:lstStyle/>
                    <a:p>
                      <a:pPr algn="l" fontAlgn="t"/>
                      <a:r>
                        <a:rPr lang="en-IN" sz="2800">
                          <a:effectLst/>
                        </a:rPr>
                        <a:t>Unsupervised Learning</a:t>
                      </a:r>
                      <a:endParaRPr lang="en-IN" sz="2800">
                        <a:solidFill>
                          <a:srgbClr val="000000"/>
                        </a:solidFill>
                        <a:effectLst/>
                        <a:latin typeface="times new roman" panose="02020603050405020304" pitchFamily="18" charset="0"/>
                      </a:endParaRPr>
                    </a:p>
                  </a:txBody>
                  <a:tcPr marL="180000" marR="180000" marT="37017" marB="37017"/>
                </a:tc>
              </a:tr>
              <a:tr h="602480">
                <a:tc>
                  <a:txBody>
                    <a:bodyPr/>
                    <a:lstStyle/>
                    <a:p>
                      <a:pPr algn="just" fontAlgn="t"/>
                      <a:r>
                        <a:rPr lang="en-US" sz="2800" dirty="0">
                          <a:effectLst/>
                        </a:rPr>
                        <a:t>The goal of supervised learning is to train the model so that it can predict the output when it is given new data.</a:t>
                      </a:r>
                      <a:endParaRPr lang="en-US" sz="2800" dirty="0">
                        <a:solidFill>
                          <a:srgbClr val="333333"/>
                        </a:solidFill>
                        <a:effectLst/>
                        <a:latin typeface="inter-regular"/>
                      </a:endParaRPr>
                    </a:p>
                  </a:txBody>
                  <a:tcPr marL="180000" marR="180000" marT="24678" marB="24678"/>
                </a:tc>
                <a:tc>
                  <a:txBody>
                    <a:bodyPr/>
                    <a:lstStyle/>
                    <a:p>
                      <a:pPr algn="just" fontAlgn="t"/>
                      <a:r>
                        <a:rPr lang="en-US" sz="2800">
                          <a:effectLst/>
                        </a:rPr>
                        <a:t>The goal of unsupervised learning is to find the hidden patterns and useful insights from the unknown dataset.</a:t>
                      </a:r>
                      <a:endParaRPr lang="en-US" sz="2800">
                        <a:solidFill>
                          <a:srgbClr val="333333"/>
                        </a:solidFill>
                        <a:effectLst/>
                        <a:latin typeface="inter-regular"/>
                      </a:endParaRPr>
                    </a:p>
                  </a:txBody>
                  <a:tcPr marL="180000" marR="180000" marT="24678" marB="24678"/>
                </a:tc>
              </a:tr>
              <a:tr h="470230">
                <a:tc>
                  <a:txBody>
                    <a:bodyPr/>
                    <a:lstStyle/>
                    <a:p>
                      <a:pPr algn="just" fontAlgn="t"/>
                      <a:r>
                        <a:rPr lang="en-US" sz="2800" dirty="0">
                          <a:effectLst/>
                        </a:rPr>
                        <a:t>Supervised learning needs supervision to train the model.</a:t>
                      </a:r>
                      <a:endParaRPr lang="en-US" sz="2800" dirty="0">
                        <a:solidFill>
                          <a:srgbClr val="333333"/>
                        </a:solidFill>
                        <a:effectLst/>
                        <a:latin typeface="inter-regular"/>
                      </a:endParaRPr>
                    </a:p>
                  </a:txBody>
                  <a:tcPr marL="180000" marR="180000" marT="24678" marB="24678"/>
                </a:tc>
                <a:tc>
                  <a:txBody>
                    <a:bodyPr/>
                    <a:lstStyle/>
                    <a:p>
                      <a:pPr algn="just" fontAlgn="t"/>
                      <a:r>
                        <a:rPr lang="en-US" sz="2800">
                          <a:effectLst/>
                        </a:rPr>
                        <a:t>Unsupervised learning does not need any supervision to train the model.</a:t>
                      </a:r>
                      <a:endParaRPr lang="en-US" sz="2800">
                        <a:solidFill>
                          <a:srgbClr val="333333"/>
                        </a:solidFill>
                        <a:effectLst/>
                        <a:latin typeface="inter-regular"/>
                      </a:endParaRPr>
                    </a:p>
                  </a:txBody>
                  <a:tcPr marL="180000" marR="180000" marT="24678" marB="24678"/>
                </a:tc>
              </a:tr>
              <a:tr h="602480">
                <a:tc>
                  <a:txBody>
                    <a:bodyPr/>
                    <a:lstStyle/>
                    <a:p>
                      <a:pPr algn="just" fontAlgn="t"/>
                      <a:r>
                        <a:rPr lang="en-US" sz="2800" dirty="0">
                          <a:effectLst/>
                        </a:rPr>
                        <a:t>Supervised learning can be categorized in Classification and Regression problems.</a:t>
                      </a:r>
                      <a:endParaRPr lang="en-US" sz="2800" dirty="0">
                        <a:solidFill>
                          <a:srgbClr val="333333"/>
                        </a:solidFill>
                        <a:effectLst/>
                        <a:latin typeface="inter-regular"/>
                      </a:endParaRPr>
                    </a:p>
                  </a:txBody>
                  <a:tcPr marL="180000" marR="180000" marT="24678" marB="24678"/>
                </a:tc>
                <a:tc>
                  <a:txBody>
                    <a:bodyPr/>
                    <a:lstStyle/>
                    <a:p>
                      <a:pPr algn="just" fontAlgn="t"/>
                      <a:r>
                        <a:rPr lang="en-US" sz="2800" dirty="0">
                          <a:effectLst/>
                        </a:rPr>
                        <a:t>Unsupervised Learning can be classified in Clustering and Associations problems.</a:t>
                      </a:r>
                      <a:endParaRPr lang="en-US" sz="2800" dirty="0">
                        <a:solidFill>
                          <a:srgbClr val="333333"/>
                        </a:solidFill>
                        <a:effectLst/>
                        <a:latin typeface="inter-regular"/>
                      </a:endParaRPr>
                    </a:p>
                  </a:txBody>
                  <a:tcPr marL="180000" marR="180000" marT="24678" marB="24678"/>
                </a:tc>
              </a:tr>
            </a:tbl>
          </a:graphicData>
        </a:graphic>
      </p:graphicFrame>
    </p:spTree>
    <p:extLst>
      <p:ext uri="{BB962C8B-B14F-4D97-AF65-F5344CB8AC3E}">
        <p14:creationId xmlns:p14="http://schemas.microsoft.com/office/powerpoint/2010/main" xmlns="" val="22246971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705733601"/>
              </p:ext>
            </p:extLst>
          </p:nvPr>
        </p:nvGraphicFramePr>
        <p:xfrm>
          <a:off x="-3" y="116633"/>
          <a:ext cx="9144002" cy="4866666"/>
        </p:xfrm>
        <a:graphic>
          <a:graphicData uri="http://schemas.openxmlformats.org/drawingml/2006/table">
            <a:tbl>
              <a:tblPr>
                <a:tableStyleId>{37CE84F3-28C3-443E-9E96-99CF82512B78}</a:tableStyleId>
              </a:tblPr>
              <a:tblGrid>
                <a:gridCol w="4572001"/>
                <a:gridCol w="4572001"/>
              </a:tblGrid>
              <a:tr h="246330">
                <a:tc>
                  <a:txBody>
                    <a:bodyPr/>
                    <a:lstStyle/>
                    <a:p>
                      <a:pPr algn="l" fontAlgn="t"/>
                      <a:r>
                        <a:rPr lang="en-IN" sz="2800" dirty="0">
                          <a:effectLst/>
                        </a:rPr>
                        <a:t>Supervised Learning</a:t>
                      </a:r>
                      <a:endParaRPr lang="en-IN" sz="2800" dirty="0">
                        <a:solidFill>
                          <a:srgbClr val="000000"/>
                        </a:solidFill>
                        <a:effectLst/>
                        <a:latin typeface="times new roman" panose="02020603050405020304" pitchFamily="18" charset="0"/>
                      </a:endParaRPr>
                    </a:p>
                  </a:txBody>
                  <a:tcPr marL="180000" marR="180000" marT="37017" marB="37017"/>
                </a:tc>
                <a:tc>
                  <a:txBody>
                    <a:bodyPr/>
                    <a:lstStyle/>
                    <a:p>
                      <a:pPr algn="l" fontAlgn="t"/>
                      <a:r>
                        <a:rPr lang="en-IN" sz="2800">
                          <a:effectLst/>
                        </a:rPr>
                        <a:t>Unsupervised Learning</a:t>
                      </a:r>
                      <a:endParaRPr lang="en-IN" sz="2800">
                        <a:solidFill>
                          <a:srgbClr val="000000"/>
                        </a:solidFill>
                        <a:effectLst/>
                        <a:latin typeface="times new roman" panose="02020603050405020304" pitchFamily="18" charset="0"/>
                      </a:endParaRPr>
                    </a:p>
                  </a:txBody>
                  <a:tcPr marL="180000" marR="180000" marT="37017" marB="37017"/>
                </a:tc>
              </a:tr>
              <a:tr h="602480">
                <a:tc>
                  <a:txBody>
                    <a:bodyPr/>
                    <a:lstStyle/>
                    <a:p>
                      <a:pPr algn="just" fontAlgn="t"/>
                      <a:r>
                        <a:rPr lang="en-US" sz="2800" dirty="0">
                          <a:effectLst/>
                        </a:rPr>
                        <a:t>Supervised learning can be used for those cases where we know the input as well as corresponding outputs.</a:t>
                      </a:r>
                      <a:endParaRPr lang="en-US" sz="2800" dirty="0">
                        <a:solidFill>
                          <a:srgbClr val="333333"/>
                        </a:solidFill>
                        <a:effectLst/>
                        <a:latin typeface="inter-regular"/>
                      </a:endParaRPr>
                    </a:p>
                  </a:txBody>
                  <a:tcPr marL="180000" marR="180000" marT="24678" marB="24678"/>
                </a:tc>
                <a:tc>
                  <a:txBody>
                    <a:bodyPr/>
                    <a:lstStyle/>
                    <a:p>
                      <a:pPr algn="just" fontAlgn="t"/>
                      <a:r>
                        <a:rPr lang="en-US" sz="2800" dirty="0">
                          <a:effectLst/>
                        </a:rPr>
                        <a:t>Unsupervised learning can be used for those cases where we have only input data and no corresponding output data.</a:t>
                      </a:r>
                      <a:endParaRPr lang="en-US" sz="2800" dirty="0">
                        <a:solidFill>
                          <a:srgbClr val="333333"/>
                        </a:solidFill>
                        <a:effectLst/>
                        <a:latin typeface="inter-regular"/>
                      </a:endParaRPr>
                    </a:p>
                  </a:txBody>
                  <a:tcPr marL="180000" marR="180000" marT="24678" marB="24678"/>
                </a:tc>
              </a:tr>
              <a:tr h="602480">
                <a:tc>
                  <a:txBody>
                    <a:bodyPr/>
                    <a:lstStyle/>
                    <a:p>
                      <a:pPr algn="just" fontAlgn="t"/>
                      <a:r>
                        <a:rPr lang="en-US" sz="2800" dirty="0">
                          <a:effectLst/>
                        </a:rPr>
                        <a:t>Supervised learning model produces an accurate result.</a:t>
                      </a:r>
                      <a:endParaRPr lang="en-US" sz="2800" dirty="0">
                        <a:solidFill>
                          <a:srgbClr val="333333"/>
                        </a:solidFill>
                        <a:effectLst/>
                        <a:latin typeface="inter-regular"/>
                      </a:endParaRPr>
                    </a:p>
                  </a:txBody>
                  <a:tcPr marL="180000" marR="180000" marT="24678" marB="24678"/>
                </a:tc>
                <a:tc>
                  <a:txBody>
                    <a:bodyPr/>
                    <a:lstStyle/>
                    <a:p>
                      <a:pPr algn="just" fontAlgn="t"/>
                      <a:r>
                        <a:rPr lang="en-US" sz="2800" dirty="0">
                          <a:effectLst/>
                        </a:rPr>
                        <a:t>Unsupervised learning model may give less accurate result as compared to supervised learning.</a:t>
                      </a:r>
                      <a:endParaRPr lang="en-US" sz="2800" dirty="0">
                        <a:solidFill>
                          <a:srgbClr val="333333"/>
                        </a:solidFill>
                        <a:effectLst/>
                        <a:latin typeface="inter-regular"/>
                      </a:endParaRPr>
                    </a:p>
                  </a:txBody>
                  <a:tcPr marL="180000" marR="180000" marT="24678" marB="24678"/>
                </a:tc>
              </a:tr>
            </a:tbl>
          </a:graphicData>
        </a:graphic>
      </p:graphicFrame>
    </p:spTree>
    <p:extLst>
      <p:ext uri="{BB962C8B-B14F-4D97-AF65-F5344CB8AC3E}">
        <p14:creationId xmlns:p14="http://schemas.microsoft.com/office/powerpoint/2010/main" xmlns="" val="2234337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machine learning</a:t>
            </a:r>
            <a:endParaRPr lang="en-US" dirty="0"/>
          </a:p>
        </p:txBody>
      </p:sp>
      <p:sp>
        <p:nvSpPr>
          <p:cNvPr id="3" name="Content Placeholder 2"/>
          <p:cNvSpPr>
            <a:spLocks noGrp="1"/>
          </p:cNvSpPr>
          <p:nvPr>
            <p:ph idx="1"/>
          </p:nvPr>
        </p:nvSpPr>
        <p:spPr/>
        <p:txBody>
          <a:bodyPr/>
          <a:lstStyle/>
          <a:p>
            <a:pPr algn="just"/>
            <a:r>
              <a:rPr lang="en-US" dirty="0" smtClean="0"/>
              <a:t>Arthur Samuel, an early American leader in the field of computer gaming and artificial intelligence, coined the term “Machine Learning ” in 1959 while at IBM. </a:t>
            </a:r>
          </a:p>
          <a:p>
            <a:pPr algn="just"/>
            <a:r>
              <a:rPr lang="en-US" dirty="0" smtClean="0"/>
              <a:t>He defined machine learning as </a:t>
            </a:r>
          </a:p>
          <a:p>
            <a:pPr algn="just">
              <a:buNone/>
            </a:pPr>
            <a:r>
              <a:rPr lang="en-US" dirty="0" smtClean="0"/>
              <a:t>“the field of study that gives computers the ability to learn without being explicitly programmed”.</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653120311"/>
              </p:ext>
            </p:extLst>
          </p:nvPr>
        </p:nvGraphicFramePr>
        <p:xfrm>
          <a:off x="-3" y="116633"/>
          <a:ext cx="9144002" cy="6573546"/>
        </p:xfrm>
        <a:graphic>
          <a:graphicData uri="http://schemas.openxmlformats.org/drawingml/2006/table">
            <a:tbl>
              <a:tblPr>
                <a:tableStyleId>{37CE84F3-28C3-443E-9E96-99CF82512B78}</a:tableStyleId>
              </a:tblPr>
              <a:tblGrid>
                <a:gridCol w="4572001"/>
                <a:gridCol w="4572001"/>
              </a:tblGrid>
              <a:tr h="246330">
                <a:tc>
                  <a:txBody>
                    <a:bodyPr/>
                    <a:lstStyle/>
                    <a:p>
                      <a:pPr algn="l" fontAlgn="t"/>
                      <a:r>
                        <a:rPr lang="en-IN" sz="2800" dirty="0">
                          <a:effectLst/>
                        </a:rPr>
                        <a:t>Supervised Learning</a:t>
                      </a:r>
                      <a:endParaRPr lang="en-IN" sz="2800" dirty="0">
                        <a:solidFill>
                          <a:srgbClr val="000000"/>
                        </a:solidFill>
                        <a:effectLst/>
                        <a:latin typeface="times new roman" panose="02020603050405020304" pitchFamily="18" charset="0"/>
                      </a:endParaRPr>
                    </a:p>
                  </a:txBody>
                  <a:tcPr marL="180000" marR="180000" marT="37017" marB="37017"/>
                </a:tc>
                <a:tc>
                  <a:txBody>
                    <a:bodyPr/>
                    <a:lstStyle/>
                    <a:p>
                      <a:pPr algn="l" fontAlgn="t"/>
                      <a:r>
                        <a:rPr lang="en-IN" sz="2800">
                          <a:effectLst/>
                        </a:rPr>
                        <a:t>Unsupervised Learning</a:t>
                      </a:r>
                      <a:endParaRPr lang="en-IN" sz="2800">
                        <a:solidFill>
                          <a:srgbClr val="000000"/>
                        </a:solidFill>
                        <a:effectLst/>
                        <a:latin typeface="times new roman" panose="02020603050405020304" pitchFamily="18" charset="0"/>
                      </a:endParaRPr>
                    </a:p>
                  </a:txBody>
                  <a:tcPr marL="180000" marR="180000" marT="37017" marB="37017"/>
                </a:tc>
              </a:tr>
              <a:tr h="734732">
                <a:tc>
                  <a:txBody>
                    <a:bodyPr/>
                    <a:lstStyle/>
                    <a:p>
                      <a:pPr algn="just" fontAlgn="t"/>
                      <a:r>
                        <a:rPr lang="en-US" sz="2800" dirty="0">
                          <a:effectLst/>
                        </a:rPr>
                        <a:t>Supervised learning is not close to true Artificial intelligence as in this, we first train the model for each data, and then only it can predict the correct output.</a:t>
                      </a:r>
                      <a:endParaRPr lang="en-US" sz="2800" dirty="0">
                        <a:solidFill>
                          <a:srgbClr val="333333"/>
                        </a:solidFill>
                        <a:effectLst/>
                        <a:latin typeface="inter-regular"/>
                      </a:endParaRPr>
                    </a:p>
                  </a:txBody>
                  <a:tcPr marL="180000" marR="180000" marT="24678" marB="24678"/>
                </a:tc>
                <a:tc>
                  <a:txBody>
                    <a:bodyPr/>
                    <a:lstStyle/>
                    <a:p>
                      <a:pPr algn="just" fontAlgn="t"/>
                      <a:r>
                        <a:rPr lang="en-US" sz="2800">
                          <a:effectLst/>
                        </a:rPr>
                        <a:t>Unsupervised learning is more close to the true Artificial Intelligence as it learns similarly as a child learns daily routine things by his experiences.</a:t>
                      </a:r>
                      <a:endParaRPr lang="en-US" sz="2800">
                        <a:solidFill>
                          <a:srgbClr val="333333"/>
                        </a:solidFill>
                        <a:effectLst/>
                        <a:latin typeface="inter-regular"/>
                      </a:endParaRPr>
                    </a:p>
                  </a:txBody>
                  <a:tcPr marL="180000" marR="180000" marT="24678" marB="24678"/>
                </a:tc>
              </a:tr>
              <a:tr h="866984">
                <a:tc>
                  <a:txBody>
                    <a:bodyPr/>
                    <a:lstStyle/>
                    <a:p>
                      <a:pPr algn="just" fontAlgn="t"/>
                      <a:r>
                        <a:rPr lang="en-US" sz="2800" dirty="0">
                          <a:effectLst/>
                        </a:rPr>
                        <a:t>It includes various algorithms such as Linear Regression, Logistic Regression, Support Vector Machine, Multi-class Classification, Decision tree, Bayesian Logic, etc.</a:t>
                      </a:r>
                      <a:endParaRPr lang="en-US" sz="2800" dirty="0">
                        <a:solidFill>
                          <a:srgbClr val="333333"/>
                        </a:solidFill>
                        <a:effectLst/>
                        <a:latin typeface="inter-regular"/>
                      </a:endParaRPr>
                    </a:p>
                  </a:txBody>
                  <a:tcPr marL="180000" marR="180000" marT="24678" marB="24678"/>
                </a:tc>
                <a:tc>
                  <a:txBody>
                    <a:bodyPr/>
                    <a:lstStyle/>
                    <a:p>
                      <a:pPr algn="just" fontAlgn="t"/>
                      <a:r>
                        <a:rPr lang="en-US" sz="2800" dirty="0">
                          <a:effectLst/>
                        </a:rPr>
                        <a:t>It includes various algorithms such as Clustering, KNN, </a:t>
                      </a:r>
                      <a:endParaRPr lang="en-US" sz="2800" dirty="0">
                        <a:solidFill>
                          <a:srgbClr val="333333"/>
                        </a:solidFill>
                        <a:effectLst/>
                        <a:latin typeface="inter-regular"/>
                      </a:endParaRPr>
                    </a:p>
                  </a:txBody>
                  <a:tcPr marL="180000" marR="180000" marT="24678" marB="24678"/>
                </a:tc>
              </a:tr>
            </a:tbl>
          </a:graphicData>
        </a:graphic>
      </p:graphicFrame>
    </p:spTree>
    <p:extLst>
      <p:ext uri="{BB962C8B-B14F-4D97-AF65-F5344CB8AC3E}">
        <p14:creationId xmlns:p14="http://schemas.microsoft.com/office/powerpoint/2010/main" xmlns="" val="174786140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Reinforcement </a:t>
            </a:r>
            <a:r>
              <a:rPr lang="en-IN" dirty="0" smtClean="0">
                <a:effectLst/>
              </a:rPr>
              <a:t>Learning</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p>
          <a:p>
            <a:pPr algn="just"/>
            <a:r>
              <a:rPr lang="en-US" dirty="0"/>
              <a:t>In Reinforcement Learning, the agent learns automatically using feedbacks without any labeled data, unlike </a:t>
            </a:r>
            <a:r>
              <a:rPr lang="en-US" dirty="0">
                <a:hlinkClick r:id="rId2"/>
              </a:rPr>
              <a:t>supervised learning.</a:t>
            </a:r>
            <a:endParaRPr lang="en-US" dirty="0"/>
          </a:p>
          <a:p>
            <a:pPr algn="just"/>
            <a:r>
              <a:rPr lang="en-US" dirty="0"/>
              <a:t>Since there is no labeled data, so the agent is bound to learn by its experience only.</a:t>
            </a:r>
          </a:p>
          <a:p>
            <a:pPr algn="just"/>
            <a:endParaRPr lang="en-IN" dirty="0"/>
          </a:p>
        </p:txBody>
      </p:sp>
    </p:spTree>
    <p:extLst>
      <p:ext uri="{BB962C8B-B14F-4D97-AF65-F5344CB8AC3E}">
        <p14:creationId xmlns:p14="http://schemas.microsoft.com/office/powerpoint/2010/main" xmlns="" val="16858477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Reinforcement </a:t>
            </a:r>
            <a:r>
              <a:rPr lang="en-IN" dirty="0" smtClean="0">
                <a:effectLst/>
              </a:rPr>
              <a:t>Learning</a:t>
            </a:r>
            <a:endParaRPr lang="en-IN" dirty="0"/>
          </a:p>
        </p:txBody>
      </p:sp>
      <p:sp>
        <p:nvSpPr>
          <p:cNvPr id="3" name="Content Placeholder 2"/>
          <p:cNvSpPr>
            <a:spLocks noGrp="1"/>
          </p:cNvSpPr>
          <p:nvPr>
            <p:ph idx="1"/>
          </p:nvPr>
        </p:nvSpPr>
        <p:spPr/>
        <p:txBody>
          <a:bodyPr>
            <a:normAutofit/>
          </a:bodyPr>
          <a:lstStyle/>
          <a:p>
            <a:pPr algn="just"/>
            <a:r>
              <a:rPr lang="en-US" dirty="0"/>
              <a:t>RL solves a specific type of problem where decision making is sequential, and the goal is long-term, such as </a:t>
            </a:r>
            <a:r>
              <a:rPr lang="en-US" b="1" dirty="0"/>
              <a:t>game-playing, robotics</a:t>
            </a:r>
            <a:r>
              <a:rPr lang="en-US" dirty="0"/>
              <a:t>, etc.</a:t>
            </a:r>
          </a:p>
          <a:p>
            <a:pPr algn="just"/>
            <a:r>
              <a:rPr lang="en-US" dirty="0"/>
              <a:t>The agent interacts with the environment and explores it by itself. The primary goal of an agent in reinforcement learning is to improve the performance by getting the maximum positive rewards.</a:t>
            </a:r>
          </a:p>
        </p:txBody>
      </p:sp>
    </p:spTree>
    <p:extLst>
      <p:ext uri="{BB962C8B-B14F-4D97-AF65-F5344CB8AC3E}">
        <p14:creationId xmlns:p14="http://schemas.microsoft.com/office/powerpoint/2010/main" xmlns="" val="26578022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Reinforcement </a:t>
            </a:r>
            <a:r>
              <a:rPr lang="en-IN" dirty="0" smtClean="0">
                <a:effectLst/>
              </a:rPr>
              <a:t>Learning</a:t>
            </a:r>
            <a:endParaRPr lang="en-IN" dirty="0"/>
          </a:p>
        </p:txBody>
      </p:sp>
      <p:sp>
        <p:nvSpPr>
          <p:cNvPr id="3" name="Content Placeholder 2"/>
          <p:cNvSpPr>
            <a:spLocks noGrp="1"/>
          </p:cNvSpPr>
          <p:nvPr>
            <p:ph idx="1"/>
          </p:nvPr>
        </p:nvSpPr>
        <p:spPr/>
        <p:txBody>
          <a:bodyPr>
            <a:normAutofit/>
          </a:bodyPr>
          <a:lstStyle/>
          <a:p>
            <a:pPr algn="just"/>
            <a:r>
              <a:rPr lang="en-US" dirty="0"/>
              <a:t>The agent learns with the process of hit and trial, and based on the experience, it learns to perform the task in a better way. Hence, we can say that </a:t>
            </a:r>
            <a:r>
              <a:rPr lang="en-US" b="1" i="1" dirty="0"/>
              <a:t>"Reinforcement learning is a type of machine learning method where an intelligent agent (computer program) interacts with the environment and learns to act within that."</a:t>
            </a:r>
            <a:r>
              <a:rPr lang="en-US" dirty="0"/>
              <a:t> How a Robotic dog learns the movement of his arms is an example of Reinforcement learning.</a:t>
            </a:r>
          </a:p>
        </p:txBody>
      </p:sp>
    </p:spTree>
    <p:extLst>
      <p:ext uri="{BB962C8B-B14F-4D97-AF65-F5344CB8AC3E}">
        <p14:creationId xmlns:p14="http://schemas.microsoft.com/office/powerpoint/2010/main" xmlns="" val="13212651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effectLst/>
              </a:rPr>
              <a:t>Reinforcement </a:t>
            </a:r>
            <a:r>
              <a:rPr lang="en-IN" dirty="0" smtClean="0">
                <a:effectLst/>
              </a:rPr>
              <a:t>Learning</a:t>
            </a:r>
            <a:endParaRPr lang="en-IN" dirty="0"/>
          </a:p>
        </p:txBody>
      </p:sp>
      <p:sp>
        <p:nvSpPr>
          <p:cNvPr id="4" name="Content Placeholder 3"/>
          <p:cNvSpPr>
            <a:spLocks noGrp="1"/>
          </p:cNvSpPr>
          <p:nvPr>
            <p:ph idx="1"/>
          </p:nvPr>
        </p:nvSpPr>
        <p:spPr/>
        <p:txBody>
          <a:bodyPr/>
          <a:lstStyle/>
          <a:p>
            <a:endParaRPr lang="en-IN" dirty="0"/>
          </a:p>
        </p:txBody>
      </p:sp>
      <p:pic>
        <p:nvPicPr>
          <p:cNvPr id="7170" name="Picture 2" descr="How does Reinforcement Learning Works"/>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10046"/>
          <a:stretch/>
        </p:blipFill>
        <p:spPr bwMode="auto">
          <a:xfrm>
            <a:off x="539552" y="980727"/>
            <a:ext cx="7704856" cy="554461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933975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Terms used in Reinforcement Learning</a:t>
            </a:r>
          </a:p>
        </p:txBody>
      </p:sp>
      <p:sp>
        <p:nvSpPr>
          <p:cNvPr id="4" name="Content Placeholder 3"/>
          <p:cNvSpPr>
            <a:spLocks noGrp="1"/>
          </p:cNvSpPr>
          <p:nvPr>
            <p:ph idx="1"/>
          </p:nvPr>
        </p:nvSpPr>
        <p:spPr/>
        <p:txBody>
          <a:bodyPr>
            <a:normAutofit fontScale="70000" lnSpcReduction="20000"/>
          </a:bodyPr>
          <a:lstStyle/>
          <a:p>
            <a:r>
              <a:rPr lang="en-US" b="1" dirty="0"/>
              <a:t>Agent():</a:t>
            </a:r>
            <a:r>
              <a:rPr lang="en-US" dirty="0"/>
              <a:t> An entity that can perceive/explore the environment and act upon it.</a:t>
            </a:r>
          </a:p>
          <a:p>
            <a:r>
              <a:rPr lang="en-US" b="1" dirty="0"/>
              <a:t>Environment():</a:t>
            </a:r>
            <a:r>
              <a:rPr lang="en-US" dirty="0"/>
              <a:t> A situation in which an agent is present or surrounded by. In RL, we assume the stochastic environment, which means it is random in nature.</a:t>
            </a:r>
          </a:p>
          <a:p>
            <a:r>
              <a:rPr lang="en-US" b="1" dirty="0"/>
              <a:t>Action():</a:t>
            </a:r>
            <a:r>
              <a:rPr lang="en-US" dirty="0"/>
              <a:t> Actions are the moves taken by an agent within the environment.</a:t>
            </a:r>
          </a:p>
          <a:p>
            <a:r>
              <a:rPr lang="en-US" b="1" dirty="0"/>
              <a:t>State():</a:t>
            </a:r>
            <a:r>
              <a:rPr lang="en-US" dirty="0"/>
              <a:t> State is a situation returned by the environment after each action taken by the agent.</a:t>
            </a:r>
          </a:p>
          <a:p>
            <a:r>
              <a:rPr lang="en-US" b="1" dirty="0"/>
              <a:t>Reward():</a:t>
            </a:r>
            <a:r>
              <a:rPr lang="en-US" dirty="0"/>
              <a:t> A feedback returned to the agent from the environment to evaluate the action of the agent.</a:t>
            </a:r>
          </a:p>
          <a:p>
            <a:r>
              <a:rPr lang="en-US" b="1" dirty="0"/>
              <a:t>Policy():</a:t>
            </a:r>
            <a:r>
              <a:rPr lang="en-US" dirty="0"/>
              <a:t> Policy is a strategy applied by the agent for the next action based on the current state.</a:t>
            </a:r>
          </a:p>
          <a:p>
            <a:r>
              <a:rPr lang="en-US" b="1" dirty="0"/>
              <a:t>Value():</a:t>
            </a:r>
            <a:r>
              <a:rPr lang="en-US" dirty="0"/>
              <a:t> It is expected long-term retuned with the discount factor and opposite to the short-term reward.</a:t>
            </a:r>
          </a:p>
          <a:p>
            <a:endParaRPr lang="en-IN" dirty="0"/>
          </a:p>
        </p:txBody>
      </p:sp>
    </p:spTree>
    <p:extLst>
      <p:ext uri="{BB962C8B-B14F-4D97-AF65-F5344CB8AC3E}">
        <p14:creationId xmlns:p14="http://schemas.microsoft.com/office/powerpoint/2010/main" xmlns="" val="42507169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descr="Our machine learning cheat sheet covers different algorithms and their use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402977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071546"/>
            <a:ext cx="8686800" cy="5429288"/>
          </a:xfrm>
        </p:spPr>
        <p:txBody>
          <a:bodyPr>
            <a:normAutofit fontScale="92500" lnSpcReduction="10000"/>
          </a:bodyPr>
          <a:lstStyle/>
          <a:p>
            <a:pPr algn="just"/>
            <a:r>
              <a:rPr lang="en-US" dirty="0" smtClean="0"/>
              <a:t>A computer program is said to </a:t>
            </a:r>
            <a:r>
              <a:rPr lang="en-US" i="1" dirty="0" smtClean="0"/>
              <a:t>learn</a:t>
            </a:r>
            <a:r>
              <a:rPr lang="en-US" dirty="0" smtClean="0"/>
              <a:t> from experience E with respect to some class of tasks T and performance measure P, if its performance at tasks T, as measured by P, improves with experience E.</a:t>
            </a:r>
          </a:p>
          <a:p>
            <a:pPr fontAlgn="base"/>
            <a:r>
              <a:rPr lang="en-US" b="1" dirty="0" smtClean="0"/>
              <a:t>Example: </a:t>
            </a:r>
            <a:r>
              <a:rPr lang="en-US" dirty="0" smtClean="0"/>
              <a:t>Handwriting recognition learning problem </a:t>
            </a:r>
          </a:p>
          <a:p>
            <a:pPr lvl="1" fontAlgn="base"/>
            <a:r>
              <a:rPr lang="en-US" dirty="0" smtClean="0"/>
              <a:t>Task T :  Recognizing and classifying handwritten words within images </a:t>
            </a:r>
          </a:p>
          <a:p>
            <a:pPr lvl="1" fontAlgn="base"/>
            <a:r>
              <a:rPr lang="en-US" dirty="0" smtClean="0"/>
              <a:t>Performance P : Percent of words correctly classified </a:t>
            </a:r>
          </a:p>
          <a:p>
            <a:pPr lvl="1" fontAlgn="base"/>
            <a:r>
              <a:rPr lang="en-US" dirty="0" smtClean="0"/>
              <a:t>Training experience E : A dataset of handwritten words with given classifications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A computer program which learns from experience is called a machine learning program or simply a learning program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Machine Learning work</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2400" dirty="0" smtClean="0"/>
              <a:t>Machine learning algorithms create a mathematical model that, without being explicitly programmed, aids in making predictions or decisions with the assistance of sample historical data, or training data. For the purpose of developing predictive models, machine learning brings together statistics and computer science. Algorithms that learn from historical data are either constructed or utilized in machine learning.</a:t>
            </a:r>
            <a:endParaRPr lang="en-US" sz="2400" dirty="0"/>
          </a:p>
        </p:txBody>
      </p:sp>
      <p:pic>
        <p:nvPicPr>
          <p:cNvPr id="2050" name="Picture 2" descr="Introduction to Machine Learning"/>
          <p:cNvPicPr>
            <a:picLocks noChangeAspect="1" noChangeArrowheads="1"/>
          </p:cNvPicPr>
          <p:nvPr/>
        </p:nvPicPr>
        <p:blipFill>
          <a:blip r:embed="rId2"/>
          <a:srcRect/>
          <a:stretch>
            <a:fillRect/>
          </a:stretch>
        </p:blipFill>
        <p:spPr bwMode="auto">
          <a:xfrm>
            <a:off x="857223" y="4357694"/>
            <a:ext cx="7815497" cy="192882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 between machine learning and traditional programming</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3714" y="1554162"/>
            <a:ext cx="9110286" cy="5288883"/>
          </a:xfrm>
          <a:prstGeom prst="rect">
            <a:avLst/>
          </a:prstGeom>
        </p:spPr>
      </p:pic>
    </p:spTree>
    <p:extLst>
      <p:ext uri="{BB962C8B-B14F-4D97-AF65-F5344CB8AC3E}">
        <p14:creationId xmlns:p14="http://schemas.microsoft.com/office/powerpoint/2010/main" xmlns="" val="117010396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5906</TotalTime>
  <Words>2031</Words>
  <Application>Microsoft Office PowerPoint</Application>
  <PresentationFormat>On-screen Show (4:3)</PresentationFormat>
  <Paragraphs>197</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Trek</vt:lpstr>
      <vt:lpstr>Unit-1</vt:lpstr>
      <vt:lpstr>Artificial intelligence</vt:lpstr>
      <vt:lpstr>Application of Artificial intelligence</vt:lpstr>
      <vt:lpstr>Artificial intelligence</vt:lpstr>
      <vt:lpstr>Introduction of machine learning</vt:lpstr>
      <vt:lpstr>Slide 6</vt:lpstr>
      <vt:lpstr>Slide 7</vt:lpstr>
      <vt:lpstr>How does Machine Learning work </vt:lpstr>
      <vt:lpstr>Difference between machine learning and traditional programming</vt:lpstr>
      <vt:lpstr>Features of Machine Learning: </vt:lpstr>
      <vt:lpstr>Need for Machine Learning </vt:lpstr>
      <vt:lpstr>Slide 12</vt:lpstr>
      <vt:lpstr>Slide 13</vt:lpstr>
      <vt:lpstr>History of Machine Learning</vt:lpstr>
      <vt:lpstr>Slide 15</vt:lpstr>
      <vt:lpstr>Machine Learning at 21st century </vt:lpstr>
      <vt:lpstr>Machine Learning at 21st century </vt:lpstr>
      <vt:lpstr>Machine Learning at present: </vt:lpstr>
      <vt:lpstr>Slide 19</vt:lpstr>
      <vt:lpstr>Machine Learning lifecycle:</vt:lpstr>
      <vt:lpstr>Types of Machine Learning</vt:lpstr>
      <vt:lpstr>Slide 22</vt:lpstr>
      <vt:lpstr>Slide 23</vt:lpstr>
      <vt:lpstr>Supervised Machine Learning</vt:lpstr>
      <vt:lpstr>Supervised Machine Learning</vt:lpstr>
      <vt:lpstr>Supervised Machine Learning</vt:lpstr>
      <vt:lpstr>Slide 27</vt:lpstr>
      <vt:lpstr>Regression</vt:lpstr>
      <vt:lpstr>Regression</vt:lpstr>
      <vt:lpstr>Classification</vt:lpstr>
      <vt:lpstr>Classification</vt:lpstr>
      <vt:lpstr>unsupervised learning</vt:lpstr>
      <vt:lpstr>unsupervised learning</vt:lpstr>
      <vt:lpstr>unsupervised learning</vt:lpstr>
      <vt:lpstr>Slide 35</vt:lpstr>
      <vt:lpstr>Clustering:</vt:lpstr>
      <vt:lpstr>Clustering:</vt:lpstr>
      <vt:lpstr>Association: </vt:lpstr>
      <vt:lpstr>Unsupervised Learning algorithms:</vt:lpstr>
      <vt:lpstr>Semi-Supervised Machine Learning</vt:lpstr>
      <vt:lpstr>Semi-Supervised Machine Learning</vt:lpstr>
      <vt:lpstr>Semi-Supervised Machine Learning</vt:lpstr>
      <vt:lpstr>How Does Semi-Supervised Learning Work?</vt:lpstr>
      <vt:lpstr>Benefits of Semi-Supervised Learning</vt:lpstr>
      <vt:lpstr>Challenges of Semi-Supervised Learning</vt:lpstr>
      <vt:lpstr>Applications of Semi-Supervised Learning</vt:lpstr>
      <vt:lpstr>Slide 47</vt:lpstr>
      <vt:lpstr>Slide 48</vt:lpstr>
      <vt:lpstr>Slide 49</vt:lpstr>
      <vt:lpstr>Slide 50</vt:lpstr>
      <vt:lpstr>Reinforcement Learning</vt:lpstr>
      <vt:lpstr>Reinforcement Learning</vt:lpstr>
      <vt:lpstr>Reinforcement Learning</vt:lpstr>
      <vt:lpstr>Reinforcement Learning</vt:lpstr>
      <vt:lpstr>Terms used in Reinforcement Learning</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admin</dc:creator>
  <cp:lastModifiedBy>admin</cp:lastModifiedBy>
  <cp:revision>36</cp:revision>
  <dcterms:created xsi:type="dcterms:W3CDTF">2024-01-25T11:11:42Z</dcterms:created>
  <dcterms:modified xsi:type="dcterms:W3CDTF">2024-02-05T05:51:11Z</dcterms:modified>
</cp:coreProperties>
</file>