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7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645" autoAdjust="0"/>
  </p:normalViewPr>
  <p:slideViewPr>
    <p:cSldViewPr snapToGrid="0">
      <p:cViewPr varScale="1">
        <p:scale>
          <a:sx n="63" d="100"/>
          <a:sy n="6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3B4C-EFF5-C770-21AB-7A429D554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E6D4F1-6E41-8EA5-0998-7290629AF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6F1DEF-6139-959D-A69A-0869861F1936}"/>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5" name="Footer Placeholder 4">
            <a:extLst>
              <a:ext uri="{FF2B5EF4-FFF2-40B4-BE49-F238E27FC236}">
                <a16:creationId xmlns:a16="http://schemas.microsoft.com/office/drawing/2014/main" id="{C31964BE-5E05-64F0-DD81-C2A0D2682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C189D-BFA5-4C60-F748-7BE5CB5A1489}"/>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22266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F9E1-6B0D-C431-E8BA-504E7D8F63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C3B7A1-78E4-45A7-9B20-09EC8E840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05358-3F4E-A5A8-E2A9-625992A1C9FA}"/>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5" name="Footer Placeholder 4">
            <a:extLst>
              <a:ext uri="{FF2B5EF4-FFF2-40B4-BE49-F238E27FC236}">
                <a16:creationId xmlns:a16="http://schemas.microsoft.com/office/drawing/2014/main" id="{B430040A-88A8-2D69-A11D-B95448E46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BE433-13DF-ABAA-FD08-935F3FCA305F}"/>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66980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FCF36-80B7-81C9-E590-158EE752D9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79019-D758-50E8-B95B-B3A493C16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FCD74-A264-2856-369B-FA1DF07D8B1C}"/>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5" name="Footer Placeholder 4">
            <a:extLst>
              <a:ext uri="{FF2B5EF4-FFF2-40B4-BE49-F238E27FC236}">
                <a16:creationId xmlns:a16="http://schemas.microsoft.com/office/drawing/2014/main" id="{CF00A81A-6E43-DA88-D0FB-5255FAA35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21C13-58FE-F0E7-EAA6-7E6B8A4E7DE9}"/>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236618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2813-4070-B06C-6B02-B9B5CFE1D1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03694-0F1D-7995-9647-B218316E8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4DE00-9964-F767-0E1E-442EDA4C2E6C}"/>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5" name="Footer Placeholder 4">
            <a:extLst>
              <a:ext uri="{FF2B5EF4-FFF2-40B4-BE49-F238E27FC236}">
                <a16:creationId xmlns:a16="http://schemas.microsoft.com/office/drawing/2014/main" id="{684C9438-3B66-3FD2-906B-479932F3A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25658-3A90-0DF6-AF9C-25043FA07906}"/>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329638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5C7F-3D31-E2B1-0F75-DD04601BD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F29207-6420-23A2-7A92-87C853B14C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25B7F-A2BD-CBB6-9310-3890E41B6038}"/>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5" name="Footer Placeholder 4">
            <a:extLst>
              <a:ext uri="{FF2B5EF4-FFF2-40B4-BE49-F238E27FC236}">
                <a16:creationId xmlns:a16="http://schemas.microsoft.com/office/drawing/2014/main" id="{753CDE33-D24F-D07F-A842-E23CD67BE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43DB6-1874-1710-7BD0-E7DFEC49B5E4}"/>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283213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06A0-4B32-4108-BCB0-4582ECC5F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409D76-A9B6-2BB4-B77C-2818CF73B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1D3C7D-0C83-5177-38D2-8F54C3A0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4AA8E4-4C67-9129-C38E-37DCE3F6012F}"/>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6" name="Footer Placeholder 5">
            <a:extLst>
              <a:ext uri="{FF2B5EF4-FFF2-40B4-BE49-F238E27FC236}">
                <a16:creationId xmlns:a16="http://schemas.microsoft.com/office/drawing/2014/main" id="{5828E38E-2561-3481-8BC4-5068AAAF5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64FD20-C4A7-31D8-5FDE-51634A861AB6}"/>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116466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E8F2-1DDB-421E-2F2E-DC10FC2A62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425DB1-03E3-72ED-9DA8-1B62A717C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672FB9-2D42-19BB-612F-9627EDD96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3EA034-3A91-9681-229E-19469A655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863C50-3BC2-31A1-B191-421FA2CF0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9919A2-2D56-6853-3AF0-9D2FEE6020C1}"/>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8" name="Footer Placeholder 7">
            <a:extLst>
              <a:ext uri="{FF2B5EF4-FFF2-40B4-BE49-F238E27FC236}">
                <a16:creationId xmlns:a16="http://schemas.microsoft.com/office/drawing/2014/main" id="{9DB65C8B-641D-89B4-8780-638F37B7AA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DB279F-F738-186F-DBBA-F4F05BDAF685}"/>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318784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5667-7044-8ECF-C085-3EB2542519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FFACAE-CEF2-C787-9D26-5EC0E3CA031C}"/>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4" name="Footer Placeholder 3">
            <a:extLst>
              <a:ext uri="{FF2B5EF4-FFF2-40B4-BE49-F238E27FC236}">
                <a16:creationId xmlns:a16="http://schemas.microsoft.com/office/drawing/2014/main" id="{282ACEAA-94CA-9B3B-2609-1DCA6B2AC4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3B8BD5-1DFD-1EB8-BAED-C905AE41ECB5}"/>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288971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E3336-50C5-B0BD-B72E-6265F62DAF8D}"/>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3" name="Footer Placeholder 2">
            <a:extLst>
              <a:ext uri="{FF2B5EF4-FFF2-40B4-BE49-F238E27FC236}">
                <a16:creationId xmlns:a16="http://schemas.microsoft.com/office/drawing/2014/main" id="{E21F48B9-D504-7736-1FD2-8B4BBB9FE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C9BEFA-91ED-AB4E-36A2-F5D08D0E6D16}"/>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236451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E279-EA0F-9738-AE3A-8F3583103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E4757E-38F6-C8BE-CE3C-276FD7068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4E109E-65F3-1E6F-504A-BA723A73E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B1060-BF61-8BDC-CF62-C6A107C33A27}"/>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6" name="Footer Placeholder 5">
            <a:extLst>
              <a:ext uri="{FF2B5EF4-FFF2-40B4-BE49-F238E27FC236}">
                <a16:creationId xmlns:a16="http://schemas.microsoft.com/office/drawing/2014/main" id="{26F4543D-2ABA-4A94-FD50-B52DFDD212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5FD2E5-3426-B5E7-A231-451704F100D8}"/>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366027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C811-90C8-FC03-674D-BAA6B7A74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409C53-B417-B6CD-5015-6386A9478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937CCF-CC27-17C0-167A-65E72F0E1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C95F2-F884-E54A-2E96-B6B1023CD105}"/>
              </a:ext>
            </a:extLst>
          </p:cNvPr>
          <p:cNvSpPr>
            <a:spLocks noGrp="1"/>
          </p:cNvSpPr>
          <p:nvPr>
            <p:ph type="dt" sz="half" idx="10"/>
          </p:nvPr>
        </p:nvSpPr>
        <p:spPr/>
        <p:txBody>
          <a:bodyPr/>
          <a:lstStyle/>
          <a:p>
            <a:fld id="{0C2F8BCA-6A1D-45C3-85AC-F0707BC53001}" type="datetimeFigureOut">
              <a:rPr lang="en-IN" smtClean="0"/>
              <a:t>07-02-2024</a:t>
            </a:fld>
            <a:endParaRPr lang="en-IN"/>
          </a:p>
        </p:txBody>
      </p:sp>
      <p:sp>
        <p:nvSpPr>
          <p:cNvPr id="6" name="Footer Placeholder 5">
            <a:extLst>
              <a:ext uri="{FF2B5EF4-FFF2-40B4-BE49-F238E27FC236}">
                <a16:creationId xmlns:a16="http://schemas.microsoft.com/office/drawing/2014/main" id="{D66C6E8D-E670-D060-1BD7-4607DAF4C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A35C36-0B62-BB9B-F3EA-0575A8549A47}"/>
              </a:ext>
            </a:extLst>
          </p:cNvPr>
          <p:cNvSpPr>
            <a:spLocks noGrp="1"/>
          </p:cNvSpPr>
          <p:nvPr>
            <p:ph type="sldNum" sz="quarter" idx="12"/>
          </p:nvPr>
        </p:nvSpPr>
        <p:spPr/>
        <p:txBody>
          <a:bodyPr/>
          <a:lstStyle/>
          <a:p>
            <a:fld id="{E902E2C9-0FE0-492E-9256-3CAF5F4CA859}" type="slidenum">
              <a:rPr lang="en-IN" smtClean="0"/>
              <a:t>‹#›</a:t>
            </a:fld>
            <a:endParaRPr lang="en-IN"/>
          </a:p>
        </p:txBody>
      </p:sp>
    </p:spTree>
    <p:extLst>
      <p:ext uri="{BB962C8B-B14F-4D97-AF65-F5344CB8AC3E}">
        <p14:creationId xmlns:p14="http://schemas.microsoft.com/office/powerpoint/2010/main" val="102908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D2456-1A1D-AAF6-E8ED-D484758E5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8D0D6F-D4F1-3D55-11D0-2120662299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5BA6B-31A0-5F49-8500-A36E42D2D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F8BCA-6A1D-45C3-85AC-F0707BC53001}" type="datetimeFigureOut">
              <a:rPr lang="en-IN" smtClean="0"/>
              <a:t>07-02-2024</a:t>
            </a:fld>
            <a:endParaRPr lang="en-IN"/>
          </a:p>
        </p:txBody>
      </p:sp>
      <p:sp>
        <p:nvSpPr>
          <p:cNvPr id="5" name="Footer Placeholder 4">
            <a:extLst>
              <a:ext uri="{FF2B5EF4-FFF2-40B4-BE49-F238E27FC236}">
                <a16:creationId xmlns:a16="http://schemas.microsoft.com/office/drawing/2014/main" id="{0E0547D1-B0FA-0F71-7429-1B7BCADF2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993D02-7B50-8B5D-DA58-B6A6A4B6F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2E2C9-0FE0-492E-9256-3CAF5F4CA859}" type="slidenum">
              <a:rPr lang="en-IN" smtClean="0"/>
              <a:t>‹#›</a:t>
            </a:fld>
            <a:endParaRPr lang="en-IN"/>
          </a:p>
        </p:txBody>
      </p:sp>
    </p:spTree>
    <p:extLst>
      <p:ext uri="{BB962C8B-B14F-4D97-AF65-F5344CB8AC3E}">
        <p14:creationId xmlns:p14="http://schemas.microsoft.com/office/powerpoint/2010/main" val="344987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4BBC50-B331-E98C-6D8E-4186399D7728}"/>
              </a:ext>
            </a:extLst>
          </p:cNvPr>
          <p:cNvSpPr>
            <a:spLocks noGrp="1"/>
          </p:cNvSpPr>
          <p:nvPr>
            <p:ph type="subTitle" idx="1"/>
          </p:nvPr>
        </p:nvSpPr>
        <p:spPr>
          <a:xfrm>
            <a:off x="0" y="0"/>
            <a:ext cx="12192000" cy="6858000"/>
          </a:xfrm>
        </p:spPr>
        <p:txBody>
          <a:bodyPr/>
          <a:lstStyle/>
          <a:p>
            <a:pPr algn="l"/>
            <a:endParaRPr lang="en-IN" sz="3600" b="1" kern="0" dirty="0">
              <a:effectLst/>
              <a:latin typeface="Calibri" panose="020F0502020204030204" pitchFamily="34" charset="0"/>
              <a:ea typeface="Calibri" panose="020F0502020204030204" pitchFamily="34" charset="0"/>
            </a:endParaRPr>
          </a:p>
          <a:p>
            <a:pPr algn="l"/>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Control</a:t>
            </a:r>
            <a:r>
              <a:rPr lang="en-US" sz="3600" b="1"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Statements</a:t>
            </a:r>
            <a:endParaRPr lang="en-IN" sz="3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pic>
        <p:nvPicPr>
          <p:cNvPr id="2" name="image9.jpeg">
            <a:extLst>
              <a:ext uri="{FF2B5EF4-FFF2-40B4-BE49-F238E27FC236}">
                <a16:creationId xmlns:a16="http://schemas.microsoft.com/office/drawing/2014/main" id="{5A424575-C70B-20ED-1A0C-A8F4D06390B6}"/>
              </a:ext>
            </a:extLst>
          </p:cNvPr>
          <p:cNvPicPr>
            <a:picLocks noChangeAspect="1"/>
          </p:cNvPicPr>
          <p:nvPr/>
        </p:nvPicPr>
        <p:blipFill>
          <a:blip r:embed="rId2" cstate="print"/>
          <a:stretch>
            <a:fillRect/>
          </a:stretch>
        </p:blipFill>
        <p:spPr>
          <a:xfrm>
            <a:off x="274320" y="1654492"/>
            <a:ext cx="11811000" cy="4883468"/>
          </a:xfrm>
          <a:prstGeom prst="rect">
            <a:avLst/>
          </a:prstGeom>
        </p:spPr>
      </p:pic>
    </p:spTree>
    <p:extLst>
      <p:ext uri="{BB962C8B-B14F-4D97-AF65-F5344CB8AC3E}">
        <p14:creationId xmlns:p14="http://schemas.microsoft.com/office/powerpoint/2010/main" val="385293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B0904-FD70-614C-E26A-4CBCE76E1652}"/>
              </a:ext>
            </a:extLst>
          </p:cNvPr>
          <p:cNvSpPr>
            <a:spLocks noGrp="1"/>
          </p:cNvSpPr>
          <p:nvPr>
            <p:ph idx="1"/>
          </p:nvPr>
        </p:nvSpPr>
        <p:spPr>
          <a:xfrm>
            <a:off x="0" y="0"/>
            <a:ext cx="12192000" cy="6858000"/>
          </a:xfrm>
        </p:spPr>
        <p:txBody>
          <a:bodyPr/>
          <a:lstStyle/>
          <a:p>
            <a:pPr marL="0" indent="0">
              <a:buNone/>
            </a:pPr>
            <a:endParaRPr lang="en-IN" dirty="0"/>
          </a:p>
        </p:txBody>
      </p:sp>
      <p:pic>
        <p:nvPicPr>
          <p:cNvPr id="9" name="image18.jpeg">
            <a:extLst>
              <a:ext uri="{FF2B5EF4-FFF2-40B4-BE49-F238E27FC236}">
                <a16:creationId xmlns:a16="http://schemas.microsoft.com/office/drawing/2014/main" id="{4A619E57-EBA7-D221-5B1A-66BA9DE9FCBE}"/>
              </a:ext>
            </a:extLst>
          </p:cNvPr>
          <p:cNvPicPr>
            <a:picLocks noChangeAspect="1"/>
          </p:cNvPicPr>
          <p:nvPr/>
        </p:nvPicPr>
        <p:blipFill>
          <a:blip r:embed="rId2" cstate="print"/>
          <a:stretch>
            <a:fillRect/>
          </a:stretch>
        </p:blipFill>
        <p:spPr>
          <a:xfrm>
            <a:off x="1173480" y="533400"/>
            <a:ext cx="9448800" cy="5623560"/>
          </a:xfrm>
          <a:prstGeom prst="rect">
            <a:avLst/>
          </a:prstGeom>
        </p:spPr>
      </p:pic>
    </p:spTree>
    <p:extLst>
      <p:ext uri="{BB962C8B-B14F-4D97-AF65-F5344CB8AC3E}">
        <p14:creationId xmlns:p14="http://schemas.microsoft.com/office/powerpoint/2010/main" val="162772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8CD9D-F8AE-9BF0-A881-08BD37C3F94C}"/>
              </a:ext>
            </a:extLst>
          </p:cNvPr>
          <p:cNvSpPr>
            <a:spLocks noGrp="1"/>
          </p:cNvSpPr>
          <p:nvPr>
            <p:ph idx="1"/>
          </p:nvPr>
        </p:nvSpPr>
        <p:spPr>
          <a:xfrm>
            <a:off x="68580" y="0"/>
            <a:ext cx="12054840" cy="6720840"/>
          </a:xfrm>
        </p:spPr>
        <p:txBody>
          <a:bodyPr/>
          <a:lstStyle/>
          <a:p>
            <a:pPr marL="0" indent="0">
              <a:buNone/>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b="1" spc="-6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Loop</a:t>
            </a:r>
            <a:r>
              <a:rPr lang="en-US" b="1" spc="-45"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Syntax</a:t>
            </a:r>
            <a:r>
              <a:rPr lang="en-US" b="1" spc="-9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Example</a:t>
            </a:r>
          </a:p>
          <a:p>
            <a:pPr marL="0" indent="0">
              <a:buNone/>
            </a:pPr>
            <a:endParaRPr lang="en-IN" dirty="0"/>
          </a:p>
        </p:txBody>
      </p:sp>
      <p:pic>
        <p:nvPicPr>
          <p:cNvPr id="4" name="image20.jpeg">
            <a:extLst>
              <a:ext uri="{FF2B5EF4-FFF2-40B4-BE49-F238E27FC236}">
                <a16:creationId xmlns:a16="http://schemas.microsoft.com/office/drawing/2014/main" id="{06980ADE-69EB-3D57-58BA-A59758525B12}"/>
              </a:ext>
            </a:extLst>
          </p:cNvPr>
          <p:cNvPicPr>
            <a:picLocks noChangeAspect="1"/>
          </p:cNvPicPr>
          <p:nvPr/>
        </p:nvPicPr>
        <p:blipFill>
          <a:blip r:embed="rId2" cstate="print"/>
          <a:stretch>
            <a:fillRect/>
          </a:stretch>
        </p:blipFill>
        <p:spPr>
          <a:xfrm>
            <a:off x="137161" y="975360"/>
            <a:ext cx="5958839" cy="1447800"/>
          </a:xfrm>
          <a:prstGeom prst="rect">
            <a:avLst/>
          </a:prstGeom>
        </p:spPr>
      </p:pic>
      <p:pic>
        <p:nvPicPr>
          <p:cNvPr id="5" name="image19.jpeg">
            <a:extLst>
              <a:ext uri="{FF2B5EF4-FFF2-40B4-BE49-F238E27FC236}">
                <a16:creationId xmlns:a16="http://schemas.microsoft.com/office/drawing/2014/main" id="{C4A5E140-17BD-C326-364F-C4EE00987CDD}"/>
              </a:ext>
            </a:extLst>
          </p:cNvPr>
          <p:cNvPicPr>
            <a:picLocks noChangeAspect="1"/>
          </p:cNvPicPr>
          <p:nvPr/>
        </p:nvPicPr>
        <p:blipFill>
          <a:blip r:embed="rId3" cstate="print"/>
          <a:stretch>
            <a:fillRect/>
          </a:stretch>
        </p:blipFill>
        <p:spPr>
          <a:xfrm>
            <a:off x="457200" y="2560320"/>
            <a:ext cx="5471159" cy="4297680"/>
          </a:xfrm>
          <a:prstGeom prst="rect">
            <a:avLst/>
          </a:prstGeom>
        </p:spPr>
      </p:pic>
      <p:pic>
        <p:nvPicPr>
          <p:cNvPr id="6" name="image21.jpeg">
            <a:extLst>
              <a:ext uri="{FF2B5EF4-FFF2-40B4-BE49-F238E27FC236}">
                <a16:creationId xmlns:a16="http://schemas.microsoft.com/office/drawing/2014/main" id="{2826A6B3-66B9-9A2D-EE87-1A1EBD2E1CC4}"/>
              </a:ext>
            </a:extLst>
          </p:cNvPr>
          <p:cNvPicPr>
            <a:picLocks noChangeAspect="1"/>
          </p:cNvPicPr>
          <p:nvPr/>
        </p:nvPicPr>
        <p:blipFill>
          <a:blip r:embed="rId4" cstate="print"/>
          <a:stretch>
            <a:fillRect/>
          </a:stretch>
        </p:blipFill>
        <p:spPr>
          <a:xfrm>
            <a:off x="6781799" y="198120"/>
            <a:ext cx="5273040" cy="6461760"/>
          </a:xfrm>
          <a:prstGeom prst="rect">
            <a:avLst/>
          </a:prstGeom>
        </p:spPr>
      </p:pic>
    </p:spTree>
    <p:extLst>
      <p:ext uri="{BB962C8B-B14F-4D97-AF65-F5344CB8AC3E}">
        <p14:creationId xmlns:p14="http://schemas.microsoft.com/office/powerpoint/2010/main" val="422310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08CAC-01E1-4922-4BA5-48413C690A29}"/>
              </a:ext>
            </a:extLst>
          </p:cNvPr>
          <p:cNvSpPr>
            <a:spLocks noGrp="1"/>
          </p:cNvSpPr>
          <p:nvPr>
            <p:ph idx="1"/>
          </p:nvPr>
        </p:nvSpPr>
        <p:spPr>
          <a:xfrm>
            <a:off x="274320" y="0"/>
            <a:ext cx="12192000" cy="6858000"/>
          </a:xfrm>
        </p:spPr>
        <p:txBody>
          <a:bodyPr/>
          <a:lstStyle/>
          <a:p>
            <a:pPr marL="0" indent="0">
              <a:buNone/>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b="1" spc="-55"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Loop</a:t>
            </a:r>
            <a:r>
              <a:rPr lang="en-US" b="1" spc="-35"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Syntax</a:t>
            </a:r>
            <a:r>
              <a:rPr lang="en-US" sz="2400" b="1"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400" b="1"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image24.jpeg">
            <a:extLst>
              <a:ext uri="{FF2B5EF4-FFF2-40B4-BE49-F238E27FC236}">
                <a16:creationId xmlns:a16="http://schemas.microsoft.com/office/drawing/2014/main" id="{564C7F3F-D0A7-A595-2528-D414F3C9485C}"/>
              </a:ext>
            </a:extLst>
          </p:cNvPr>
          <p:cNvPicPr>
            <a:picLocks noChangeAspect="1"/>
          </p:cNvPicPr>
          <p:nvPr/>
        </p:nvPicPr>
        <p:blipFill>
          <a:blip r:embed="rId2" cstate="print"/>
          <a:stretch>
            <a:fillRect/>
          </a:stretch>
        </p:blipFill>
        <p:spPr>
          <a:xfrm>
            <a:off x="274320" y="853440"/>
            <a:ext cx="5273040" cy="1234440"/>
          </a:xfrm>
          <a:prstGeom prst="rect">
            <a:avLst/>
          </a:prstGeom>
        </p:spPr>
      </p:pic>
      <p:pic>
        <p:nvPicPr>
          <p:cNvPr id="5" name="image22.jpeg">
            <a:extLst>
              <a:ext uri="{FF2B5EF4-FFF2-40B4-BE49-F238E27FC236}">
                <a16:creationId xmlns:a16="http://schemas.microsoft.com/office/drawing/2014/main" id="{71FBCD9B-067B-E610-1635-30AEF4DB0CFB}"/>
              </a:ext>
            </a:extLst>
          </p:cNvPr>
          <p:cNvPicPr>
            <a:picLocks noChangeAspect="1"/>
          </p:cNvPicPr>
          <p:nvPr/>
        </p:nvPicPr>
        <p:blipFill>
          <a:blip r:embed="rId3" cstate="print"/>
          <a:stretch>
            <a:fillRect/>
          </a:stretch>
        </p:blipFill>
        <p:spPr>
          <a:xfrm>
            <a:off x="274320" y="2438400"/>
            <a:ext cx="5273040" cy="4297680"/>
          </a:xfrm>
          <a:prstGeom prst="rect">
            <a:avLst/>
          </a:prstGeom>
        </p:spPr>
      </p:pic>
      <p:pic>
        <p:nvPicPr>
          <p:cNvPr id="6" name="image23.jpeg">
            <a:extLst>
              <a:ext uri="{FF2B5EF4-FFF2-40B4-BE49-F238E27FC236}">
                <a16:creationId xmlns:a16="http://schemas.microsoft.com/office/drawing/2014/main" id="{F0B35BBF-C305-9E86-35EE-750FD77311C3}"/>
              </a:ext>
            </a:extLst>
          </p:cNvPr>
          <p:cNvPicPr>
            <a:picLocks noChangeAspect="1"/>
          </p:cNvPicPr>
          <p:nvPr/>
        </p:nvPicPr>
        <p:blipFill>
          <a:blip r:embed="rId4" cstate="print"/>
          <a:stretch>
            <a:fillRect/>
          </a:stretch>
        </p:blipFill>
        <p:spPr>
          <a:xfrm>
            <a:off x="6233160" y="182880"/>
            <a:ext cx="5836920" cy="6553200"/>
          </a:xfrm>
          <a:prstGeom prst="rect">
            <a:avLst/>
          </a:prstGeom>
        </p:spPr>
      </p:pic>
    </p:spTree>
    <p:extLst>
      <p:ext uri="{BB962C8B-B14F-4D97-AF65-F5344CB8AC3E}">
        <p14:creationId xmlns:p14="http://schemas.microsoft.com/office/powerpoint/2010/main" val="214980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0D851-C9E8-DD6F-64C9-3A54C80F1259}"/>
              </a:ext>
            </a:extLst>
          </p:cNvPr>
          <p:cNvSpPr>
            <a:spLocks noGrp="1"/>
          </p:cNvSpPr>
          <p:nvPr>
            <p:ph idx="1"/>
          </p:nvPr>
        </p:nvSpPr>
        <p:spPr>
          <a:xfrm>
            <a:off x="0" y="0"/>
            <a:ext cx="12192000" cy="6858000"/>
          </a:xfrm>
        </p:spPr>
        <p:txBody>
          <a:bodyPr/>
          <a:lstStyle/>
          <a:p>
            <a:pPr marL="0" indent="0">
              <a:buNone/>
            </a:pPr>
            <a:r>
              <a:rPr lang="en-US" sz="3200" b="1" kern="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Do…..While</a:t>
            </a:r>
            <a:r>
              <a:rPr lang="en-US" sz="3200" b="1" kern="0" spc="-135"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kern="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Loop</a:t>
            </a:r>
          </a:p>
          <a:p>
            <a:pPr marL="0" indent="0">
              <a:buNone/>
            </a:pPr>
            <a:r>
              <a:rPr lang="en-IN" b="1" kern="0" dirty="0">
                <a:effectLst/>
                <a:latin typeface="Times New Roman" panose="02020603050405020304" pitchFamily="18" charset="0"/>
                <a:ea typeface="Calibri" panose="020F0502020204030204" pitchFamily="34" charset="0"/>
                <a:cs typeface="Times New Roman" panose="02020603050405020304" pitchFamily="18" charset="0"/>
              </a:rPr>
              <a:t>Syntax and Example</a:t>
            </a:r>
          </a:p>
          <a:p>
            <a:pPr marL="0" indent="0">
              <a:buNone/>
            </a:pPr>
            <a:endParaRPr lang="en-IN" dirty="0"/>
          </a:p>
        </p:txBody>
      </p:sp>
      <p:pic>
        <p:nvPicPr>
          <p:cNvPr id="4" name="image26.jpeg">
            <a:extLst>
              <a:ext uri="{FF2B5EF4-FFF2-40B4-BE49-F238E27FC236}">
                <a16:creationId xmlns:a16="http://schemas.microsoft.com/office/drawing/2014/main" id="{13336D62-C668-FCD9-8C7C-7CA236D23FEC}"/>
              </a:ext>
            </a:extLst>
          </p:cNvPr>
          <p:cNvPicPr>
            <a:picLocks noChangeAspect="1"/>
          </p:cNvPicPr>
          <p:nvPr/>
        </p:nvPicPr>
        <p:blipFill>
          <a:blip r:embed="rId2" cstate="print"/>
          <a:stretch>
            <a:fillRect/>
          </a:stretch>
        </p:blipFill>
        <p:spPr>
          <a:xfrm>
            <a:off x="0" y="1066800"/>
            <a:ext cx="5775960" cy="1219200"/>
          </a:xfrm>
          <a:prstGeom prst="rect">
            <a:avLst/>
          </a:prstGeom>
        </p:spPr>
      </p:pic>
      <p:pic>
        <p:nvPicPr>
          <p:cNvPr id="5" name="image27.jpeg">
            <a:extLst>
              <a:ext uri="{FF2B5EF4-FFF2-40B4-BE49-F238E27FC236}">
                <a16:creationId xmlns:a16="http://schemas.microsoft.com/office/drawing/2014/main" id="{56635B85-3C21-0184-EA09-50B2B86B0B5A}"/>
              </a:ext>
            </a:extLst>
          </p:cNvPr>
          <p:cNvPicPr>
            <a:picLocks noChangeAspect="1"/>
          </p:cNvPicPr>
          <p:nvPr/>
        </p:nvPicPr>
        <p:blipFill>
          <a:blip r:embed="rId3" cstate="print"/>
          <a:stretch>
            <a:fillRect/>
          </a:stretch>
        </p:blipFill>
        <p:spPr>
          <a:xfrm>
            <a:off x="548640" y="2651760"/>
            <a:ext cx="4907280" cy="4084320"/>
          </a:xfrm>
          <a:prstGeom prst="rect">
            <a:avLst/>
          </a:prstGeom>
        </p:spPr>
      </p:pic>
      <p:pic>
        <p:nvPicPr>
          <p:cNvPr id="6" name="image25.jpeg">
            <a:extLst>
              <a:ext uri="{FF2B5EF4-FFF2-40B4-BE49-F238E27FC236}">
                <a16:creationId xmlns:a16="http://schemas.microsoft.com/office/drawing/2014/main" id="{D1B64EDB-CADE-8AF1-F666-F386BB4A3D3E}"/>
              </a:ext>
            </a:extLst>
          </p:cNvPr>
          <p:cNvPicPr>
            <a:picLocks noChangeAspect="1"/>
          </p:cNvPicPr>
          <p:nvPr/>
        </p:nvPicPr>
        <p:blipFill>
          <a:blip r:embed="rId4" cstate="print"/>
          <a:stretch>
            <a:fillRect/>
          </a:stretch>
        </p:blipFill>
        <p:spPr>
          <a:xfrm>
            <a:off x="6202680" y="213360"/>
            <a:ext cx="6096000" cy="6522720"/>
          </a:xfrm>
          <a:prstGeom prst="rect">
            <a:avLst/>
          </a:prstGeom>
        </p:spPr>
      </p:pic>
    </p:spTree>
    <p:extLst>
      <p:ext uri="{BB962C8B-B14F-4D97-AF65-F5344CB8AC3E}">
        <p14:creationId xmlns:p14="http://schemas.microsoft.com/office/powerpoint/2010/main" val="304546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2A48C-E8DF-5212-20EA-C06FF0058FDC}"/>
              </a:ext>
            </a:extLst>
          </p:cNvPr>
          <p:cNvSpPr>
            <a:spLocks noGrp="1"/>
          </p:cNvSpPr>
          <p:nvPr>
            <p:ph idx="1"/>
          </p:nvPr>
        </p:nvSpPr>
        <p:spPr>
          <a:xfrm>
            <a:off x="0" y="0"/>
            <a:ext cx="12192000" cy="6858000"/>
          </a:xfrm>
        </p:spPr>
        <p:txBody>
          <a:bodyPr>
            <a:normAutofit fontScale="70000" lnSpcReduction="20000"/>
          </a:bodyPr>
          <a:lstStyle/>
          <a:p>
            <a:pPr marL="0" indent="0">
              <a:buNone/>
            </a:pPr>
            <a:r>
              <a:rPr lang="en-US" sz="4600" b="1" u="sng" dirty="0">
                <a:solidFill>
                  <a:srgbClr val="0070C0"/>
                </a:solidFill>
                <a:latin typeface="Times New Roman" panose="02020603050405020304" pitchFamily="18" charset="0"/>
                <a:cs typeface="Times New Roman" panose="02020603050405020304" pitchFamily="18" charset="0"/>
              </a:rPr>
              <a:t>3. Jump Statement</a:t>
            </a:r>
          </a:p>
          <a:p>
            <a:pPr marL="0" indent="0">
              <a:buNone/>
            </a:pPr>
            <a:r>
              <a:rPr lang="en-US" sz="4000" b="1" dirty="0">
                <a:latin typeface="Times New Roman" panose="02020603050405020304" pitchFamily="18" charset="0"/>
                <a:cs typeface="Times New Roman" panose="02020603050405020304" pitchFamily="18" charset="0"/>
              </a:rPr>
              <a:t>Break Statement(Keyword break)</a:t>
            </a:r>
          </a:p>
          <a:p>
            <a:pPr marL="800735" marR="560705" indent="-457200" algn="just">
              <a:lnSpc>
                <a:spcPct val="150000"/>
              </a:lnSpc>
              <a:spcBef>
                <a:spcPts val="124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Break statement is used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inside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loop</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switch</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statements.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cause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immediate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exit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loop</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 appears and it is generally written with condition. It is written with the keyword</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 </a:t>
            </a:r>
            <a:r>
              <a:rPr lang="en-US" b="1" dirty="0">
                <a:effectLst/>
                <a:latin typeface="Times New Roman" panose="02020603050405020304" pitchFamily="18" charset="0"/>
                <a:ea typeface="Times New Roman" panose="02020603050405020304" pitchFamily="18" charset="0"/>
              </a:rPr>
              <a:t>break. </a:t>
            </a:r>
          </a:p>
          <a:p>
            <a:pPr marL="800735" marR="560705" indent="-457200" algn="just">
              <a:lnSpc>
                <a:spcPct val="150000"/>
              </a:lnSpc>
              <a:spcBef>
                <a:spcPts val="124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When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break</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encountered</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inside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any</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loop,</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control</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automatically</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passes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3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first statement after the loop. This break statement is usually associated with </a:t>
            </a:r>
            <a:r>
              <a:rPr lang="en-US" b="1" dirty="0">
                <a:effectLst/>
                <a:latin typeface="Times New Roman" panose="02020603050405020304" pitchFamily="18" charset="0"/>
                <a:ea typeface="Times New Roman" panose="02020603050405020304" pitchFamily="18" charset="0"/>
              </a:rPr>
              <a:t>if</a:t>
            </a:r>
            <a:r>
              <a:rPr lang="en-US" b="1"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statement.</a:t>
            </a:r>
            <a:endParaRPr lang="en-IN" dirty="0">
              <a:effectLst/>
              <a:latin typeface="Times New Roman" panose="02020603050405020304" pitchFamily="18" charset="0"/>
              <a:ea typeface="Times New Roman" panose="02020603050405020304" pitchFamily="18" charset="0"/>
            </a:endParaRPr>
          </a:p>
          <a:p>
            <a:pPr marL="114935" marR="0" indent="0">
              <a:lnSpc>
                <a:spcPct val="100000"/>
              </a:lnSpc>
              <a:spcBef>
                <a:spcPts val="995"/>
              </a:spcBef>
              <a:spcAft>
                <a:spcPts val="0"/>
              </a:spcAft>
              <a:buNone/>
            </a:pPr>
            <a:r>
              <a:rPr lang="en-US" sz="2600" b="1" dirty="0">
                <a:effectLst/>
                <a:latin typeface="Times New Roman" panose="02020603050405020304" pitchFamily="18" charset="0"/>
                <a:ea typeface="Times New Roman" panose="02020603050405020304" pitchFamily="18" charset="0"/>
              </a:rPr>
              <a:t>         Example</a:t>
            </a:r>
            <a:r>
              <a:rPr lang="en-US" sz="2600" b="1" spc="-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a:t>
            </a:r>
            <a:endParaRPr lang="en-IN" sz="2600" b="1" dirty="0">
              <a:effectLst/>
              <a:latin typeface="Times New Roman" panose="02020603050405020304" pitchFamily="18" charset="0"/>
              <a:ea typeface="Times New Roman" panose="02020603050405020304" pitchFamily="18" charset="0"/>
            </a:endParaRPr>
          </a:p>
          <a:p>
            <a:pPr marL="114935" marR="0" indent="0">
              <a:lnSpc>
                <a:spcPct val="100000"/>
              </a:lnSpc>
              <a:spcBef>
                <a:spcPts val="1240"/>
              </a:spcBef>
              <a:spcAft>
                <a:spcPts val="0"/>
              </a:spcAft>
              <a:buNone/>
            </a:pPr>
            <a:r>
              <a:rPr lang="en-US" sz="2800" dirty="0">
                <a:effectLst/>
                <a:latin typeface="Times New Roman" panose="02020603050405020304" pitchFamily="18" charset="0"/>
                <a:ea typeface="Times New Roman" panose="02020603050405020304" pitchFamily="18" charset="0"/>
              </a:rPr>
              <a:t>                                     void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main()</a:t>
            </a:r>
            <a:endParaRPr lang="en-IN" sz="2800" dirty="0">
              <a:effectLst/>
              <a:latin typeface="Times New Roman" panose="02020603050405020304" pitchFamily="18" charset="0"/>
              <a:ea typeface="Times New Roman" panose="02020603050405020304" pitchFamily="18" charset="0"/>
            </a:endParaRPr>
          </a:p>
          <a:p>
            <a:pPr marL="114935" marR="0" indent="0">
              <a:lnSpc>
                <a:spcPct val="100000"/>
              </a:lnSpc>
              <a:spcBef>
                <a:spcPts val="1240"/>
              </a:spcBef>
              <a:spcAft>
                <a:spcPts val="0"/>
              </a:spcAft>
              <a:buNone/>
            </a:pP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114935" marR="5533390" indent="0">
              <a:lnSpc>
                <a:spcPct val="100000"/>
              </a:lnSpc>
              <a:spcBef>
                <a:spcPts val="1240"/>
              </a:spcBef>
              <a:spcAft>
                <a:spcPts val="0"/>
              </a:spcAft>
              <a:buNone/>
            </a:pPr>
            <a:r>
              <a:rPr lang="en-US" sz="2800" dirty="0">
                <a:effectLst/>
                <a:latin typeface="Times New Roman" panose="02020603050405020304" pitchFamily="18" charset="0"/>
                <a:ea typeface="Times New Roman" panose="02020603050405020304" pitchFamily="18" charset="0"/>
              </a:rPr>
              <a:t>	                                    int j=0;</a:t>
            </a:r>
            <a:r>
              <a:rPr lang="en-US" sz="2800" spc="5" dirty="0">
                <a:effectLst/>
                <a:latin typeface="Times New Roman" panose="02020603050405020304" pitchFamily="18" charset="0"/>
                <a:ea typeface="Times New Roman" panose="02020603050405020304" pitchFamily="18" charset="0"/>
              </a:rPr>
              <a:t> </a:t>
            </a:r>
          </a:p>
          <a:p>
            <a:pPr marL="114935" marR="5533390" indent="0">
              <a:lnSpc>
                <a:spcPct val="100000"/>
              </a:lnSpc>
              <a:spcBef>
                <a:spcPts val="1240"/>
              </a:spcBef>
              <a:spcAft>
                <a:spcPts val="0"/>
              </a:spcAft>
              <a:buNone/>
            </a:pPr>
            <a:r>
              <a:rPr lang="en-US" sz="2800" spc="-5" dirty="0">
                <a:effectLst/>
                <a:latin typeface="Times New Roman" panose="02020603050405020304" pitchFamily="18" charset="0"/>
                <a:ea typeface="Times New Roman" panose="02020603050405020304" pitchFamily="18" charset="0"/>
              </a:rPr>
              <a:t>	                                     for(;j&lt;6;j++)</a:t>
            </a:r>
          </a:p>
          <a:p>
            <a:pPr marL="114935" marR="5533390" indent="0">
              <a:lnSpc>
                <a:spcPct val="100000"/>
              </a:lnSpc>
              <a:spcBef>
                <a:spcPts val="1240"/>
              </a:spcBef>
              <a:spcAft>
                <a:spcPts val="0"/>
              </a:spcAft>
              <a:buNone/>
            </a:pPr>
            <a:r>
              <a:rPr lang="en-US" sz="2800" spc="-3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if(j==4)</a:t>
            </a:r>
            <a:r>
              <a:rPr lang="en-US" sz="2800" spc="5" dirty="0">
                <a:effectLst/>
                <a:latin typeface="Times New Roman" panose="02020603050405020304" pitchFamily="18" charset="0"/>
                <a:ea typeface="Times New Roman" panose="02020603050405020304" pitchFamily="18" charset="0"/>
              </a:rPr>
              <a:t> </a:t>
            </a:r>
          </a:p>
          <a:p>
            <a:pPr marL="114935" marR="5533390" indent="0">
              <a:lnSpc>
                <a:spcPct val="100000"/>
              </a:lnSpc>
              <a:spcBef>
                <a:spcPts val="1240"/>
              </a:spcBef>
              <a:spcAft>
                <a:spcPts val="0"/>
              </a:spcAft>
              <a:buNone/>
            </a:pPr>
            <a:r>
              <a:rPr lang="en-US" sz="2800" dirty="0">
                <a:effectLst/>
                <a:latin typeface="Times New Roman" panose="02020603050405020304" pitchFamily="18" charset="0"/>
                <a:ea typeface="Times New Roman" panose="02020603050405020304" pitchFamily="18" charset="0"/>
              </a:rPr>
              <a:t>	                                       break;</a:t>
            </a:r>
            <a:endParaRPr lang="en-IN" sz="2800" dirty="0">
              <a:effectLst/>
              <a:latin typeface="Times New Roman" panose="02020603050405020304" pitchFamily="18" charset="0"/>
              <a:ea typeface="Times New Roman" panose="02020603050405020304" pitchFamily="18" charset="0"/>
            </a:endParaRPr>
          </a:p>
          <a:p>
            <a:pPr marL="114935" marR="0" indent="0">
              <a:lnSpc>
                <a:spcPct val="100000"/>
              </a:lnSpc>
              <a:spcBef>
                <a:spcPts val="5"/>
              </a:spcBef>
              <a:spcAft>
                <a:spcPts val="0"/>
              </a:spcAft>
              <a:buNone/>
            </a:pP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114935" marR="0" indent="0">
              <a:lnSpc>
                <a:spcPct val="100000"/>
              </a:lnSpc>
              <a:spcBef>
                <a:spcPts val="1240"/>
              </a:spcBef>
              <a:spcAft>
                <a:spcPts val="0"/>
              </a:spcAft>
              <a:buNone/>
            </a:pPr>
            <a:r>
              <a:rPr lang="en-US" sz="2800" dirty="0">
                <a:effectLst/>
                <a:latin typeface="Times New Roman" panose="02020603050405020304" pitchFamily="18" charset="0"/>
                <a:ea typeface="Times New Roman" panose="02020603050405020304" pitchFamily="18" charset="0"/>
              </a:rPr>
              <a:t>                               Output:</a:t>
            </a:r>
            <a:endParaRPr lang="en-IN" sz="2800" dirty="0">
              <a:effectLst/>
              <a:latin typeface="Times New Roman" panose="02020603050405020304" pitchFamily="18" charset="0"/>
              <a:ea typeface="Times New Roman" panose="02020603050405020304" pitchFamily="18" charset="0"/>
            </a:endParaRPr>
          </a:p>
          <a:p>
            <a:pPr marL="114935" marR="0" indent="0">
              <a:lnSpc>
                <a:spcPct val="100000"/>
              </a:lnSpc>
              <a:spcBef>
                <a:spcPts val="1240"/>
              </a:spcBef>
              <a:spcAft>
                <a:spcPts val="0"/>
              </a:spcAft>
              <a:buNone/>
            </a:pPr>
            <a:r>
              <a:rPr lang="en-US" sz="2800" dirty="0">
                <a:effectLst/>
                <a:latin typeface="Times New Roman" panose="02020603050405020304" pitchFamily="18" charset="0"/>
                <a:ea typeface="Times New Roman" panose="02020603050405020304" pitchFamily="18" charset="0"/>
              </a:rPr>
              <a:t>                                0 1 2 3</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38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293E7-4703-F0EB-7A68-BFF45BEDED89}"/>
              </a:ext>
            </a:extLst>
          </p:cNvPr>
          <p:cNvSpPr>
            <a:spLocks noGrp="1"/>
          </p:cNvSpPr>
          <p:nvPr>
            <p:ph idx="1"/>
          </p:nvPr>
        </p:nvSpPr>
        <p:spPr>
          <a:xfrm>
            <a:off x="0" y="0"/>
            <a:ext cx="12070080" cy="6858000"/>
          </a:xfrm>
        </p:spPr>
        <p:txBody>
          <a:bodyPr>
            <a:normAutofit fontScale="25000" lnSpcReduction="20000"/>
          </a:bodyPr>
          <a:lstStyle/>
          <a:p>
            <a:pPr marL="114935" marR="0" indent="0">
              <a:lnSpc>
                <a:spcPct val="150000"/>
              </a:lnSpc>
              <a:spcBef>
                <a:spcPts val="0"/>
              </a:spcBef>
              <a:spcAft>
                <a:spcPts val="0"/>
              </a:spcAft>
              <a:buNone/>
            </a:pPr>
            <a:r>
              <a:rPr lang="en-US" sz="9600" b="1" dirty="0">
                <a:solidFill>
                  <a:srgbClr val="0070C0"/>
                </a:solidFill>
                <a:effectLst/>
                <a:latin typeface="Times New Roman" panose="02020603050405020304" pitchFamily="18" charset="0"/>
                <a:ea typeface="Times New Roman" panose="02020603050405020304" pitchFamily="18" charset="0"/>
              </a:rPr>
              <a:t>Continue</a:t>
            </a:r>
            <a:r>
              <a:rPr lang="en-US" sz="9600" b="1" spc="-25" dirty="0">
                <a:solidFill>
                  <a:srgbClr val="0070C0"/>
                </a:solidFill>
                <a:effectLst/>
                <a:latin typeface="Times New Roman" panose="02020603050405020304" pitchFamily="18" charset="0"/>
                <a:ea typeface="Times New Roman" panose="02020603050405020304" pitchFamily="18" charset="0"/>
              </a:rPr>
              <a:t> </a:t>
            </a:r>
            <a:r>
              <a:rPr lang="en-US" sz="9600" b="1" dirty="0">
                <a:solidFill>
                  <a:srgbClr val="0070C0"/>
                </a:solidFill>
                <a:effectLst/>
                <a:latin typeface="Times New Roman" panose="02020603050405020304" pitchFamily="18" charset="0"/>
                <a:ea typeface="Times New Roman" panose="02020603050405020304" pitchFamily="18" charset="0"/>
              </a:rPr>
              <a:t>statement</a:t>
            </a:r>
            <a:r>
              <a:rPr lang="en-US" sz="9600" b="1" spc="-10" dirty="0">
                <a:solidFill>
                  <a:srgbClr val="0070C0"/>
                </a:solidFill>
                <a:effectLst/>
                <a:latin typeface="Times New Roman" panose="02020603050405020304" pitchFamily="18" charset="0"/>
                <a:ea typeface="Times New Roman" panose="02020603050405020304" pitchFamily="18" charset="0"/>
              </a:rPr>
              <a:t> </a:t>
            </a:r>
            <a:r>
              <a:rPr lang="en-US" sz="9600" b="1" dirty="0">
                <a:solidFill>
                  <a:srgbClr val="0070C0"/>
                </a:solidFill>
                <a:effectLst/>
                <a:latin typeface="Times New Roman" panose="02020603050405020304" pitchFamily="18" charset="0"/>
                <a:ea typeface="Times New Roman" panose="02020603050405020304" pitchFamily="18" charset="0"/>
              </a:rPr>
              <a:t>(key</a:t>
            </a:r>
            <a:r>
              <a:rPr lang="en-US" sz="9600" b="1" spc="-20" dirty="0">
                <a:solidFill>
                  <a:srgbClr val="0070C0"/>
                </a:solidFill>
                <a:effectLst/>
                <a:latin typeface="Times New Roman" panose="02020603050405020304" pitchFamily="18" charset="0"/>
                <a:ea typeface="Times New Roman" panose="02020603050405020304" pitchFamily="18" charset="0"/>
              </a:rPr>
              <a:t> </a:t>
            </a:r>
            <a:r>
              <a:rPr lang="en-US" sz="9600" b="1" dirty="0">
                <a:solidFill>
                  <a:srgbClr val="0070C0"/>
                </a:solidFill>
                <a:effectLst/>
                <a:latin typeface="Times New Roman" panose="02020603050405020304" pitchFamily="18" charset="0"/>
                <a:ea typeface="Times New Roman" panose="02020603050405020304" pitchFamily="18" charset="0"/>
              </a:rPr>
              <a:t>word</a:t>
            </a:r>
            <a:r>
              <a:rPr lang="en-US" sz="9600" b="1" spc="-30" dirty="0">
                <a:solidFill>
                  <a:srgbClr val="0070C0"/>
                </a:solidFill>
                <a:effectLst/>
                <a:latin typeface="Times New Roman" panose="02020603050405020304" pitchFamily="18" charset="0"/>
                <a:ea typeface="Times New Roman" panose="02020603050405020304" pitchFamily="18" charset="0"/>
              </a:rPr>
              <a:t> </a:t>
            </a:r>
            <a:r>
              <a:rPr lang="en-US" sz="9600" b="1" dirty="0">
                <a:solidFill>
                  <a:srgbClr val="0070C0"/>
                </a:solidFill>
                <a:effectLst/>
                <a:latin typeface="Times New Roman" panose="02020603050405020304" pitchFamily="18" charset="0"/>
                <a:ea typeface="Times New Roman" panose="02020603050405020304" pitchFamily="18" charset="0"/>
              </a:rPr>
              <a:t>continue)</a:t>
            </a:r>
          </a:p>
          <a:p>
            <a:pPr marL="686435" marR="0" indent="-571500">
              <a:lnSpc>
                <a:spcPct val="150000"/>
              </a:lnSpc>
              <a:spcBef>
                <a:spcPts val="0"/>
              </a:spcBef>
              <a:spcAft>
                <a:spcPts val="0"/>
              </a:spcAft>
              <a:buFont typeface="Wingdings" panose="05000000000000000000" pitchFamily="2" charset="2"/>
              <a:buChar char="Ø"/>
            </a:pPr>
            <a:r>
              <a:rPr lang="en-US" sz="7200" dirty="0">
                <a:effectLst/>
                <a:latin typeface="Times New Roman" panose="02020603050405020304" pitchFamily="18" charset="0"/>
                <a:ea typeface="Times New Roman" panose="02020603050405020304" pitchFamily="18" charset="0"/>
              </a:rPr>
              <a:t>Continue</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statement</a:t>
            </a:r>
            <a:r>
              <a:rPr lang="en-US" sz="7200" spc="3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is</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used</a:t>
            </a:r>
            <a:r>
              <a:rPr lang="en-US" sz="7200" spc="1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for</a:t>
            </a:r>
            <a:r>
              <a:rPr lang="en-US" sz="7200" spc="3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continuing</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next</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iteration</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of</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loop</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after</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skipping</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some</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statement</a:t>
            </a:r>
            <a:r>
              <a:rPr lang="en-US" sz="7200" spc="37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of</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loop.</a:t>
            </a:r>
            <a:r>
              <a:rPr lang="en-US" sz="7200" spc="15" dirty="0">
                <a:effectLst/>
                <a:latin typeface="Times New Roman" panose="02020603050405020304" pitchFamily="18" charset="0"/>
                <a:ea typeface="Times New Roman" panose="02020603050405020304" pitchFamily="18" charset="0"/>
              </a:rPr>
              <a:t> </a:t>
            </a:r>
          </a:p>
          <a:p>
            <a:pPr marL="686435" marR="0" indent="-571500">
              <a:lnSpc>
                <a:spcPct val="150000"/>
              </a:lnSpc>
              <a:spcBef>
                <a:spcPts val="0"/>
              </a:spcBef>
              <a:spcAft>
                <a:spcPts val="0"/>
              </a:spcAft>
              <a:buFont typeface="Wingdings" panose="05000000000000000000" pitchFamily="2" charset="2"/>
              <a:buChar char="Ø"/>
            </a:pPr>
            <a:r>
              <a:rPr lang="en-US" sz="7200" dirty="0">
                <a:effectLst/>
                <a:latin typeface="Times New Roman" panose="02020603050405020304" pitchFamily="18" charset="0"/>
                <a:ea typeface="Times New Roman" panose="02020603050405020304" pitchFamily="18" charset="0"/>
              </a:rPr>
              <a:t>When</a:t>
            </a:r>
            <a:r>
              <a:rPr lang="en-US" sz="7200" spc="1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it</a:t>
            </a:r>
            <a:r>
              <a:rPr lang="en-US" sz="7200" spc="1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encountered</a:t>
            </a:r>
            <a:r>
              <a:rPr lang="en-US" sz="7200" spc="35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control</a:t>
            </a:r>
            <a:r>
              <a:rPr lang="en-US" sz="7200" spc="1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automatically</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passes</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through the beginning of the loop. It is usually associated with the if statement. It is</a:t>
            </a:r>
            <a:r>
              <a:rPr lang="en-US" sz="7200" spc="-33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useful when we want to continue the program without executing any part of the</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program.   </a:t>
            </a:r>
          </a:p>
          <a:p>
            <a:pPr marL="114935" marR="0" indent="0">
              <a:lnSpc>
                <a:spcPct val="150000"/>
              </a:lnSpc>
              <a:spcBef>
                <a:spcPts val="0"/>
              </a:spcBef>
              <a:spcAft>
                <a:spcPts val="0"/>
              </a:spcAft>
              <a:buNone/>
            </a:pPr>
            <a:r>
              <a:rPr lang="en-US" sz="6400" dirty="0">
                <a:latin typeface="Times New Roman" panose="02020603050405020304" pitchFamily="18" charset="0"/>
                <a:ea typeface="Times New Roman" panose="02020603050405020304" pitchFamily="18" charset="0"/>
              </a:rPr>
              <a:t>                    E</a:t>
            </a:r>
            <a:r>
              <a:rPr lang="en-US" sz="6400" dirty="0">
                <a:effectLst/>
                <a:latin typeface="Times New Roman" panose="02020603050405020304" pitchFamily="18" charset="0"/>
                <a:ea typeface="Times New Roman" panose="02020603050405020304" pitchFamily="18" charset="0"/>
              </a:rPr>
              <a:t>xample:-            </a:t>
            </a:r>
            <a:endParaRPr lang="en-US" sz="6400" spc="5" dirty="0">
              <a:latin typeface="Times New Roman" panose="02020603050405020304" pitchFamily="18" charset="0"/>
              <a:ea typeface="Times New Roman" panose="02020603050405020304" pitchFamily="18" charset="0"/>
            </a:endParaRPr>
          </a:p>
          <a:p>
            <a:pPr marL="114935" marR="5612765" indent="0">
              <a:lnSpc>
                <a:spcPct val="120000"/>
              </a:lnSpc>
              <a:spcBef>
                <a:spcPts val="995"/>
              </a:spcBef>
              <a:spcAft>
                <a:spcPts val="0"/>
              </a:spcAft>
              <a:buNone/>
            </a:pPr>
            <a:r>
              <a:rPr lang="en-US" sz="6400" dirty="0">
                <a:effectLst/>
                <a:latin typeface="Times New Roman" panose="02020603050405020304" pitchFamily="18" charset="0"/>
                <a:ea typeface="Times New Roman" panose="02020603050405020304" pitchFamily="18" charset="0"/>
              </a:rPr>
              <a:t>                                             void</a:t>
            </a:r>
            <a:r>
              <a:rPr lang="en-US" sz="6400" spc="-7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main()</a:t>
            </a:r>
            <a:endParaRPr lang="en-IN" sz="6400" dirty="0">
              <a:effectLst/>
              <a:latin typeface="Times New Roman" panose="02020603050405020304" pitchFamily="18" charset="0"/>
              <a:ea typeface="Times New Roman" panose="02020603050405020304" pitchFamily="18" charset="0"/>
            </a:endParaRPr>
          </a:p>
          <a:p>
            <a:pPr marL="114935" marR="0" indent="0">
              <a:lnSpc>
                <a:spcPct val="120000"/>
              </a:lnSpc>
              <a:spcBef>
                <a:spcPts val="5"/>
              </a:spcBef>
              <a:spcAft>
                <a:spcPts val="0"/>
              </a:spcAft>
              <a:buNone/>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pPr marL="114935" marR="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int n;</a:t>
            </a:r>
            <a:endParaRPr lang="en-IN" sz="6400" dirty="0">
              <a:effectLst/>
              <a:latin typeface="Times New Roman" panose="02020603050405020304" pitchFamily="18" charset="0"/>
              <a:ea typeface="Times New Roman" panose="02020603050405020304" pitchFamily="18" charset="0"/>
            </a:endParaRPr>
          </a:p>
          <a:p>
            <a:pPr marL="114935" marR="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for(n=2;</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n&lt;=9;</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n++)</a:t>
            </a:r>
            <a:endParaRPr lang="en-IN" sz="6400" dirty="0">
              <a:effectLst/>
              <a:latin typeface="Times New Roman" panose="02020603050405020304" pitchFamily="18" charset="0"/>
              <a:ea typeface="Times New Roman" panose="02020603050405020304" pitchFamily="18" charset="0"/>
            </a:endParaRPr>
          </a:p>
          <a:p>
            <a:pPr marL="114935" marR="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pPr marL="114935" marR="531114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if(n==4)</a:t>
            </a:r>
          </a:p>
          <a:p>
            <a:pPr marL="114935" marR="5311140" indent="0">
              <a:lnSpc>
                <a:spcPct val="120000"/>
              </a:lnSpc>
              <a:spcBef>
                <a:spcPts val="1240"/>
              </a:spcBef>
              <a:spcAft>
                <a:spcPts val="0"/>
              </a:spcAft>
              <a:buNone/>
            </a:pP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continue;</a:t>
            </a:r>
            <a:r>
              <a:rPr lang="en-US" sz="6400" spc="5" dirty="0">
                <a:effectLst/>
                <a:latin typeface="Times New Roman" panose="02020603050405020304" pitchFamily="18" charset="0"/>
                <a:ea typeface="Times New Roman" panose="02020603050405020304" pitchFamily="18" charset="0"/>
              </a:rPr>
              <a:t> </a:t>
            </a:r>
          </a:p>
          <a:p>
            <a:pPr marL="114935" marR="531114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printf</a:t>
            </a:r>
            <a:r>
              <a:rPr lang="en-US" sz="6400" dirty="0">
                <a:effectLst/>
                <a:latin typeface="Times New Roman" panose="02020603050405020304" pitchFamily="18" charset="0"/>
                <a:ea typeface="Times New Roman" panose="02020603050405020304" pitchFamily="18" charset="0"/>
              </a:rPr>
              <a:t>(“%d”,</a:t>
            </a:r>
            <a:r>
              <a:rPr lang="en-US" sz="6400" spc="-7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n);</a:t>
            </a:r>
            <a:endParaRPr lang="en-IN" sz="6400" dirty="0">
              <a:effectLst/>
              <a:latin typeface="Times New Roman" panose="02020603050405020304" pitchFamily="18" charset="0"/>
              <a:ea typeface="Times New Roman" panose="02020603050405020304" pitchFamily="18" charset="0"/>
            </a:endParaRPr>
          </a:p>
          <a:p>
            <a:pPr marL="204470" marR="0" indent="0">
              <a:lnSpc>
                <a:spcPct val="120000"/>
              </a:lnSpc>
              <a:spcBef>
                <a:spcPts val="0"/>
              </a:spcBef>
              <a:spcAft>
                <a:spcPts val="0"/>
              </a:spcAft>
              <a:buNone/>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pPr marL="0" marR="0" indent="0">
              <a:lnSpc>
                <a:spcPct val="120000"/>
              </a:lnSpc>
              <a:spcBef>
                <a:spcPts val="50"/>
              </a:spcBef>
              <a:spcAft>
                <a:spcPts val="0"/>
              </a:spcAft>
              <a:buNone/>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pPr marL="114935" marR="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Printf</a:t>
            </a:r>
            <a:r>
              <a:rPr lang="en-US" sz="6400" dirty="0">
                <a:effectLst/>
                <a:latin typeface="Times New Roman" panose="02020603050405020304" pitchFamily="18" charset="0"/>
                <a:ea typeface="Times New Roman" panose="02020603050405020304" pitchFamily="18" charset="0"/>
              </a:rPr>
              <a:t>(“out</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of</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loop”);</a:t>
            </a:r>
            <a:endParaRPr lang="en-IN" sz="6400" dirty="0">
              <a:effectLst/>
              <a:latin typeface="Times New Roman" panose="02020603050405020304" pitchFamily="18" charset="0"/>
              <a:ea typeface="Times New Roman" panose="02020603050405020304" pitchFamily="18" charset="0"/>
            </a:endParaRPr>
          </a:p>
          <a:p>
            <a:pPr marL="114935" marR="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pPr marL="114935" marR="0" indent="0">
              <a:lnSpc>
                <a:spcPct val="120000"/>
              </a:lnSpc>
              <a:spcBef>
                <a:spcPts val="1240"/>
              </a:spcBef>
              <a:spcAft>
                <a:spcPts val="0"/>
              </a:spcAft>
              <a:buNone/>
            </a:pPr>
            <a:r>
              <a:rPr lang="en-US" sz="6400" dirty="0">
                <a:effectLst/>
                <a:latin typeface="Times New Roman" panose="02020603050405020304" pitchFamily="18" charset="0"/>
                <a:ea typeface="Times New Roman" panose="02020603050405020304" pitchFamily="18" charset="0"/>
              </a:rPr>
              <a:t>                    Output:</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2 3 5 6 7 8 9 out of loop</a:t>
            </a:r>
            <a:endParaRPr lang="en-IN" sz="6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0180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AFC9BBE-7E0F-F770-7B1B-FE4D8D5B5F4E}"/>
              </a:ext>
            </a:extLst>
          </p:cNvPr>
          <p:cNvSpPr>
            <a:spLocks noGrp="1"/>
          </p:cNvSpPr>
          <p:nvPr>
            <p:ph idx="1"/>
          </p:nvPr>
        </p:nvSpPr>
        <p:spPr>
          <a:xfrm>
            <a:off x="0" y="0"/>
            <a:ext cx="12192000" cy="6858000"/>
          </a:xfrm>
        </p:spPr>
        <p:txBody>
          <a:bodyPr/>
          <a:lstStyle/>
          <a:p>
            <a:pPr marL="0" indent="0">
              <a:buNone/>
            </a:pPr>
            <a:r>
              <a:rPr lang="en-US" b="1" dirty="0">
                <a:solidFill>
                  <a:srgbClr val="0070C0"/>
                </a:solidFill>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r>
              <a:rPr lang="en-US" b="1" dirty="0">
                <a:solidFill>
                  <a:srgbClr val="0070C0"/>
                </a:solidFill>
                <a:latin typeface="Times New Roman" panose="02020603050405020304" pitchFamily="18" charset="0"/>
                <a:cs typeface="Times New Roman" panose="02020603050405020304" pitchFamily="18" charset="0"/>
              </a:rPr>
              <a:t>Decision Making Statement</a:t>
            </a:r>
          </a:p>
          <a:p>
            <a:pPr marL="0" indent="0">
              <a:buNone/>
            </a:pPr>
            <a:r>
              <a:rPr lang="en-US" b="1" dirty="0">
                <a:latin typeface="Times New Roman" panose="02020603050405020304" pitchFamily="18" charset="0"/>
                <a:cs typeface="Times New Roman" panose="02020603050405020304" pitchFamily="18" charset="0"/>
              </a:rPr>
              <a:t>If Statement</a:t>
            </a:r>
          </a:p>
          <a:p>
            <a:pPr marL="0" indent="0">
              <a:buNone/>
            </a:pPr>
            <a:endParaRPr lang="en-IN" dirty="0"/>
          </a:p>
        </p:txBody>
      </p:sp>
      <p:pic>
        <p:nvPicPr>
          <p:cNvPr id="2" name="image10.jpeg">
            <a:extLst>
              <a:ext uri="{FF2B5EF4-FFF2-40B4-BE49-F238E27FC236}">
                <a16:creationId xmlns:a16="http://schemas.microsoft.com/office/drawing/2014/main" id="{D4F7AB27-9D3B-F25B-CFD8-B688557217EB}"/>
              </a:ext>
            </a:extLst>
          </p:cNvPr>
          <p:cNvPicPr>
            <a:picLocks noChangeAspect="1"/>
          </p:cNvPicPr>
          <p:nvPr/>
        </p:nvPicPr>
        <p:blipFill>
          <a:blip r:embed="rId2" cstate="print"/>
          <a:stretch>
            <a:fillRect/>
          </a:stretch>
        </p:blipFill>
        <p:spPr>
          <a:xfrm>
            <a:off x="1158240" y="914400"/>
            <a:ext cx="5181601" cy="5730240"/>
          </a:xfrm>
          <a:prstGeom prst="rect">
            <a:avLst/>
          </a:prstGeom>
        </p:spPr>
      </p:pic>
      <p:pic>
        <p:nvPicPr>
          <p:cNvPr id="3" name="image11.png">
            <a:extLst>
              <a:ext uri="{FF2B5EF4-FFF2-40B4-BE49-F238E27FC236}">
                <a16:creationId xmlns:a16="http://schemas.microsoft.com/office/drawing/2014/main" id="{962F9ED2-B4FA-C815-2092-2802BBBF9E65}"/>
              </a:ext>
            </a:extLst>
          </p:cNvPr>
          <p:cNvPicPr>
            <a:picLocks noChangeAspect="1"/>
          </p:cNvPicPr>
          <p:nvPr/>
        </p:nvPicPr>
        <p:blipFill>
          <a:blip r:embed="rId3" cstate="print"/>
          <a:stretch>
            <a:fillRect/>
          </a:stretch>
        </p:blipFill>
        <p:spPr>
          <a:xfrm>
            <a:off x="6705600" y="655321"/>
            <a:ext cx="4907280" cy="5989320"/>
          </a:xfrm>
          <a:prstGeom prst="rect">
            <a:avLst/>
          </a:prstGeom>
        </p:spPr>
      </p:pic>
    </p:spTree>
    <p:extLst>
      <p:ext uri="{BB962C8B-B14F-4D97-AF65-F5344CB8AC3E}">
        <p14:creationId xmlns:p14="http://schemas.microsoft.com/office/powerpoint/2010/main" val="385950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869FF-6927-444D-B711-018A5EF1D3E2}"/>
              </a:ext>
            </a:extLst>
          </p:cNvPr>
          <p:cNvSpPr>
            <a:spLocks noGrp="1"/>
          </p:cNvSpPr>
          <p:nvPr>
            <p:ph idx="1"/>
          </p:nvPr>
        </p:nvSpPr>
        <p:spPr>
          <a:xfrm>
            <a:off x="0" y="0"/>
            <a:ext cx="12192000" cy="6858000"/>
          </a:xfrm>
        </p:spPr>
        <p:txBody>
          <a:bodyPr/>
          <a:lstStyle/>
          <a:p>
            <a:pPr marL="0" indent="0">
              <a:buNone/>
            </a:pP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sz="3200" b="1" kern="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else</a:t>
            </a:r>
            <a:r>
              <a:rPr lang="en-US" sz="3200" b="1" kern="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Statement</a:t>
            </a:r>
            <a:endParaRPr lang="en-IN" sz="3200" b="1"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image12.jpeg">
            <a:extLst>
              <a:ext uri="{FF2B5EF4-FFF2-40B4-BE49-F238E27FC236}">
                <a16:creationId xmlns:a16="http://schemas.microsoft.com/office/drawing/2014/main" id="{C1565772-B1BE-607D-3DA1-A7D8AA915DF5}"/>
              </a:ext>
            </a:extLst>
          </p:cNvPr>
          <p:cNvPicPr>
            <a:picLocks noChangeAspect="1"/>
          </p:cNvPicPr>
          <p:nvPr/>
        </p:nvPicPr>
        <p:blipFill>
          <a:blip r:embed="rId2" cstate="print"/>
          <a:stretch>
            <a:fillRect/>
          </a:stretch>
        </p:blipFill>
        <p:spPr>
          <a:xfrm>
            <a:off x="274320" y="762000"/>
            <a:ext cx="5227319" cy="5897880"/>
          </a:xfrm>
          <a:prstGeom prst="rect">
            <a:avLst/>
          </a:prstGeom>
        </p:spPr>
      </p:pic>
      <p:pic>
        <p:nvPicPr>
          <p:cNvPr id="5" name="image13.jpeg">
            <a:extLst>
              <a:ext uri="{FF2B5EF4-FFF2-40B4-BE49-F238E27FC236}">
                <a16:creationId xmlns:a16="http://schemas.microsoft.com/office/drawing/2014/main" id="{36852B50-092D-1641-32F8-6F3E10C18BD7}"/>
              </a:ext>
            </a:extLst>
          </p:cNvPr>
          <p:cNvPicPr>
            <a:picLocks noChangeAspect="1"/>
          </p:cNvPicPr>
          <p:nvPr/>
        </p:nvPicPr>
        <p:blipFill>
          <a:blip r:embed="rId3" cstate="print"/>
          <a:stretch>
            <a:fillRect/>
          </a:stretch>
        </p:blipFill>
        <p:spPr>
          <a:xfrm>
            <a:off x="6339840" y="381000"/>
            <a:ext cx="5105400" cy="6477000"/>
          </a:xfrm>
          <a:prstGeom prst="rect">
            <a:avLst/>
          </a:prstGeom>
        </p:spPr>
      </p:pic>
    </p:spTree>
    <p:extLst>
      <p:ext uri="{BB962C8B-B14F-4D97-AF65-F5344CB8AC3E}">
        <p14:creationId xmlns:p14="http://schemas.microsoft.com/office/powerpoint/2010/main" val="199426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ED0A4-43D3-D1B3-696D-E2642930523E}"/>
              </a:ext>
            </a:extLst>
          </p:cNvPr>
          <p:cNvSpPr>
            <a:spLocks noGrp="1"/>
          </p:cNvSpPr>
          <p:nvPr>
            <p:ph idx="1"/>
          </p:nvPr>
        </p:nvSpPr>
        <p:spPr>
          <a:xfrm>
            <a:off x="0" y="0"/>
            <a:ext cx="12039600" cy="6858000"/>
          </a:xfrm>
        </p:spPr>
        <p:txBody>
          <a:bodyPr/>
          <a:lstStyle/>
          <a:p>
            <a:pPr marL="0" indent="0">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If-else</a:t>
            </a:r>
            <a:r>
              <a:rPr lang="en-US" sz="3200" b="1"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sz="32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Statement</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image14.jpeg">
            <a:extLst>
              <a:ext uri="{FF2B5EF4-FFF2-40B4-BE49-F238E27FC236}">
                <a16:creationId xmlns:a16="http://schemas.microsoft.com/office/drawing/2014/main" id="{59C7DE89-8052-9848-1B14-4E5C80C5B788}"/>
              </a:ext>
            </a:extLst>
          </p:cNvPr>
          <p:cNvPicPr>
            <a:picLocks noChangeAspect="1"/>
          </p:cNvPicPr>
          <p:nvPr/>
        </p:nvPicPr>
        <p:blipFill>
          <a:blip r:embed="rId2" cstate="print"/>
          <a:stretch>
            <a:fillRect/>
          </a:stretch>
        </p:blipFill>
        <p:spPr>
          <a:xfrm>
            <a:off x="152400" y="701040"/>
            <a:ext cx="5455920" cy="5806439"/>
          </a:xfrm>
          <a:prstGeom prst="rect">
            <a:avLst/>
          </a:prstGeom>
        </p:spPr>
      </p:pic>
      <p:pic>
        <p:nvPicPr>
          <p:cNvPr id="5" name="image15.jpeg">
            <a:extLst>
              <a:ext uri="{FF2B5EF4-FFF2-40B4-BE49-F238E27FC236}">
                <a16:creationId xmlns:a16="http://schemas.microsoft.com/office/drawing/2014/main" id="{2EDF0F32-A064-A240-98F8-F6756AF90B67}"/>
              </a:ext>
            </a:extLst>
          </p:cNvPr>
          <p:cNvPicPr>
            <a:picLocks noChangeAspect="1"/>
          </p:cNvPicPr>
          <p:nvPr/>
        </p:nvPicPr>
        <p:blipFill>
          <a:blip r:embed="rId3" cstate="print"/>
          <a:stretch>
            <a:fillRect/>
          </a:stretch>
        </p:blipFill>
        <p:spPr>
          <a:xfrm>
            <a:off x="6431280" y="365761"/>
            <a:ext cx="5455920" cy="6141718"/>
          </a:xfrm>
          <a:prstGeom prst="rect">
            <a:avLst/>
          </a:prstGeom>
        </p:spPr>
      </p:pic>
    </p:spTree>
    <p:extLst>
      <p:ext uri="{BB962C8B-B14F-4D97-AF65-F5344CB8AC3E}">
        <p14:creationId xmlns:p14="http://schemas.microsoft.com/office/powerpoint/2010/main" val="207043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AA22E-694C-F904-9075-E045D851C936}"/>
              </a:ext>
            </a:extLst>
          </p:cNvPr>
          <p:cNvSpPr>
            <a:spLocks noGrp="1"/>
          </p:cNvSpPr>
          <p:nvPr>
            <p:ph idx="1"/>
          </p:nvPr>
        </p:nvSpPr>
        <p:spPr>
          <a:xfrm>
            <a:off x="0" y="0"/>
            <a:ext cx="12085320" cy="6858000"/>
          </a:xfrm>
        </p:spPr>
        <p:txBody>
          <a:bodyPr/>
          <a:lstStyle/>
          <a:p>
            <a:pPr marL="0" indent="0">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US" b="1" spc="-40" dirty="0">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else</a:t>
            </a:r>
            <a:r>
              <a:rPr lang="en-US"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else</a:t>
            </a:r>
            <a:r>
              <a:rPr lang="en-US"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statement</a:t>
            </a:r>
          </a:p>
          <a:p>
            <a:pPr marL="0" indent="0">
              <a:buNone/>
            </a:pP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pic>
        <p:nvPicPr>
          <p:cNvPr id="4" name="image16.jpeg">
            <a:extLst>
              <a:ext uri="{FF2B5EF4-FFF2-40B4-BE49-F238E27FC236}">
                <a16:creationId xmlns:a16="http://schemas.microsoft.com/office/drawing/2014/main" id="{145A64C3-FA95-C2FC-CEB9-B7A73B3B606B}"/>
              </a:ext>
            </a:extLst>
          </p:cNvPr>
          <p:cNvPicPr>
            <a:picLocks noChangeAspect="1"/>
          </p:cNvPicPr>
          <p:nvPr/>
        </p:nvPicPr>
        <p:blipFill>
          <a:blip r:embed="rId2" cstate="print"/>
          <a:stretch>
            <a:fillRect/>
          </a:stretch>
        </p:blipFill>
        <p:spPr>
          <a:xfrm>
            <a:off x="106680" y="624840"/>
            <a:ext cx="11978640" cy="6233160"/>
          </a:xfrm>
          <a:prstGeom prst="rect">
            <a:avLst/>
          </a:prstGeom>
        </p:spPr>
      </p:pic>
    </p:spTree>
    <p:extLst>
      <p:ext uri="{BB962C8B-B14F-4D97-AF65-F5344CB8AC3E}">
        <p14:creationId xmlns:p14="http://schemas.microsoft.com/office/powerpoint/2010/main" val="224872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36644-40BA-4674-ED79-44F9BDB00C12}"/>
              </a:ext>
            </a:extLst>
          </p:cNvPr>
          <p:cNvSpPr>
            <a:spLocks noGrp="1"/>
          </p:cNvSpPr>
          <p:nvPr>
            <p:ph idx="1"/>
          </p:nvPr>
        </p:nvSpPr>
        <p:spPr>
          <a:xfrm>
            <a:off x="0" y="0"/>
            <a:ext cx="12191999" cy="6858000"/>
          </a:xfrm>
        </p:spPr>
        <p:txBody>
          <a:bodyPr/>
          <a:lstStyle/>
          <a:p>
            <a:pPr marL="0" indent="0">
              <a:buNone/>
            </a:pPr>
            <a:r>
              <a:rPr lang="en-US"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 Switch</a:t>
            </a:r>
            <a:r>
              <a:rPr lang="en-US" b="1" u="sng" spc="-9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Statement</a:t>
            </a:r>
            <a:endParaRPr lang="en-IN"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switch</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statement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tests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4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value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variable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compares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multiple</a:t>
            </a:r>
            <a:r>
              <a:rPr lang="en-US" sz="2400" spc="-4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cases. </a:t>
            </a:r>
          </a:p>
          <a:p>
            <a:pPr algn="just">
              <a:lnSpc>
                <a:spcPct val="20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Once the case match is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found,</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block</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statements</a:t>
            </a:r>
            <a:r>
              <a:rPr lang="en-US" sz="2400" spc="-4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associated with that particular</a:t>
            </a:r>
            <a:r>
              <a:rPr lang="en-US" sz="2400" spc="-4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case is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executed. </a:t>
            </a:r>
          </a:p>
          <a:p>
            <a:pPr algn="just">
              <a:lnSpc>
                <a:spcPct val="20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default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case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optional</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one.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Whenever</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value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test-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expression</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not</a:t>
            </a:r>
            <a:r>
              <a:rPr lang="en-US" sz="2400" spc="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matched</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any</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cases</a:t>
            </a:r>
            <a:r>
              <a:rPr lang="en-US" sz="2400" spc="4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inside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switch,</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then</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will be executed. Otherwise, it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not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necessary</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switch</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D7CE0-2A60-7433-85E5-EFF286BF137F}"/>
              </a:ext>
            </a:extLst>
          </p:cNvPr>
          <p:cNvSpPr>
            <a:spLocks noGrp="1"/>
          </p:cNvSpPr>
          <p:nvPr>
            <p:ph idx="1"/>
          </p:nvPr>
        </p:nvSpPr>
        <p:spPr>
          <a:xfrm>
            <a:off x="0" y="106680"/>
            <a:ext cx="12070080" cy="6751320"/>
          </a:xfrm>
        </p:spPr>
        <p:txBody>
          <a:bodyPr/>
          <a:lstStyle/>
          <a:p>
            <a:pPr marL="0" indent="0">
              <a:buNone/>
            </a:pPr>
            <a:r>
              <a:rPr lang="en-US" sz="3200" b="1" dirty="0">
                <a:latin typeface="Times New Roman" panose="02020603050405020304" pitchFamily="18" charset="0"/>
                <a:cs typeface="Times New Roman" panose="02020603050405020304" pitchFamily="18" charset="0"/>
              </a:rPr>
              <a:t>Syntax-Switch statement</a:t>
            </a:r>
          </a:p>
          <a:p>
            <a:pPr marL="0" indent="0">
              <a:buNone/>
            </a:pPr>
            <a:r>
              <a:rPr lang="en-US" dirty="0">
                <a:latin typeface="Times New Roman" panose="02020603050405020304" pitchFamily="18" charset="0"/>
                <a:cs typeface="Times New Roman" panose="02020603050405020304" pitchFamily="18" charset="0"/>
              </a:rPr>
              <a:t>Switch(expression)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case value 1:</a:t>
            </a:r>
          </a:p>
          <a:p>
            <a:pPr marL="0" indent="0">
              <a:buNone/>
            </a:pPr>
            <a:r>
              <a:rPr lang="en-US" dirty="0">
                <a:latin typeface="Times New Roman" panose="02020603050405020304" pitchFamily="18" charset="0"/>
                <a:cs typeface="Times New Roman" panose="02020603050405020304" pitchFamily="18" charset="0"/>
              </a:rPr>
              <a:t>        // code to be executed</a:t>
            </a:r>
          </a:p>
          <a:p>
            <a:pPr marL="0" indent="0">
              <a:buNone/>
            </a:pPr>
            <a:r>
              <a:rPr lang="en-US" dirty="0">
                <a:latin typeface="Times New Roman" panose="02020603050405020304" pitchFamily="18" charset="0"/>
                <a:cs typeface="Times New Roman" panose="02020603050405020304" pitchFamily="18" charset="0"/>
              </a:rPr>
              <a:t>             break;   // optional</a:t>
            </a:r>
          </a:p>
          <a:p>
            <a:pPr marL="0" indent="0">
              <a:buNone/>
            </a:pPr>
            <a:r>
              <a:rPr lang="en-US" dirty="0">
                <a:latin typeface="Times New Roman" panose="02020603050405020304" pitchFamily="18" charset="0"/>
                <a:cs typeface="Times New Roman" panose="02020603050405020304" pitchFamily="18" charset="0"/>
              </a:rPr>
              <a:t>    case value 2:</a:t>
            </a:r>
          </a:p>
          <a:p>
            <a:pPr marL="0" indent="0">
              <a:buNone/>
            </a:pPr>
            <a:r>
              <a:rPr lang="en-US" dirty="0">
                <a:latin typeface="Times New Roman" panose="02020603050405020304" pitchFamily="18" charset="0"/>
                <a:cs typeface="Times New Roman" panose="02020603050405020304" pitchFamily="18" charset="0"/>
              </a:rPr>
              <a:t>       // code to be executed</a:t>
            </a:r>
          </a:p>
          <a:p>
            <a:pPr marL="0" indent="0">
              <a:buNone/>
            </a:pPr>
            <a:r>
              <a:rPr lang="en-US" dirty="0">
                <a:latin typeface="Times New Roman" panose="02020603050405020304" pitchFamily="18" charset="0"/>
                <a:cs typeface="Times New Roman" panose="02020603050405020304" pitchFamily="18" charset="0"/>
              </a:rPr>
              <a:t>             break;   // optional</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default :</a:t>
            </a:r>
          </a:p>
          <a:p>
            <a:pPr marL="0" indent="0">
              <a:buNone/>
            </a:pPr>
            <a:r>
              <a:rPr lang="en-IN" dirty="0">
                <a:latin typeface="Times New Roman" panose="02020603050405020304" pitchFamily="18" charset="0"/>
                <a:cs typeface="Times New Roman" panose="02020603050405020304" pitchFamily="18" charset="0"/>
              </a:rPr>
              <a:t>           // code to be executed if all cases are not match</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2631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7.jpeg">
            <a:extLst>
              <a:ext uri="{FF2B5EF4-FFF2-40B4-BE49-F238E27FC236}">
                <a16:creationId xmlns:a16="http://schemas.microsoft.com/office/drawing/2014/main" id="{C4761016-6884-FE51-77A6-0ED4204866B2}"/>
              </a:ext>
            </a:extLst>
          </p:cNvPr>
          <p:cNvPicPr>
            <a:picLocks noGrp="1" noChangeAspect="1"/>
          </p:cNvPicPr>
          <p:nvPr>
            <p:ph idx="1"/>
          </p:nvPr>
        </p:nvPicPr>
        <p:blipFill>
          <a:blip r:embed="rId2" cstate="print"/>
          <a:stretch>
            <a:fillRect/>
          </a:stretch>
        </p:blipFill>
        <p:spPr>
          <a:xfrm>
            <a:off x="1203960" y="121920"/>
            <a:ext cx="9372600" cy="6583680"/>
          </a:xfrm>
          <a:prstGeom prst="rect">
            <a:avLst/>
          </a:prstGeom>
        </p:spPr>
      </p:pic>
    </p:spTree>
    <p:extLst>
      <p:ext uri="{BB962C8B-B14F-4D97-AF65-F5344CB8AC3E}">
        <p14:creationId xmlns:p14="http://schemas.microsoft.com/office/powerpoint/2010/main" val="350144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87896-9F74-AF48-779D-7AF84BE7B11A}"/>
              </a:ext>
            </a:extLst>
          </p:cNvPr>
          <p:cNvSpPr>
            <a:spLocks noGrp="1"/>
          </p:cNvSpPr>
          <p:nvPr>
            <p:ph idx="1"/>
          </p:nvPr>
        </p:nvSpPr>
        <p:spPr>
          <a:xfrm>
            <a:off x="0" y="0"/>
            <a:ext cx="12192000" cy="6858000"/>
          </a:xfrm>
        </p:spPr>
        <p:txBody>
          <a:bodyPr>
            <a:normAutofit/>
          </a:bodyPr>
          <a:lstStyle/>
          <a:p>
            <a:pPr marL="0" indent="0">
              <a:buNone/>
            </a:pPr>
            <a:r>
              <a:rPr lang="en-US" sz="39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Looping</a:t>
            </a:r>
            <a:r>
              <a:rPr lang="en-US" sz="3900" b="1" u="sng" spc="-7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9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Statements</a:t>
            </a:r>
            <a:endParaRPr lang="en-IN" sz="39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A certain condition is reached.</a:t>
            </a:r>
          </a:p>
          <a:p>
            <a:pPr marL="0" indent="0">
              <a:lnSpc>
                <a:spcPct val="100000"/>
              </a:lnSpc>
              <a:buNone/>
            </a:pPr>
            <a:r>
              <a:rPr lang="en-IN" dirty="0">
                <a:latin typeface="Times New Roman" panose="02020603050405020304" pitchFamily="18" charset="0"/>
                <a:cs typeface="Times New Roman" panose="02020603050405020304" pitchFamily="18" charset="0"/>
              </a:rPr>
              <a:t>There are mainly two types of loop:</a:t>
            </a:r>
          </a:p>
          <a:p>
            <a:pPr marL="0" indent="0">
              <a:lnSpc>
                <a:spcPct val="100000"/>
              </a:lnSpc>
              <a:buNone/>
            </a:pPr>
            <a:r>
              <a:rPr lang="en-IN" dirty="0">
                <a:solidFill>
                  <a:srgbClr val="FF0000"/>
                </a:solidFill>
                <a:latin typeface="Times New Roman" panose="02020603050405020304" pitchFamily="18" charset="0"/>
                <a:cs typeface="Times New Roman" panose="02020603050405020304" pitchFamily="18" charset="0"/>
              </a:rPr>
              <a:t>1. Entry Controlled loop:</a:t>
            </a:r>
          </a:p>
          <a:p>
            <a:pPr marL="0" indent="0">
              <a:lnSpc>
                <a:spcPct val="100000"/>
              </a:lnSpc>
              <a:buNone/>
            </a:pPr>
            <a:r>
              <a:rPr lang="en-IN" dirty="0">
                <a:latin typeface="Times New Roman" panose="02020603050405020304" pitchFamily="18" charset="0"/>
                <a:cs typeface="Times New Roman" panose="02020603050405020304" pitchFamily="18" charset="0"/>
              </a:rPr>
              <a:t>      In this type of loop the test condition is tested before entering the loop.</a:t>
            </a:r>
          </a:p>
          <a:p>
            <a:pPr marL="0" indent="0">
              <a:lnSpc>
                <a:spcPct val="100000"/>
              </a:lnSpc>
              <a:buNone/>
            </a:pPr>
            <a:r>
              <a:rPr lang="en-IN" dirty="0">
                <a:latin typeface="Times New Roman" panose="02020603050405020304" pitchFamily="18" charset="0"/>
                <a:cs typeface="Times New Roman" panose="02020603050405020304" pitchFamily="18" charset="0"/>
              </a:rPr>
              <a:t>     Example-  </a:t>
            </a:r>
            <a:r>
              <a:rPr lang="en-IN" b="1" i="1" dirty="0">
                <a:latin typeface="Times New Roman" panose="02020603050405020304" pitchFamily="18" charset="0"/>
                <a:cs typeface="Times New Roman" panose="02020603050405020304" pitchFamily="18" charset="0"/>
              </a:rPr>
              <a:t>for loop </a:t>
            </a:r>
            <a:r>
              <a:rPr lang="en-IN" dirty="0">
                <a:latin typeface="Times New Roman" panose="02020603050405020304" pitchFamily="18" charset="0"/>
                <a:cs typeface="Times New Roman" panose="02020603050405020304" pitchFamily="18" charset="0"/>
              </a:rPr>
              <a:t>and </a:t>
            </a:r>
            <a:r>
              <a:rPr lang="en-IN" b="1" i="1" dirty="0">
                <a:latin typeface="Times New Roman" panose="02020603050405020304" pitchFamily="18" charset="0"/>
                <a:cs typeface="Times New Roman" panose="02020603050405020304" pitchFamily="18" charset="0"/>
              </a:rPr>
              <a:t>while loop</a:t>
            </a:r>
          </a:p>
          <a:p>
            <a:pPr marL="0" indent="0">
              <a:lnSpc>
                <a:spcPct val="100000"/>
              </a:lnSpc>
              <a:buNone/>
            </a:pPr>
            <a:endParaRPr lang="en-IN" b="1" i="1" dirty="0">
              <a:latin typeface="Times New Roman" panose="02020603050405020304" pitchFamily="18" charset="0"/>
              <a:cs typeface="Times New Roman" panose="02020603050405020304" pitchFamily="18" charset="0"/>
            </a:endParaRPr>
          </a:p>
          <a:p>
            <a:pPr marL="0" indent="0">
              <a:lnSpc>
                <a:spcPct val="100000"/>
              </a:lnSpc>
              <a:buNone/>
            </a:pPr>
            <a:r>
              <a:rPr lang="en-IN" dirty="0">
                <a:solidFill>
                  <a:srgbClr val="FF0000"/>
                </a:solidFill>
                <a:latin typeface="Times New Roman" panose="02020603050405020304" pitchFamily="18" charset="0"/>
                <a:cs typeface="Times New Roman" panose="02020603050405020304" pitchFamily="18" charset="0"/>
              </a:rPr>
              <a:t>2. Exit Controlled loop:</a:t>
            </a:r>
          </a:p>
          <a:p>
            <a:pPr marL="0" indent="0">
              <a:lnSpc>
                <a:spcPct val="100000"/>
              </a:lnSpc>
              <a:buNone/>
            </a:pPr>
            <a:r>
              <a:rPr lang="en-IN" dirty="0">
                <a:latin typeface="Times New Roman" panose="02020603050405020304" pitchFamily="18" charset="0"/>
                <a:cs typeface="Times New Roman" panose="02020603050405020304" pitchFamily="18" charset="0"/>
              </a:rPr>
              <a:t>    In this type of loop , the test condition is tested or evaluated at the end of loop. Therefore the loop body will execute at least once irrespective of whether the test condition is true or false.</a:t>
            </a:r>
          </a:p>
          <a:p>
            <a:pPr marL="0" indent="0">
              <a:lnSpc>
                <a:spcPct val="100000"/>
              </a:lnSpc>
              <a:buNone/>
            </a:pPr>
            <a:r>
              <a:rPr lang="en-IN" dirty="0">
                <a:latin typeface="Times New Roman" panose="02020603050405020304" pitchFamily="18" charset="0"/>
                <a:cs typeface="Times New Roman" panose="02020603050405020304" pitchFamily="18" charset="0"/>
              </a:rPr>
              <a:t>     Example- </a:t>
            </a:r>
            <a:r>
              <a:rPr lang="en-IN" b="1" i="1" dirty="0">
                <a:latin typeface="Times New Roman" panose="02020603050405020304" pitchFamily="18" charset="0"/>
                <a:cs typeface="Times New Roman" panose="02020603050405020304" pitchFamily="18" charset="0"/>
              </a:rPr>
              <a:t>do-while loop</a:t>
            </a:r>
          </a:p>
          <a:p>
            <a:pPr marL="0" indent="0">
              <a:lnSpc>
                <a:spcPct val="100000"/>
              </a:lnSpc>
              <a:buNone/>
            </a:pP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731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539</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94</cp:revision>
  <dcterms:created xsi:type="dcterms:W3CDTF">2024-01-24T10:32:40Z</dcterms:created>
  <dcterms:modified xsi:type="dcterms:W3CDTF">2024-02-07T13:28:39Z</dcterms:modified>
</cp:coreProperties>
</file>