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0" r:id="rId8"/>
    <p:sldId id="261" r:id="rId9"/>
    <p:sldId id="262" r:id="rId10"/>
    <p:sldId id="271" r:id="rId11"/>
    <p:sldId id="272" r:id="rId12"/>
    <p:sldId id="273" r:id="rId13"/>
    <p:sldId id="276" r:id="rId14"/>
    <p:sldId id="263" r:id="rId15"/>
    <p:sldId id="270" r:id="rId16"/>
    <p:sldId id="277" r:id="rId17"/>
    <p:sldId id="278" r:id="rId18"/>
    <p:sldId id="279" r:id="rId19"/>
    <p:sldId id="280" r:id="rId20"/>
    <p:sldId id="286" r:id="rId21"/>
    <p:sldId id="282" r:id="rId22"/>
    <p:sldId id="284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8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9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9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6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9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2929-3389-4635-8D3A-959100AD7C0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1BCB-A3D4-4E69-B279-CD96245F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7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 OF</a:t>
            </a:r>
            <a:b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ILLNESS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3349" y="4472071"/>
            <a:ext cx="4427456" cy="1655762"/>
          </a:xfrm>
        </p:spPr>
        <p:txBody>
          <a:bodyPr>
            <a:noAutofit/>
          </a:bodyPr>
          <a:lstStyle/>
          <a:p>
            <a:pPr algn="just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just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Prashant Sharma</a:t>
            </a:r>
          </a:p>
          <a:p>
            <a:pPr algn="just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TMCON, TMU</a:t>
            </a:r>
          </a:p>
        </p:txBody>
      </p:sp>
    </p:spTree>
    <p:extLst>
      <p:ext uri="{BB962C8B-B14F-4D97-AF65-F5344CB8AC3E}">
        <p14:creationId xmlns:p14="http://schemas.microsoft.com/office/powerpoint/2010/main" val="23193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Physical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56769" cy="4876833"/>
          </a:xfrm>
        </p:spPr>
        <p:txBody>
          <a:bodyPr/>
          <a:lstStyle/>
          <a:p>
            <a:pPr marL="286385" marR="167068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Physical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dimension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views heath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from a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physiological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perspective.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It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conceptualizes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biologically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 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state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which each 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every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organ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even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 cell is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functioning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its optimum capacity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in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perfect harmony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with the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rest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</a:t>
            </a:r>
            <a:r>
              <a:rPr lang="en-IN" sz="3200" spc="15" dirty="0">
                <a:solidFill>
                  <a:srgbClr val="0000FF"/>
                </a:solidFill>
                <a:cs typeface="Calibri"/>
              </a:rPr>
              <a:t> the </a:t>
            </a:r>
            <a:r>
              <a:rPr lang="en-IN" sz="3200" spc="-50" dirty="0">
                <a:solidFill>
                  <a:srgbClr val="0000FF"/>
                </a:solidFill>
                <a:cs typeface="Calibri"/>
              </a:rPr>
              <a:t>body.</a:t>
            </a:r>
            <a:endParaRPr lang="en-IN" sz="3200" dirty="0">
              <a:cs typeface="Calibri"/>
            </a:endParaRPr>
          </a:p>
          <a:p>
            <a:pPr marL="286385" marR="19685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2370455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Physical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can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be assessed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at 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community level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by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measurement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morbidity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mortality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rates.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06155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Mental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286385" marR="5080" indent="-274320">
              <a:lnSpc>
                <a:spcPct val="150000"/>
              </a:lnSpc>
              <a:spcBef>
                <a:spcPts val="53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Ability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think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clearly and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coherently.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This deals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with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sound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socialization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</a:t>
            </a:r>
            <a:r>
              <a:rPr lang="en-IN" sz="3200" spc="3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communities.</a:t>
            </a:r>
            <a:endParaRPr lang="en-IN" sz="3200" dirty="0">
              <a:cs typeface="Calibri"/>
            </a:endParaRPr>
          </a:p>
          <a:p>
            <a:pPr marL="286385" marR="25400" indent="-274320">
              <a:lnSpc>
                <a:spcPct val="150000"/>
              </a:lnSpc>
              <a:spcBef>
                <a:spcPts val="7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3295015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Mental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a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state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balance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between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individual and 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surrounding world,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 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state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harmony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between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oneself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others,  coexistence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between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relatives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the self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that</a:t>
            </a:r>
            <a:r>
              <a:rPr lang="en-IN" sz="3200" spc="3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other people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that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the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environment.</a:t>
            </a:r>
            <a:endParaRPr lang="en-IN" sz="3200" dirty="0">
              <a:cs typeface="Calibri"/>
            </a:endParaRPr>
          </a:p>
          <a:p>
            <a:pPr marL="286385" marR="619760" indent="-274320">
              <a:lnSpc>
                <a:spcPct val="150000"/>
              </a:lnSpc>
              <a:spcBef>
                <a:spcPts val="82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5031740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Mental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</a:t>
            </a:r>
            <a:r>
              <a:rPr lang="en-IN" sz="3200" spc="4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not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merely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absence</a:t>
            </a:r>
            <a:r>
              <a:rPr lang="en-IN" sz="3200" spc="-6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mental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illness.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/>
              <a:t>SOCIAL</a:t>
            </a:r>
            <a:r>
              <a:rPr lang="en-IN" b="1" spc="-65" dirty="0"/>
              <a:t> </a:t>
            </a:r>
            <a:r>
              <a:rPr lang="en-IN" b="1" spc="-5" dirty="0"/>
              <a:t>DIMENSION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14988" cy="4763711"/>
          </a:xfrm>
        </p:spPr>
        <p:txBody>
          <a:bodyPr>
            <a:normAutofit/>
          </a:bodyPr>
          <a:lstStyle/>
          <a:p>
            <a:pPr marL="286385" marR="1051560" indent="-274320">
              <a:lnSpc>
                <a:spcPct val="150000"/>
              </a:lnSpc>
              <a:spcBef>
                <a:spcPts val="484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It </a:t>
            </a:r>
            <a:r>
              <a:rPr lang="en-IN" sz="3200" spc="-40" dirty="0">
                <a:solidFill>
                  <a:srgbClr val="0000FF"/>
                </a:solidFill>
                <a:cs typeface="Calibri"/>
              </a:rPr>
              <a:t>refers to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ability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make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maintain relationships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with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other people or communities.</a:t>
            </a:r>
            <a:endParaRPr lang="en-IN" sz="3200" dirty="0">
              <a:cs typeface="Calibri"/>
            </a:endParaRPr>
          </a:p>
          <a:p>
            <a:pPr marL="286385" marR="363855" indent="-274320">
              <a:lnSpc>
                <a:spcPct val="150000"/>
              </a:lnSpc>
              <a:spcBef>
                <a:spcPts val="82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It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states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harmony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integration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within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between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each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individual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other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members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the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society.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50000"/>
              </a:lnSpc>
              <a:spcBef>
                <a:spcPts val="71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421765" algn="l"/>
                <a:tab pos="636397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social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functioning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the ability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see oneself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a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member of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 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larger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society.</a:t>
            </a:r>
          </a:p>
          <a:p>
            <a:pPr marL="286385" marR="5080" indent="-274320">
              <a:spcBef>
                <a:spcPts val="71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421765" algn="l"/>
                <a:tab pos="6363970" algn="l"/>
              </a:tabLst>
            </a:pPr>
            <a:endParaRPr lang="en-IN" spc="-35" dirty="0">
              <a:solidFill>
                <a:srgbClr val="0000FF"/>
              </a:solidFill>
              <a:cs typeface="Calibri"/>
            </a:endParaRPr>
          </a:p>
          <a:p>
            <a:pPr marL="286385" marR="5080" indent="-274320">
              <a:spcBef>
                <a:spcPts val="71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421765" algn="l"/>
                <a:tab pos="6363970" algn="l"/>
              </a:tabLst>
            </a:pP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831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Spiritual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lang="en-IN" spc="-5" dirty="0">
                <a:solidFill>
                  <a:srgbClr val="0000FF"/>
                </a:solidFill>
                <a:cs typeface="Calibri"/>
              </a:rPr>
              <a:t>Spiritual health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is connected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with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religious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beliefs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and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practices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.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It also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deals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with</a:t>
            </a:r>
            <a:r>
              <a:rPr lang="en-IN" spc="-6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0000FF"/>
                </a:solidFill>
                <a:cs typeface="Calibri"/>
              </a:rPr>
              <a:t>personal</a:t>
            </a:r>
            <a:endParaRPr lang="en-IN" dirty="0">
              <a:cs typeface="Calibri"/>
            </a:endParaRPr>
          </a:p>
          <a:p>
            <a:pPr marL="286385" marR="123825">
              <a:lnSpc>
                <a:spcPct val="100000"/>
              </a:lnSpc>
            </a:pPr>
            <a:r>
              <a:rPr lang="en-IN" spc="-10" dirty="0">
                <a:solidFill>
                  <a:srgbClr val="0000FF"/>
                </a:solidFill>
                <a:cs typeface="Calibri"/>
              </a:rPr>
              <a:t>Creeds, principles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behaviour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pc="-30" dirty="0">
                <a:solidFill>
                  <a:srgbClr val="0000FF"/>
                </a:solidFill>
                <a:cs typeface="Calibri"/>
              </a:rPr>
              <a:t>ways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of achieving peace of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mind and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being at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peace</a:t>
            </a:r>
            <a:r>
              <a:rPr lang="en-IN" spc="-1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with </a:t>
            </a:r>
            <a:r>
              <a:rPr lang="en-IN" spc="-35" dirty="0">
                <a:solidFill>
                  <a:srgbClr val="0000FF"/>
                </a:solidFill>
                <a:cs typeface="Calibri"/>
              </a:rPr>
              <a:t>oneself.</a:t>
            </a:r>
            <a:endParaRPr lang="en-IN" dirty="0">
              <a:cs typeface="Calibri"/>
            </a:endParaRPr>
          </a:p>
          <a:p>
            <a:pPr marL="286385" marR="948055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lang="en-IN" dirty="0">
                <a:solidFill>
                  <a:srgbClr val="0000FF"/>
                </a:solidFill>
                <a:cs typeface="Calibri"/>
              </a:rPr>
              <a:t>It is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intangible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“something”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that</a:t>
            </a:r>
            <a:r>
              <a:rPr lang="en-IN" spc="-1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transcends </a:t>
            </a:r>
            <a:r>
              <a:rPr lang="en-IN" spc="-15" dirty="0">
                <a:solidFill>
                  <a:srgbClr val="0000FF"/>
                </a:solidFill>
                <a:cs typeface="Calibri"/>
              </a:rPr>
              <a:t>physiology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and</a:t>
            </a:r>
            <a:r>
              <a:rPr lang="en-IN" spc="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pc="-30" dirty="0">
                <a:solidFill>
                  <a:srgbClr val="0000FF"/>
                </a:solidFill>
                <a:cs typeface="Calibri"/>
              </a:rPr>
              <a:t>psychology.</a:t>
            </a:r>
            <a:endParaRPr lang="en-IN" dirty="0">
              <a:cs typeface="Calibri"/>
            </a:endParaRPr>
          </a:p>
          <a:p>
            <a:pPr marL="286385" marR="17399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lang="en-IN" dirty="0">
                <a:solidFill>
                  <a:srgbClr val="0000FF"/>
                </a:solidFill>
                <a:cs typeface="Calibri"/>
              </a:rPr>
              <a:t>It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includes </a:t>
            </a:r>
            <a:r>
              <a:rPr lang="en-IN" spc="-35" dirty="0">
                <a:solidFill>
                  <a:srgbClr val="0000FF"/>
                </a:solidFill>
                <a:cs typeface="Calibri"/>
              </a:rPr>
              <a:t>integrity,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principle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ethics,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purpose of </a:t>
            </a:r>
            <a:r>
              <a:rPr lang="en-IN" spc="-20" dirty="0">
                <a:solidFill>
                  <a:srgbClr val="0000FF"/>
                </a:solidFill>
                <a:cs typeface="Calibri"/>
              </a:rPr>
              <a:t>life,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commitment </a:t>
            </a:r>
            <a:r>
              <a:rPr lang="en-IN" spc="-1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some higher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being, and </a:t>
            </a:r>
            <a:r>
              <a:rPr lang="en-IN" spc="-15" dirty="0">
                <a:solidFill>
                  <a:srgbClr val="0000FF"/>
                </a:solidFill>
                <a:cs typeface="Calibri"/>
              </a:rPr>
              <a:t>belief </a:t>
            </a:r>
            <a:r>
              <a:rPr lang="en-IN" dirty="0">
                <a:solidFill>
                  <a:srgbClr val="0000FF"/>
                </a:solidFill>
                <a:cs typeface="Calibri"/>
              </a:rPr>
              <a:t>in the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concepts that </a:t>
            </a:r>
            <a:r>
              <a:rPr lang="en-IN" spc="-15" dirty="0">
                <a:solidFill>
                  <a:srgbClr val="0000FF"/>
                </a:solidFill>
                <a:cs typeface="Calibri"/>
              </a:rPr>
              <a:t>are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not subject </a:t>
            </a:r>
            <a:r>
              <a:rPr lang="en-IN" spc="-1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pc="-35" dirty="0">
                <a:solidFill>
                  <a:srgbClr val="0000FF"/>
                </a:solidFill>
                <a:cs typeface="Calibri"/>
              </a:rPr>
              <a:t>“state </a:t>
            </a:r>
            <a:r>
              <a:rPr lang="en-IN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pc="25" dirty="0">
                <a:solidFill>
                  <a:srgbClr val="0000FF"/>
                </a:solidFill>
                <a:cs typeface="Calibri"/>
              </a:rPr>
              <a:t>art”</a:t>
            </a:r>
            <a:r>
              <a:rPr lang="en-IN" spc="-3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0000FF"/>
                </a:solidFill>
                <a:cs typeface="Calibri"/>
              </a:rPr>
              <a:t>explanation</a:t>
            </a:r>
            <a:r>
              <a:rPr lang="en-IN" sz="2000" spc="-10" dirty="0">
                <a:solidFill>
                  <a:srgbClr val="0000FF"/>
                </a:solidFill>
                <a:cs typeface="Calibri"/>
              </a:rPr>
              <a:t>.</a:t>
            </a: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24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CONCEPT OF DISEASE AND ILLNESS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286385" marR="154305" indent="-274320" algn="just">
              <a:lnSpc>
                <a:spcPct val="15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Ecological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point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view 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is defined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“a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maladjustment of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human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organism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environment.”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5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simplest definition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that disease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just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opposite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health: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i.e.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any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deviation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from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normal functioning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or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state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complete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physical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or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mental</a:t>
            </a:r>
            <a:r>
              <a:rPr lang="en-IN" sz="3200" spc="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well-being.</a:t>
            </a:r>
            <a:endParaRPr lang="en-IN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020" indent="-274320">
              <a:lnSpc>
                <a:spcPct val="15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Illness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refers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presence of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specific</a:t>
            </a:r>
            <a:r>
              <a:rPr lang="en-IN" sz="3200" dirty="0"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also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individual’s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perceptions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behaviour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response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well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impact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that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on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psychosocial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 environment.</a:t>
            </a:r>
            <a:endParaRPr lang="en-IN" sz="3200" dirty="0">
              <a:cs typeface="Calibri"/>
            </a:endParaRPr>
          </a:p>
          <a:p>
            <a:pPr marL="287020" indent="-274320">
              <a:lnSpc>
                <a:spcPct val="15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Sickness 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refers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state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social</a:t>
            </a:r>
            <a:r>
              <a:rPr lang="en-IN" sz="3200" spc="1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dysfunction.</a:t>
            </a:r>
            <a:endParaRPr lang="en-IN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4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20" dirty="0"/>
              <a:t>THEORIES </a:t>
            </a:r>
            <a:r>
              <a:rPr lang="en-IN" b="1" spc="-5" dirty="0"/>
              <a:t>OF </a:t>
            </a:r>
            <a:r>
              <a:rPr lang="en-IN" b="1" spc="-15" dirty="0"/>
              <a:t>DISEASES</a:t>
            </a:r>
            <a:r>
              <a:rPr lang="en-IN" b="1" spc="-25" dirty="0"/>
              <a:t> </a:t>
            </a:r>
            <a:r>
              <a:rPr lang="en-IN" b="1" spc="-50" dirty="0"/>
              <a:t>CAUSATION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lang="en-IN" sz="3200" b="1" spc="-10" dirty="0">
                <a:solidFill>
                  <a:srgbClr val="FF0000"/>
                </a:solidFill>
                <a:cs typeface="Calibri"/>
              </a:rPr>
              <a:t>Supernatural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theory of</a:t>
            </a:r>
            <a:r>
              <a:rPr lang="en-IN" sz="3200" b="1" spc="-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disease</a:t>
            </a:r>
            <a:endParaRPr lang="en-IN" sz="3200" dirty="0">
              <a:cs typeface="Calibri"/>
            </a:endParaRPr>
          </a:p>
          <a:p>
            <a:pPr marL="927100" marR="5080" lvl="1" indent="-5143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due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superpower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e.g.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gods,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evil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spirits.</a:t>
            </a:r>
            <a:endParaRPr lang="en-IN" sz="3200" dirty="0"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lang="en-IN" sz="3200" b="1" spc="-25" dirty="0" err="1">
                <a:solidFill>
                  <a:srgbClr val="FF0000"/>
                </a:solidFill>
                <a:cs typeface="Calibri"/>
              </a:rPr>
              <a:t>Tridosha</a:t>
            </a:r>
            <a:r>
              <a:rPr lang="en-IN" sz="3200" b="1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theory of</a:t>
            </a:r>
            <a:r>
              <a:rPr lang="en-IN" sz="3200" b="1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disease</a:t>
            </a:r>
            <a:endParaRPr lang="en-IN" sz="3200" dirty="0">
              <a:cs typeface="Calibri"/>
            </a:endParaRPr>
          </a:p>
          <a:p>
            <a:pPr marL="652780" lvl="1" indent="-2476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i="1" spc="-5" dirty="0">
                <a:solidFill>
                  <a:srgbClr val="0000FF"/>
                </a:solidFill>
                <a:cs typeface="Calibri"/>
              </a:rPr>
              <a:t>doshas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or </a:t>
            </a:r>
            <a:r>
              <a:rPr lang="en-IN" sz="3200" spc="-15" dirty="0" err="1">
                <a:solidFill>
                  <a:srgbClr val="0000FF"/>
                </a:solidFill>
                <a:cs typeface="Calibri"/>
              </a:rPr>
              <a:t>humor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are </a:t>
            </a:r>
            <a:r>
              <a:rPr lang="en-IN" sz="3200" i="1" spc="-45" dirty="0" err="1">
                <a:solidFill>
                  <a:srgbClr val="0000FF"/>
                </a:solidFill>
                <a:cs typeface="Calibri"/>
              </a:rPr>
              <a:t>Vaata</a:t>
            </a:r>
            <a:r>
              <a:rPr lang="en-IN" sz="3200" i="1" spc="5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(Wind),</a:t>
            </a:r>
            <a:endParaRPr lang="en-IN" sz="3200" dirty="0">
              <a:cs typeface="Calibri"/>
            </a:endParaRPr>
          </a:p>
          <a:p>
            <a:pPr marL="652780">
              <a:lnSpc>
                <a:spcPct val="100000"/>
              </a:lnSpc>
            </a:pPr>
            <a:r>
              <a:rPr lang="en-IN" sz="3200" i="1" spc="-20" dirty="0">
                <a:solidFill>
                  <a:srgbClr val="0000FF"/>
                </a:solidFill>
                <a:cs typeface="Calibri"/>
              </a:rPr>
              <a:t>Pitta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(gall),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i="1" spc="-15" dirty="0" err="1">
                <a:solidFill>
                  <a:srgbClr val="0000FF"/>
                </a:solidFill>
                <a:cs typeface="Calibri"/>
              </a:rPr>
              <a:t>Kapha</a:t>
            </a:r>
            <a:r>
              <a:rPr lang="en-IN" sz="3200" i="1" spc="6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(mucus).</a:t>
            </a:r>
            <a:endParaRPr lang="en-IN" sz="3200" dirty="0">
              <a:cs typeface="Calibri"/>
            </a:endParaRPr>
          </a:p>
          <a:p>
            <a:pPr marL="742950" lvl="1" indent="-337185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742315" algn="l"/>
                <a:tab pos="742950" algn="l"/>
                <a:tab pos="5704840" algn="l"/>
              </a:tabLst>
            </a:pPr>
            <a:r>
              <a:rPr lang="en-IN" sz="3200" spc="-20" dirty="0">
                <a:solidFill>
                  <a:srgbClr val="0000FF"/>
                </a:solidFill>
                <a:cs typeface="Calibri"/>
              </a:rPr>
              <a:t>Perfect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balance of</a:t>
            </a:r>
            <a:r>
              <a:rPr lang="en-IN" sz="3200" spc="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i="1" dirty="0" err="1">
                <a:solidFill>
                  <a:srgbClr val="0000FF"/>
                </a:solidFill>
                <a:cs typeface="Calibri"/>
              </a:rPr>
              <a:t>tridosha</a:t>
            </a:r>
            <a:r>
              <a:rPr lang="en-IN" sz="3200" i="1" spc="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	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healthy</a:t>
            </a:r>
            <a:endParaRPr lang="en-IN" sz="3200" dirty="0">
              <a:cs typeface="Calibri"/>
            </a:endParaRPr>
          </a:p>
          <a:p>
            <a:pPr marL="742950" lvl="1" indent="-337185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742315" algn="l"/>
                <a:tab pos="742950" algn="l"/>
              </a:tabLst>
            </a:pPr>
            <a:r>
              <a:rPr lang="en-IN" sz="3200" spc="-10" dirty="0">
                <a:solidFill>
                  <a:srgbClr val="0000FF"/>
                </a:solidFill>
                <a:cs typeface="Calibri"/>
              </a:rPr>
              <a:t>Disturbance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balance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</a:t>
            </a:r>
            <a:r>
              <a:rPr lang="en-IN" sz="3200" spc="35" dirty="0">
                <a:solidFill>
                  <a:srgbClr val="0000FF"/>
                </a:solidFill>
                <a:cs typeface="Calibri"/>
              </a:rPr>
              <a:t> a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</a:t>
            </a:r>
            <a:endParaRPr lang="en-IN" sz="3200" dirty="0">
              <a:cs typeface="Calibri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15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AutoNum type="arabicPeriod" startAt="3"/>
              <a:tabLst>
                <a:tab pos="527685" algn="l"/>
                <a:tab pos="528320" algn="l"/>
                <a:tab pos="2332355" algn="l"/>
              </a:tabLst>
            </a:pPr>
            <a:r>
              <a:rPr lang="en-IN" sz="3200" b="1" dirty="0">
                <a:solidFill>
                  <a:srgbClr val="FF0000"/>
                </a:solidFill>
                <a:cs typeface="Calibri"/>
              </a:rPr>
              <a:t>Theory</a:t>
            </a:r>
            <a:r>
              <a:rPr lang="en-IN" sz="3200"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of	</a:t>
            </a:r>
            <a:r>
              <a:rPr lang="en-IN" sz="3200" b="1" spc="-10" dirty="0">
                <a:solidFill>
                  <a:srgbClr val="FF0000"/>
                </a:solidFill>
                <a:cs typeface="Calibri"/>
              </a:rPr>
              <a:t>Contagion</a:t>
            </a:r>
            <a:endParaRPr lang="en-IN" sz="3200" dirty="0">
              <a:cs typeface="Calibri"/>
            </a:endParaRPr>
          </a:p>
          <a:p>
            <a:pPr marL="927100" marR="5080" lvl="1" indent="-5143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Spreading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by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being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close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or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touching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other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people.</a:t>
            </a:r>
            <a:endParaRPr lang="en-IN" sz="3200" dirty="0"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AutoNum type="arabicPeriod" startAt="3"/>
              <a:tabLst>
                <a:tab pos="527685" algn="l"/>
                <a:tab pos="528320" algn="l"/>
              </a:tabLst>
            </a:pPr>
            <a:r>
              <a:rPr lang="en-IN" sz="3200" b="1" spc="-5" dirty="0" err="1">
                <a:solidFill>
                  <a:srgbClr val="FF0000"/>
                </a:solidFill>
                <a:cs typeface="Calibri"/>
              </a:rPr>
              <a:t>Miasmatic</a:t>
            </a:r>
            <a:r>
              <a:rPr lang="en-IN" sz="3200"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theory of disease</a:t>
            </a:r>
            <a:r>
              <a:rPr lang="en-IN" sz="3200" b="1" spc="-1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spc="-5" dirty="0">
                <a:solidFill>
                  <a:srgbClr val="FF0000"/>
                </a:solidFill>
                <a:cs typeface="Calibri"/>
              </a:rPr>
              <a:t>causation</a:t>
            </a:r>
            <a:endParaRPr lang="en-IN" sz="3200" dirty="0">
              <a:cs typeface="Calibri"/>
            </a:endParaRPr>
          </a:p>
          <a:p>
            <a:pPr marL="927100" lvl="1" indent="-5143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due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noxious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air and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vapours</a:t>
            </a:r>
            <a:endParaRPr lang="en-IN" sz="3200" dirty="0">
              <a:cs typeface="Calibri"/>
            </a:endParaRPr>
          </a:p>
          <a:p>
            <a:pPr marL="927100" marR="380365" lvl="1" indent="-5143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concepts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were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prevailing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before 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Louis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Pasteur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(1822-1895).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1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AutoNum type="arabicPeriod" startAt="5"/>
              <a:tabLst>
                <a:tab pos="527685" algn="l"/>
                <a:tab pos="528320" algn="l"/>
              </a:tabLst>
            </a:pPr>
            <a:r>
              <a:rPr lang="en-IN" sz="3200" b="1" spc="-5" dirty="0">
                <a:solidFill>
                  <a:srgbClr val="FF0000"/>
                </a:solidFill>
                <a:cs typeface="Calibri"/>
              </a:rPr>
              <a:t>Germ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Theory of</a:t>
            </a:r>
            <a:r>
              <a:rPr lang="en-IN" sz="3200" b="1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dirty="0">
                <a:solidFill>
                  <a:srgbClr val="FF0000"/>
                </a:solidFill>
                <a:cs typeface="Calibri"/>
              </a:rPr>
              <a:t>disease</a:t>
            </a:r>
            <a:endParaRPr lang="en-IN" sz="3200" dirty="0">
              <a:cs typeface="Calibri"/>
            </a:endParaRPr>
          </a:p>
          <a:p>
            <a:pPr marL="652145" marR="872490" lvl="1" indent="-247015">
              <a:lnSpc>
                <a:spcPts val="3080"/>
              </a:lnSpc>
              <a:spcBef>
                <a:spcPts val="805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In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1860, Louis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Pasteur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demonstrated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presence of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bacteria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 the </a:t>
            </a:r>
            <a:r>
              <a:rPr lang="en-IN" sz="3200" spc="-85" dirty="0">
                <a:solidFill>
                  <a:srgbClr val="0000FF"/>
                </a:solidFill>
                <a:cs typeface="Calibri"/>
              </a:rPr>
              <a:t>air.</a:t>
            </a:r>
            <a:endParaRPr lang="en-IN" sz="3200" dirty="0">
              <a:cs typeface="Calibri"/>
            </a:endParaRPr>
          </a:p>
          <a:p>
            <a:pPr marL="652145" marR="5080" lvl="1" indent="-247015">
              <a:lnSpc>
                <a:spcPct val="80000"/>
              </a:lnSpc>
              <a:spcBef>
                <a:spcPts val="79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This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theory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emphasized that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sole cause of the 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is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microbes.</a:t>
            </a:r>
            <a:endParaRPr lang="en-IN" sz="3200" dirty="0">
              <a:cs typeface="Calibri"/>
            </a:endParaRPr>
          </a:p>
          <a:p>
            <a:pPr marL="652145" marR="268605" lvl="1" indent="-247015">
              <a:lnSpc>
                <a:spcPts val="3070"/>
              </a:lnSpc>
              <a:spcBef>
                <a:spcPts val="745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theory is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generally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referred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as 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one-to-one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relationship between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agent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and disease.</a:t>
            </a:r>
            <a:endParaRPr lang="en-IN" sz="3200" dirty="0"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725"/>
              </a:spcBef>
              <a:tabLst>
                <a:tab pos="3846829" algn="l"/>
                <a:tab pos="561657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  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agent  Man  Agent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2782389" y="5394960"/>
            <a:ext cx="1828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3927566" y="5349241"/>
            <a:ext cx="1828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889863" y="5347017"/>
            <a:ext cx="1828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5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AutoNum type="arabicPeriod" startAt="6"/>
              <a:tabLst>
                <a:tab pos="527685" algn="l"/>
                <a:tab pos="528320" algn="l"/>
                <a:tab pos="4307205" algn="l"/>
              </a:tabLst>
            </a:pPr>
            <a:r>
              <a:rPr lang="en-IN" sz="3200" b="1" spc="-5" dirty="0">
                <a:solidFill>
                  <a:srgbClr val="FF0000"/>
                </a:solidFill>
                <a:cs typeface="Calibri"/>
              </a:rPr>
              <a:t>Epidemiological</a:t>
            </a:r>
            <a:r>
              <a:rPr lang="en-IN" sz="3200" b="1" spc="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b="1" spc="-40" dirty="0">
                <a:solidFill>
                  <a:srgbClr val="FF0000"/>
                </a:solidFill>
                <a:cs typeface="Calibri"/>
              </a:rPr>
              <a:t>Triad	</a:t>
            </a:r>
            <a:r>
              <a:rPr lang="en-IN" sz="3200" b="1" spc="-5" dirty="0">
                <a:solidFill>
                  <a:srgbClr val="FF0000"/>
                </a:solidFill>
                <a:cs typeface="Calibri"/>
              </a:rPr>
              <a:t>concept</a:t>
            </a:r>
            <a:endParaRPr lang="en-IN" sz="3200" dirty="0">
              <a:cs typeface="Calibri"/>
            </a:endParaRPr>
          </a:p>
          <a:p>
            <a:pPr marL="652780" marR="804545" lvl="1" indent="-2476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germ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theory of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has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many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limitations.</a:t>
            </a:r>
            <a:endParaRPr lang="en-IN" sz="3200" dirty="0">
              <a:cs typeface="Calibri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  <a:tab pos="5798820" algn="l"/>
                <a:tab pos="6537959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For example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it is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well–known	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that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not</a:t>
            </a:r>
            <a:r>
              <a:rPr lang="en-IN" sz="3200" spc="-5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all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exposed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tuberculosis bacilli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develop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tuberculosis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, 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same condition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an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undernourished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person</a:t>
            </a:r>
            <a:r>
              <a:rPr lang="en-IN" sz="3200" spc="3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may</a:t>
            </a:r>
            <a:r>
              <a:rPr lang="en-IN" sz="3200" spc="1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result	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clinically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manifest.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9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0" dirty="0"/>
              <a:t>CONCEPT </a:t>
            </a:r>
            <a:r>
              <a:rPr lang="en-IN" b="1" dirty="0"/>
              <a:t>OF</a:t>
            </a:r>
            <a:r>
              <a:rPr lang="en-IN" b="1" spc="-85" dirty="0"/>
              <a:t> </a:t>
            </a:r>
            <a:r>
              <a:rPr lang="en-IN" b="1" spc="-65" dirty="0"/>
              <a:t>HEALTH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evolved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over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centuries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a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concept 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from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individual concern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world wide social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goal 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encompasses the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whole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quality of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life. 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Changing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concept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health till now</a:t>
            </a:r>
            <a:r>
              <a:rPr lang="en-IN" sz="3200" spc="3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are:</a:t>
            </a:r>
            <a:endParaRPr lang="en-IN" sz="3200" dirty="0"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73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lang="en-IN" sz="3000" spc="-5" dirty="0">
                <a:solidFill>
                  <a:srgbClr val="0000FF"/>
                </a:solidFill>
                <a:cs typeface="Calibri"/>
              </a:rPr>
              <a:t>Biomedical</a:t>
            </a:r>
            <a:r>
              <a:rPr lang="en-IN" sz="3000" spc="-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000" spc="-10" dirty="0">
                <a:solidFill>
                  <a:srgbClr val="0000FF"/>
                </a:solidFill>
                <a:cs typeface="Calibri"/>
              </a:rPr>
              <a:t>concept</a:t>
            </a:r>
            <a:endParaRPr lang="en-IN" sz="3000" dirty="0"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lang="en-IN" sz="3000" spc="-15" dirty="0">
                <a:solidFill>
                  <a:srgbClr val="0000FF"/>
                </a:solidFill>
                <a:cs typeface="Calibri"/>
              </a:rPr>
              <a:t>Ecological</a:t>
            </a:r>
            <a:r>
              <a:rPr lang="en-IN" sz="3000" spc="-4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000" spc="-10" dirty="0">
                <a:solidFill>
                  <a:srgbClr val="0000FF"/>
                </a:solidFill>
                <a:cs typeface="Calibri"/>
              </a:rPr>
              <a:t>concept</a:t>
            </a:r>
            <a:endParaRPr lang="en-IN" sz="3000" dirty="0"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lang="en-IN" sz="3000" spc="-15" dirty="0">
                <a:solidFill>
                  <a:srgbClr val="0000FF"/>
                </a:solidFill>
                <a:cs typeface="Calibri"/>
              </a:rPr>
              <a:t>Psychosocial</a:t>
            </a:r>
            <a:r>
              <a:rPr lang="en-IN" sz="3000" spc="-3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000" spc="-10" dirty="0">
                <a:solidFill>
                  <a:srgbClr val="0000FF"/>
                </a:solidFill>
                <a:cs typeface="Calibri"/>
              </a:rPr>
              <a:t>concept</a:t>
            </a:r>
            <a:endParaRPr lang="en-IN" sz="3000" dirty="0"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725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lang="en-IN" sz="3000" spc="-10" dirty="0">
                <a:solidFill>
                  <a:srgbClr val="0000FF"/>
                </a:solidFill>
                <a:cs typeface="Calibri"/>
              </a:rPr>
              <a:t>Holistic</a:t>
            </a:r>
            <a:r>
              <a:rPr lang="en-IN" sz="3000" spc="-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000" spc="-10" dirty="0">
                <a:solidFill>
                  <a:srgbClr val="0000FF"/>
                </a:solidFill>
                <a:cs typeface="Calibri"/>
              </a:rPr>
              <a:t>concept</a:t>
            </a:r>
            <a:endParaRPr lang="en-IN" sz="30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783770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9" y="1825625"/>
            <a:ext cx="7869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0" dirty="0">
                <a:solidFill>
                  <a:srgbClr val="FF0000"/>
                </a:solidFill>
              </a:rPr>
              <a:t>MULTI-FACTORIAL</a:t>
            </a:r>
            <a:r>
              <a:rPr lang="en-IN" b="1" spc="-35" dirty="0">
                <a:solidFill>
                  <a:srgbClr val="FF0000"/>
                </a:solidFill>
              </a:rPr>
              <a:t> </a:t>
            </a:r>
            <a:r>
              <a:rPr lang="en-IN" b="1" spc="-25" dirty="0">
                <a:solidFill>
                  <a:srgbClr val="FF0000"/>
                </a:solidFill>
              </a:rPr>
              <a:t>ETIOLOGY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marR="30480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germ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theory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disease or single cause of the 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always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not</a:t>
            </a:r>
            <a:r>
              <a:rPr lang="en-IN" sz="3200" spc="2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true.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germ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theory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was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overshadowed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by the multi-factorial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cause theory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19th</a:t>
            </a:r>
            <a:r>
              <a:rPr lang="en-IN" sz="3200" spc="7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century.</a:t>
            </a:r>
            <a:endParaRPr lang="en-IN" sz="3200" dirty="0">
              <a:cs typeface="Calibri"/>
            </a:endParaRPr>
          </a:p>
          <a:p>
            <a:pPr marL="286385" marR="1062355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As a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result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advancements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public health,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communicable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began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decline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are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replaced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by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new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types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diseases so-called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modern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diseases of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civilization.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5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6385" marR="5080" indent="-274320">
              <a:spcBef>
                <a:spcPts val="484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976120" algn="l"/>
                <a:tab pos="6685280" algn="l"/>
              </a:tabLst>
            </a:pPr>
            <a:r>
              <a:rPr lang="en-IN" sz="3200" spc="-10" dirty="0">
                <a:solidFill>
                  <a:srgbClr val="0000FF"/>
                </a:solidFill>
                <a:cs typeface="Calibri"/>
              </a:rPr>
              <a:t>Example:	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Lung </a:t>
            </a:r>
            <a:r>
              <a:rPr lang="en-IN" sz="3200" spc="-45" dirty="0">
                <a:solidFill>
                  <a:srgbClr val="0000FF"/>
                </a:solidFill>
                <a:cs typeface="Calibri"/>
              </a:rPr>
              <a:t>cancer,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CHD,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Mental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illness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etc. 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The 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could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not be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explained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on 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basis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germ theory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can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not be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controlled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or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prevented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on</a:t>
            </a:r>
            <a:r>
              <a:rPr lang="en-IN" sz="3200" spc="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that</a:t>
            </a:r>
            <a:r>
              <a:rPr lang="en-IN" sz="3200" spc="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basis.	The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realization began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that multiple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factors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are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responsible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for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causation where there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no clear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single</a:t>
            </a:r>
            <a:r>
              <a:rPr lang="en-IN" sz="3200" spc="-4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agent.</a:t>
            </a:r>
            <a:endParaRPr lang="en-IN" sz="3200" dirty="0">
              <a:cs typeface="Calibri"/>
            </a:endParaRPr>
          </a:p>
          <a:p>
            <a:pPr marL="286385" marR="281940" indent="-274320"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purpose of knowing multiple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factors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disease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quantify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arrange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them in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priority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sequence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for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modification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prevent a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particular disease.</a:t>
            </a:r>
            <a:endParaRPr lang="en-IN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716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INTERNATIONAL CLASSIFICATION OF DISEASE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552035"/>
              </p:ext>
            </p:extLst>
          </p:nvPr>
        </p:nvGraphicFramePr>
        <p:xfrm>
          <a:off x="838200" y="1690685"/>
          <a:ext cx="10515600" cy="462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CHAPTER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TITLE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Certain infectious</a:t>
                      </a:r>
                      <a:r>
                        <a:rPr lang="en-IN" baseline="0" dirty="0"/>
                        <a:t> and parasitic diseases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Neoplasm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28">
                <a:tc>
                  <a:txBody>
                    <a:bodyPr/>
                    <a:lstStyle/>
                    <a:p>
                      <a:r>
                        <a:rPr lang="en-IN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 of</a:t>
                      </a:r>
                      <a:r>
                        <a:rPr lang="en-IN" baseline="0" dirty="0"/>
                        <a:t> the blood and blood – forming organs and certain disorders involving  the immune mechanism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Endocrine</a:t>
                      </a:r>
                      <a:r>
                        <a:rPr lang="en-IN" baseline="0" dirty="0"/>
                        <a:t>, nutritional, and metabolic diseases mental and behavioural disorders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Mental and behavioural disorders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 of the nervous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 of the</a:t>
                      </a:r>
                      <a:r>
                        <a:rPr lang="en-IN" baseline="0" dirty="0"/>
                        <a:t> eye and adnexa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 of the ear and mastoid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641">
                <a:tc>
                  <a:txBody>
                    <a:bodyPr/>
                    <a:lstStyle/>
                    <a:p>
                      <a:r>
                        <a:rPr lang="en-IN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</a:t>
                      </a:r>
                      <a:r>
                        <a:rPr lang="en-IN" baseline="0" dirty="0"/>
                        <a:t> of the circulatory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13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536925"/>
              </p:ext>
            </p:extLst>
          </p:nvPr>
        </p:nvGraphicFramePr>
        <p:xfrm>
          <a:off x="838200" y="1825625"/>
          <a:ext cx="10515600" cy="493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CHAPTER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</a:t>
                      </a:r>
                      <a:r>
                        <a:rPr lang="en-IN" baseline="0" dirty="0"/>
                        <a:t> of the respiratory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</a:t>
                      </a:r>
                      <a:r>
                        <a:rPr lang="en-IN" baseline="0" dirty="0"/>
                        <a:t> of the digestive system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XII.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 of the skin  and subcutaneous tissues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90">
                <a:tc>
                  <a:txBody>
                    <a:bodyPr/>
                    <a:lstStyle/>
                    <a:p>
                      <a:r>
                        <a:rPr lang="en-IN" dirty="0"/>
                        <a:t>XIII.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 of the musculoskeletal system and connective tissues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XIV.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Diseases of the genitourinary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Pregnancy, childbirth and </a:t>
                      </a:r>
                      <a:r>
                        <a:rPr lang="en-IN" dirty="0" err="1"/>
                        <a:t>pueperium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XVI.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Certain conditions originating in the perinatal period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XVII.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Congenital malformations , deformations,</a:t>
                      </a:r>
                      <a:r>
                        <a:rPr lang="en-IN" baseline="0" dirty="0"/>
                        <a:t> and chromosomal abnormalities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XVIII.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Symptoms , sign, and abnormal clinical and laboratory findings,</a:t>
                      </a:r>
                      <a:r>
                        <a:rPr lang="en-IN" baseline="0" dirty="0"/>
                        <a:t> not elsewhere classified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XIX.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Injury , poisoning , and certain other consequences of external causes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XXI.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Factors influencing health status and</a:t>
                      </a:r>
                      <a:r>
                        <a:rPr lang="en-IN" baseline="0" dirty="0"/>
                        <a:t> contact with health services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20">
                <a:tc>
                  <a:txBody>
                    <a:bodyPr/>
                    <a:lstStyle/>
                    <a:p>
                      <a:r>
                        <a:rPr lang="en-IN" dirty="0"/>
                        <a:t>XXII.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Codes for special 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5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BIOMEDICAL</a:t>
            </a:r>
            <a:r>
              <a:rPr lang="en-IN" b="1" spc="-110" dirty="0"/>
              <a:t> </a:t>
            </a:r>
            <a:r>
              <a:rPr lang="en-IN" b="1" spc="-15" dirty="0"/>
              <a:t>CONCEPT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6385" marR="2844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40" dirty="0">
                <a:solidFill>
                  <a:srgbClr val="0000FF"/>
                </a:solidFill>
                <a:cs typeface="Calibri"/>
              </a:rPr>
              <a:t>Traditionally,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health has been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viewed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an  </a:t>
            </a:r>
            <a:r>
              <a:rPr lang="en-IN" sz="3200" spc="-15" dirty="0">
                <a:solidFill>
                  <a:srgbClr val="FF0000"/>
                </a:solidFill>
                <a:cs typeface="Calibri"/>
              </a:rPr>
              <a:t>“absence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of </a:t>
            </a:r>
            <a:r>
              <a:rPr lang="en-IN" sz="3200" spc="-40" dirty="0">
                <a:solidFill>
                  <a:srgbClr val="FF0000"/>
                </a:solidFill>
                <a:cs typeface="Calibri"/>
              </a:rPr>
              <a:t>disease”,</a:t>
            </a:r>
            <a:r>
              <a:rPr lang="en-IN" sz="3200" spc="-4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if one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was free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from 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then the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person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was considered  </a:t>
            </a:r>
            <a:r>
              <a:rPr lang="en-IN" sz="3200" spc="-40" dirty="0">
                <a:solidFill>
                  <a:srgbClr val="0000FF"/>
                </a:solidFill>
                <a:cs typeface="Calibri"/>
              </a:rPr>
              <a:t>healthy.</a:t>
            </a:r>
            <a:endParaRPr lang="en-IN" sz="3200" dirty="0">
              <a:cs typeface="Calibri"/>
            </a:endParaRPr>
          </a:p>
          <a:p>
            <a:pPr marL="286385" marR="27686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This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concept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has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basis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the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“</a:t>
            </a:r>
            <a:r>
              <a:rPr lang="en-IN" sz="3200" spc="-30" dirty="0">
                <a:solidFill>
                  <a:srgbClr val="FF0000"/>
                </a:solidFill>
                <a:cs typeface="Calibri"/>
              </a:rPr>
              <a:t>germ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theory  of</a:t>
            </a:r>
            <a:r>
              <a:rPr lang="en-IN" sz="3200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spc="-35" dirty="0">
                <a:solidFill>
                  <a:srgbClr val="FF0000"/>
                </a:solidFill>
                <a:cs typeface="Calibri"/>
              </a:rPr>
              <a:t>disease</a:t>
            </a:r>
            <a:r>
              <a:rPr lang="en-IN" sz="3200" spc="-35" dirty="0">
                <a:solidFill>
                  <a:srgbClr val="0000FF"/>
                </a:solidFill>
                <a:cs typeface="Calibri"/>
              </a:rPr>
              <a:t>”.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medical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profession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viewed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human body 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a machine,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disease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a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consequence of the 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breakdown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machine and one of the  medical team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’s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task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repair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 machine.</a:t>
            </a:r>
            <a:endParaRPr lang="en-IN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0648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30" dirty="0"/>
              <a:t>ECOLOGICAL</a:t>
            </a:r>
            <a:r>
              <a:rPr lang="en-IN" b="1" spc="-85" dirty="0"/>
              <a:t> </a:t>
            </a:r>
            <a:r>
              <a:rPr lang="en-IN" b="1" spc="-15" dirty="0"/>
              <a:t>CONCEPT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86385" marR="18478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5417185" algn="l"/>
              </a:tabLst>
            </a:pPr>
            <a:r>
              <a:rPr lang="en-IN" sz="3200" spc="-15" dirty="0">
                <a:solidFill>
                  <a:srgbClr val="0000FF"/>
                </a:solidFill>
                <a:cs typeface="Calibri"/>
              </a:rPr>
              <a:t>From </a:t>
            </a:r>
            <a:r>
              <a:rPr lang="en-US" sz="3200" spc="-10" dirty="0">
                <a:solidFill>
                  <a:srgbClr val="0000FF"/>
                </a:solidFill>
                <a:cs typeface="Calibri"/>
              </a:rPr>
              <a:t>an ecological point of view; health is viewed as a </a:t>
            </a:r>
            <a:r>
              <a:rPr lang="en-US" sz="3200" spc="-10" dirty="0">
                <a:solidFill>
                  <a:srgbClr val="FF0000"/>
                </a:solidFill>
                <a:cs typeface="Calibri"/>
              </a:rPr>
              <a:t>dynamic equilibrium between human beings and the environment, and disease </a:t>
            </a:r>
            <a:r>
              <a:rPr lang="en-US" sz="3200" spc="-10" dirty="0">
                <a:solidFill>
                  <a:srgbClr val="0000FF"/>
                </a:solidFill>
                <a:cs typeface="Calibri"/>
              </a:rPr>
              <a:t>is the maladjustment of the human organism to the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environment.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10" dirty="0">
                <a:solidFill>
                  <a:srgbClr val="0000FF"/>
                </a:solidFill>
                <a:cs typeface="Calibri"/>
              </a:rPr>
              <a:t>According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Dubos “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Health implies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the </a:t>
            </a:r>
            <a:r>
              <a:rPr lang="en-IN" sz="3200" spc="-15" dirty="0">
                <a:solidFill>
                  <a:srgbClr val="FF0000"/>
                </a:solidFill>
                <a:cs typeface="Calibri"/>
              </a:rPr>
              <a:t>relative 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absence of pain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and </a:t>
            </a:r>
            <a:r>
              <a:rPr lang="en-IN" sz="3200" spc="-20" dirty="0">
                <a:solidFill>
                  <a:srgbClr val="FF0000"/>
                </a:solidFill>
                <a:cs typeface="Calibri"/>
              </a:rPr>
              <a:t>discomfort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and a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continuous  adaptation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adjustment </a:t>
            </a:r>
            <a:r>
              <a:rPr lang="en-IN" sz="3200" spc="-25" dirty="0">
                <a:solidFill>
                  <a:srgbClr val="FF0000"/>
                </a:solidFill>
                <a:cs typeface="Calibri"/>
              </a:rPr>
              <a:t>to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the </a:t>
            </a:r>
            <a:r>
              <a:rPr lang="en-IN" sz="3200" spc="-15" dirty="0">
                <a:solidFill>
                  <a:srgbClr val="FF0000"/>
                </a:solidFill>
                <a:cs typeface="Calibri"/>
              </a:rPr>
              <a:t>environment  </a:t>
            </a:r>
            <a:r>
              <a:rPr lang="en-IN" sz="3200" spc="-25" dirty="0">
                <a:solidFill>
                  <a:srgbClr val="FF0000"/>
                </a:solidFill>
                <a:cs typeface="Calibri"/>
              </a:rPr>
              <a:t>to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ensure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optimal</a:t>
            </a:r>
            <a:r>
              <a:rPr lang="en-IN" sz="3200" spc="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3200" spc="-30" dirty="0">
                <a:solidFill>
                  <a:srgbClr val="FF0000"/>
                </a:solidFill>
                <a:cs typeface="Calibri"/>
              </a:rPr>
              <a:t>function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.”</a:t>
            </a:r>
            <a:endParaRPr lang="en-IN" sz="3200" dirty="0">
              <a:cs typeface="Calibri"/>
            </a:endParaRPr>
          </a:p>
          <a:p>
            <a:pPr marL="286385" marR="78994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ecological concept raises two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issues,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 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imperfect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man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and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imperfect</a:t>
            </a:r>
            <a:r>
              <a:rPr lang="en-IN" sz="3200" spc="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environment.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4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20" dirty="0"/>
              <a:t>PSYCHOSOCIAL</a:t>
            </a:r>
            <a:r>
              <a:rPr lang="en-IN" b="1" spc="-110" dirty="0"/>
              <a:t> </a:t>
            </a:r>
            <a:r>
              <a:rPr lang="en-IN" b="1" spc="-15" dirty="0"/>
              <a:t>CONCEPT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3200" spc="-10" dirty="0">
                <a:solidFill>
                  <a:srgbClr val="0000FF"/>
                </a:solidFill>
                <a:cs typeface="Calibri"/>
              </a:rPr>
              <a:t>According 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to 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psychosocial concept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“health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not  only biomedical phenomenon but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is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influenced 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by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social,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psychological, cultural,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economic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and 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political </a:t>
            </a:r>
            <a:r>
              <a:rPr lang="en-IN" sz="3200" spc="-25" dirty="0">
                <a:solidFill>
                  <a:srgbClr val="FF0000"/>
                </a:solidFill>
                <a:cs typeface="Calibri"/>
              </a:rPr>
              <a:t>factors</a:t>
            </a:r>
            <a:r>
              <a:rPr lang="en-IN" sz="3200" spc="-2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the people</a:t>
            </a:r>
            <a:r>
              <a:rPr lang="en-IN" sz="3200" spc="40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30" dirty="0">
                <a:solidFill>
                  <a:srgbClr val="0000FF"/>
                </a:solidFill>
                <a:cs typeface="Calibri"/>
              </a:rPr>
              <a:t>concerned.”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553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0" dirty="0"/>
              <a:t>HOLISTIC</a:t>
            </a:r>
            <a:r>
              <a:rPr lang="en-IN" b="1" spc="-90" dirty="0"/>
              <a:t> </a:t>
            </a:r>
            <a:r>
              <a:rPr lang="en-IN" b="1" spc="-15" dirty="0"/>
              <a:t>CONCEPT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240"/>
            <a:ext cx="10515600" cy="5085760"/>
          </a:xfrm>
        </p:spPr>
        <p:txBody>
          <a:bodyPr>
            <a:normAutofit/>
          </a:bodyPr>
          <a:lstStyle/>
          <a:p>
            <a:pPr marL="286385" marR="380365" indent="-274320">
              <a:lnSpc>
                <a:spcPct val="15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spc="-5" dirty="0">
                <a:solidFill>
                  <a:srgbClr val="0000FF"/>
                </a:solidFill>
                <a:cs typeface="Calibri"/>
              </a:rPr>
              <a:t>This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concept is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synthesis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all the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above concepts.</a:t>
            </a:r>
            <a:endParaRPr lang="en-IN" sz="3200" dirty="0">
              <a:cs typeface="Calibri"/>
            </a:endParaRPr>
          </a:p>
          <a:p>
            <a:pPr marL="286385" marR="166370" indent="-274320">
              <a:lnSpc>
                <a:spcPct val="15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It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recognizes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20" dirty="0">
                <a:solidFill>
                  <a:srgbClr val="FF0000"/>
                </a:solidFill>
                <a:cs typeface="Calibri"/>
              </a:rPr>
              <a:t>strength </a:t>
            </a:r>
            <a:r>
              <a:rPr lang="en-IN" sz="3200" spc="-5" dirty="0">
                <a:solidFill>
                  <a:srgbClr val="FF0000"/>
                </a:solidFill>
                <a:cs typeface="Calibri"/>
              </a:rPr>
              <a:t>of social, </a:t>
            </a:r>
            <a:r>
              <a:rPr lang="en-IN" sz="3200" spc="-10" dirty="0">
                <a:solidFill>
                  <a:srgbClr val="FF0000"/>
                </a:solidFill>
                <a:cs typeface="Calibri"/>
              </a:rPr>
              <a:t>economic,  political </a:t>
            </a:r>
            <a:r>
              <a:rPr lang="en-IN" sz="3200" dirty="0">
                <a:solidFill>
                  <a:srgbClr val="FF0000"/>
                </a:solidFill>
                <a:cs typeface="Calibri"/>
              </a:rPr>
              <a:t>and </a:t>
            </a:r>
            <a:r>
              <a:rPr lang="en-IN" sz="3200" spc="-15" dirty="0">
                <a:solidFill>
                  <a:srgbClr val="FF0000"/>
                </a:solidFill>
                <a:cs typeface="Calibri"/>
              </a:rPr>
              <a:t>environmental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influences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on health.</a:t>
            </a:r>
            <a:endParaRPr lang="en-IN" sz="3200" dirty="0">
              <a:cs typeface="Calibri"/>
            </a:endParaRPr>
          </a:p>
          <a:p>
            <a:pPr marL="286385" marR="5080" indent="-274320">
              <a:lnSpc>
                <a:spcPct val="15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IN" sz="3200" dirty="0">
                <a:solidFill>
                  <a:srgbClr val="0000FF"/>
                </a:solidFill>
                <a:cs typeface="Calibri"/>
              </a:rPr>
              <a:t>It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described health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as a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unified or multidimensional </a:t>
            </a:r>
            <a:r>
              <a:rPr lang="en-IN" sz="3200" spc="-10" dirty="0">
                <a:solidFill>
                  <a:srgbClr val="0000FF"/>
                </a:solidFill>
                <a:cs typeface="Calibri"/>
              </a:rPr>
              <a:t>process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involving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well-being of the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whole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person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in the </a:t>
            </a:r>
            <a:r>
              <a:rPr lang="en-IN" sz="3200" spc="-20" dirty="0">
                <a:solidFill>
                  <a:srgbClr val="0000FF"/>
                </a:solidFill>
                <a:cs typeface="Calibri"/>
              </a:rPr>
              <a:t>context 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IN" sz="3200" spc="-5" dirty="0">
                <a:solidFill>
                  <a:srgbClr val="0000FF"/>
                </a:solidFill>
                <a:cs typeface="Calibri"/>
              </a:rPr>
              <a:t>his </a:t>
            </a:r>
            <a:r>
              <a:rPr lang="en-IN" sz="3200" spc="-15" dirty="0">
                <a:solidFill>
                  <a:srgbClr val="0000FF"/>
                </a:solidFill>
                <a:cs typeface="Calibri"/>
              </a:rPr>
              <a:t>environment</a:t>
            </a:r>
            <a:r>
              <a:rPr lang="en-IN" sz="3200" dirty="0">
                <a:solidFill>
                  <a:srgbClr val="0000FF"/>
                </a:solidFill>
                <a:cs typeface="Calibri"/>
              </a:rPr>
              <a:t>.</a:t>
            </a:r>
            <a:endParaRPr lang="en-IN" sz="32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6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HEALTH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 </a:t>
            </a:r>
            <a:r>
              <a:rPr lang="en-IN" sz="3200" dirty="0">
                <a:solidFill>
                  <a:schemeClr val="accent5"/>
                </a:solidFill>
              </a:rPr>
              <a:t>“Health is a state of complete physical , mental , and social well-being and not merely the absence of disease or infirmity”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>
                <a:solidFill>
                  <a:schemeClr val="accent5"/>
                </a:solidFill>
              </a:rPr>
              <a:t>                                                                                                   -WHO</a:t>
            </a:r>
          </a:p>
        </p:txBody>
      </p:sp>
    </p:spTree>
    <p:extLst>
      <p:ext uri="{BB962C8B-B14F-4D97-AF65-F5344CB8AC3E}">
        <p14:creationId xmlns:p14="http://schemas.microsoft.com/office/powerpoint/2010/main" val="292265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CONCEPT OF WELLNESS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01" y="2312816"/>
            <a:ext cx="8096250" cy="2038350"/>
          </a:xfrm>
        </p:spPr>
      </p:pic>
    </p:spTree>
    <p:extLst>
      <p:ext uri="{BB962C8B-B14F-4D97-AF65-F5344CB8AC3E}">
        <p14:creationId xmlns:p14="http://schemas.microsoft.com/office/powerpoint/2010/main" val="46452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Health Dimensions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4" y="2126914"/>
            <a:ext cx="8609214" cy="4731085"/>
          </a:xfrm>
        </p:spPr>
      </p:pic>
    </p:spTree>
    <p:extLst>
      <p:ext uri="{BB962C8B-B14F-4D97-AF65-F5344CB8AC3E}">
        <p14:creationId xmlns:p14="http://schemas.microsoft.com/office/powerpoint/2010/main" val="25794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1231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 2</vt:lpstr>
      <vt:lpstr>Office Theme</vt:lpstr>
      <vt:lpstr>CONCEPT OF HEALTH AND ILLNESS</vt:lpstr>
      <vt:lpstr>CONCEPT OF HEALTH</vt:lpstr>
      <vt:lpstr>BIOMEDICAL CONCEPT</vt:lpstr>
      <vt:lpstr>ECOLOGICAL CONCEPT</vt:lpstr>
      <vt:lpstr>PSYCHOSOCIAL CONCEPT</vt:lpstr>
      <vt:lpstr>HOLISTIC CONCEPT</vt:lpstr>
      <vt:lpstr>DEFINITION</vt:lpstr>
      <vt:lpstr>CONCEPT OF WELLNESS </vt:lpstr>
      <vt:lpstr>Health Dimensions</vt:lpstr>
      <vt:lpstr>Physical dimension </vt:lpstr>
      <vt:lpstr>Mental dimension </vt:lpstr>
      <vt:lpstr>SOCIAL DIMENSION</vt:lpstr>
      <vt:lpstr>Spiritual dimension </vt:lpstr>
      <vt:lpstr>CONCEPT OF DISEASE AND ILLNESS </vt:lpstr>
      <vt:lpstr>PowerPoint Presentation</vt:lpstr>
      <vt:lpstr>THEORIES OF DISEASES CAUSATION</vt:lpstr>
      <vt:lpstr>PowerPoint Presentation</vt:lpstr>
      <vt:lpstr>PowerPoint Presentation</vt:lpstr>
      <vt:lpstr>PowerPoint Presentation</vt:lpstr>
      <vt:lpstr>PowerPoint Presentation</vt:lpstr>
      <vt:lpstr>MULTI-FACTORIAL ETIOLOGY</vt:lpstr>
      <vt:lpstr>PowerPoint Presentation</vt:lpstr>
      <vt:lpstr>INTERNATIONAL CLASSIFICATION OF DISEASE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PRASHANT SHARMA</cp:lastModifiedBy>
  <cp:revision>32</cp:revision>
  <dcterms:created xsi:type="dcterms:W3CDTF">2020-10-07T04:23:48Z</dcterms:created>
  <dcterms:modified xsi:type="dcterms:W3CDTF">2024-02-11T15:27:07Z</dcterms:modified>
</cp:coreProperties>
</file>