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87" r:id="rId4"/>
    <p:sldId id="288" r:id="rId5"/>
    <p:sldId id="285" r:id="rId6"/>
    <p:sldId id="264" r:id="rId7"/>
    <p:sldId id="265" r:id="rId8"/>
    <p:sldId id="268" r:id="rId9"/>
    <p:sldId id="270" r:id="rId10"/>
    <p:sldId id="272" r:id="rId11"/>
    <p:sldId id="273" r:id="rId12"/>
    <p:sldId id="280" r:id="rId13"/>
    <p:sldId id="274" r:id="rId14"/>
    <p:sldId id="275" r:id="rId15"/>
    <p:sldId id="277" r:id="rId16"/>
    <p:sldId id="278" r:id="rId17"/>
    <p:sldId id="279" r:id="rId18"/>
    <p:sldId id="281" r:id="rId19"/>
    <p:sldId id="283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645" autoAdjust="0"/>
  </p:normalViewPr>
  <p:slideViewPr>
    <p:cSldViewPr snapToGrid="0">
      <p:cViewPr varScale="1">
        <p:scale>
          <a:sx n="63" d="100"/>
          <a:sy n="63" d="100"/>
        </p:scale>
        <p:origin x="9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3B4C-EFF5-C770-21AB-7A429D554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6D4F1-6E41-8EA5-0998-7290629AF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F1DEF-6139-959D-A69A-0869861F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8BCA-6A1D-45C3-85AC-F0707BC53001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964BE-5E05-64F0-DD81-C2A0D268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C189D-BFA5-4C60-F748-7BE5CB5A1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E2C9-0FE0-492E-9256-3CAF5F4CA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6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6F9E1-6B0D-C431-E8BA-504E7D8F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3B7A1-78E4-45A7-9B20-09EC8E840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05358-3F4E-A5A8-E2A9-625992A1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8BCA-6A1D-45C3-85AC-F0707BC53001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0040A-88A8-2D69-A11D-B95448E4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BE433-13DF-ABAA-FD08-935F3FCA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E2C9-0FE0-492E-9256-3CAF5F4CA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80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FCF36-80B7-81C9-E590-158EE752D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79019-D758-50E8-B95B-B3A493C16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FCD74-A264-2856-369B-FA1DF07D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8BCA-6A1D-45C3-85AC-F0707BC53001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0A81A-6E43-DA88-D0FB-5255FAA3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21C13-58FE-F0E7-EAA6-7E6B8A4E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E2C9-0FE0-492E-9256-3CAF5F4CA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18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E2813-4070-B06C-6B02-B9B5CFE1D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03694-0F1D-7995-9647-B218316E8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4DE00-9964-F767-0E1E-442EDA4C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8BCA-6A1D-45C3-85AC-F0707BC53001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C9438-3B66-3FD2-906B-479932F3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25658-3A90-0DF6-AF9C-25043FA0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E2C9-0FE0-492E-9256-3CAF5F4CA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38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5C7F-3D31-E2B1-0F75-DD04601BD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29207-6420-23A2-7A92-87C853B14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25B7F-A2BD-CBB6-9310-3890E41B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8BCA-6A1D-45C3-85AC-F0707BC53001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CDE33-D24F-D07F-A842-E23CD67BE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43DB6-1874-1710-7BD0-E7DFEC49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E2C9-0FE0-492E-9256-3CAF5F4CA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13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06A0-4B32-4108-BCB0-4582ECC5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09D76-A9B6-2BB4-B77C-2818CF73B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D3C7D-0C83-5177-38D2-8F54C3A0D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AA8E4-4C67-9129-C38E-37DCE3F6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8BCA-6A1D-45C3-85AC-F0707BC53001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8E38E-2561-3481-8BC4-5068AAAF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4FD20-C4A7-31D8-5FDE-51634A861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E2C9-0FE0-492E-9256-3CAF5F4CA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66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5E8F2-1DDB-421E-2F2E-DC10FC2A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25DB1-03E3-72ED-9DA8-1B62A717C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72FB9-2D42-19BB-612F-9627EDD96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EA034-3A91-9681-229E-19469A655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863C50-3BC2-31A1-B191-421FA2CF0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919A2-2D56-6853-3AF0-9D2FEE60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8BCA-6A1D-45C3-85AC-F0707BC53001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B65C8B-641D-89B4-8780-638F37B7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B279F-F738-186F-DBBA-F4F05BDA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E2C9-0FE0-492E-9256-3CAF5F4CA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84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75667-7044-8ECF-C085-3EB25425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FFACAE-CEF2-C787-9D26-5EC0E3CA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8BCA-6A1D-45C3-85AC-F0707BC53001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ACEAA-94CA-9B3B-2609-1DCA6B2AC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B8BD5-1DFD-1EB8-BAED-C905AE41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E2C9-0FE0-492E-9256-3CAF5F4CA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71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E3336-50C5-B0BD-B72E-6265F62DA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8BCA-6A1D-45C3-85AC-F0707BC53001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1F48B9-D504-7736-1FD2-8B4BBB9F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9BEFA-91ED-AB4E-36A2-F5D08D0E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E2C9-0FE0-492E-9256-3CAF5F4CA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51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E279-EA0F-9738-AE3A-8F358310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757E-38F6-C8BE-CE3C-276FD7068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E109E-65F3-1E6F-504A-BA723A73E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B1060-BF61-8BDC-CF62-C6A107C3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8BCA-6A1D-45C3-85AC-F0707BC53001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4543D-2ABA-4A94-FD50-B52DFDD2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FD2E5-3426-B5E7-A231-451704F1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E2C9-0FE0-492E-9256-3CAF5F4CA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27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C811-90C8-FC03-674D-BAA6B7A7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409C53-B417-B6CD-5015-6386A9478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37CCF-CC27-17C0-167A-65E72F0E1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C95F2-F884-E54A-2E96-B6B1023C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8BCA-6A1D-45C3-85AC-F0707BC53001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C6E8D-E670-D060-1BD7-4607DAF4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35C36-0B62-BB9B-F3EA-0575A854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E2C9-0FE0-492E-9256-3CAF5F4CA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08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7D2456-1A1D-AAF6-E8ED-D484758E5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D0D6F-D4F1-3D55-11D0-212066229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5BA6B-31A0-5F49-8500-A36E42D2D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F8BCA-6A1D-45C3-85AC-F0707BC53001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547D1-B0FA-0F71-7429-1B7BCADF2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3D02-7B50-8B5D-DA58-B6A6A4B6F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2E2C9-0FE0-492E-9256-3CAF5F4CA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87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AFC9BBE-7E0F-F770-7B1B-FE4D8D5B5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 marL="203835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4000" b="1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</a:t>
            </a:r>
            <a:r>
              <a:rPr lang="en-US" sz="4000" b="1" u="sng" spc="-15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types</a:t>
            </a:r>
            <a:endParaRPr lang="en-IN" sz="4000" b="1" u="sng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6435" marR="560705" indent="-342900" algn="l">
              <a:lnSpc>
                <a:spcPct val="115000"/>
              </a:lnSpc>
              <a:spcBef>
                <a:spcPts val="124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types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declaring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variables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functions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before its use. </a:t>
            </a:r>
          </a:p>
          <a:p>
            <a:pPr marL="686435" marR="560705" indent="-342900" algn="l">
              <a:lnSpc>
                <a:spcPct val="115000"/>
              </a:lnSpc>
              <a:spcBef>
                <a:spcPts val="124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type of a variable 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determines how much space it</a:t>
            </a:r>
            <a:r>
              <a:rPr lang="en-US" sz="2400" b="1" i="1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occupies in storage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686435" marR="560705" indent="-342900" algn="l">
              <a:lnSpc>
                <a:spcPct val="115000"/>
              </a:lnSpc>
              <a:spcBef>
                <a:spcPts val="124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value of a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variable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 changed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935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C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following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 types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l">
              <a:spcBef>
                <a:spcPts val="20"/>
              </a:spcBef>
              <a:spcAft>
                <a:spcPts val="0"/>
              </a:spcAft>
            </a:pP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935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.basic</a:t>
            </a:r>
            <a:r>
              <a:rPr lang="en-US" sz="22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built-in</a:t>
            </a:r>
            <a:r>
              <a:rPr lang="en-US" sz="22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2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types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char,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int,</a:t>
            </a:r>
            <a:r>
              <a:rPr lang="en-US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float,</a:t>
            </a:r>
            <a:r>
              <a:rPr lang="en-US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double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935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2.Enumeration</a:t>
            </a:r>
            <a:r>
              <a:rPr lang="en-US" sz="22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2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type:                 </a:t>
            </a:r>
            <a:r>
              <a:rPr lang="en-US" sz="22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enum</a:t>
            </a:r>
            <a:endParaRPr lang="en-IN" sz="2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935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3.Derived</a:t>
            </a:r>
            <a:r>
              <a:rPr lang="en-US" sz="22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2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                        </a:t>
            </a:r>
            <a:r>
              <a:rPr lang="en-US" sz="2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pointer,</a:t>
            </a:r>
            <a:r>
              <a:rPr lang="en-US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array,</a:t>
            </a:r>
            <a:r>
              <a:rPr lang="en-US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structure,</a:t>
            </a:r>
            <a:r>
              <a:rPr lang="en-US" sz="2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union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l">
              <a:spcBef>
                <a:spcPts val="20"/>
              </a:spcBef>
              <a:spcAft>
                <a:spcPts val="0"/>
              </a:spcAft>
            </a:pP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935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4.Void</a:t>
            </a:r>
            <a:r>
              <a:rPr lang="en-US" sz="22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2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void</a:t>
            </a:r>
          </a:p>
          <a:p>
            <a:pPr marL="343535" marR="0" algn="l">
              <a:spcBef>
                <a:spcPts val="0"/>
              </a:spcBef>
              <a:spcAft>
                <a:spcPts val="0"/>
              </a:spcAft>
            </a:pP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935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</a:rPr>
              <a:t>There are two types of type qualifier in c</a:t>
            </a:r>
            <a:endParaRPr lang="en-IN" sz="2400" dirty="0">
              <a:latin typeface="Times New Roman" panose="02020603050405020304" pitchFamily="18" charset="0"/>
            </a:endParaRPr>
          </a:p>
          <a:p>
            <a:pPr marL="0" marR="0" indent="0" algn="l"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</a:rPr>
              <a:t> </a:t>
            </a:r>
            <a:endParaRPr lang="en-IN" sz="2400" dirty="0">
              <a:latin typeface="Times New Roman" panose="02020603050405020304" pitchFamily="18" charset="0"/>
            </a:endParaRPr>
          </a:p>
          <a:p>
            <a:pPr marL="85725" marR="4116705" indent="0" algn="l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</a:rPr>
              <a:t>Size qualifier</a:t>
            </a:r>
            <a:r>
              <a:rPr lang="en-US" sz="2400" dirty="0">
                <a:latin typeface="Times New Roman" panose="02020603050405020304" pitchFamily="18" charset="0"/>
              </a:rPr>
              <a:t>: short, long</a:t>
            </a:r>
            <a:endParaRPr lang="en-IN" sz="2400" dirty="0">
              <a:latin typeface="Times New Roman" panose="02020603050405020304" pitchFamily="18" charset="0"/>
            </a:endParaRPr>
          </a:p>
          <a:p>
            <a:pPr marL="0" marR="0" indent="0" algn="l"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</a:rPr>
              <a:t> </a:t>
            </a:r>
            <a:endParaRPr lang="en-IN" sz="2400" dirty="0">
              <a:latin typeface="Times New Roman" panose="02020603050405020304" pitchFamily="18" charset="0"/>
            </a:endParaRPr>
          </a:p>
          <a:p>
            <a:pPr marL="103505" marR="4115435" indent="0" algn="l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</a:rPr>
              <a:t>Sign qualifier</a:t>
            </a:r>
            <a:r>
              <a:rPr lang="en-US" sz="2400" dirty="0">
                <a:latin typeface="Times New Roman" panose="02020603050405020304" pitchFamily="18" charset="0"/>
              </a:rPr>
              <a:t>: signed, unsigned</a:t>
            </a:r>
            <a:endParaRPr lang="en-IN" sz="2400" dirty="0">
              <a:latin typeface="Times New Roman" panose="02020603050405020304" pitchFamily="18" charset="0"/>
            </a:endParaRPr>
          </a:p>
          <a:p>
            <a:pPr marL="0" marR="0" indent="0" algn="l"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</a:rPr>
              <a:t> </a:t>
            </a:r>
            <a:endParaRPr lang="en-IN" sz="2400" dirty="0">
              <a:latin typeface="Times New Roman" panose="02020603050405020304" pitchFamily="18" charset="0"/>
            </a:endParaRPr>
          </a:p>
          <a:p>
            <a:pPr marL="0" marR="0" lvl="0" indent="0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SzPts val="1400"/>
              <a:buNone/>
              <a:tabLst>
                <a:tab pos="520065" algn="l"/>
                <a:tab pos="520700" algn="l"/>
              </a:tabLst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935" marR="605790" indent="0" algn="just">
              <a:lnSpc>
                <a:spcPct val="150000"/>
              </a:lnSpc>
              <a:spcBef>
                <a:spcPts val="1245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50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9B2816-A478-C560-76A1-7EE9B309C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160"/>
            <a:ext cx="12192000" cy="650748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Logical AND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Given a=2, b=3 and c=5 evaluate following logical AND expression</a:t>
            </a:r>
          </a:p>
          <a:p>
            <a:pPr marL="0" indent="0">
              <a:lnSpc>
                <a:spcPct val="10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Logical 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a=2, b=3 and c=5 evaluate following logical OR expression</a:t>
            </a:r>
          </a:p>
          <a:p>
            <a:pPr marL="1449388" marR="0" indent="-10525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193925" algn="l"/>
                <a:tab pos="533717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.(a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&gt;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b)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||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(c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!=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5)	=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False</a:t>
            </a:r>
            <a:endParaRPr lang="en-IN" sz="2400" dirty="0">
              <a:effectLst/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SzPts val="2400"/>
              <a:buFont typeface="Arial MT"/>
              <a:buAutoNum type="romanLcPeriod" startAt="2"/>
              <a:tabLst>
                <a:tab pos="2193925" algn="l"/>
                <a:tab pos="2194560" algn="l"/>
                <a:tab pos="533717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(a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&lt;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b)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||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(c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&lt;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b)	=</a:t>
            </a:r>
            <a:r>
              <a:rPr lang="en-US" sz="2400" spc="-10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True</a:t>
            </a:r>
            <a:endParaRPr lang="en-IN" sz="1100" dirty="0">
              <a:effectLst/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SzPts val="2400"/>
              <a:buFont typeface="Arial MT"/>
              <a:buAutoNum type="romanLcPeriod" startAt="2"/>
              <a:tabLst>
                <a:tab pos="2193925" algn="l"/>
                <a:tab pos="2194560" algn="l"/>
                <a:tab pos="533717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(a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&gt; b)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||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(c ==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5)	=</a:t>
            </a:r>
            <a:r>
              <a:rPr lang="en-US" sz="2400" spc="-10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True</a:t>
            </a:r>
            <a:endParaRPr lang="en-IN" sz="1100" dirty="0">
              <a:effectLst/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SzPts val="2400"/>
              <a:buFont typeface="Arial MT"/>
              <a:buAutoNum type="romanLcPeriod" startAt="2"/>
              <a:tabLst>
                <a:tab pos="2194560" algn="l"/>
                <a:tab pos="533717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(a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&lt;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b)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||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(b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&lt;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c)	=</a:t>
            </a:r>
            <a:r>
              <a:rPr lang="en-US" sz="2400" spc="-10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True</a:t>
            </a:r>
            <a:endParaRPr lang="en-IN" sz="1100" dirty="0">
              <a:effectLst/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76B8100-AEB9-237C-0365-C0BBFFE18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507820"/>
              </p:ext>
            </p:extLst>
          </p:nvPr>
        </p:nvGraphicFramePr>
        <p:xfrm>
          <a:off x="518160" y="1325881"/>
          <a:ext cx="9403397" cy="1767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5054062">
                  <a:extLst>
                    <a:ext uri="{9D8B030D-6E8A-4147-A177-3AD203B41FA5}">
                      <a16:colId xmlns:a16="http://schemas.microsoft.com/office/drawing/2014/main" val="7623716"/>
                    </a:ext>
                  </a:extLst>
                </a:gridCol>
                <a:gridCol w="484647">
                  <a:extLst>
                    <a:ext uri="{9D8B030D-6E8A-4147-A177-3AD203B41FA5}">
                      <a16:colId xmlns:a16="http://schemas.microsoft.com/office/drawing/2014/main" val="3482990801"/>
                    </a:ext>
                  </a:extLst>
                </a:gridCol>
                <a:gridCol w="3864688">
                  <a:extLst>
                    <a:ext uri="{9D8B030D-6E8A-4147-A177-3AD203B41FA5}">
                      <a16:colId xmlns:a16="http://schemas.microsoft.com/office/drawing/2014/main" val="1835353745"/>
                    </a:ext>
                  </a:extLst>
                </a:gridCol>
              </a:tblGrid>
              <a:tr h="1767840">
                <a:tc>
                  <a:txBody>
                    <a:bodyPr/>
                    <a:lstStyle/>
                    <a:p>
                      <a:pPr marL="946150" marR="0" algn="l">
                        <a:spcBef>
                          <a:spcPts val="1965"/>
                        </a:spcBef>
                        <a:spcAft>
                          <a:spcPts val="0"/>
                        </a:spcAft>
                        <a:tabLst>
                          <a:tab pos="1461135" algn="l"/>
                        </a:tabLst>
                      </a:pPr>
                      <a:r>
                        <a:rPr lang="en-US" sz="2400" dirty="0" err="1">
                          <a:effectLst/>
                        </a:rPr>
                        <a:t>i</a:t>
                      </a:r>
                      <a:r>
                        <a:rPr lang="en-US" sz="2400" dirty="0">
                          <a:effectLst/>
                        </a:rPr>
                        <a:t>.	(a</a:t>
                      </a:r>
                      <a:r>
                        <a:rPr lang="en-US" sz="2400" spc="-25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&gt; b)</a:t>
                      </a:r>
                      <a:r>
                        <a:rPr lang="en-US" sz="2400" spc="5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&amp;&amp;</a:t>
                      </a:r>
                      <a:r>
                        <a:rPr lang="en-US" sz="2400" spc="-15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(c</a:t>
                      </a:r>
                      <a:r>
                        <a:rPr lang="en-US" sz="2400" spc="-10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!=</a:t>
                      </a:r>
                      <a:r>
                        <a:rPr lang="en-US" sz="2400" spc="-15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5)</a:t>
                      </a:r>
                      <a:endParaRPr lang="en-IN" sz="1100" dirty="0">
                        <a:effectLst/>
                      </a:endParaRPr>
                    </a:p>
                    <a:p>
                      <a:pPr marL="946150" marR="0" algn="l">
                        <a:spcBef>
                          <a:spcPts val="120"/>
                        </a:spcBef>
                        <a:spcAft>
                          <a:spcPts val="0"/>
                        </a:spcAft>
                        <a:tabLst>
                          <a:tab pos="1461135" algn="l"/>
                        </a:tabLst>
                      </a:pPr>
                      <a:r>
                        <a:rPr lang="en-US" sz="2400" dirty="0">
                          <a:effectLst/>
                        </a:rPr>
                        <a:t>ii.	(a</a:t>
                      </a:r>
                      <a:r>
                        <a:rPr lang="en-US" sz="2400" spc="-25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&lt;</a:t>
                      </a:r>
                      <a:r>
                        <a:rPr lang="en-US" sz="2400" spc="-5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b)</a:t>
                      </a:r>
                      <a:r>
                        <a:rPr lang="en-US" sz="2400" spc="5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&amp;&amp;</a:t>
                      </a:r>
                      <a:r>
                        <a:rPr lang="en-US" sz="2400" spc="-15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(c</a:t>
                      </a:r>
                      <a:r>
                        <a:rPr lang="en-US" sz="2400" spc="-10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&lt;</a:t>
                      </a:r>
                      <a:r>
                        <a:rPr lang="en-US" sz="2400" spc="-5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b)</a:t>
                      </a:r>
                      <a:endParaRPr lang="en-IN" sz="1100" dirty="0">
                        <a:effectLst/>
                      </a:endParaRPr>
                    </a:p>
                    <a:p>
                      <a:pPr marL="946150" marR="0" algn="l">
                        <a:spcBef>
                          <a:spcPts val="120"/>
                        </a:spcBef>
                        <a:spcAft>
                          <a:spcPts val="0"/>
                        </a:spcAft>
                        <a:tabLst>
                          <a:tab pos="1461135" algn="l"/>
                        </a:tabLst>
                      </a:pPr>
                      <a:r>
                        <a:rPr lang="en-US" sz="2400" dirty="0">
                          <a:effectLst/>
                        </a:rPr>
                        <a:t>iii.	(a</a:t>
                      </a:r>
                      <a:r>
                        <a:rPr lang="en-US" sz="2400" spc="-20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&gt; b)</a:t>
                      </a:r>
                      <a:r>
                        <a:rPr lang="en-US" sz="2400" spc="5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&amp;&amp;</a:t>
                      </a:r>
                      <a:r>
                        <a:rPr lang="en-US" sz="2400" spc="-20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(c ==</a:t>
                      </a:r>
                      <a:r>
                        <a:rPr lang="en-US" sz="2400" spc="-15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5)</a:t>
                      </a:r>
                      <a:endParaRPr lang="en-IN" sz="1100" dirty="0">
                        <a:effectLst/>
                      </a:endParaRPr>
                    </a:p>
                    <a:p>
                      <a:pPr marL="946150" marR="0" algn="l">
                        <a:lnSpc>
                          <a:spcPts val="266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iv.</a:t>
                      </a:r>
                      <a:r>
                        <a:rPr lang="en-US" sz="2400" spc="325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(a</a:t>
                      </a:r>
                      <a:r>
                        <a:rPr lang="en-US" sz="2400" spc="-25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&lt; b)</a:t>
                      </a:r>
                      <a:r>
                        <a:rPr lang="en-US" sz="2400" spc="5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&amp;&amp;</a:t>
                      </a:r>
                      <a:r>
                        <a:rPr lang="en-US" sz="2400" spc="-10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(b</a:t>
                      </a:r>
                      <a:r>
                        <a:rPr lang="en-US" sz="2400" spc="-5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&lt; c)</a:t>
                      </a:r>
                      <a:endParaRPr lang="en-IN" sz="11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 marR="0" algn="l">
                        <a:spcBef>
                          <a:spcPts val="196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=</a:t>
                      </a:r>
                      <a:r>
                        <a:rPr lang="en-US" sz="2400" spc="-35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False</a:t>
                      </a:r>
                      <a:endParaRPr lang="en-IN" sz="1100" dirty="0">
                        <a:effectLst/>
                      </a:endParaRPr>
                    </a:p>
                    <a:p>
                      <a:pPr marL="97790" marR="0" algn="l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=</a:t>
                      </a:r>
                      <a:r>
                        <a:rPr lang="en-US" sz="2400" spc="-35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False</a:t>
                      </a:r>
                      <a:endParaRPr lang="en-IN" sz="1100" dirty="0">
                        <a:effectLst/>
                      </a:endParaRPr>
                    </a:p>
                    <a:p>
                      <a:pPr marL="97790" marR="0" algn="l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=</a:t>
                      </a:r>
                      <a:r>
                        <a:rPr lang="en-US" sz="2400" spc="-25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False</a:t>
                      </a:r>
                      <a:endParaRPr lang="en-IN" sz="1100" dirty="0">
                        <a:effectLst/>
                      </a:endParaRPr>
                    </a:p>
                    <a:p>
                      <a:pPr marL="97790" marR="0" algn="l">
                        <a:lnSpc>
                          <a:spcPts val="266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=</a:t>
                      </a:r>
                      <a:r>
                        <a:rPr lang="en-US" sz="2400" spc="-105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True</a:t>
                      </a:r>
                      <a:endParaRPr lang="en-IN" sz="11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07836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845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93877-E111-18CC-24D8-93CADCAEB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marR="318770" lvl="0" indent="0" algn="just">
              <a:lnSpc>
                <a:spcPct val="103000"/>
              </a:lnSpc>
              <a:spcBef>
                <a:spcPts val="2150"/>
              </a:spcBef>
              <a:spcAft>
                <a:spcPts val="0"/>
              </a:spcAft>
              <a:buNone/>
              <a:tabLst>
                <a:tab pos="1025525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Logical NOT</a:t>
            </a:r>
          </a:p>
          <a:p>
            <a:pPr marR="318770" lvl="0" algn="just">
              <a:lnSpc>
                <a:spcPct val="103000"/>
              </a:lnSpc>
              <a:spcBef>
                <a:spcPts val="215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102552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The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logical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NOT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operator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takes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single</a:t>
            </a:r>
            <a:r>
              <a:rPr lang="en-US" sz="2000" spc="66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expression</a:t>
            </a:r>
            <a:r>
              <a:rPr lang="en-US" sz="2000" spc="-65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and evaluates to true if the expression is false and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evaluates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to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false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if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the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expression</a:t>
            </a:r>
            <a:r>
              <a:rPr lang="en-US" sz="2000" spc="3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is true.</a:t>
            </a:r>
            <a:endParaRPr lang="en-IN" sz="2000" dirty="0">
              <a:effectLst/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pPr marR="0" lvl="0" algn="just">
              <a:spcBef>
                <a:spcPts val="605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102552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In</a:t>
            </a:r>
            <a:r>
              <a:rPr lang="en-US" sz="2000" spc="29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other</a:t>
            </a:r>
            <a:r>
              <a:rPr lang="en-US" sz="2000" spc="94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words</a:t>
            </a:r>
            <a:r>
              <a:rPr lang="en-US" sz="2000" spc="97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it</a:t>
            </a:r>
            <a:r>
              <a:rPr lang="en-US" sz="2000" spc="96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just</a:t>
            </a:r>
            <a:r>
              <a:rPr lang="en-US" sz="2000" spc="96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reverses</a:t>
            </a:r>
            <a:r>
              <a:rPr lang="en-US" sz="2000" spc="96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the</a:t>
            </a:r>
            <a:r>
              <a:rPr lang="en-US" sz="2000" spc="96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value</a:t>
            </a:r>
            <a:r>
              <a:rPr lang="en-US" sz="2000" spc="96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of</a:t>
            </a:r>
            <a:r>
              <a:rPr lang="en-US" sz="2000" spc="96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the expression</a:t>
            </a:r>
          </a:p>
          <a:p>
            <a:pPr marL="0" marR="0" lvl="0" indent="0" algn="just">
              <a:spcBef>
                <a:spcPts val="605"/>
              </a:spcBef>
              <a:spcAft>
                <a:spcPts val="0"/>
              </a:spcAft>
              <a:buNone/>
              <a:tabLst>
                <a:tab pos="1025525" algn="l"/>
              </a:tabLst>
            </a:pPr>
            <a:endParaRPr lang="en-US" sz="1800" dirty="0"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pPr marL="0" marR="0" lvl="0" indent="0" algn="just">
              <a:spcBef>
                <a:spcPts val="605"/>
              </a:spcBef>
              <a:spcAft>
                <a:spcPts val="0"/>
              </a:spcAft>
              <a:buNone/>
              <a:tabLst>
                <a:tab pos="1025525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pPr marL="0" marR="0" lvl="0" indent="0" algn="just">
              <a:spcBef>
                <a:spcPts val="605"/>
              </a:spcBef>
              <a:spcAft>
                <a:spcPts val="0"/>
              </a:spcAft>
              <a:buNone/>
              <a:tabLst>
                <a:tab pos="1025525" algn="l"/>
              </a:tabLst>
            </a:pPr>
            <a:endParaRPr lang="en-US" sz="1800" dirty="0"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pPr marL="0" marR="0" lvl="0" indent="0" algn="just">
              <a:spcBef>
                <a:spcPts val="605"/>
              </a:spcBef>
              <a:spcAft>
                <a:spcPts val="0"/>
              </a:spcAft>
              <a:buNone/>
              <a:tabLst>
                <a:tab pos="1025525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pPr marL="0" marR="0" lvl="0" indent="0" algn="just">
              <a:spcBef>
                <a:spcPts val="605"/>
              </a:spcBef>
              <a:spcAft>
                <a:spcPts val="0"/>
              </a:spcAft>
              <a:buNone/>
              <a:tabLst>
                <a:tab pos="1025525" algn="l"/>
              </a:tabLst>
            </a:pPr>
            <a:endParaRPr lang="en-US" sz="1800" dirty="0"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pPr marL="0" marR="0" lvl="0" indent="0" algn="just">
              <a:spcBef>
                <a:spcPts val="605"/>
              </a:spcBef>
              <a:spcAft>
                <a:spcPts val="0"/>
              </a:spcAft>
              <a:buNone/>
              <a:tabLst>
                <a:tab pos="1025525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pPr marL="0" marR="0" lvl="0" indent="0" algn="just">
              <a:spcBef>
                <a:spcPts val="605"/>
              </a:spcBef>
              <a:spcAft>
                <a:spcPts val="0"/>
              </a:spcAft>
              <a:buNone/>
              <a:tabLst>
                <a:tab pos="1025525" algn="l"/>
              </a:tabLst>
            </a:pPr>
            <a:endParaRPr lang="en-US" sz="1800" dirty="0"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pPr marL="0" marR="0" lvl="0" indent="0" algn="just">
              <a:spcBef>
                <a:spcPts val="605"/>
              </a:spcBef>
              <a:spcAft>
                <a:spcPts val="0"/>
              </a:spcAft>
              <a:buNone/>
              <a:tabLst>
                <a:tab pos="102552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Example:</a:t>
            </a:r>
          </a:p>
          <a:p>
            <a:pPr marL="0" indent="0" algn="just">
              <a:spcBef>
                <a:spcPts val="605"/>
              </a:spcBef>
              <a:buNone/>
              <a:tabLst>
                <a:tab pos="1025525" algn="l"/>
              </a:tabLst>
            </a:pP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Given</a:t>
            </a:r>
            <a:r>
              <a:rPr lang="en-US" sz="1800" spc="42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a</a:t>
            </a:r>
            <a:r>
              <a:rPr lang="en-US" sz="1800" spc="43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=</a:t>
            </a:r>
            <a:r>
              <a:rPr lang="en-US" sz="1800" spc="43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2,</a:t>
            </a:r>
            <a:r>
              <a:rPr lang="en-US" sz="1800" spc="42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b</a:t>
            </a:r>
            <a:r>
              <a:rPr lang="en-US" sz="1800" spc="43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=</a:t>
            </a:r>
            <a:r>
              <a:rPr lang="en-US" sz="1800" spc="42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3</a:t>
            </a:r>
            <a:r>
              <a:rPr lang="en-US" sz="1800" spc="42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and</a:t>
            </a:r>
            <a:r>
              <a:rPr lang="en-US" sz="1800" spc="43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c</a:t>
            </a:r>
            <a:r>
              <a:rPr lang="en-US" sz="1800" spc="43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=</a:t>
            </a:r>
            <a:r>
              <a:rPr lang="en-US" sz="1800" spc="43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5,</a:t>
            </a:r>
            <a:r>
              <a:rPr lang="en-US" sz="1800" spc="42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evaluate</a:t>
            </a:r>
            <a:r>
              <a:rPr lang="en-US" sz="1800" spc="43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1800" spc="43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following</a:t>
            </a:r>
            <a:r>
              <a:rPr lang="en-US" sz="1800" spc="-65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logical</a:t>
            </a:r>
            <a:r>
              <a:rPr lang="en-US" sz="1800" spc="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expressions:</a:t>
            </a:r>
          </a:p>
          <a:p>
            <a:pPr marL="579438" indent="-122238" algn="just">
              <a:spcBef>
                <a:spcPts val="605"/>
              </a:spcBef>
              <a:buNone/>
              <a:tabLst>
                <a:tab pos="1025525" algn="l"/>
              </a:tabLst>
            </a:pPr>
            <a:endParaRPr lang="en-IN" sz="1800" dirty="0">
              <a:effectLst/>
              <a:latin typeface="Arial MT"/>
              <a:ea typeface="Arial MT"/>
              <a:cs typeface="Arial MT"/>
            </a:endParaRPr>
          </a:p>
          <a:p>
            <a:pPr marL="342900" marR="0" lvl="0" indent="465138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SzPts val="2400"/>
              <a:buFont typeface="Arial MT"/>
              <a:buAutoNum type="alphaLcParenR"/>
              <a:tabLst>
                <a:tab pos="2033270" algn="l"/>
                <a:tab pos="5337175" algn="l"/>
              </a:tabLst>
            </a:pPr>
            <a:r>
              <a:rPr lang="en-US" sz="2000" dirty="0">
                <a:effectLst/>
                <a:latin typeface="Arial MT"/>
                <a:ea typeface="Arial MT"/>
                <a:cs typeface="Arial MT"/>
              </a:rPr>
              <a:t>!(a</a:t>
            </a:r>
            <a:r>
              <a:rPr lang="en-US" sz="2000" spc="-2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Arial MT"/>
                <a:ea typeface="Arial MT"/>
                <a:cs typeface="Arial MT"/>
              </a:rPr>
              <a:t>&gt; b)	                =</a:t>
            </a:r>
            <a:r>
              <a:rPr lang="en-US" sz="2000" spc="-10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Arial MT"/>
                <a:ea typeface="Arial MT"/>
                <a:cs typeface="Arial MT"/>
              </a:rPr>
              <a:t>True</a:t>
            </a:r>
            <a:endParaRPr lang="en-IN" sz="2000" dirty="0">
              <a:effectLst/>
              <a:latin typeface="Arial MT"/>
              <a:ea typeface="Arial MT"/>
              <a:cs typeface="Arial MT"/>
            </a:endParaRPr>
          </a:p>
          <a:p>
            <a:pPr marL="342900" marR="0" lvl="0" indent="465138">
              <a:lnSpc>
                <a:spcPct val="150000"/>
              </a:lnSpc>
              <a:spcBef>
                <a:spcPts val="120"/>
              </a:spcBef>
              <a:spcAft>
                <a:spcPts val="0"/>
              </a:spcAft>
              <a:buSzPts val="2400"/>
              <a:buFont typeface="Arial MT"/>
              <a:buAutoNum type="alphaLcParenR"/>
              <a:tabLst>
                <a:tab pos="2033270" algn="l"/>
                <a:tab pos="5337175" algn="l"/>
              </a:tabLst>
            </a:pPr>
            <a:r>
              <a:rPr lang="en-US" sz="2000" dirty="0">
                <a:effectLst/>
                <a:latin typeface="Arial MT"/>
                <a:ea typeface="Arial MT"/>
                <a:cs typeface="Arial MT"/>
              </a:rPr>
              <a:t>!(a</a:t>
            </a:r>
            <a:r>
              <a:rPr lang="en-US" sz="2000" spc="-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Arial MT"/>
                <a:ea typeface="Arial MT"/>
                <a:cs typeface="Arial MT"/>
              </a:rPr>
              <a:t>&lt; b)	               =</a:t>
            </a:r>
            <a:r>
              <a:rPr lang="en-US" sz="2000" spc="-2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Arial MT"/>
                <a:ea typeface="Arial MT"/>
                <a:cs typeface="Arial MT"/>
              </a:rPr>
              <a:t>False</a:t>
            </a:r>
            <a:endParaRPr lang="en-IN" sz="2000" dirty="0">
              <a:effectLst/>
              <a:latin typeface="Arial MT"/>
              <a:ea typeface="Arial MT"/>
              <a:cs typeface="Arial MT"/>
            </a:endParaRPr>
          </a:p>
          <a:p>
            <a:pPr marL="342900" marR="0" lvl="0" indent="114300">
              <a:lnSpc>
                <a:spcPct val="150000"/>
              </a:lnSpc>
              <a:spcBef>
                <a:spcPts val="120"/>
              </a:spcBef>
              <a:spcAft>
                <a:spcPts val="0"/>
              </a:spcAft>
              <a:buSzPts val="2400"/>
              <a:buFont typeface="Arial MT"/>
              <a:buAutoNum type="alphaLcParenR"/>
              <a:tabLst>
                <a:tab pos="2016125" algn="l"/>
                <a:tab pos="5337175" algn="l"/>
              </a:tabLst>
            </a:pPr>
            <a:r>
              <a:rPr lang="en-US" sz="2000" dirty="0">
                <a:effectLst/>
                <a:latin typeface="Arial MT"/>
                <a:ea typeface="Arial MT"/>
                <a:cs typeface="Arial MT"/>
              </a:rPr>
              <a:t>   !(a</a:t>
            </a:r>
            <a:r>
              <a:rPr lang="en-US" sz="2000" spc="-3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Arial MT"/>
                <a:ea typeface="Arial MT"/>
                <a:cs typeface="Arial MT"/>
              </a:rPr>
              <a:t>&gt; b</a:t>
            </a:r>
            <a:r>
              <a:rPr lang="en-US" sz="20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Arial MT"/>
                <a:ea typeface="Arial MT"/>
                <a:cs typeface="Arial MT"/>
              </a:rPr>
              <a:t>|| c ==</a:t>
            </a:r>
            <a:r>
              <a:rPr lang="en-US" sz="2000" spc="-2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Arial MT"/>
                <a:ea typeface="Arial MT"/>
                <a:cs typeface="Arial MT"/>
              </a:rPr>
              <a:t>5)       =</a:t>
            </a:r>
            <a:r>
              <a:rPr lang="en-US" sz="2000" spc="-2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Arial MT"/>
                <a:ea typeface="Arial MT"/>
                <a:cs typeface="Arial MT"/>
              </a:rPr>
              <a:t>False</a:t>
            </a:r>
            <a:endParaRPr lang="en-IN" sz="2000" dirty="0">
              <a:effectLst/>
              <a:latin typeface="Arial MT"/>
              <a:ea typeface="Arial MT"/>
              <a:cs typeface="Arial MT"/>
            </a:endParaRPr>
          </a:p>
          <a:p>
            <a:pPr marL="0" marR="0" lvl="0" indent="0" algn="just">
              <a:spcBef>
                <a:spcPts val="605"/>
              </a:spcBef>
              <a:spcAft>
                <a:spcPts val="0"/>
              </a:spcAft>
              <a:buNone/>
              <a:tabLst>
                <a:tab pos="1025525" algn="l"/>
              </a:tabLst>
            </a:pPr>
            <a:endParaRPr lang="en-US" sz="2000" dirty="0">
              <a:effectLst/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pPr marL="0" marR="0" lvl="0" indent="0" algn="just">
              <a:spcBef>
                <a:spcPts val="605"/>
              </a:spcBef>
              <a:spcAft>
                <a:spcPts val="0"/>
              </a:spcAft>
              <a:buNone/>
              <a:tabLst>
                <a:tab pos="1025525" algn="l"/>
              </a:tabLst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CEC908-4253-AE2B-1894-1AB8688CA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851890"/>
              </p:ext>
            </p:extLst>
          </p:nvPr>
        </p:nvGraphicFramePr>
        <p:xfrm>
          <a:off x="2148840" y="2164081"/>
          <a:ext cx="6400800" cy="127024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922156267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596520425"/>
                    </a:ext>
                  </a:extLst>
                </a:gridCol>
              </a:tblGrid>
              <a:tr h="421390">
                <a:tc>
                  <a:txBody>
                    <a:bodyPr/>
                    <a:lstStyle/>
                    <a:p>
                      <a:pPr marL="570865" marR="557530" algn="ctr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Exp1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71500" marR="557530" algn="ctr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!Exp1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0973149"/>
                  </a:ext>
                </a:extLst>
              </a:tr>
              <a:tr h="422139">
                <a:tc>
                  <a:txBody>
                    <a:bodyPr/>
                    <a:lstStyle/>
                    <a:p>
                      <a:pPr marL="570865" marR="557530" algn="ctr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71500" marR="556260" algn="ctr">
                        <a:spcBef>
                          <a:spcPts val="38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31680346"/>
                  </a:ext>
                </a:extLst>
              </a:tr>
              <a:tr h="421390">
                <a:tc>
                  <a:txBody>
                    <a:bodyPr/>
                    <a:lstStyle/>
                    <a:p>
                      <a:pPr marL="571500" marR="556895" algn="ctr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70865" marR="557530" algn="ctr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4535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570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E5A58-3523-26ED-CD5B-67F0F4F91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2400"/>
            <a:ext cx="12192000" cy="67056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Assignment operator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 operator are used to assign the result of an expression to a variable.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Operand on the left hand side should be variable and the operand on the right hand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side should be variable or constant or any expression. </a:t>
            </a:r>
          </a:p>
          <a:p>
            <a:pPr marL="648970" marR="0" indent="0">
              <a:spcBef>
                <a:spcPts val="995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 x= y;</a:t>
            </a: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60070" marR="0" indent="0">
              <a:spcBef>
                <a:spcPts val="124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int Sum=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x+y+z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has a set of short hand assignment operators of the form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 op= exp;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where v= variable, op= binary arithmetic operation, exp= expression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2108669-A079-59EF-E3CF-31A188C45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320713"/>
              </p:ext>
            </p:extLst>
          </p:nvPr>
        </p:nvGraphicFramePr>
        <p:xfrm>
          <a:off x="2651760" y="4069080"/>
          <a:ext cx="6263640" cy="26365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31820">
                  <a:extLst>
                    <a:ext uri="{9D8B030D-6E8A-4147-A177-3AD203B41FA5}">
                      <a16:colId xmlns:a16="http://schemas.microsoft.com/office/drawing/2014/main" val="3774762775"/>
                    </a:ext>
                  </a:extLst>
                </a:gridCol>
                <a:gridCol w="3131820">
                  <a:extLst>
                    <a:ext uri="{9D8B030D-6E8A-4147-A177-3AD203B41FA5}">
                      <a16:colId xmlns:a16="http://schemas.microsoft.com/office/drawing/2014/main" val="3767998726"/>
                    </a:ext>
                  </a:extLst>
                </a:gridCol>
              </a:tblGrid>
              <a:tr h="700366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Statement with simple assignment operator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Statement with short hand operator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393093"/>
                  </a:ext>
                </a:extLst>
              </a:tr>
              <a:tr h="49127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a=a+1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a+=1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195433"/>
                  </a:ext>
                </a:extLst>
              </a:tr>
              <a:tr h="4623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a=a-1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a-=1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29695"/>
                  </a:ext>
                </a:extLst>
              </a:tr>
              <a:tr h="49127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a=a*(n+1)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a*=(n+1)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627980"/>
                  </a:ext>
                </a:extLst>
              </a:tr>
              <a:tr h="49127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a=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a%b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a%=b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965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730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D6421-7657-D5FE-0E6F-D9DBACC0F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Increment</a:t>
            </a:r>
            <a:r>
              <a:rPr lang="en-US" b="1" u="sng" spc="-1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b="1" u="sng" spc="-15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Decrement</a:t>
            </a:r>
            <a:r>
              <a:rPr lang="en-US" b="1" u="sng" spc="-1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operators</a:t>
            </a:r>
            <a:r>
              <a:rPr lang="en-US" sz="1800" u="sng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  <a:tabLst>
                <a:tab pos="520065" algn="l"/>
                <a:tab pos="5207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'C'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has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two very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useful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operators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not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generally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found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in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other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languages.</a:t>
            </a:r>
            <a:endParaRPr lang="en-IN" sz="24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SzPts val="1400"/>
              <a:buNone/>
              <a:tabLst>
                <a:tab pos="520065" algn="l"/>
                <a:tab pos="5207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       These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are increment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and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decrement operators: 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++ and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--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  <a:tabLst>
                <a:tab pos="520065" algn="l"/>
                <a:tab pos="5207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The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operator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++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adds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1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to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the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operand.</a:t>
            </a:r>
            <a:endParaRPr lang="en-IN" sz="24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SzPts val="1400"/>
              <a:buFont typeface="Wingdings" panose="05000000000000000000" pitchFamily="2" charset="2"/>
              <a:buChar char="Ø"/>
              <a:tabLst>
                <a:tab pos="520065" algn="l"/>
                <a:tab pos="5207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The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operator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--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subtracts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1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from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the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operand.</a:t>
            </a:r>
            <a:endParaRPr lang="en-IN" sz="24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R="0" lvl="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  <a:tabLst>
                <a:tab pos="520065" algn="l"/>
                <a:tab pos="5207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Both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are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unary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operators.</a:t>
            </a:r>
            <a:endParaRPr lang="en-IN" sz="24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1DEEB7-DED1-572A-3A95-5AAAE7F57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939618"/>
              </p:ext>
            </p:extLst>
          </p:nvPr>
        </p:nvGraphicFramePr>
        <p:xfrm>
          <a:off x="1889760" y="3642360"/>
          <a:ext cx="7101840" cy="283463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{616DA210-FB5B-4158-B5E0-FEB733F419BA}</a:tableStyleId>
              </a:tblPr>
              <a:tblGrid>
                <a:gridCol w="3478973">
                  <a:extLst>
                    <a:ext uri="{9D8B030D-6E8A-4147-A177-3AD203B41FA5}">
                      <a16:colId xmlns:a16="http://schemas.microsoft.com/office/drawing/2014/main" val="3090874863"/>
                    </a:ext>
                  </a:extLst>
                </a:gridCol>
                <a:gridCol w="3622867">
                  <a:extLst>
                    <a:ext uri="{9D8B030D-6E8A-4147-A177-3AD203B41FA5}">
                      <a16:colId xmlns:a16="http://schemas.microsoft.com/office/drawing/2014/main" val="1789129908"/>
                    </a:ext>
                  </a:extLst>
                </a:gridCol>
              </a:tblGrid>
              <a:tr h="945802">
                <a:tc>
                  <a:txBody>
                    <a:bodyPr/>
                    <a:lstStyle/>
                    <a:p>
                      <a:pPr marL="120015" marR="12001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Statement</a:t>
                      </a:r>
                      <a:r>
                        <a:rPr lang="en-US" sz="2400" spc="-2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22555" marR="12001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48945" marR="0" algn="l">
                        <a:spcBef>
                          <a:spcPts val="85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Meaning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19596962"/>
                  </a:ext>
                </a:extLst>
              </a:tr>
              <a:tr h="470823">
                <a:tc>
                  <a:txBody>
                    <a:bodyPr/>
                    <a:lstStyle/>
                    <a:p>
                      <a:pPr marL="120015" marR="120015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++a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248285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</a:t>
                      </a:r>
                      <a:r>
                        <a:rPr lang="en-US" sz="1800" b="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increment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70003616"/>
                  </a:ext>
                </a:extLst>
              </a:tr>
              <a:tr h="473595">
                <a:tc>
                  <a:txBody>
                    <a:bodyPr/>
                    <a:lstStyle/>
                    <a:p>
                      <a:pPr marL="121285" marR="120015" algn="ctr">
                        <a:lnSpc>
                          <a:spcPts val="160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a++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212725" algn="ctr">
                        <a:lnSpc>
                          <a:spcPts val="160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</a:t>
                      </a:r>
                      <a:r>
                        <a:rPr lang="en-US" sz="1800" b="0" spc="-2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increment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00948662"/>
                  </a:ext>
                </a:extLst>
              </a:tr>
              <a:tr h="473595">
                <a:tc>
                  <a:txBody>
                    <a:bodyPr/>
                    <a:lstStyle/>
                    <a:p>
                      <a:pPr marL="123190" marR="120015" algn="ctr">
                        <a:lnSpc>
                          <a:spcPts val="1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--a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222885" algn="ctr">
                        <a:lnSpc>
                          <a:spcPts val="1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</a:t>
                      </a:r>
                      <a:r>
                        <a:rPr lang="en-US" sz="1800" b="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decrement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13556959"/>
                  </a:ext>
                </a:extLst>
              </a:tr>
              <a:tr h="470823">
                <a:tc>
                  <a:txBody>
                    <a:bodyPr/>
                    <a:lstStyle/>
                    <a:p>
                      <a:pPr marL="123190" marR="120015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a--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87325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</a:t>
                      </a:r>
                      <a:r>
                        <a:rPr lang="en-US" sz="1800" b="0" spc="-1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decrement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48710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6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D0834-6BDF-6ED5-A0AA-5C1D84B43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R="79375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  <a:tabLst>
                <a:tab pos="520065" algn="l"/>
                <a:tab pos="520700" algn="l"/>
                <a:tab pos="1001395" algn="l"/>
                <a:tab pos="1400810" algn="l"/>
                <a:tab pos="1809115" algn="l"/>
                <a:tab pos="2205990" algn="l"/>
                <a:tab pos="2752725" algn="l"/>
                <a:tab pos="3130550" algn="l"/>
                <a:tab pos="3650615" algn="l"/>
                <a:tab pos="4158615" algn="l"/>
                <a:tab pos="4699000" algn="l"/>
                <a:tab pos="5154930" algn="l"/>
                <a:tab pos="564515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Both	++a  and	a++ mean</a:t>
            </a:r>
            <a:r>
              <a:rPr lang="en-US" sz="2400" dirty="0"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the</a:t>
            </a:r>
            <a:r>
              <a:rPr lang="en-US" sz="2400" dirty="0"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same</a:t>
            </a:r>
            <a:r>
              <a:rPr lang="en-US" sz="2400" dirty="0"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thing	when they form</a:t>
            </a:r>
            <a:r>
              <a:rPr lang="en-US" sz="2400" dirty="0"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statements</a:t>
            </a:r>
            <a:r>
              <a:rPr lang="en-US" sz="2400" spc="-30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 </a:t>
            </a:r>
            <a:r>
              <a:rPr lang="en-US" sz="2400" spc="-305" dirty="0"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independently.</a:t>
            </a:r>
            <a:endParaRPr lang="en-IN" sz="24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R="80645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  <a:tabLst>
                <a:tab pos="520065" algn="l"/>
                <a:tab pos="5207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They</a:t>
            </a:r>
            <a:r>
              <a:rPr lang="en-US" sz="2400" spc="18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behave</a:t>
            </a:r>
            <a:r>
              <a:rPr lang="en-US" sz="2400" spc="17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differently</a:t>
            </a:r>
            <a:r>
              <a:rPr lang="en-US" sz="2400" spc="18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when</a:t>
            </a:r>
            <a:r>
              <a:rPr lang="en-US" sz="2400" spc="18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they</a:t>
            </a:r>
            <a:r>
              <a:rPr lang="en-US" sz="2400" spc="18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are</a:t>
            </a:r>
            <a:r>
              <a:rPr lang="en-US" sz="2400" spc="19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used</a:t>
            </a:r>
            <a:r>
              <a:rPr lang="en-US" sz="2400" spc="19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in</a:t>
            </a:r>
            <a:r>
              <a:rPr lang="en-US" sz="2400" spc="20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expressions</a:t>
            </a:r>
            <a:r>
              <a:rPr lang="en-US" sz="2400" spc="19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on</a:t>
            </a:r>
            <a:r>
              <a:rPr lang="en-US" sz="2400" spc="19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the</a:t>
            </a:r>
            <a:r>
              <a:rPr lang="en-US" sz="2400" spc="18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R.H.S.</a:t>
            </a:r>
            <a:r>
              <a:rPr lang="en-US" sz="2400" spc="17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of</a:t>
            </a:r>
            <a:r>
              <a:rPr lang="en-US" sz="2400" spc="18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an</a:t>
            </a:r>
            <a:r>
              <a:rPr lang="en-US" sz="2400" spc="-3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assignment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statement.</a:t>
            </a:r>
            <a:endParaRPr lang="en-IN" sz="24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635000" marR="0" indent="-342900">
              <a:spcBef>
                <a:spcPts val="1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Associativity</a:t>
            </a:r>
            <a:r>
              <a:rPr lang="en-US" sz="2000" b="1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from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Right -&gt;</a:t>
            </a:r>
            <a:r>
              <a:rPr lang="en-US" sz="2000" b="1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5"/>
              </a:spcBef>
              <a:spcAft>
                <a:spcPts val="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3DC31F-4F6F-2B58-9C7D-F14CDB01B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837571"/>
              </p:ext>
            </p:extLst>
          </p:nvPr>
        </p:nvGraphicFramePr>
        <p:xfrm>
          <a:off x="944880" y="1813560"/>
          <a:ext cx="10454640" cy="414527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2773168">
                  <a:extLst>
                    <a:ext uri="{9D8B030D-6E8A-4147-A177-3AD203B41FA5}">
                      <a16:colId xmlns:a16="http://schemas.microsoft.com/office/drawing/2014/main" val="3478514740"/>
                    </a:ext>
                  </a:extLst>
                </a:gridCol>
                <a:gridCol w="2890259">
                  <a:extLst>
                    <a:ext uri="{9D8B030D-6E8A-4147-A177-3AD203B41FA5}">
                      <a16:colId xmlns:a16="http://schemas.microsoft.com/office/drawing/2014/main" val="269373307"/>
                    </a:ext>
                  </a:extLst>
                </a:gridCol>
                <a:gridCol w="4791213">
                  <a:extLst>
                    <a:ext uri="{9D8B030D-6E8A-4147-A177-3AD203B41FA5}">
                      <a16:colId xmlns:a16="http://schemas.microsoft.com/office/drawing/2014/main" val="3141347320"/>
                    </a:ext>
                  </a:extLst>
                </a:gridCol>
              </a:tblGrid>
              <a:tr h="1157387">
                <a:tc>
                  <a:txBody>
                    <a:bodyPr/>
                    <a:lstStyle/>
                    <a:p>
                      <a:pPr marL="124460" marR="120015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Statement with</a:t>
                      </a:r>
                      <a:r>
                        <a:rPr lang="en-US" sz="2000" b="1" spc="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r>
                        <a:rPr lang="en-US" sz="2000" b="1" spc="-4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</a:t>
                      </a:r>
                      <a:r>
                        <a:rPr lang="en-US" sz="2000" b="1" spc="-4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24460" marR="120015" algn="l">
                        <a:lnSpc>
                          <a:spcPts val="16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</a:endParaRPr>
                    </a:p>
                    <a:p>
                      <a:pPr marL="448945" marR="0" algn="l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Meaning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</a:endParaRPr>
                    </a:p>
                    <a:p>
                      <a:pPr marL="847090" marR="0" algn="l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Explanation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26302566"/>
                  </a:ext>
                </a:extLst>
              </a:tr>
              <a:tr h="817791">
                <a:tc>
                  <a:txBody>
                    <a:bodyPr/>
                    <a:lstStyle/>
                    <a:p>
                      <a:pPr marL="124460" marR="119380" algn="ctr">
                        <a:spcBef>
                          <a:spcPts val="86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</a:t>
                      </a:r>
                      <a:r>
                        <a:rPr lang="en-US" sz="2000" spc="1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=</a:t>
                      </a:r>
                      <a:r>
                        <a:rPr lang="en-US" sz="2000" spc="-1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++a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53365" marR="0" algn="ctr">
                        <a:spcBef>
                          <a:spcPts val="86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Pre</a:t>
                      </a:r>
                      <a:r>
                        <a:rPr lang="en-US" sz="2000" spc="-1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increment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1760" marR="1079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First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adds1 to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a</a:t>
                      </a:r>
                      <a:r>
                        <a:rPr lang="en-US" sz="2000" spc="-2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and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then</a:t>
                      </a:r>
                      <a:r>
                        <a:rPr lang="en-US" sz="2000" spc="1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the result</a:t>
                      </a:r>
                      <a:r>
                        <a:rPr lang="en-US" sz="2000" spc="-1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is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assigned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value of</a:t>
                      </a:r>
                      <a:r>
                        <a:rPr lang="en-US" sz="2000" spc="-1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a</a:t>
                      </a:r>
                      <a:r>
                        <a:rPr lang="en-US" sz="2000" spc="1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to</a:t>
                      </a:r>
                      <a:r>
                        <a:rPr lang="en-US" sz="2000" spc="-1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b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13333256"/>
                  </a:ext>
                </a:extLst>
              </a:tr>
              <a:tr h="723367">
                <a:tc>
                  <a:txBody>
                    <a:bodyPr/>
                    <a:lstStyle/>
                    <a:p>
                      <a:pPr marL="124460" marR="119380" algn="ctr">
                        <a:spcBef>
                          <a:spcPts val="86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</a:t>
                      </a:r>
                      <a:r>
                        <a:rPr lang="en-US" sz="2000" spc="1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=</a:t>
                      </a:r>
                      <a:r>
                        <a:rPr lang="en-US" sz="2000" spc="-1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a++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213995" algn="ctr">
                        <a:spcBef>
                          <a:spcPts val="86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    Post</a:t>
                      </a:r>
                      <a:r>
                        <a:rPr lang="en-US" sz="2000" spc="-2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increment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1760" marR="10985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First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assigns the value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of a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to</a:t>
                      </a:r>
                      <a:r>
                        <a:rPr lang="en-US" sz="2000" spc="-1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b and</a:t>
                      </a:r>
                      <a:r>
                        <a:rPr lang="en-US" sz="2000" spc="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then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add</a:t>
                      </a:r>
                      <a:r>
                        <a:rPr lang="en-US" sz="2000" spc="1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1</a:t>
                      </a:r>
                      <a:r>
                        <a:rPr lang="en-US" sz="2000" spc="-3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to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a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0445727"/>
                  </a:ext>
                </a:extLst>
              </a:tr>
              <a:tr h="72336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</a:endParaRPr>
                    </a:p>
                    <a:p>
                      <a:pPr marL="124460" marR="11811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</a:t>
                      </a:r>
                      <a:r>
                        <a:rPr lang="en-US" sz="2000" spc="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=</a:t>
                      </a:r>
                      <a:r>
                        <a:rPr lang="en-US" sz="2000" spc="-1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--a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</a:endParaRPr>
                    </a:p>
                    <a:p>
                      <a:pPr marL="0" marR="22352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   Pre</a:t>
                      </a:r>
                      <a:r>
                        <a:rPr lang="en-US" sz="2000" spc="-1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decrement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6050" marR="142875" indent="127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First subtracts 1 to a and then</a:t>
                      </a:r>
                      <a:r>
                        <a:rPr lang="en-US" sz="2000" spc="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the</a:t>
                      </a:r>
                      <a:r>
                        <a:rPr lang="en-US" sz="2000" spc="1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result</a:t>
                      </a:r>
                      <a:r>
                        <a:rPr lang="en-US" sz="2000" spc="-2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is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assigned</a:t>
                      </a:r>
                      <a:r>
                        <a:rPr lang="en-US" sz="2000" spc="-1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value</a:t>
                      </a:r>
                      <a:r>
                        <a:rPr lang="en-US" sz="2000" spc="-2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of</a:t>
                      </a:r>
                      <a:r>
                        <a:rPr lang="en-US" sz="2000" spc="-1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a to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b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49148769"/>
                  </a:ext>
                </a:extLst>
              </a:tr>
              <a:tr h="723367">
                <a:tc>
                  <a:txBody>
                    <a:bodyPr/>
                    <a:lstStyle/>
                    <a:p>
                      <a:pPr marL="124460" marR="118745" algn="ctr">
                        <a:spcBef>
                          <a:spcPts val="85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</a:t>
                      </a:r>
                      <a:r>
                        <a:rPr lang="en-US" sz="2000" spc="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=</a:t>
                      </a:r>
                      <a:r>
                        <a:rPr lang="en-US" sz="2000" spc="-1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a--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87960" algn="ctr">
                        <a:spcBef>
                          <a:spcPts val="85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      Post</a:t>
                      </a:r>
                      <a:r>
                        <a:rPr lang="en-US" sz="2000" b="0" spc="-10" dirty="0">
                          <a:effectLst/>
                        </a:rPr>
                        <a:t> </a:t>
                      </a:r>
                      <a:r>
                        <a:rPr lang="en-US" sz="2000" b="0" dirty="0">
                          <a:effectLst/>
                        </a:rPr>
                        <a:t>decrement</a:t>
                      </a:r>
                      <a:endParaRPr lang="en-IN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1760" marR="10985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First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assigns the value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of a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to</a:t>
                      </a:r>
                      <a:r>
                        <a:rPr lang="en-US" sz="2000" spc="-1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b and</a:t>
                      </a:r>
                      <a:r>
                        <a:rPr lang="en-US" sz="2000" spc="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then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subtract</a:t>
                      </a:r>
                      <a:r>
                        <a:rPr lang="en-US" sz="2000" spc="-1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1</a:t>
                      </a:r>
                      <a:r>
                        <a:rPr lang="en-US" sz="2000" spc="-1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to</a:t>
                      </a:r>
                      <a:r>
                        <a:rPr lang="en-US" sz="2000" spc="1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a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6342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098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3DA99-8901-35AF-77C9-2E1D3843A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73608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Conditional</a:t>
            </a:r>
            <a:r>
              <a:rPr lang="en-US" b="1" u="sng" spc="-1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en-US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ternary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pair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?: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"is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available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to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construct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conditional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expressions.</a:t>
            </a:r>
            <a:r>
              <a:rPr lang="en-US" sz="2400" spc="-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exp1</a:t>
            </a:r>
            <a:r>
              <a:rPr lang="en-US" sz="2000" b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en-US" sz="2000" b="1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exp2</a:t>
            </a:r>
            <a:r>
              <a:rPr lang="en-US" sz="2000" b="1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000" b="1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exp3;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Working</a:t>
            </a:r>
            <a:r>
              <a:rPr lang="en-US" sz="2000" b="1" kern="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000" b="1" kern="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conditional</a:t>
            </a:r>
            <a:r>
              <a:rPr lang="en-US" sz="2000" b="1" kern="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en-US" sz="2000" b="1" kern="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"?:"</a:t>
            </a:r>
            <a:r>
              <a:rPr lang="en-US" sz="2000" b="1" kern="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2000" b="1" kern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8128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romanLcPeriod"/>
              <a:tabLst>
                <a:tab pos="520065" algn="l"/>
                <a:tab pos="5207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exp1</a:t>
            </a:r>
            <a:r>
              <a:rPr lang="en-US" sz="2400" spc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400" spc="9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evaluated</a:t>
            </a:r>
            <a:r>
              <a:rPr lang="en-US" sz="2400" spc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first.</a:t>
            </a:r>
            <a:r>
              <a:rPr lang="en-US" sz="2400" spc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400" spc="9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spc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non zero (true),</a:t>
            </a:r>
            <a:r>
              <a:rPr lang="en-US" sz="2400" spc="9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2400" spc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400" spc="9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</a:t>
            </a:r>
            <a:r>
              <a:rPr lang="en-US" sz="2400" spc="9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exp2</a:t>
            </a:r>
            <a:r>
              <a:rPr lang="en-US" sz="2400" spc="9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400" spc="-3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evaluated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400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 of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romanLcPeriod"/>
              <a:tabLst>
                <a:tab pos="520065" algn="l"/>
                <a:tab pos="5207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exp1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zero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(false),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exp3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evaluated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romanLcPeriod"/>
              <a:tabLst>
                <a:tab pos="520065" algn="l"/>
                <a:tab pos="5207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only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 of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expressions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(either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exp2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exp3)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evaluated.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0" marR="0" indent="0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 Example:</a:t>
            </a:r>
          </a:p>
          <a:p>
            <a:pPr marL="63500" marR="0" indent="0">
              <a:spcBef>
                <a:spcPts val="100"/>
              </a:spcBef>
              <a:spcAft>
                <a:spcPts val="0"/>
              </a:spcAft>
              <a:buNone/>
            </a:pP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0" marR="5003165" indent="0"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int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a=10,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b=15,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x;</a:t>
            </a:r>
            <a:r>
              <a:rPr lang="en-US" sz="2400" spc="-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63500" marR="5003165" indent="0"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x=(a&lt;b) ?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b;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0" marR="2980690" indent="0">
              <a:lnSpc>
                <a:spcPts val="342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Here,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(10&lt;15)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evaluates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True,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x=a=10</a:t>
            </a:r>
            <a:r>
              <a:rPr lang="en-US" sz="2400" spc="-3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63500" marR="2980690" indent="0">
              <a:lnSpc>
                <a:spcPts val="342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Result: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0" marR="0" indent="0">
              <a:lnSpc>
                <a:spcPts val="13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x=10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3428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AE353-FA53-B030-1945-134E11391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Associativity</a:t>
            </a:r>
            <a:r>
              <a:rPr lang="en-US" sz="2000" b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Right</a:t>
            </a:r>
            <a:r>
              <a:rPr lang="en-US" sz="2000" b="1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2000" b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//Program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whether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given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even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odd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conditional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en-US" sz="2400" spc="-3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spc="-305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#include&lt;stdio.h&gt;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main()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 n;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4646930" indent="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("enter n value\n");</a:t>
            </a:r>
            <a:r>
              <a:rPr lang="en-US" sz="2400" spc="-3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4646930" indent="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scanf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("%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d",&amp;n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6845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(n%2==0)?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("%d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even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number\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n",n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("%d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odd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number\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n",n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marR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Output</a:t>
            </a:r>
            <a:r>
              <a:rPr lang="en-US" sz="19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1:</a:t>
            </a: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552069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enter</a:t>
            </a:r>
            <a:r>
              <a:rPr lang="en-US" sz="1900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</a:t>
            </a:r>
            <a:r>
              <a:rPr lang="en-US" sz="19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value</a:t>
            </a:r>
            <a:r>
              <a:rPr lang="en-US" sz="1900" spc="-3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4</a:t>
            </a: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rabicPeriod" startAt="4"/>
              <a:tabLst>
                <a:tab pos="194310" algn="l"/>
              </a:tabLst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9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even</a:t>
            </a:r>
            <a:r>
              <a:rPr lang="en-US" sz="19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number</a:t>
            </a: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Output</a:t>
            </a:r>
            <a:r>
              <a:rPr lang="en-US" sz="19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2:</a:t>
            </a: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552069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enter</a:t>
            </a:r>
            <a:r>
              <a:rPr lang="en-US" sz="1900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</a:t>
            </a:r>
            <a:r>
              <a:rPr lang="en-US" sz="19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value</a:t>
            </a:r>
            <a:r>
              <a:rPr lang="en-US" sz="1900" spc="-3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5</a:t>
            </a: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lv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tabLst>
                <a:tab pos="194310" algn="l"/>
              </a:tabLst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5 is</a:t>
            </a:r>
            <a:r>
              <a:rPr lang="en-US" sz="19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odd</a:t>
            </a:r>
            <a:r>
              <a:rPr lang="en-US" sz="19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number</a:t>
            </a: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17525" marR="0" indent="2286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0557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2D3C6-3C57-5E05-59C7-AB51C90E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070080" cy="68580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Bitwise operator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For</a:t>
            </a:r>
            <a:r>
              <a:rPr lang="en-US" sz="2000" spc="8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manipulation</a:t>
            </a:r>
            <a:r>
              <a:rPr lang="en-US" sz="2000" spc="9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of</a:t>
            </a:r>
            <a:r>
              <a:rPr lang="en-US" sz="2000" spc="8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data</a:t>
            </a:r>
            <a:r>
              <a:rPr lang="en-US" sz="2000" spc="8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at</a:t>
            </a:r>
            <a:r>
              <a:rPr lang="en-US" sz="2000" spc="9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bit</a:t>
            </a:r>
            <a:r>
              <a:rPr lang="en-US" sz="2000" spc="8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level,</a:t>
            </a:r>
            <a:r>
              <a:rPr lang="en-US" sz="2000" spc="8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2000" spc="8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special</a:t>
            </a:r>
            <a:r>
              <a:rPr lang="en-US" sz="2000" spc="8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operators</a:t>
            </a:r>
            <a:r>
              <a:rPr lang="en-US" sz="2000" spc="9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known</a:t>
            </a:r>
            <a:r>
              <a:rPr lang="en-US" sz="2000" spc="9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as</a:t>
            </a:r>
            <a:r>
              <a:rPr lang="en-US" sz="2000" spc="6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bitwise</a:t>
            </a:r>
            <a:r>
              <a:rPr lang="en-US" sz="2000" spc="-30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operators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are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introduced.</a:t>
            </a:r>
            <a:endParaRPr lang="en-IN" sz="2000" dirty="0"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These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operators are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used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for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testing the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bits or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shifting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them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right or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left.</a:t>
            </a:r>
            <a:endParaRPr lang="en-IN" sz="2000" dirty="0"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Bitwise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operators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may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not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be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applied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to float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or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double.(apply only int and char)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u="sng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0F8333C-D6A9-4581-0A70-D96B727D7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328142"/>
              </p:ext>
            </p:extLst>
          </p:nvPr>
        </p:nvGraphicFramePr>
        <p:xfrm>
          <a:off x="1463040" y="2956560"/>
          <a:ext cx="8305800" cy="329184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3181149">
                  <a:extLst>
                    <a:ext uri="{9D8B030D-6E8A-4147-A177-3AD203B41FA5}">
                      <a16:colId xmlns:a16="http://schemas.microsoft.com/office/drawing/2014/main" val="4265444752"/>
                    </a:ext>
                  </a:extLst>
                </a:gridCol>
                <a:gridCol w="5124651">
                  <a:extLst>
                    <a:ext uri="{9D8B030D-6E8A-4147-A177-3AD203B41FA5}">
                      <a16:colId xmlns:a16="http://schemas.microsoft.com/office/drawing/2014/main" val="3237128831"/>
                    </a:ext>
                  </a:extLst>
                </a:gridCol>
              </a:tblGrid>
              <a:tr h="468889">
                <a:tc>
                  <a:txBody>
                    <a:bodyPr/>
                    <a:lstStyle/>
                    <a:p>
                      <a:pPr marL="122555" marR="120015" algn="ctr">
                        <a:lnSpc>
                          <a:spcPts val="1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38785" marR="435610" algn="ctr">
                        <a:lnSpc>
                          <a:spcPts val="1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Meaning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99747352"/>
                  </a:ext>
                </a:extLst>
              </a:tr>
              <a:tr h="466146">
                <a:tc>
                  <a:txBody>
                    <a:bodyPr/>
                    <a:lstStyle/>
                    <a:p>
                      <a:pPr marL="635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39420" marR="432435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Bitwise</a:t>
                      </a:r>
                      <a:r>
                        <a:rPr lang="en-US" sz="2000" spc="-1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38379613"/>
                  </a:ext>
                </a:extLst>
              </a:tr>
              <a:tr h="468889">
                <a:tc>
                  <a:txBody>
                    <a:bodyPr/>
                    <a:lstStyle/>
                    <a:p>
                      <a:pPr marL="635" marR="0" algn="ctr">
                        <a:lnSpc>
                          <a:spcPts val="160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39420" marR="434340" algn="ctr">
                        <a:lnSpc>
                          <a:spcPts val="160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Bitwise</a:t>
                      </a:r>
                      <a:r>
                        <a:rPr lang="en-US" sz="20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93064"/>
                  </a:ext>
                </a:extLst>
              </a:tr>
              <a:tr h="486738">
                <a:tc>
                  <a:txBody>
                    <a:bodyPr/>
                    <a:lstStyle/>
                    <a:p>
                      <a:pPr marL="1270" marR="0" algn="ctr">
                        <a:lnSpc>
                          <a:spcPts val="1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39420" marR="435610" algn="ctr">
                        <a:lnSpc>
                          <a:spcPts val="1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Bitwise Exclusive</a:t>
                      </a:r>
                      <a:r>
                        <a:rPr lang="en-US" sz="2000" spc="-2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86350406"/>
                  </a:ext>
                </a:extLst>
              </a:tr>
              <a:tr h="466146">
                <a:tc>
                  <a:txBody>
                    <a:bodyPr/>
                    <a:lstStyle/>
                    <a:p>
                      <a:pPr marL="121285" marR="120015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38785" marR="43561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</a:t>
                      </a:r>
                      <a:r>
                        <a:rPr lang="en-US" sz="2000" spc="-1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2294191"/>
                  </a:ext>
                </a:extLst>
              </a:tr>
              <a:tr h="468889">
                <a:tc>
                  <a:txBody>
                    <a:bodyPr/>
                    <a:lstStyle/>
                    <a:p>
                      <a:pPr marL="121285" marR="120015" algn="ctr">
                        <a:lnSpc>
                          <a:spcPts val="1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39420" marR="434340" algn="ctr">
                        <a:lnSpc>
                          <a:spcPts val="1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</a:t>
                      </a:r>
                      <a:r>
                        <a:rPr lang="en-US" sz="20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73879933"/>
                  </a:ext>
                </a:extLst>
              </a:tr>
              <a:tr h="466146">
                <a:tc>
                  <a:txBody>
                    <a:bodyPr/>
                    <a:lstStyle/>
                    <a:p>
                      <a:pPr marL="127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39420" marR="43434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One’s</a:t>
                      </a:r>
                      <a:r>
                        <a:rPr lang="en-US" sz="2000" spc="-1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Complement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10885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448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25242-AD10-4423-4780-BBF8EAEB8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680"/>
            <a:ext cx="12085320" cy="6751320"/>
          </a:xfrm>
        </p:spPr>
        <p:txBody>
          <a:bodyPr/>
          <a:lstStyle/>
          <a:p>
            <a:pPr marL="0" indent="0">
              <a:buNone/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Truth table for</a:t>
            </a:r>
            <a:r>
              <a:rPr lang="en-US" sz="2400" b="1" kern="0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Bitwise</a:t>
            </a:r>
            <a:r>
              <a:rPr lang="en-US" sz="2400" b="1" kern="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AND,</a:t>
            </a:r>
            <a:r>
              <a:rPr lang="en-US" sz="2400" b="1" kern="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Bitwise</a:t>
            </a:r>
            <a:r>
              <a:rPr lang="en-US" sz="2400" b="1" kern="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2400" b="1" kern="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400" b="1" kern="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Bitwise Exclusive</a:t>
            </a:r>
            <a:r>
              <a:rPr lang="en-US" sz="2400" b="1" kern="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1800" b="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endParaRPr lang="en-US" sz="1800" kern="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800" b="1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800" b="1" kern="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800" b="1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800" b="1" kern="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800" b="1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800" b="1" kern="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800" b="1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800" b="1" kern="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Truth</a:t>
            </a:r>
            <a:r>
              <a:rPr lang="en-US" sz="2400" b="1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en-US" sz="2400" b="1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400" b="1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Bitwise</a:t>
            </a:r>
            <a:r>
              <a:rPr lang="en-US" sz="2400" b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1D20D4-C1BD-A860-F338-ED5231C7A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695650"/>
              </p:ext>
            </p:extLst>
          </p:nvPr>
        </p:nvGraphicFramePr>
        <p:xfrm>
          <a:off x="1524000" y="929640"/>
          <a:ext cx="8702039" cy="277368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129088">
                  <a:extLst>
                    <a:ext uri="{9D8B030D-6E8A-4147-A177-3AD203B41FA5}">
                      <a16:colId xmlns:a16="http://schemas.microsoft.com/office/drawing/2014/main" val="2081551186"/>
                    </a:ext>
                  </a:extLst>
                </a:gridCol>
                <a:gridCol w="1209737">
                  <a:extLst>
                    <a:ext uri="{9D8B030D-6E8A-4147-A177-3AD203B41FA5}">
                      <a16:colId xmlns:a16="http://schemas.microsoft.com/office/drawing/2014/main" val="3894517632"/>
                    </a:ext>
                  </a:extLst>
                </a:gridCol>
                <a:gridCol w="2096877">
                  <a:extLst>
                    <a:ext uri="{9D8B030D-6E8A-4147-A177-3AD203B41FA5}">
                      <a16:colId xmlns:a16="http://schemas.microsoft.com/office/drawing/2014/main" val="3169647310"/>
                    </a:ext>
                  </a:extLst>
                </a:gridCol>
                <a:gridCol w="2094188">
                  <a:extLst>
                    <a:ext uri="{9D8B030D-6E8A-4147-A177-3AD203B41FA5}">
                      <a16:colId xmlns:a16="http://schemas.microsoft.com/office/drawing/2014/main" val="4027458080"/>
                    </a:ext>
                  </a:extLst>
                </a:gridCol>
                <a:gridCol w="2172149">
                  <a:extLst>
                    <a:ext uri="{9D8B030D-6E8A-4147-A177-3AD203B41FA5}">
                      <a16:colId xmlns:a16="http://schemas.microsoft.com/office/drawing/2014/main" val="3203189346"/>
                    </a:ext>
                  </a:extLst>
                </a:gridCol>
              </a:tblGrid>
              <a:tr h="552785">
                <a:tc>
                  <a:txBody>
                    <a:bodyPr/>
                    <a:lstStyle/>
                    <a:p>
                      <a:pPr marL="113665" marR="10795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op1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1915" marR="762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op2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4140" marR="99695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op1</a:t>
                      </a:r>
                      <a:r>
                        <a:rPr lang="en-US" sz="2800" b="1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 op2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285" marR="12065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op1</a:t>
                      </a:r>
                      <a:r>
                        <a:rPr lang="en-US" sz="2800" b="1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sz="2800" b="1" spc="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op2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35890" marR="13589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op1</a:t>
                      </a:r>
                      <a:r>
                        <a:rPr lang="en-US" sz="2800" b="1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 op2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41347450"/>
                  </a:ext>
                </a:extLst>
              </a:tr>
              <a:tr h="556037">
                <a:tc>
                  <a:txBody>
                    <a:bodyPr/>
                    <a:lstStyle/>
                    <a:p>
                      <a:pPr marL="4445" marR="0" algn="ctr">
                        <a:lnSpc>
                          <a:spcPts val="1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715" marR="0" algn="ctr">
                        <a:lnSpc>
                          <a:spcPts val="1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" marR="0" algn="ctr">
                        <a:lnSpc>
                          <a:spcPts val="1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" marR="0" algn="ctr">
                        <a:lnSpc>
                          <a:spcPts val="1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715" marR="0" algn="ctr">
                        <a:lnSpc>
                          <a:spcPts val="1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17010480"/>
                  </a:ext>
                </a:extLst>
              </a:tr>
              <a:tr h="552785">
                <a:tc>
                  <a:txBody>
                    <a:bodyPr/>
                    <a:lstStyle/>
                    <a:p>
                      <a:pPr marL="4445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715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715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01749715"/>
                  </a:ext>
                </a:extLst>
              </a:tr>
              <a:tr h="556037">
                <a:tc>
                  <a:txBody>
                    <a:bodyPr/>
                    <a:lstStyle/>
                    <a:p>
                      <a:pPr marL="4445" marR="0" algn="ctr">
                        <a:lnSpc>
                          <a:spcPts val="160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715" marR="0" algn="ctr">
                        <a:lnSpc>
                          <a:spcPts val="160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" marR="0" algn="ctr">
                        <a:lnSpc>
                          <a:spcPts val="160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" marR="0" algn="ctr">
                        <a:lnSpc>
                          <a:spcPts val="160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715" marR="0" algn="ctr">
                        <a:lnSpc>
                          <a:spcPts val="160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37197068"/>
                  </a:ext>
                </a:extLst>
              </a:tr>
              <a:tr h="556037">
                <a:tc>
                  <a:txBody>
                    <a:bodyPr/>
                    <a:lstStyle/>
                    <a:p>
                      <a:pPr marL="4445" marR="0" algn="ctr">
                        <a:lnSpc>
                          <a:spcPts val="1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715" marR="0" algn="ctr">
                        <a:lnSpc>
                          <a:spcPts val="1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" marR="0" algn="ctr">
                        <a:lnSpc>
                          <a:spcPts val="1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" marR="0" algn="ctr">
                        <a:lnSpc>
                          <a:spcPts val="1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715" marR="0" algn="ctr">
                        <a:lnSpc>
                          <a:spcPts val="1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4899142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BEBC90-14F9-A1FA-72A0-7E790A48F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904405"/>
              </p:ext>
            </p:extLst>
          </p:nvPr>
        </p:nvGraphicFramePr>
        <p:xfrm>
          <a:off x="2971800" y="4526280"/>
          <a:ext cx="3676650" cy="163067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774934">
                  <a:extLst>
                    <a:ext uri="{9D8B030D-6E8A-4147-A177-3AD203B41FA5}">
                      <a16:colId xmlns:a16="http://schemas.microsoft.com/office/drawing/2014/main" val="2189650475"/>
                    </a:ext>
                  </a:extLst>
                </a:gridCol>
                <a:gridCol w="1901716">
                  <a:extLst>
                    <a:ext uri="{9D8B030D-6E8A-4147-A177-3AD203B41FA5}">
                      <a16:colId xmlns:a16="http://schemas.microsoft.com/office/drawing/2014/main" val="2984730536"/>
                    </a:ext>
                  </a:extLst>
                </a:gridCol>
              </a:tblGrid>
              <a:tr h="541436">
                <a:tc>
                  <a:txBody>
                    <a:bodyPr/>
                    <a:lstStyle/>
                    <a:p>
                      <a:pPr marL="112395" marR="10922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op1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1915" marR="8128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 op1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18306299"/>
                  </a:ext>
                </a:extLst>
              </a:tr>
              <a:tr h="544621">
                <a:tc>
                  <a:txBody>
                    <a:bodyPr/>
                    <a:lstStyle/>
                    <a:p>
                      <a:pPr marL="1270" marR="0" algn="ctr">
                        <a:lnSpc>
                          <a:spcPts val="160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540" marR="0" algn="ctr">
                        <a:lnSpc>
                          <a:spcPts val="160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41956858"/>
                  </a:ext>
                </a:extLst>
              </a:tr>
              <a:tr h="544621">
                <a:tc>
                  <a:txBody>
                    <a:bodyPr/>
                    <a:lstStyle/>
                    <a:p>
                      <a:pPr marL="1270" marR="0" algn="ctr">
                        <a:lnSpc>
                          <a:spcPts val="1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540" marR="0" algn="ctr">
                        <a:lnSpc>
                          <a:spcPts val="1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25495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485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75A8-E562-5EDE-4D4A-9C0B795BA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0"/>
            <a:ext cx="12085320" cy="6858000"/>
          </a:xfrm>
        </p:spPr>
        <p:txBody>
          <a:bodyPr/>
          <a:lstStyle/>
          <a:p>
            <a:pPr marL="0" indent="0">
              <a:buNone/>
            </a:pPr>
            <a:r>
              <a:rPr lang="en-US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Bitwise</a:t>
            </a:r>
            <a:r>
              <a:rPr lang="en-US" b="1" kern="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b="1" kern="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(&amp;)</a:t>
            </a:r>
            <a:r>
              <a:rPr lang="en-US" b="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b="1" kern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X=9  y=7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convert the given no to binary no and then perform bitwise operation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x=1001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pc="-3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y=0111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z=</a:t>
            </a:r>
            <a:r>
              <a:rPr lang="en-US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0001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Next convert the binary no to decimal no to get the result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b="1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7=1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721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F815D9A-012F-472A-8B70-06C00E7683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32802"/>
              </p:ext>
            </p:extLst>
          </p:nvPr>
        </p:nvGraphicFramePr>
        <p:xfrm>
          <a:off x="60960" y="0"/>
          <a:ext cx="12131040" cy="685800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{BC89EF96-8CEA-46FF-86C4-4CE0E7609802}</a:tableStyleId>
              </a:tblPr>
              <a:tblGrid>
                <a:gridCol w="2402510">
                  <a:extLst>
                    <a:ext uri="{9D8B030D-6E8A-4147-A177-3AD203B41FA5}">
                      <a16:colId xmlns:a16="http://schemas.microsoft.com/office/drawing/2014/main" val="935303595"/>
                    </a:ext>
                  </a:extLst>
                </a:gridCol>
                <a:gridCol w="4146714">
                  <a:extLst>
                    <a:ext uri="{9D8B030D-6E8A-4147-A177-3AD203B41FA5}">
                      <a16:colId xmlns:a16="http://schemas.microsoft.com/office/drawing/2014/main" val="3957147154"/>
                    </a:ext>
                  </a:extLst>
                </a:gridCol>
                <a:gridCol w="1133246">
                  <a:extLst>
                    <a:ext uri="{9D8B030D-6E8A-4147-A177-3AD203B41FA5}">
                      <a16:colId xmlns:a16="http://schemas.microsoft.com/office/drawing/2014/main" val="1577652080"/>
                    </a:ext>
                  </a:extLst>
                </a:gridCol>
                <a:gridCol w="4448570">
                  <a:extLst>
                    <a:ext uri="{9D8B030D-6E8A-4147-A177-3AD203B41FA5}">
                      <a16:colId xmlns:a16="http://schemas.microsoft.com/office/drawing/2014/main" val="512970603"/>
                    </a:ext>
                  </a:extLst>
                </a:gridCol>
              </a:tblGrid>
              <a:tr h="656803">
                <a:tc>
                  <a:txBody>
                    <a:bodyPr/>
                    <a:lstStyle/>
                    <a:p>
                      <a:pPr marL="6921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</a:t>
                      </a:r>
                      <a:r>
                        <a:rPr lang="en-US" sz="2000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en-US" sz="20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573405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8580" marR="573405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 with type</a:t>
                      </a:r>
                      <a:r>
                        <a:rPr lang="en-US" sz="2000" spc="-33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qualifier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50165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2000" spc="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(byte)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</a:t>
                      </a:r>
                    </a:p>
                    <a:p>
                      <a:pPr marL="6858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06300081"/>
                  </a:ext>
                </a:extLst>
              </a:tr>
              <a:tr h="1128768">
                <a:tc>
                  <a:txBody>
                    <a:bodyPr/>
                    <a:lstStyle/>
                    <a:p>
                      <a:pPr marL="692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92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61341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marL="68580" marR="61341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signed char</a:t>
                      </a:r>
                    </a:p>
                    <a:p>
                      <a:pPr marL="68580" marR="61341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marL="68580" marR="61341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unsigned char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</a:p>
                    <a:p>
                      <a:pPr marL="6858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</a:endParaRPr>
                    </a:p>
                    <a:p>
                      <a:pPr marL="68580" marR="0" algn="ctr">
                        <a:lnSpc>
                          <a:spcPts val="15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-128</a:t>
                      </a:r>
                      <a:r>
                        <a:rPr lang="en-US" sz="2000" b="0" spc="-5" dirty="0">
                          <a:effectLst/>
                        </a:rPr>
                        <a:t> </a:t>
                      </a:r>
                      <a:r>
                        <a:rPr lang="en-US" sz="2000" b="0" dirty="0">
                          <a:effectLst/>
                        </a:rPr>
                        <a:t>to</a:t>
                      </a:r>
                      <a:r>
                        <a:rPr lang="en-US" sz="2000" b="0" spc="-5" dirty="0">
                          <a:effectLst/>
                        </a:rPr>
                        <a:t> </a:t>
                      </a:r>
                      <a:r>
                        <a:rPr lang="en-US" sz="2000" b="0" dirty="0">
                          <a:effectLst/>
                        </a:rPr>
                        <a:t>127</a:t>
                      </a:r>
                    </a:p>
                    <a:p>
                      <a:pPr marL="6858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b="0" dirty="0">
                        <a:effectLst/>
                      </a:endParaRPr>
                    </a:p>
                    <a:p>
                      <a:pPr marL="68580" marR="0" algn="l">
                        <a:lnSpc>
                          <a:spcPts val="15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0 to 255</a:t>
                      </a:r>
                      <a:endParaRPr lang="en-I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19130042"/>
                  </a:ext>
                </a:extLst>
              </a:tr>
              <a:tr h="574901">
                <a:tc>
                  <a:txBody>
                    <a:bodyPr/>
                    <a:lstStyle/>
                    <a:p>
                      <a:pPr marL="69215" marR="0" algn="ctr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9215" marR="0" algn="ctr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 algn="l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marL="68580" marR="0" algn="l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or signed int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</a:t>
                      </a:r>
                    </a:p>
                    <a:p>
                      <a:pPr marL="68580" marR="0" algn="ctr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 algn="l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effectLst/>
                      </a:endParaRPr>
                    </a:p>
                    <a:p>
                      <a:pPr marL="68580" marR="0" algn="l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-32768</a:t>
                      </a:r>
                      <a:r>
                        <a:rPr lang="en-US" sz="2000" b="0" spc="-5" dirty="0">
                          <a:effectLst/>
                        </a:rPr>
                        <a:t> </a:t>
                      </a:r>
                      <a:r>
                        <a:rPr lang="en-US" sz="2000" b="0" dirty="0">
                          <a:effectLst/>
                        </a:rPr>
                        <a:t>to</a:t>
                      </a:r>
                      <a:r>
                        <a:rPr lang="en-US" sz="2000" b="0" spc="-5" dirty="0">
                          <a:effectLst/>
                        </a:rPr>
                        <a:t> </a:t>
                      </a:r>
                      <a:r>
                        <a:rPr lang="en-US" sz="2000" b="0" dirty="0">
                          <a:effectLst/>
                        </a:rPr>
                        <a:t>32767</a:t>
                      </a:r>
                      <a:endParaRPr lang="en-I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04650280"/>
                  </a:ext>
                </a:extLst>
              </a:tr>
              <a:tr h="5643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 algn="l">
                        <a:lnSpc>
                          <a:spcPts val="15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marL="68580" marR="0" algn="l">
                        <a:lnSpc>
                          <a:spcPts val="15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unsigned int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ts val="15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marL="68580" marR="0" algn="ctr">
                        <a:lnSpc>
                          <a:spcPts val="15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 algn="l">
                        <a:lnSpc>
                          <a:spcPts val="15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effectLst/>
                      </a:endParaRPr>
                    </a:p>
                    <a:p>
                      <a:pPr marL="68580" marR="0" algn="l">
                        <a:lnSpc>
                          <a:spcPts val="15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0 to 65535</a:t>
                      </a:r>
                      <a:endParaRPr lang="en-I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44579158"/>
                  </a:ext>
                </a:extLst>
              </a:tr>
              <a:tr h="5643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 algn="l">
                        <a:lnSpc>
                          <a:spcPts val="15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marL="68580" marR="0" algn="l">
                        <a:lnSpc>
                          <a:spcPts val="15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short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int or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signed short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int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ts val="15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marL="68580" marR="0" algn="ctr">
                        <a:lnSpc>
                          <a:spcPts val="15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 algn="l">
                        <a:lnSpc>
                          <a:spcPts val="15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effectLst/>
                      </a:endParaRPr>
                    </a:p>
                    <a:p>
                      <a:pPr marL="68580" marR="0" algn="l">
                        <a:lnSpc>
                          <a:spcPts val="15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-128</a:t>
                      </a:r>
                      <a:r>
                        <a:rPr lang="en-US" sz="2000" b="0" spc="-5" dirty="0">
                          <a:effectLst/>
                        </a:rPr>
                        <a:t> </a:t>
                      </a:r>
                      <a:r>
                        <a:rPr lang="en-US" sz="2000" b="0" dirty="0">
                          <a:effectLst/>
                        </a:rPr>
                        <a:t>to</a:t>
                      </a:r>
                      <a:r>
                        <a:rPr lang="en-US" sz="2000" b="0" spc="-5" dirty="0">
                          <a:effectLst/>
                        </a:rPr>
                        <a:t> </a:t>
                      </a:r>
                      <a:r>
                        <a:rPr lang="en-US" sz="2000" b="0" dirty="0">
                          <a:effectLst/>
                        </a:rPr>
                        <a:t>127</a:t>
                      </a:r>
                      <a:endParaRPr lang="en-I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18856362"/>
                  </a:ext>
                </a:extLst>
              </a:tr>
              <a:tr h="5626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 algn="l">
                        <a:lnSpc>
                          <a:spcPts val="15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marL="68580" marR="0" algn="l">
                        <a:lnSpc>
                          <a:spcPts val="15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unsigned short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int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ts val="15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marL="68580" marR="0" algn="ctr">
                        <a:lnSpc>
                          <a:spcPts val="15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 algn="l">
                        <a:lnSpc>
                          <a:spcPts val="15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effectLst/>
                      </a:endParaRPr>
                    </a:p>
                    <a:p>
                      <a:pPr marL="68580" marR="0" algn="l">
                        <a:lnSpc>
                          <a:spcPts val="15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0 to 255</a:t>
                      </a:r>
                      <a:endParaRPr lang="en-I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48144996"/>
                  </a:ext>
                </a:extLst>
              </a:tr>
              <a:tr h="5643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 algn="l">
                        <a:lnSpc>
                          <a:spcPts val="15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marL="68580" marR="0" algn="l">
                        <a:lnSpc>
                          <a:spcPts val="15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long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int or signed long int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ts val="15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marL="68580" marR="0" algn="ctr">
                        <a:lnSpc>
                          <a:spcPts val="15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 algn="l">
                        <a:lnSpc>
                          <a:spcPts val="15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effectLst/>
                      </a:endParaRPr>
                    </a:p>
                    <a:p>
                      <a:pPr marL="68580" marR="0" algn="l">
                        <a:lnSpc>
                          <a:spcPts val="15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-2147483648</a:t>
                      </a:r>
                      <a:r>
                        <a:rPr lang="en-US" sz="2000" b="0" spc="-5" dirty="0">
                          <a:effectLst/>
                        </a:rPr>
                        <a:t> </a:t>
                      </a:r>
                      <a:r>
                        <a:rPr lang="en-US" sz="2000" b="0" dirty="0">
                          <a:effectLst/>
                        </a:rPr>
                        <a:t>to</a:t>
                      </a:r>
                      <a:r>
                        <a:rPr lang="en-US" sz="2000" b="0" spc="-5" dirty="0">
                          <a:effectLst/>
                        </a:rPr>
                        <a:t> </a:t>
                      </a:r>
                      <a:r>
                        <a:rPr lang="en-US" sz="2000" b="0" dirty="0">
                          <a:effectLst/>
                        </a:rPr>
                        <a:t>2147483647</a:t>
                      </a:r>
                      <a:endParaRPr lang="en-I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09867749"/>
                  </a:ext>
                </a:extLst>
              </a:tr>
              <a:tr h="5521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 algn="l">
                        <a:lnSpc>
                          <a:spcPts val="14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marL="68580" marR="0" algn="l">
                        <a:lnSpc>
                          <a:spcPts val="14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unsigned long int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ts val="14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marL="68580" marR="0" algn="ctr">
                        <a:lnSpc>
                          <a:spcPts val="14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 algn="l">
                        <a:lnSpc>
                          <a:spcPts val="14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effectLst/>
                      </a:endParaRPr>
                    </a:p>
                    <a:p>
                      <a:pPr marL="68580" marR="0" algn="l">
                        <a:lnSpc>
                          <a:spcPts val="14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0 to 4294967295</a:t>
                      </a:r>
                      <a:endParaRPr lang="en-I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4718922"/>
                  </a:ext>
                </a:extLst>
              </a:tr>
              <a:tr h="562630">
                <a:tc>
                  <a:txBody>
                    <a:bodyPr/>
                    <a:lstStyle/>
                    <a:p>
                      <a:pPr marL="69215" marR="0" algn="ctr">
                        <a:lnSpc>
                          <a:spcPts val="15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9215" marR="0" algn="ctr">
                        <a:lnSpc>
                          <a:spcPts val="15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 algn="l">
                        <a:lnSpc>
                          <a:spcPts val="15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marL="68580" marR="0" algn="l">
                        <a:lnSpc>
                          <a:spcPts val="15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float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ts val="15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marL="68580" marR="0" algn="ctr">
                        <a:lnSpc>
                          <a:spcPts val="15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 algn="l">
                        <a:lnSpc>
                          <a:spcPts val="15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effectLst/>
                      </a:endParaRPr>
                    </a:p>
                    <a:p>
                      <a:pPr marL="68580" marR="0" algn="l">
                        <a:lnSpc>
                          <a:spcPts val="15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-3.4E-38</a:t>
                      </a:r>
                      <a:r>
                        <a:rPr lang="en-US" sz="2000" b="0" spc="-10" dirty="0">
                          <a:effectLst/>
                        </a:rPr>
                        <a:t> </a:t>
                      </a:r>
                      <a:r>
                        <a:rPr lang="en-US" sz="2000" b="0" dirty="0">
                          <a:effectLst/>
                        </a:rPr>
                        <a:t>to</a:t>
                      </a:r>
                      <a:r>
                        <a:rPr lang="en-US" sz="2000" b="0" spc="-10" dirty="0">
                          <a:effectLst/>
                        </a:rPr>
                        <a:t> </a:t>
                      </a:r>
                      <a:r>
                        <a:rPr lang="en-US" sz="2000" b="0" dirty="0">
                          <a:effectLst/>
                        </a:rPr>
                        <a:t>3.4E+38</a:t>
                      </a:r>
                      <a:endParaRPr lang="en-I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66156072"/>
                  </a:ext>
                </a:extLst>
              </a:tr>
              <a:tr h="574901">
                <a:tc>
                  <a:txBody>
                    <a:bodyPr/>
                    <a:lstStyle/>
                    <a:p>
                      <a:pPr marL="69215" marR="0" algn="ctr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9215" marR="0" algn="ctr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 algn="l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marL="68580" marR="0" algn="l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double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marL="68580" marR="0" algn="ctr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 algn="l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effectLst/>
                      </a:endParaRPr>
                    </a:p>
                    <a:p>
                      <a:pPr marL="68580" marR="0" algn="l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1.7E-308</a:t>
                      </a:r>
                      <a:r>
                        <a:rPr lang="en-US" sz="2000" b="0" spc="-15" dirty="0">
                          <a:effectLst/>
                        </a:rPr>
                        <a:t> </a:t>
                      </a:r>
                      <a:r>
                        <a:rPr lang="en-US" sz="2000" b="0" dirty="0">
                          <a:effectLst/>
                        </a:rPr>
                        <a:t>to</a:t>
                      </a:r>
                      <a:r>
                        <a:rPr lang="en-US" sz="2000" b="0" spc="-10" dirty="0">
                          <a:effectLst/>
                        </a:rPr>
                        <a:t> </a:t>
                      </a:r>
                      <a:r>
                        <a:rPr lang="en-US" sz="2000" b="0" dirty="0">
                          <a:effectLst/>
                        </a:rPr>
                        <a:t>1.7E+308</a:t>
                      </a:r>
                      <a:endParaRPr lang="en-I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05772578"/>
                  </a:ext>
                </a:extLst>
              </a:tr>
              <a:tr h="55211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 algn="l">
                        <a:lnSpc>
                          <a:spcPts val="14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marL="68580" marR="0" algn="l">
                        <a:lnSpc>
                          <a:spcPts val="14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Long double</a:t>
                      </a:r>
                      <a:endParaRPr lang="en-I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ts val="14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effectLst/>
                      </a:endParaRPr>
                    </a:p>
                    <a:p>
                      <a:pPr marL="68580" marR="0" algn="ctr">
                        <a:lnSpc>
                          <a:spcPts val="14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10</a:t>
                      </a:r>
                      <a:endParaRPr lang="en-I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 algn="l">
                        <a:lnSpc>
                          <a:spcPts val="14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effectLst/>
                      </a:endParaRPr>
                    </a:p>
                    <a:p>
                      <a:pPr marL="68580" marR="0" algn="l">
                        <a:lnSpc>
                          <a:spcPts val="14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3.4E-4932</a:t>
                      </a:r>
                      <a:r>
                        <a:rPr lang="en-US" sz="2000" b="0" spc="-15" dirty="0">
                          <a:effectLst/>
                        </a:rPr>
                        <a:t> </a:t>
                      </a:r>
                      <a:r>
                        <a:rPr lang="en-US" sz="2000" b="0" dirty="0">
                          <a:effectLst/>
                        </a:rPr>
                        <a:t>to</a:t>
                      </a:r>
                      <a:r>
                        <a:rPr lang="en-US" sz="2000" b="0" spc="-15" dirty="0">
                          <a:effectLst/>
                        </a:rPr>
                        <a:t> </a:t>
                      </a:r>
                      <a:r>
                        <a:rPr lang="en-US" sz="2000" b="0" dirty="0">
                          <a:effectLst/>
                        </a:rPr>
                        <a:t>1.1E+4932</a:t>
                      </a:r>
                      <a:endParaRPr lang="en-I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09214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410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48732-7541-F0B4-A049-9E30EFC41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u="sng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Special operators:</a:t>
            </a:r>
            <a:endParaRPr lang="en-IN" sz="3200" b="1" u="sng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supports some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special</a:t>
            </a:r>
            <a:r>
              <a:rPr lang="en-US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operators</a:t>
            </a:r>
            <a:r>
              <a:rPr lang="en-US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interest</a:t>
            </a:r>
            <a:r>
              <a:rPr lang="en-US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such</a:t>
            </a:r>
            <a:r>
              <a:rPr lang="en-US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as: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Comma</a:t>
            </a:r>
            <a:r>
              <a:rPr lang="en-US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en-US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(,)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size of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pointer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operators (&amp;,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</a:t>
            </a:r>
            <a:r>
              <a:rPr lang="en-US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selection</a:t>
            </a:r>
            <a:r>
              <a:rPr lang="en-US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operators</a:t>
            </a:r>
            <a:r>
              <a:rPr lang="en-US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(.,</a:t>
            </a:r>
            <a:r>
              <a:rPr lang="en-US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-&gt;)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call</a:t>
            </a:r>
            <a:r>
              <a:rPr lang="en-US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symbol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array</a:t>
            </a:r>
            <a:r>
              <a:rPr lang="en-US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subscript</a:t>
            </a:r>
            <a:r>
              <a:rPr lang="en-US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en-US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[]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02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7A78A-523C-0FB8-D6C3-8F7DC5C64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0"/>
            <a:ext cx="12085320" cy="6858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Enumerated (or </a:t>
            </a:r>
            <a:r>
              <a:rPr lang="en-US" sz="36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36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in C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defined data type. It is mainly used to assign name to integral constant.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declare new enumerated data type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week{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Mon,Tue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Wed}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week day </a:t>
            </a:r>
          </a:p>
          <a:p>
            <a:pPr marL="0" indent="0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week{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Mon, Tue,  Wed,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Thrus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Fri,  Sat, Sun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int main()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{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week day;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day=Wed;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d”,day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return 0;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}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Output:    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762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7A41C-1945-C113-74B4-1D531C1D8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085320" cy="68580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Input/Output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has standard libraries that allow input and output in a program.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(standard input output header ) file has methods for input and output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1.printf() 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print the value on the console screen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(“&lt;format string&gt;”,&lt;list of variable&gt;);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2.scanf()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-this function read the value from console(keyboard).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(“&lt;format string&gt;”, &amp;list of variable);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Ampersand(&amp;) before variable is must. &amp; is an “Address of operator”. It gives location number used by variable in memory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6499B3-CD47-D85B-3103-6EB2B0E6A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162370"/>
              </p:ext>
            </p:extLst>
          </p:nvPr>
        </p:nvGraphicFramePr>
        <p:xfrm>
          <a:off x="2032000" y="4404360"/>
          <a:ext cx="8128000" cy="230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273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84390619"/>
                    </a:ext>
                  </a:extLst>
                </a:gridCol>
              </a:tblGrid>
              <a:tr h="46024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format specifier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696961"/>
                  </a:ext>
                </a:extLst>
              </a:tr>
              <a:tr h="46024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%c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290681"/>
                  </a:ext>
                </a:extLst>
              </a:tr>
              <a:tr h="46024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%d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547079"/>
                  </a:ext>
                </a:extLst>
              </a:tr>
              <a:tr h="46024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%f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102448"/>
                  </a:ext>
                </a:extLst>
              </a:tr>
              <a:tr h="46024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lf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774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22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C4595-7F6B-0399-F111-A5A586B12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4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</a:p>
          <a:p>
            <a:pPr marR="79375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  <a:tabLst>
                <a:tab pos="520065" algn="l"/>
                <a:tab pos="52070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operator is a symbol that tells the compiler to perform certain mathematical or logical manipulations.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  <a:tabLst>
                <a:tab pos="520065" algn="l"/>
                <a:tab pos="52070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are used in programs to manipulate data and variables. Operator specifies which operation we need to perform.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operators-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types ( Based on operands)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Unary Operators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 one operand.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SzPts val="1400"/>
              <a:buNone/>
              <a:tabLst>
                <a:tab pos="520700" algn="l"/>
              </a:tabLst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2.  Binary Operators-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 two operands.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tabLst>
                <a:tab pos="520700" algn="l"/>
              </a:tabLst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3.  Ternary Operators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require three operands.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18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17871-8E05-25AA-D413-983631AE7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Operators</a:t>
            </a:r>
          </a:p>
          <a:p>
            <a:pPr marL="0" marR="0" indent="0">
              <a:lnSpc>
                <a:spcPts val="170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'C'</a:t>
            </a:r>
            <a:r>
              <a:rPr lang="en-US" b="1" kern="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operators can</a:t>
            </a:r>
            <a:r>
              <a:rPr lang="en-US" b="1" kern="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n-US" b="1" kern="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classified</a:t>
            </a:r>
            <a:r>
              <a:rPr lang="en-US" b="1" kern="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into 8</a:t>
            </a:r>
            <a:r>
              <a:rPr lang="en-US" b="1" kern="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categories.</a:t>
            </a:r>
            <a:endParaRPr lang="en-IN" b="1" kern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rabicPeriod"/>
              <a:tabLst>
                <a:tab pos="5207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Arithmetic</a:t>
            </a:r>
            <a:r>
              <a:rPr lang="en-US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operators.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rabicPeriod"/>
              <a:tabLst>
                <a:tab pos="5207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Relational</a:t>
            </a:r>
            <a:r>
              <a:rPr lang="en-US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operators.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rabicPeriod"/>
              <a:tabLst>
                <a:tab pos="5207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Logical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operators.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rabicPeriod"/>
              <a:tabLst>
                <a:tab pos="5207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</a:t>
            </a:r>
            <a:r>
              <a:rPr lang="en-US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operators.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rabicPeriod"/>
              <a:tabLst>
                <a:tab pos="5207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Increment and</a:t>
            </a:r>
            <a:r>
              <a:rPr lang="en-US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decrement</a:t>
            </a:r>
            <a:r>
              <a:rPr lang="en-US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operators.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rabicPeriod"/>
              <a:tabLst>
                <a:tab pos="5207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Conditional</a:t>
            </a:r>
            <a:r>
              <a:rPr lang="en-US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operators.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rabicPeriod"/>
              <a:tabLst>
                <a:tab pos="5207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Bitwise</a:t>
            </a:r>
            <a:r>
              <a:rPr lang="en-US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operators.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 panose="020F0502020204030204" pitchFamily="34" charset="0"/>
              <a:buAutoNum type="arabicPeriod"/>
              <a:tabLst>
                <a:tab pos="5207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Special</a:t>
            </a:r>
            <a:r>
              <a:rPr lang="en-US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operators.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40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6497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77EE7-E427-5570-6209-C77E6B108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0"/>
            <a:ext cx="12085320" cy="68580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Arithmetic</a:t>
            </a:r>
            <a:r>
              <a:rPr lang="en-US" b="1" u="sng" spc="-15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operators</a:t>
            </a:r>
            <a:r>
              <a:rPr lang="en-US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'C'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provides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all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basic arithmetic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operators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3510CD-EFFF-CEB7-BFCE-6744B4667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408231"/>
              </p:ext>
            </p:extLst>
          </p:nvPr>
        </p:nvGraphicFramePr>
        <p:xfrm>
          <a:off x="1463041" y="807720"/>
          <a:ext cx="6522720" cy="310895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{D7AC3CCA-C797-4891-BE02-D94E43425B78}</a:tableStyleId>
              </a:tblPr>
              <a:tblGrid>
                <a:gridCol w="1773605">
                  <a:extLst>
                    <a:ext uri="{9D8B030D-6E8A-4147-A177-3AD203B41FA5}">
                      <a16:colId xmlns:a16="http://schemas.microsoft.com/office/drawing/2014/main" val="3377598727"/>
                    </a:ext>
                  </a:extLst>
                </a:gridCol>
                <a:gridCol w="4749115">
                  <a:extLst>
                    <a:ext uri="{9D8B030D-6E8A-4147-A177-3AD203B41FA5}">
                      <a16:colId xmlns:a16="http://schemas.microsoft.com/office/drawing/2014/main" val="126798288"/>
                    </a:ext>
                  </a:extLst>
                </a:gridCol>
              </a:tblGrid>
              <a:tr h="450574">
                <a:tc>
                  <a:txBody>
                    <a:bodyPr/>
                    <a:lstStyle/>
                    <a:p>
                      <a:pPr marL="200025" marR="19304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Operator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61010" marR="45593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Meaning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80213205"/>
                  </a:ext>
                </a:extLst>
              </a:tr>
              <a:tr h="453224">
                <a:tc>
                  <a:txBody>
                    <a:bodyPr/>
                    <a:lstStyle/>
                    <a:p>
                      <a:pPr marL="5715" marR="0" algn="ctr">
                        <a:lnSpc>
                          <a:spcPts val="1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+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61010" marR="458470" algn="ctr">
                        <a:lnSpc>
                          <a:spcPts val="1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Addition</a:t>
                      </a:r>
                      <a:r>
                        <a:rPr lang="en-US" sz="1800" spc="-2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or Unary plus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6980329"/>
                  </a:ext>
                </a:extLst>
              </a:tr>
              <a:tr h="848139">
                <a:tc>
                  <a:txBody>
                    <a:bodyPr/>
                    <a:lstStyle/>
                    <a:p>
                      <a:pPr marL="5715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61010" marR="459105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Subtraction</a:t>
                      </a:r>
                      <a:r>
                        <a:rPr lang="en-US" sz="1800" spc="-1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or</a:t>
                      </a:r>
                      <a:r>
                        <a:rPr lang="en-US" sz="1800" spc="-1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Unary</a:t>
                      </a:r>
                      <a:r>
                        <a:rPr lang="en-US" sz="1800" spc="-5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minus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67913792"/>
                  </a:ext>
                </a:extLst>
              </a:tr>
              <a:tr h="453224">
                <a:tc>
                  <a:txBody>
                    <a:bodyPr/>
                    <a:lstStyle/>
                    <a:p>
                      <a:pPr marL="5715" marR="0" algn="ctr">
                        <a:lnSpc>
                          <a:spcPts val="160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*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61010" marR="455930" algn="ctr">
                        <a:lnSpc>
                          <a:spcPts val="160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Multiplication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5671921"/>
                  </a:ext>
                </a:extLst>
              </a:tr>
              <a:tr h="453224">
                <a:tc>
                  <a:txBody>
                    <a:bodyPr/>
                    <a:lstStyle/>
                    <a:p>
                      <a:pPr marL="4445" marR="0" algn="ctr">
                        <a:lnSpc>
                          <a:spcPts val="1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/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61010" marR="455295" algn="ctr">
                        <a:lnSpc>
                          <a:spcPts val="1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Division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91461334"/>
                  </a:ext>
                </a:extLst>
              </a:tr>
              <a:tr h="450574">
                <a:tc>
                  <a:txBody>
                    <a:bodyPr/>
                    <a:lstStyle/>
                    <a:p>
                      <a:pPr marL="508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%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61010" marR="457835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Modulo</a:t>
                      </a:r>
                      <a:r>
                        <a:rPr lang="en-US" sz="1800" spc="-5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division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92142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AB379E3-386D-76AF-8C64-DD5087A43B34}"/>
              </a:ext>
            </a:extLst>
          </p:cNvPr>
          <p:cNvSpPr txBox="1"/>
          <p:nvPr/>
        </p:nvSpPr>
        <p:spPr>
          <a:xfrm>
            <a:off x="1463041" y="4120086"/>
            <a:ext cx="8351519" cy="2598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Unary</a:t>
            </a:r>
            <a:r>
              <a:rPr lang="en-US" sz="20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minus example:</a:t>
            </a:r>
            <a:r>
              <a:rPr lang="en-US" sz="20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-2,</a:t>
            </a:r>
            <a:r>
              <a:rPr lang="en-US" sz="20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2*-1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Note:</a:t>
            </a:r>
            <a:r>
              <a:rPr lang="en-US" sz="2400" b="1" spc="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Modulo</a:t>
            </a:r>
            <a:r>
              <a:rPr lang="en-US" sz="2000" spc="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division</a:t>
            </a:r>
            <a:r>
              <a:rPr lang="en-US" sz="2000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operator</a:t>
            </a:r>
            <a:r>
              <a:rPr lang="en-US" sz="2000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(%)</a:t>
            </a:r>
            <a:r>
              <a:rPr lang="en-US" sz="2000" spc="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2000" spc="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used</a:t>
            </a:r>
            <a:r>
              <a:rPr lang="en-US" sz="2000" spc="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only</a:t>
            </a:r>
            <a:r>
              <a:rPr lang="en-US" sz="2000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2000" spc="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integral</a:t>
            </a:r>
            <a:r>
              <a:rPr lang="en-US" sz="2000" spc="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values</a:t>
            </a:r>
            <a:r>
              <a:rPr lang="en-US" sz="2000" spc="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2000" spc="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cannot</a:t>
            </a:r>
            <a:r>
              <a:rPr lang="en-US" sz="2000" spc="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</a:t>
            </a:r>
            <a:r>
              <a:rPr lang="en-US" sz="2000" spc="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used </a:t>
            </a:r>
            <a:r>
              <a:rPr lang="en-US" sz="2000" spc="-3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</a:t>
            </a:r>
            <a:r>
              <a:rPr lang="en-US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floating</a:t>
            </a:r>
            <a:r>
              <a:rPr lang="en-US" sz="20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point</a:t>
            </a:r>
            <a:r>
              <a:rPr lang="en-US" sz="20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55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0" marR="0">
              <a:spcBef>
                <a:spcPts val="5"/>
              </a:spcBef>
              <a:spcAft>
                <a:spcPts val="0"/>
              </a:spcAft>
              <a:tabLst>
                <a:tab pos="1002665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*, /, %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highest</a:t>
            </a:r>
            <a:r>
              <a:rPr lang="en-US" sz="20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precedence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0" marR="0">
              <a:spcBef>
                <a:spcPts val="5"/>
              </a:spcBef>
              <a:spcAft>
                <a:spcPts val="0"/>
              </a:spcAft>
              <a:tabLst>
                <a:tab pos="1007745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+,-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lowest</a:t>
            </a:r>
            <a:r>
              <a:rPr lang="en-US" sz="20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precedence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6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0C3C3-E814-AEEE-D4B9-0B72860B5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2.Relational</a:t>
            </a:r>
            <a:r>
              <a:rPr lang="en-US" b="1" u="sng" spc="-5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operators</a:t>
            </a:r>
            <a:r>
              <a:rPr lang="en-US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520065" algn="l"/>
                <a:tab pos="5207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These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operators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are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used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to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compare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the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quantities.</a:t>
            </a:r>
            <a:endParaRPr lang="en-IN" sz="20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520065" algn="l"/>
                <a:tab pos="5207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These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operators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are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used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to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identify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the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relation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between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quantities.</a:t>
            </a:r>
            <a:endParaRPr lang="en-IN" sz="20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293D67-B2F8-98A0-3B3F-C65E2E153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544302"/>
              </p:ext>
            </p:extLst>
          </p:nvPr>
        </p:nvGraphicFramePr>
        <p:xfrm>
          <a:off x="2133600" y="1676400"/>
          <a:ext cx="7147559" cy="201168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{D7AC3CCA-C797-4891-BE02-D94E43425B78}</a:tableStyleId>
              </a:tblPr>
              <a:tblGrid>
                <a:gridCol w="1943506">
                  <a:extLst>
                    <a:ext uri="{9D8B030D-6E8A-4147-A177-3AD203B41FA5}">
                      <a16:colId xmlns:a16="http://schemas.microsoft.com/office/drawing/2014/main" val="1734619901"/>
                    </a:ext>
                  </a:extLst>
                </a:gridCol>
                <a:gridCol w="5204053">
                  <a:extLst>
                    <a:ext uri="{9D8B030D-6E8A-4147-A177-3AD203B41FA5}">
                      <a16:colId xmlns:a16="http://schemas.microsoft.com/office/drawing/2014/main" val="3236110511"/>
                    </a:ext>
                  </a:extLst>
                </a:gridCol>
              </a:tblGrid>
              <a:tr h="286420">
                <a:tc>
                  <a:txBody>
                    <a:bodyPr/>
                    <a:lstStyle/>
                    <a:p>
                      <a:pPr marL="200025" marR="193040" algn="ctr" defTabSz="914400" rtl="0" eaLnBrk="1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Operator</a:t>
                      </a:r>
                      <a:endParaRPr lang="en-IN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00025" marR="193040" algn="ctr" defTabSz="914400" rtl="0" eaLnBrk="1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effectLst/>
                        </a:rPr>
                        <a:t>Meaning</a:t>
                      </a:r>
                      <a:endParaRPr lang="en-IN" sz="18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23384045"/>
                  </a:ext>
                </a:extLst>
              </a:tr>
              <a:tr h="288106">
                <a:tc>
                  <a:txBody>
                    <a:bodyPr/>
                    <a:lstStyle/>
                    <a:p>
                      <a:pPr marL="200025" marR="193040" algn="ctr" defTabSz="914400" rtl="0" eaLnBrk="1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&lt; </a:t>
                      </a:r>
                      <a:endParaRPr lang="en-IN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00025" marR="193040" algn="ctr" defTabSz="914400" rtl="0" eaLnBrk="1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is less than</a:t>
                      </a:r>
                      <a:endParaRPr lang="en-IN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68512357"/>
                  </a:ext>
                </a:extLst>
              </a:tr>
              <a:tr h="288106">
                <a:tc>
                  <a:txBody>
                    <a:bodyPr/>
                    <a:lstStyle/>
                    <a:p>
                      <a:pPr marL="200025" marR="193040" algn="ctr" defTabSz="914400" rtl="0" eaLnBrk="1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&lt;=</a:t>
                      </a:r>
                      <a:endParaRPr lang="en-IN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00025" marR="193040" algn="ctr" defTabSz="914400" rtl="0" eaLnBrk="1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is less than or equal</a:t>
                      </a:r>
                      <a:endParaRPr lang="en-IN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35659487"/>
                  </a:ext>
                </a:extLst>
              </a:tr>
              <a:tr h="286420">
                <a:tc>
                  <a:txBody>
                    <a:bodyPr/>
                    <a:lstStyle/>
                    <a:p>
                      <a:pPr marL="200025" marR="193040" algn="ctr" defTabSz="914400" rtl="0" eaLnBrk="1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effectLst/>
                        </a:rPr>
                        <a:t>&gt; </a:t>
                      </a:r>
                      <a:endParaRPr lang="en-IN" sz="18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00025" marR="193040" algn="ctr" defTabSz="914400" rtl="0" eaLnBrk="1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is greater than</a:t>
                      </a:r>
                      <a:endParaRPr lang="en-IN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4744466"/>
                  </a:ext>
                </a:extLst>
              </a:tr>
              <a:tr h="288106">
                <a:tc>
                  <a:txBody>
                    <a:bodyPr/>
                    <a:lstStyle/>
                    <a:p>
                      <a:pPr marL="200025" marR="193040" algn="ctr" defTabSz="914400" rtl="0" eaLnBrk="1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effectLst/>
                        </a:rPr>
                        <a:t>&gt;=</a:t>
                      </a:r>
                      <a:endParaRPr lang="en-IN" sz="18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00025" marR="193040" algn="ctr" defTabSz="914400" rtl="0" eaLnBrk="1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is greater than or equal</a:t>
                      </a:r>
                      <a:endParaRPr lang="en-IN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0502202"/>
                  </a:ext>
                </a:extLst>
              </a:tr>
              <a:tr h="286420">
                <a:tc>
                  <a:txBody>
                    <a:bodyPr/>
                    <a:lstStyle/>
                    <a:p>
                      <a:pPr marL="200025" marR="193040" algn="ctr" defTabSz="914400" rtl="0" eaLnBrk="1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effectLst/>
                        </a:rPr>
                        <a:t>==</a:t>
                      </a:r>
                      <a:endParaRPr lang="en-IN" sz="18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00025" marR="193040" algn="ctr" defTabSz="914400" rtl="0" eaLnBrk="1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is equal to</a:t>
                      </a:r>
                      <a:endParaRPr lang="en-IN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73633436"/>
                  </a:ext>
                </a:extLst>
              </a:tr>
              <a:tr h="288106">
                <a:tc>
                  <a:txBody>
                    <a:bodyPr/>
                    <a:lstStyle/>
                    <a:p>
                      <a:pPr marL="200025" marR="193040" algn="ctr" defTabSz="914400" rtl="0" eaLnBrk="1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effectLst/>
                        </a:rPr>
                        <a:t>!=</a:t>
                      </a:r>
                      <a:endParaRPr lang="en-IN" sz="18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00025" marR="193040" algn="ctr" defTabSz="914400" rtl="0" eaLnBrk="1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is not equal to</a:t>
                      </a:r>
                      <a:endParaRPr lang="en-IN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420066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6A603ED-4F18-B965-5416-93F7B3BBA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420700"/>
              </p:ext>
            </p:extLst>
          </p:nvPr>
        </p:nvGraphicFramePr>
        <p:xfrm>
          <a:off x="2133601" y="3870960"/>
          <a:ext cx="7147558" cy="284177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{D7AC3CCA-C797-4891-BE02-D94E43425B78}</a:tableStyleId>
              </a:tblPr>
              <a:tblGrid>
                <a:gridCol w="4099765">
                  <a:extLst>
                    <a:ext uri="{9D8B030D-6E8A-4147-A177-3AD203B41FA5}">
                      <a16:colId xmlns:a16="http://schemas.microsoft.com/office/drawing/2014/main" val="4071297612"/>
                    </a:ext>
                  </a:extLst>
                </a:gridCol>
                <a:gridCol w="3047793">
                  <a:extLst>
                    <a:ext uri="{9D8B030D-6E8A-4147-A177-3AD203B41FA5}">
                      <a16:colId xmlns:a16="http://schemas.microsoft.com/office/drawing/2014/main" val="1965330561"/>
                    </a:ext>
                  </a:extLst>
                </a:gridCol>
              </a:tblGrid>
              <a:tr h="410736">
                <a:tc>
                  <a:txBody>
                    <a:bodyPr/>
                    <a:lstStyle/>
                    <a:p>
                      <a:pPr marL="107950" marR="104140" algn="ctr">
                        <a:lnSpc>
                          <a:spcPts val="1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107950" marR="104140" algn="ctr">
                        <a:lnSpc>
                          <a:spcPts val="1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Relational</a:t>
                      </a:r>
                      <a:r>
                        <a:rPr lang="en-US" sz="1800" spc="-2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Expression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430530" algn="r">
                        <a:lnSpc>
                          <a:spcPts val="1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0" marR="430530" algn="ctr">
                        <a:lnSpc>
                          <a:spcPts val="1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Result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56855960"/>
                  </a:ext>
                </a:extLst>
              </a:tr>
              <a:tr h="354984">
                <a:tc>
                  <a:txBody>
                    <a:bodyPr/>
                    <a:lstStyle/>
                    <a:p>
                      <a:pPr marL="107950" marR="103505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10&lt;20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4064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1(true)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29194249"/>
                  </a:ext>
                </a:extLst>
              </a:tr>
              <a:tr h="410736">
                <a:tc>
                  <a:txBody>
                    <a:bodyPr/>
                    <a:lstStyle/>
                    <a:p>
                      <a:pPr marL="107315" marR="104140" algn="ctr">
                        <a:lnSpc>
                          <a:spcPts val="1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107315" marR="104140" algn="ctr">
                        <a:lnSpc>
                          <a:spcPts val="1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20&lt;=10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88620" algn="ctr">
                        <a:lnSpc>
                          <a:spcPts val="1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0(false)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5366377"/>
                  </a:ext>
                </a:extLst>
              </a:tr>
              <a:tr h="410736">
                <a:tc>
                  <a:txBody>
                    <a:bodyPr/>
                    <a:lstStyle/>
                    <a:p>
                      <a:pPr marL="106680" marR="10414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106680" marR="10414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10&gt;5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405765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1(true)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21006902"/>
                  </a:ext>
                </a:extLst>
              </a:tr>
              <a:tr h="410736">
                <a:tc>
                  <a:txBody>
                    <a:bodyPr/>
                    <a:lstStyle/>
                    <a:p>
                      <a:pPr marL="106680" marR="104140" algn="ctr">
                        <a:lnSpc>
                          <a:spcPts val="160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106680" marR="104140" algn="ctr">
                        <a:lnSpc>
                          <a:spcPts val="160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10&gt;=4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406400" algn="ctr">
                        <a:lnSpc>
                          <a:spcPts val="160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1(true)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80640716"/>
                  </a:ext>
                </a:extLst>
              </a:tr>
              <a:tr h="410736">
                <a:tc>
                  <a:txBody>
                    <a:bodyPr/>
                    <a:lstStyle/>
                    <a:p>
                      <a:pPr marL="107315" marR="104140" algn="ctr">
                        <a:lnSpc>
                          <a:spcPts val="1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107315" marR="104140" algn="ctr">
                        <a:lnSpc>
                          <a:spcPts val="1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10==10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407035" algn="ctr">
                        <a:lnSpc>
                          <a:spcPts val="1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1(true)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8635804"/>
                  </a:ext>
                </a:extLst>
              </a:tr>
              <a:tr h="410736">
                <a:tc>
                  <a:txBody>
                    <a:bodyPr/>
                    <a:lstStyle/>
                    <a:p>
                      <a:pPr marL="107315" marR="10414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107315" marR="10414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10!=10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87985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0(false)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72841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17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7ED4A-5F36-7264-3287-D945DAF19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160"/>
            <a:ext cx="12192000" cy="67208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Logical</a:t>
            </a:r>
            <a:r>
              <a:rPr lang="en-US" b="1" u="sng" spc="-1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operators</a:t>
            </a:r>
            <a:r>
              <a:rPr lang="en-US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549275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400" spc="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logical</a:t>
            </a:r>
            <a:r>
              <a:rPr lang="en-US" sz="2400" spc="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operators</a:t>
            </a:r>
            <a:r>
              <a:rPr lang="en-US" sz="2400" spc="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&amp;&amp;</a:t>
            </a:r>
            <a:r>
              <a:rPr lang="en-US" sz="2400" spc="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400" spc="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||</a:t>
            </a:r>
            <a:r>
              <a:rPr lang="en-US" sz="2400" spc="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sz="2400" spc="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en-US" sz="2400" spc="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</a:t>
            </a:r>
            <a:r>
              <a:rPr lang="en-US" sz="2400" spc="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2400" spc="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want</a:t>
            </a:r>
            <a:r>
              <a:rPr lang="en-US" sz="2400" spc="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400" spc="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</a:t>
            </a:r>
            <a:r>
              <a:rPr lang="en-US" sz="2400" spc="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more</a:t>
            </a:r>
            <a:r>
              <a:rPr lang="en-US" sz="2400" spc="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</a:t>
            </a:r>
            <a:r>
              <a:rPr lang="en-US" sz="2400" spc="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2400" spc="-3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condition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decisions.</a:t>
            </a:r>
          </a:p>
          <a:p>
            <a:pPr marL="0" marR="549275" indent="0">
              <a:spcBef>
                <a:spcPts val="0"/>
              </a:spcBef>
              <a:buNone/>
            </a:pPr>
            <a:r>
              <a:rPr lang="en-US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Truth</a:t>
            </a:r>
            <a:r>
              <a:rPr lang="en-US" b="1" kern="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Table:</a:t>
            </a:r>
          </a:p>
          <a:p>
            <a:pPr marL="0" marR="549275" indent="0">
              <a:spcBef>
                <a:spcPts val="0"/>
              </a:spcBef>
              <a:buNone/>
            </a:pPr>
            <a:endParaRPr lang="en-US" sz="2400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549275" indent="0">
              <a:spcBef>
                <a:spcPts val="0"/>
              </a:spcBef>
              <a:buNone/>
            </a:pPr>
            <a:endParaRPr lang="en-US" sz="2400" b="0" kern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549275" indent="0">
              <a:spcBef>
                <a:spcPts val="0"/>
              </a:spcBef>
              <a:buNone/>
            </a:pPr>
            <a:endParaRPr lang="en-US" sz="2400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549275" indent="0">
              <a:spcBef>
                <a:spcPts val="0"/>
              </a:spcBef>
              <a:buNone/>
            </a:pPr>
            <a:endParaRPr lang="en-US" sz="2400" b="0" kern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549275" indent="0">
              <a:spcBef>
                <a:spcPts val="0"/>
              </a:spcBef>
              <a:buNone/>
            </a:pPr>
            <a:endParaRPr lang="en-US" sz="2400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549275" indent="0">
              <a:spcBef>
                <a:spcPts val="0"/>
              </a:spcBef>
              <a:buNone/>
            </a:pPr>
            <a:endParaRPr lang="en-US" sz="2400" b="0" kern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549275" indent="0">
              <a:spcBef>
                <a:spcPts val="0"/>
              </a:spcBef>
              <a:buNone/>
            </a:pPr>
            <a:endParaRPr lang="en-US" sz="2400" b="0" kern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549275" indent="0">
              <a:spcBef>
                <a:spcPts val="0"/>
              </a:spcBef>
              <a:buNone/>
            </a:pPr>
            <a:endParaRPr lang="en-US" sz="2400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42875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Local</a:t>
            </a:r>
            <a:r>
              <a:rPr lang="en-US" sz="2000" b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	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highest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precedence,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Associativity</a:t>
            </a:r>
            <a:r>
              <a:rPr lang="en-US" sz="2000" b="1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Right-&gt;</a:t>
            </a:r>
            <a:r>
              <a:rPr lang="en-US" sz="2000" b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None/>
              <a:tabLst>
                <a:tab pos="173228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Logical</a:t>
            </a:r>
            <a:r>
              <a:rPr lang="en-US" sz="2000" b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	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next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highest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precedence,</a:t>
            </a:r>
            <a:r>
              <a:rPr lang="en-US" sz="2000" spc="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Associativity</a:t>
            </a:r>
            <a:r>
              <a:rPr lang="en-US" sz="2000" b="1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2000" b="1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 -&gt;</a:t>
            </a:r>
            <a:r>
              <a:rPr lang="en-US" sz="2000" b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Right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61480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Logical</a:t>
            </a:r>
            <a:r>
              <a:rPr lang="en-US" sz="2000" b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	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lowest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precedence,</a:t>
            </a:r>
            <a:r>
              <a:rPr lang="en-US" sz="2000" spc="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Associativity</a:t>
            </a:r>
            <a:r>
              <a:rPr lang="en-US" sz="2000" b="1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2000" b="1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r>
              <a:rPr lang="en-US" sz="2000" b="1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2000" b="1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Right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549275" indent="0">
              <a:spcBef>
                <a:spcPts val="0"/>
              </a:spcBef>
              <a:buNone/>
            </a:pPr>
            <a:endParaRPr lang="en-US" sz="2400" b="0" kern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549275" indent="0">
              <a:spcBef>
                <a:spcPts val="0"/>
              </a:spcBef>
              <a:buNone/>
            </a:pPr>
            <a:endParaRPr lang="en-US" sz="2400" b="0" kern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549275" indent="0">
              <a:spcBef>
                <a:spcPts val="0"/>
              </a:spcBef>
              <a:buNone/>
            </a:pPr>
            <a:endParaRPr lang="en-US" sz="2400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549275" indent="0">
              <a:spcBef>
                <a:spcPts val="0"/>
              </a:spcBef>
              <a:buNone/>
            </a:pPr>
            <a:endParaRPr lang="en-US" sz="2400" b="0" kern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549275" indent="0">
              <a:spcBef>
                <a:spcPts val="0"/>
              </a:spcBef>
              <a:buNone/>
            </a:pPr>
            <a:endParaRPr lang="en-US" sz="2400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549275" indent="0">
              <a:spcBef>
                <a:spcPts val="0"/>
              </a:spcBef>
              <a:buNone/>
            </a:pPr>
            <a:endParaRPr lang="en-US" sz="2400" b="0" kern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549275" indent="0">
              <a:spcBef>
                <a:spcPts val="0"/>
              </a:spcBef>
              <a:buNone/>
            </a:pPr>
            <a:endParaRPr lang="en-US" sz="2400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549275" indent="0">
              <a:spcBef>
                <a:spcPts val="0"/>
              </a:spcBef>
              <a:buNone/>
            </a:pPr>
            <a:endParaRPr lang="en-US" sz="2400" b="0" kern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549275" indent="0">
              <a:spcBef>
                <a:spcPts val="0"/>
              </a:spcBef>
              <a:buNone/>
            </a:pPr>
            <a:endParaRPr lang="en-US" sz="2400" b="0" kern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549275" indent="0">
              <a:spcBef>
                <a:spcPts val="0"/>
              </a:spcBef>
              <a:buNone/>
            </a:pPr>
            <a:endParaRPr lang="en-US" sz="2400" b="0" kern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549275" indent="0">
              <a:spcBef>
                <a:spcPts val="0"/>
              </a:spcBef>
              <a:buNone/>
            </a:pPr>
            <a:endParaRPr lang="en-US" sz="2400" b="0" kern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549275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55"/>
              </a:spcBef>
              <a:spcAft>
                <a:spcPts val="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15A51C-F56B-F09A-BBCF-FB2E6D844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195846"/>
              </p:ext>
            </p:extLst>
          </p:nvPr>
        </p:nvGraphicFramePr>
        <p:xfrm>
          <a:off x="2519044" y="594360"/>
          <a:ext cx="6396356" cy="14935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2595797">
                  <a:extLst>
                    <a:ext uri="{9D8B030D-6E8A-4147-A177-3AD203B41FA5}">
                      <a16:colId xmlns:a16="http://schemas.microsoft.com/office/drawing/2014/main" val="1022894156"/>
                    </a:ext>
                  </a:extLst>
                </a:gridCol>
                <a:gridCol w="3800559">
                  <a:extLst>
                    <a:ext uri="{9D8B030D-6E8A-4147-A177-3AD203B41FA5}">
                      <a16:colId xmlns:a16="http://schemas.microsoft.com/office/drawing/2014/main" val="1709908656"/>
                    </a:ext>
                  </a:extLst>
                </a:gridCol>
              </a:tblGrid>
              <a:tr h="372286">
                <a:tc>
                  <a:txBody>
                    <a:bodyPr/>
                    <a:lstStyle/>
                    <a:p>
                      <a:pPr marL="200025" marR="19304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Operator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59410" marR="35433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Meaning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56529640"/>
                  </a:ext>
                </a:extLst>
              </a:tr>
              <a:tr h="374474">
                <a:tc>
                  <a:txBody>
                    <a:bodyPr/>
                    <a:lstStyle/>
                    <a:p>
                      <a:pPr marL="200025" marR="193675" algn="ctr">
                        <a:lnSpc>
                          <a:spcPts val="160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&amp;&amp;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59410" marR="354965" algn="ctr">
                        <a:lnSpc>
                          <a:spcPts val="160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Logical</a:t>
                      </a:r>
                      <a:r>
                        <a:rPr lang="en-US" sz="24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86247071"/>
                  </a:ext>
                </a:extLst>
              </a:tr>
              <a:tr h="374474">
                <a:tc>
                  <a:txBody>
                    <a:bodyPr/>
                    <a:lstStyle/>
                    <a:p>
                      <a:pPr marL="199390" marR="194310" algn="ctr">
                        <a:lnSpc>
                          <a:spcPts val="1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||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58140" marR="354965" algn="ctr">
                        <a:lnSpc>
                          <a:spcPts val="1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Logical</a:t>
                      </a:r>
                      <a:r>
                        <a:rPr lang="en-US" sz="24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6417363"/>
                  </a:ext>
                </a:extLst>
              </a:tr>
              <a:tr h="372286">
                <a:tc>
                  <a:txBody>
                    <a:bodyPr/>
                    <a:lstStyle/>
                    <a:p>
                      <a:pPr marL="5715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!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59410" marR="35433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Logical NOT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3897974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E0EF52C-2A63-8F9F-0167-22E1E940E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84783"/>
              </p:ext>
            </p:extLst>
          </p:nvPr>
        </p:nvGraphicFramePr>
        <p:xfrm>
          <a:off x="2758440" y="3185160"/>
          <a:ext cx="6614159" cy="205740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470191">
                  <a:extLst>
                    <a:ext uri="{9D8B030D-6E8A-4147-A177-3AD203B41FA5}">
                      <a16:colId xmlns:a16="http://schemas.microsoft.com/office/drawing/2014/main" val="3005139645"/>
                    </a:ext>
                  </a:extLst>
                </a:gridCol>
                <a:gridCol w="1727134">
                  <a:extLst>
                    <a:ext uri="{9D8B030D-6E8A-4147-A177-3AD203B41FA5}">
                      <a16:colId xmlns:a16="http://schemas.microsoft.com/office/drawing/2014/main" val="2801351507"/>
                    </a:ext>
                  </a:extLst>
                </a:gridCol>
                <a:gridCol w="1733090">
                  <a:extLst>
                    <a:ext uri="{9D8B030D-6E8A-4147-A177-3AD203B41FA5}">
                      <a16:colId xmlns:a16="http://schemas.microsoft.com/office/drawing/2014/main" val="284931505"/>
                    </a:ext>
                  </a:extLst>
                </a:gridCol>
                <a:gridCol w="1683744">
                  <a:extLst>
                    <a:ext uri="{9D8B030D-6E8A-4147-A177-3AD203B41FA5}">
                      <a16:colId xmlns:a16="http://schemas.microsoft.com/office/drawing/2014/main" val="2783198021"/>
                    </a:ext>
                  </a:extLst>
                </a:gridCol>
              </a:tblGrid>
              <a:tr h="410033">
                <a:tc>
                  <a:txBody>
                    <a:bodyPr/>
                    <a:lstStyle/>
                    <a:p>
                      <a:pPr marL="200025" marR="19431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op1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95275" marR="28956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op2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94945" marR="191135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op1</a:t>
                      </a:r>
                      <a:r>
                        <a:rPr lang="en-US" sz="2000" b="1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</a:t>
                      </a:r>
                      <a:r>
                        <a:rPr lang="en-US" sz="2000" b="1" spc="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op2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15900" marR="212725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op1</a:t>
                      </a:r>
                      <a:r>
                        <a:rPr lang="en-US" sz="2000" b="1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||</a:t>
                      </a:r>
                      <a:r>
                        <a:rPr lang="en-US" sz="2000" b="1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op2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04271944"/>
                  </a:ext>
                </a:extLst>
              </a:tr>
              <a:tr h="412445">
                <a:tc>
                  <a:txBody>
                    <a:bodyPr/>
                    <a:lstStyle/>
                    <a:p>
                      <a:pPr marL="200025" marR="194310" algn="ctr">
                        <a:lnSpc>
                          <a:spcPts val="1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Non-zero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94640" marR="290195" algn="ctr">
                        <a:lnSpc>
                          <a:spcPts val="1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Non-zero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" marR="0" algn="ctr">
                        <a:lnSpc>
                          <a:spcPts val="1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35786493"/>
                  </a:ext>
                </a:extLst>
              </a:tr>
              <a:tr h="410033">
                <a:tc>
                  <a:txBody>
                    <a:bodyPr/>
                    <a:lstStyle/>
                    <a:p>
                      <a:pPr marL="200025" marR="19431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Non-zero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715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09953041"/>
                  </a:ext>
                </a:extLst>
              </a:tr>
              <a:tr h="412445">
                <a:tc>
                  <a:txBody>
                    <a:bodyPr/>
                    <a:lstStyle/>
                    <a:p>
                      <a:pPr marL="4445" marR="0" algn="ctr">
                        <a:lnSpc>
                          <a:spcPts val="160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95275" marR="289560" algn="ctr">
                        <a:lnSpc>
                          <a:spcPts val="160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Non-zero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540" marR="0" algn="ctr">
                        <a:lnSpc>
                          <a:spcPts val="160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255" marR="0" algn="ctr">
                        <a:lnSpc>
                          <a:spcPts val="160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06155681"/>
                  </a:ext>
                </a:extLst>
              </a:tr>
              <a:tr h="412445">
                <a:tc>
                  <a:txBody>
                    <a:bodyPr/>
                    <a:lstStyle/>
                    <a:p>
                      <a:pPr marL="4445" marR="0" algn="ctr">
                        <a:lnSpc>
                          <a:spcPts val="1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715" marR="0" algn="ctr">
                        <a:lnSpc>
                          <a:spcPts val="1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ts val="1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620" marR="0" algn="ctr">
                        <a:lnSpc>
                          <a:spcPts val="16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81413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69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1954</Words>
  <Application>Microsoft Office PowerPoint</Application>
  <PresentationFormat>Widescreen</PresentationFormat>
  <Paragraphs>502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MT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Kumar</dc:creator>
  <cp:lastModifiedBy>Amit Kumar</cp:lastModifiedBy>
  <cp:revision>153</cp:revision>
  <dcterms:created xsi:type="dcterms:W3CDTF">2024-01-24T10:32:40Z</dcterms:created>
  <dcterms:modified xsi:type="dcterms:W3CDTF">2024-02-07T07:11:14Z</dcterms:modified>
</cp:coreProperties>
</file>