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97"/>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DA694-8109-4359-BE0E-D4AAD043E8CD}" type="datetimeFigureOut">
              <a:rPr lang="ro-RO" smtClean="0"/>
              <a:pPr/>
              <a:t>27.02.2024</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6707F2-F77D-47AB-9770-8DD2AE8C0560}" type="slidenum">
              <a:rPr lang="ro-RO" smtClean="0"/>
              <a:pPr/>
              <a:t>‹#›</a:t>
            </a:fld>
            <a:endParaRPr lang="ro-R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386707F2-F77D-47AB-9770-8DD2AE8C0560}" type="slidenum">
              <a:rPr lang="ro-RO" smtClean="0"/>
              <a:pPr/>
              <a:t>8</a:t>
            </a:fld>
            <a:endParaRPr lang="ro-R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386707F2-F77D-47AB-9770-8DD2AE8C0560}" type="slidenum">
              <a:rPr lang="ro-RO" smtClean="0"/>
              <a:pPr/>
              <a:t>16</a:t>
            </a:fld>
            <a:endParaRPr lang="ro-R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28800" y="2057400"/>
            <a:ext cx="5750293"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o-RO" sz="72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Food labelling</a:t>
            </a:r>
            <a:endParaRPr lang="en-US" sz="72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600" b="1" i="1" dirty="0">
                <a:latin typeface="Times New Roman" pitchFamily="18" charset="0"/>
                <a:cs typeface="Times New Roman" pitchFamily="18" charset="0"/>
              </a:rPr>
              <a:t>Nutritional claims</a:t>
            </a:r>
          </a:p>
        </p:txBody>
      </p:sp>
      <p:sp>
        <p:nvSpPr>
          <p:cNvPr id="3" name="Content Placeholder 2"/>
          <p:cNvSpPr>
            <a:spLocks noGrp="1"/>
          </p:cNvSpPr>
          <p:nvPr>
            <p:ph idx="1"/>
          </p:nvPr>
        </p:nvSpPr>
        <p:spPr>
          <a:xfrm>
            <a:off x="457200" y="1600201"/>
            <a:ext cx="8229600" cy="1219200"/>
          </a:xfrm>
        </p:spPr>
        <p:txBody>
          <a:bodyPr/>
          <a:lstStyle/>
          <a:p>
            <a:pPr algn="just">
              <a:buNone/>
            </a:pPr>
            <a:r>
              <a:rPr lang="ro-RO" dirty="0"/>
              <a:t>	</a:t>
            </a:r>
            <a:r>
              <a:rPr lang="ro-RO" sz="3600" dirty="0">
                <a:latin typeface="Times New Roman" pitchFamily="18" charset="0"/>
                <a:cs typeface="Times New Roman" pitchFamily="18" charset="0"/>
              </a:rPr>
              <a:t>R</a:t>
            </a:r>
            <a:r>
              <a:rPr lang="en-US" sz="3600" dirty="0" err="1">
                <a:latin typeface="Times New Roman" pitchFamily="18" charset="0"/>
                <a:cs typeface="Times New Roman" pitchFamily="18" charset="0"/>
              </a:rPr>
              <a:t>efers</a:t>
            </a:r>
            <a:r>
              <a:rPr lang="en-US" sz="3600" dirty="0">
                <a:latin typeface="Times New Roman" pitchFamily="18" charset="0"/>
                <a:cs typeface="Times New Roman" pitchFamily="18" charset="0"/>
              </a:rPr>
              <a:t> to products with a low fat, calorie, sugar-free, gluten-free diet</a:t>
            </a:r>
            <a:r>
              <a:rPr lang="ro-RO" sz="3600" dirty="0">
                <a:latin typeface="Times New Roman" pitchFamily="18" charset="0"/>
                <a:cs typeface="Times New Roman" pitchFamily="18" charset="0"/>
              </a:rPr>
              <a:t>. </a:t>
            </a:r>
          </a:p>
          <a:p>
            <a:pPr algn="just">
              <a:buNone/>
            </a:pPr>
            <a:endParaRPr lang="ro-RO" dirty="0"/>
          </a:p>
        </p:txBody>
      </p:sp>
      <p:pic>
        <p:nvPicPr>
          <p:cNvPr id="4" name="Picture 3" descr="e3c94f60ff2acc8f5ab2aa31c63072b6--fodmap-diet-low-fodmap.jpg"/>
          <p:cNvPicPr>
            <a:picLocks noChangeAspect="1"/>
          </p:cNvPicPr>
          <p:nvPr/>
        </p:nvPicPr>
        <p:blipFill>
          <a:blip r:embed="rId2" cstate="print"/>
          <a:stretch>
            <a:fillRect/>
          </a:stretch>
        </p:blipFill>
        <p:spPr>
          <a:xfrm>
            <a:off x="838200" y="2895600"/>
            <a:ext cx="2704395" cy="3429000"/>
          </a:xfrm>
          <a:prstGeom prst="rect">
            <a:avLst/>
          </a:prstGeom>
        </p:spPr>
      </p:pic>
      <p:pic>
        <p:nvPicPr>
          <p:cNvPr id="5" name="Picture 4" descr="group_lowfat_350x284.jpg"/>
          <p:cNvPicPr>
            <a:picLocks noChangeAspect="1"/>
          </p:cNvPicPr>
          <p:nvPr/>
        </p:nvPicPr>
        <p:blipFill>
          <a:blip r:embed="rId3" cstate="print"/>
          <a:stretch>
            <a:fillRect/>
          </a:stretch>
        </p:blipFill>
        <p:spPr>
          <a:xfrm>
            <a:off x="4267200" y="2895600"/>
            <a:ext cx="3800475" cy="342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600" b="1" i="1" dirty="0">
                <a:latin typeface="Times New Roman" pitchFamily="18" charset="0"/>
                <a:cs typeface="Times New Roman" pitchFamily="18" charset="0"/>
              </a:rPr>
              <a:t>Nutrition facts</a:t>
            </a:r>
          </a:p>
        </p:txBody>
      </p:sp>
      <p:sp>
        <p:nvSpPr>
          <p:cNvPr id="3" name="Content Placeholder 2"/>
          <p:cNvSpPr>
            <a:spLocks noGrp="1"/>
          </p:cNvSpPr>
          <p:nvPr>
            <p:ph idx="1"/>
          </p:nvPr>
        </p:nvSpPr>
        <p:spPr>
          <a:xfrm>
            <a:off x="228600" y="1295400"/>
            <a:ext cx="4495800" cy="5257800"/>
          </a:xfrm>
        </p:spPr>
        <p:txBody>
          <a:bodyPr>
            <a:normAutofit fontScale="92500"/>
          </a:bodyPr>
          <a:lstStyle/>
          <a:p>
            <a:pPr algn="just">
              <a:buNone/>
            </a:pPr>
            <a:r>
              <a:rPr lang="ro-RO" dirty="0"/>
              <a:t>	</a:t>
            </a:r>
            <a:r>
              <a:rPr lang="en-US" sz="2400" dirty="0">
                <a:latin typeface="Times New Roman" pitchFamily="18" charset="0"/>
                <a:cs typeface="Times New Roman" pitchFamily="18" charset="0"/>
              </a:rPr>
              <a:t>The current rules specify the nutrients that can be included. The information has to be presented per 100g/ml, but could also be provided per portion.</a:t>
            </a:r>
            <a:r>
              <a:rPr lang="ro-RO" sz="2400" dirty="0">
                <a:latin typeface="Times New Roman" pitchFamily="18" charset="0"/>
                <a:cs typeface="Times New Roman" pitchFamily="18" charset="0"/>
              </a:rPr>
              <a:t> T</a:t>
            </a:r>
            <a:r>
              <a:rPr lang="en-US" sz="2400" dirty="0">
                <a:latin typeface="Times New Roman" pitchFamily="18" charset="0"/>
                <a:cs typeface="Times New Roman" pitchFamily="18" charset="0"/>
              </a:rPr>
              <a:t>here are macronutrients and micronutrients.</a:t>
            </a:r>
            <a:endParaRPr lang="ro-RO" sz="2400" b="1" dirty="0">
              <a:latin typeface="Times New Roman" pitchFamily="18" charset="0"/>
              <a:cs typeface="Times New Roman" pitchFamily="18" charset="0"/>
            </a:endParaRPr>
          </a:p>
          <a:p>
            <a:pPr algn="just">
              <a:buNone/>
            </a:pPr>
            <a:r>
              <a:rPr lang="ro-RO" sz="2400" b="1" dirty="0">
                <a:latin typeface="Times New Roman" pitchFamily="18" charset="0"/>
                <a:cs typeface="Times New Roman" pitchFamily="18" charset="0"/>
              </a:rPr>
              <a:t>	Macronutriens: </a:t>
            </a:r>
            <a:r>
              <a:rPr lang="en-US" sz="2400" dirty="0">
                <a:latin typeface="Times New Roman" pitchFamily="18" charset="0"/>
                <a:cs typeface="Times New Roman" pitchFamily="18" charset="0"/>
              </a:rPr>
              <a:t>people needs the eat these nutrients in large quantities.</a:t>
            </a:r>
            <a:r>
              <a:rPr lang="ro-RO" sz="2400" dirty="0">
                <a:latin typeface="Times New Roman" pitchFamily="18" charset="0"/>
                <a:cs typeface="Times New Roman" pitchFamily="18" charset="0"/>
              </a:rPr>
              <a:t> (protein, fat, carbohydrates);</a:t>
            </a:r>
          </a:p>
          <a:p>
            <a:pPr algn="just">
              <a:buNone/>
            </a:pPr>
            <a:r>
              <a:rPr lang="ro-RO" sz="2400" dirty="0">
                <a:latin typeface="Times New Roman" pitchFamily="18" charset="0"/>
                <a:cs typeface="Times New Roman" pitchFamily="18" charset="0"/>
              </a:rPr>
              <a:t>	</a:t>
            </a:r>
            <a:r>
              <a:rPr lang="ro-RO" sz="2400" b="1" dirty="0">
                <a:latin typeface="Times New Roman" pitchFamily="18" charset="0"/>
                <a:cs typeface="Times New Roman" pitchFamily="18" charset="0"/>
              </a:rPr>
              <a:t>Micronutrients:</a:t>
            </a:r>
            <a:r>
              <a:rPr lang="en-US" sz="2400" dirty="0">
                <a:latin typeface="Times New Roman" pitchFamily="18" charset="0"/>
                <a:cs typeface="Times New Roman" pitchFamily="18" charset="0"/>
              </a:rPr>
              <a:t> people needs the eat these nutrients in </a:t>
            </a:r>
            <a:r>
              <a:rPr lang="ro-RO" sz="2400" dirty="0">
                <a:latin typeface="Times New Roman" pitchFamily="18" charset="0"/>
                <a:cs typeface="Times New Roman" pitchFamily="18" charset="0"/>
              </a:rPr>
              <a:t>small</a:t>
            </a:r>
            <a:r>
              <a:rPr lang="en-US" sz="2400" dirty="0">
                <a:latin typeface="Times New Roman" pitchFamily="18" charset="0"/>
                <a:cs typeface="Times New Roman" pitchFamily="18" charset="0"/>
              </a:rPr>
              <a:t> quantities.</a:t>
            </a:r>
            <a:r>
              <a:rPr lang="ro-RO" sz="2400" dirty="0">
                <a:latin typeface="Times New Roman" pitchFamily="18" charset="0"/>
                <a:cs typeface="Times New Roman" pitchFamily="18" charset="0"/>
              </a:rPr>
              <a:t> (vitamins, mineral);</a:t>
            </a:r>
            <a:endParaRPr lang="ro-RO" sz="2400" b="1" dirty="0">
              <a:latin typeface="Times New Roman" pitchFamily="18" charset="0"/>
              <a:cs typeface="Times New Roman" pitchFamily="18" charset="0"/>
            </a:endParaRPr>
          </a:p>
          <a:p>
            <a:pPr algn="just">
              <a:buNone/>
            </a:pPr>
            <a:endParaRPr lang="ro-RO" dirty="0"/>
          </a:p>
        </p:txBody>
      </p:sp>
      <p:pic>
        <p:nvPicPr>
          <p:cNvPr id="4" name="Picture 3" descr="protein.jpg"/>
          <p:cNvPicPr>
            <a:picLocks noChangeAspect="1"/>
          </p:cNvPicPr>
          <p:nvPr/>
        </p:nvPicPr>
        <p:blipFill>
          <a:blip r:embed="rId2" cstate="print"/>
          <a:stretch>
            <a:fillRect/>
          </a:stretch>
        </p:blipFill>
        <p:spPr>
          <a:xfrm>
            <a:off x="5029200" y="1524000"/>
            <a:ext cx="3657600" cy="2034540"/>
          </a:xfrm>
          <a:prstGeom prst="rect">
            <a:avLst/>
          </a:prstGeom>
        </p:spPr>
      </p:pic>
      <p:pic>
        <p:nvPicPr>
          <p:cNvPr id="6" name="Picture 5" descr="spoon_withPills.png"/>
          <p:cNvPicPr>
            <a:picLocks noChangeAspect="1"/>
          </p:cNvPicPr>
          <p:nvPr/>
        </p:nvPicPr>
        <p:blipFill>
          <a:blip r:embed="rId3" cstate="print"/>
          <a:srcRect l="4255" b="14894"/>
          <a:stretch>
            <a:fillRect/>
          </a:stretch>
        </p:blipFill>
        <p:spPr>
          <a:xfrm>
            <a:off x="5029200" y="3733800"/>
            <a:ext cx="3581400" cy="2286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05800" cy="3810000"/>
          </a:xfrm>
        </p:spPr>
        <p:txBody>
          <a:bodyPr>
            <a:normAutofit fontScale="70000" lnSpcReduction="20000"/>
          </a:bodyPr>
          <a:lstStyle/>
          <a:p>
            <a:pPr marL="0" indent="0" algn="just">
              <a:buFontTx/>
              <a:buNone/>
            </a:pPr>
            <a:r>
              <a:rPr lang="ro-RO" sz="4600" dirty="0">
                <a:latin typeface="Times New Roman" pitchFamily="18" charset="0"/>
                <a:cs typeface="Times New Roman" pitchFamily="18" charset="0"/>
              </a:rPr>
              <a:t>	</a:t>
            </a:r>
            <a:r>
              <a:rPr lang="en-GB" sz="4600" dirty="0">
                <a:latin typeface="Times New Roman" pitchFamily="18" charset="0"/>
                <a:cs typeface="Times New Roman" pitchFamily="18" charset="0"/>
              </a:rPr>
              <a:t>Most of the major supermarkets and many food manufacturers choose to display nutritional information on the front of pre-packaged food and drinks.</a:t>
            </a:r>
          </a:p>
          <a:p>
            <a:pPr marL="0" indent="0" algn="just">
              <a:buFontTx/>
              <a:buNone/>
            </a:pPr>
            <a:r>
              <a:rPr lang="ro-RO" sz="4600" dirty="0">
                <a:latin typeface="Times New Roman" pitchFamily="18" charset="0"/>
                <a:cs typeface="Times New Roman" pitchFamily="18" charset="0"/>
              </a:rPr>
              <a:t>	</a:t>
            </a:r>
            <a:r>
              <a:rPr lang="en-GB" sz="4600" dirty="0">
                <a:latin typeface="Times New Roman" pitchFamily="18" charset="0"/>
                <a:cs typeface="Times New Roman" pitchFamily="18" charset="0"/>
              </a:rPr>
              <a:t>There are two major schemes for front-of-pack labelling in place: traffic light labelling and Guideline Daily Amount (GDA) labels. Some packs may use a combination of the two.</a:t>
            </a:r>
          </a:p>
          <a:p>
            <a:pPr algn="just">
              <a:buNone/>
            </a:pPr>
            <a:endParaRPr lang="ro-RO" dirty="0"/>
          </a:p>
        </p:txBody>
      </p:sp>
      <p:pic>
        <p:nvPicPr>
          <p:cNvPr id="4" name="Picture 6" descr="Front of Pack Labelling initiatives"/>
          <p:cNvPicPr>
            <a:picLocks noChangeAspect="1" noChangeArrowheads="1"/>
          </p:cNvPicPr>
          <p:nvPr/>
        </p:nvPicPr>
        <p:blipFill>
          <a:blip r:embed="rId2" cstate="print"/>
          <a:srcRect t="12117" r="72003" b="52089"/>
          <a:stretch>
            <a:fillRect/>
          </a:stretch>
        </p:blipFill>
        <p:spPr bwMode="auto">
          <a:xfrm>
            <a:off x="5029200" y="4648200"/>
            <a:ext cx="1828800" cy="1143000"/>
          </a:xfrm>
          <a:prstGeom prst="rect">
            <a:avLst/>
          </a:prstGeom>
          <a:noFill/>
          <a:ln w="9525">
            <a:noFill/>
            <a:miter lim="800000"/>
            <a:headEnd/>
            <a:tailEnd/>
          </a:ln>
        </p:spPr>
      </p:pic>
      <p:pic>
        <p:nvPicPr>
          <p:cNvPr id="5" name="Picture 5" descr="Front of Pack Labelling initiatives"/>
          <p:cNvPicPr>
            <a:picLocks noChangeAspect="1" noChangeArrowheads="1"/>
          </p:cNvPicPr>
          <p:nvPr/>
        </p:nvPicPr>
        <p:blipFill>
          <a:blip r:embed="rId2" cstate="print"/>
          <a:srcRect t="69984" r="29430"/>
          <a:stretch>
            <a:fillRect/>
          </a:stretch>
        </p:blipFill>
        <p:spPr bwMode="auto">
          <a:xfrm>
            <a:off x="533400" y="4648200"/>
            <a:ext cx="3600450" cy="11414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077200" cy="3810000"/>
          </a:xfrm>
        </p:spPr>
        <p:txBody>
          <a:bodyPr>
            <a:normAutofit fontScale="92500"/>
          </a:bodyPr>
          <a:lstStyle/>
          <a:p>
            <a:pPr>
              <a:buNone/>
            </a:pPr>
            <a:r>
              <a:rPr lang="ro-RO" dirty="0">
                <a:latin typeface="Times New Roman" pitchFamily="18" charset="0"/>
                <a:cs typeface="Times New Roman" pitchFamily="18" charset="0"/>
              </a:rPr>
              <a:t>	</a:t>
            </a:r>
            <a:r>
              <a:rPr lang="en-GB" sz="3000" dirty="0">
                <a:latin typeface="Times New Roman" pitchFamily="18" charset="0"/>
                <a:cs typeface="Times New Roman" pitchFamily="18" charset="0"/>
              </a:rPr>
              <a:t>Traffic light labels on the front of pack provide information on high (</a:t>
            </a:r>
            <a:r>
              <a:rPr lang="en-GB" sz="3000" b="1" dirty="0">
                <a:solidFill>
                  <a:srgbClr val="FF0000"/>
                </a:solidFill>
                <a:latin typeface="Times New Roman" pitchFamily="18" charset="0"/>
                <a:cs typeface="Times New Roman" pitchFamily="18" charset="0"/>
              </a:rPr>
              <a:t>red</a:t>
            </a:r>
            <a:r>
              <a:rPr lang="en-GB" sz="3000" dirty="0">
                <a:latin typeface="Times New Roman" pitchFamily="18" charset="0"/>
                <a:cs typeface="Times New Roman" pitchFamily="18" charset="0"/>
              </a:rPr>
              <a:t>), medium (</a:t>
            </a:r>
            <a:r>
              <a:rPr lang="en-GB" sz="3000" b="1" dirty="0">
                <a:solidFill>
                  <a:srgbClr val="FF9933"/>
                </a:solidFill>
                <a:latin typeface="Times New Roman" pitchFamily="18" charset="0"/>
                <a:cs typeface="Times New Roman" pitchFamily="18" charset="0"/>
              </a:rPr>
              <a:t>amber</a:t>
            </a:r>
            <a:r>
              <a:rPr lang="en-GB" sz="3000" dirty="0">
                <a:latin typeface="Times New Roman" pitchFamily="18" charset="0"/>
                <a:cs typeface="Times New Roman" pitchFamily="18" charset="0"/>
              </a:rPr>
              <a:t>) or low (</a:t>
            </a:r>
            <a:r>
              <a:rPr lang="en-GB" sz="3000" b="1" dirty="0">
                <a:solidFill>
                  <a:srgbClr val="92D050"/>
                </a:solidFill>
                <a:latin typeface="Times New Roman" pitchFamily="18" charset="0"/>
                <a:cs typeface="Times New Roman" pitchFamily="18" charset="0"/>
              </a:rPr>
              <a:t>green</a:t>
            </a:r>
            <a:r>
              <a:rPr lang="en-GB" sz="3000" dirty="0">
                <a:latin typeface="Times New Roman" pitchFamily="18" charset="0"/>
                <a:cs typeface="Times New Roman" pitchFamily="18" charset="0"/>
              </a:rPr>
              <a:t>) amounts of sugars, fat, saturated fat and salt present in the product, expressed per 100g/ml of the food/drink.</a:t>
            </a:r>
          </a:p>
          <a:p>
            <a:pPr>
              <a:buNone/>
            </a:pPr>
            <a:r>
              <a:rPr lang="ro-RO" sz="3000" dirty="0">
                <a:latin typeface="Times New Roman" pitchFamily="18" charset="0"/>
                <a:cs typeface="Times New Roman" pitchFamily="18" charset="0"/>
              </a:rPr>
              <a:t>	</a:t>
            </a:r>
            <a:r>
              <a:rPr lang="en-GB" sz="3000" dirty="0">
                <a:latin typeface="Times New Roman" pitchFamily="18" charset="0"/>
                <a:cs typeface="Times New Roman" pitchFamily="18" charset="0"/>
              </a:rPr>
              <a:t>This front-of-pack labelling scheme was developed by the Food Standards Agency to give an at-a-glance indication of whether a food is a healthier choice.</a:t>
            </a:r>
          </a:p>
          <a:p>
            <a:endParaRPr lang="ro-RO" dirty="0"/>
          </a:p>
        </p:txBody>
      </p:sp>
      <p:pic>
        <p:nvPicPr>
          <p:cNvPr id="5" name="Picture 4" descr="Front of Pack Labelling initiatives"/>
          <p:cNvPicPr>
            <a:picLocks noChangeAspect="1" noChangeArrowheads="1"/>
          </p:cNvPicPr>
          <p:nvPr/>
        </p:nvPicPr>
        <p:blipFill>
          <a:blip r:embed="rId2" cstate="print"/>
          <a:srcRect t="12117" r="72003" b="52089"/>
          <a:stretch>
            <a:fillRect/>
          </a:stretch>
        </p:blipFill>
        <p:spPr bwMode="auto">
          <a:xfrm>
            <a:off x="1752600" y="4419600"/>
            <a:ext cx="2286000" cy="2180945"/>
          </a:xfrm>
          <a:prstGeom prst="rect">
            <a:avLst/>
          </a:prstGeom>
          <a:noFill/>
          <a:ln w="9525">
            <a:noFill/>
            <a:miter lim="800000"/>
            <a:headEnd/>
            <a:tailEnd/>
          </a:ln>
        </p:spPr>
      </p:pic>
      <p:pic>
        <p:nvPicPr>
          <p:cNvPr id="6" name="Picture 5" descr="tichete.jpg"/>
          <p:cNvPicPr>
            <a:picLocks noChangeAspect="1"/>
          </p:cNvPicPr>
          <p:nvPr/>
        </p:nvPicPr>
        <p:blipFill>
          <a:blip r:embed="rId3" cstate="print"/>
          <a:stretch>
            <a:fillRect/>
          </a:stretch>
        </p:blipFill>
        <p:spPr>
          <a:xfrm>
            <a:off x="4800600" y="4419600"/>
            <a:ext cx="2362200" cy="213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600" b="1" i="1" dirty="0">
                <a:latin typeface="Times New Roman" pitchFamily="18" charset="0"/>
                <a:cs typeface="Times New Roman" pitchFamily="18" charset="0"/>
              </a:rPr>
              <a:t>Sell by/expirtation date</a:t>
            </a:r>
          </a:p>
        </p:txBody>
      </p:sp>
      <p:sp>
        <p:nvSpPr>
          <p:cNvPr id="3" name="Content Placeholder 2"/>
          <p:cNvSpPr>
            <a:spLocks noGrp="1"/>
          </p:cNvSpPr>
          <p:nvPr>
            <p:ph idx="1"/>
          </p:nvPr>
        </p:nvSpPr>
        <p:spPr>
          <a:xfrm>
            <a:off x="457200" y="1600201"/>
            <a:ext cx="8229600" cy="2895599"/>
          </a:xfrm>
        </p:spPr>
        <p:txBody>
          <a:bodyPr>
            <a:normAutofit lnSpcReduction="10000"/>
          </a:bodyPr>
          <a:lstStyle/>
          <a:p>
            <a:pPr>
              <a:buNone/>
            </a:pPr>
            <a:r>
              <a:rPr lang="ro-RO" dirty="0"/>
              <a:t>	</a:t>
            </a:r>
            <a:r>
              <a:rPr lang="en-US" sz="2400" b="1" dirty="0">
                <a:latin typeface="Times New Roman" pitchFamily="18" charset="0"/>
                <a:cs typeface="Times New Roman" pitchFamily="18" charset="0"/>
              </a:rPr>
              <a:t>Sell by date </a:t>
            </a:r>
            <a:r>
              <a:rPr lang="en-US" sz="2400" dirty="0">
                <a:latin typeface="Times New Roman" pitchFamily="18" charset="0"/>
                <a:cs typeface="Times New Roman" pitchFamily="18" charset="0"/>
              </a:rPr>
              <a:t>tells you the product should be sold by the store by this date. It can still to be consumed for up to a week after this date.</a:t>
            </a:r>
          </a:p>
          <a:p>
            <a:pPr>
              <a:buNone/>
            </a:pPr>
            <a:r>
              <a:rPr lang="ro-RO"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Expiration date </a:t>
            </a:r>
            <a:r>
              <a:rPr lang="en-US" sz="2400" dirty="0">
                <a:latin typeface="Times New Roman" pitchFamily="18" charset="0"/>
                <a:cs typeface="Times New Roman" pitchFamily="18" charset="0"/>
              </a:rPr>
              <a:t>tells you the last day the product should be consumed.</a:t>
            </a:r>
          </a:p>
          <a:p>
            <a:pPr>
              <a:buNone/>
            </a:pPr>
            <a:r>
              <a:rPr lang="ro-RO"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Best by date </a:t>
            </a:r>
            <a:r>
              <a:rPr lang="en-US" sz="2400" dirty="0">
                <a:latin typeface="Times New Roman" pitchFamily="18" charset="0"/>
                <a:cs typeface="Times New Roman" pitchFamily="18" charset="0"/>
              </a:rPr>
              <a:t>tells you the last date the product is at its freshest. It can still be eaten after this date.</a:t>
            </a:r>
            <a:endParaRPr lang="ro-RO" sz="2400" dirty="0">
              <a:latin typeface="Times New Roman" pitchFamily="18" charset="0"/>
              <a:cs typeface="Times New Roman" pitchFamily="18" charset="0"/>
            </a:endParaRPr>
          </a:p>
        </p:txBody>
      </p:sp>
      <p:pic>
        <p:nvPicPr>
          <p:cNvPr id="4" name="Picture 3" descr="best-by-date-olives.jpg"/>
          <p:cNvPicPr>
            <a:picLocks noChangeAspect="1"/>
          </p:cNvPicPr>
          <p:nvPr/>
        </p:nvPicPr>
        <p:blipFill>
          <a:blip r:embed="rId2" cstate="print"/>
          <a:srcRect l="9756" r="7317"/>
          <a:stretch>
            <a:fillRect/>
          </a:stretch>
        </p:blipFill>
        <p:spPr>
          <a:xfrm>
            <a:off x="6172200" y="4572000"/>
            <a:ext cx="2286000" cy="1828800"/>
          </a:xfrm>
          <a:prstGeom prst="rect">
            <a:avLst/>
          </a:prstGeom>
        </p:spPr>
      </p:pic>
      <p:pic>
        <p:nvPicPr>
          <p:cNvPr id="5" name="Picture 4" descr="052316_expirationdate_BODY.jpg"/>
          <p:cNvPicPr>
            <a:picLocks noChangeAspect="1"/>
          </p:cNvPicPr>
          <p:nvPr/>
        </p:nvPicPr>
        <p:blipFill>
          <a:blip r:embed="rId3" cstate="print"/>
          <a:srcRect l="14286"/>
          <a:stretch>
            <a:fillRect/>
          </a:stretch>
        </p:blipFill>
        <p:spPr>
          <a:xfrm>
            <a:off x="3505200" y="4572000"/>
            <a:ext cx="2286000" cy="1828800"/>
          </a:xfrm>
          <a:prstGeom prst="rect">
            <a:avLst/>
          </a:prstGeom>
        </p:spPr>
      </p:pic>
      <p:pic>
        <p:nvPicPr>
          <p:cNvPr id="6" name="Picture 5" descr="FIX_FOOD_DATES_1.jpg"/>
          <p:cNvPicPr>
            <a:picLocks noChangeAspect="1"/>
          </p:cNvPicPr>
          <p:nvPr/>
        </p:nvPicPr>
        <p:blipFill>
          <a:blip r:embed="rId4" cstate="print"/>
          <a:srcRect l="8333" r="8333"/>
          <a:stretch>
            <a:fillRect/>
          </a:stretch>
        </p:blipFill>
        <p:spPr>
          <a:xfrm>
            <a:off x="914400" y="4572001"/>
            <a:ext cx="2286000" cy="182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39762"/>
          </a:xfrm>
        </p:spPr>
        <p:txBody>
          <a:bodyPr>
            <a:normAutofit fontScale="90000"/>
          </a:bodyPr>
          <a:lstStyle/>
          <a:p>
            <a:r>
              <a:rPr lang="ro-RO" sz="4000" b="1" i="1" dirty="0">
                <a:latin typeface="Times New Roman" pitchFamily="18" charset="0"/>
                <a:cs typeface="Times New Roman" pitchFamily="18" charset="0"/>
              </a:rPr>
              <a:t>Name and Address of the Manufacturer</a:t>
            </a:r>
            <a:br>
              <a:rPr lang="ro-RO" b="1" dirty="0">
                <a:latin typeface="Times New Roman" pitchFamily="18" charset="0"/>
                <a:cs typeface="Times New Roman" pitchFamily="18" charset="0"/>
              </a:rPr>
            </a:br>
            <a:endParaRPr lang="ro-RO" dirty="0"/>
          </a:p>
        </p:txBody>
      </p:sp>
      <p:sp>
        <p:nvSpPr>
          <p:cNvPr id="3" name="Content Placeholder 2"/>
          <p:cNvSpPr>
            <a:spLocks noGrp="1"/>
          </p:cNvSpPr>
          <p:nvPr>
            <p:ph idx="1"/>
          </p:nvPr>
        </p:nvSpPr>
        <p:spPr>
          <a:xfrm>
            <a:off x="457200" y="1219200"/>
            <a:ext cx="8229600" cy="4906963"/>
          </a:xfrm>
        </p:spPr>
        <p:txBody>
          <a:bodyPr>
            <a:normAutofit/>
          </a:bodyPr>
          <a:lstStyle/>
          <a:p>
            <a:pPr algn="just">
              <a:buNone/>
            </a:pPr>
            <a:r>
              <a:rPr lang="ro-RO" sz="2800" dirty="0">
                <a:latin typeface="Times New Roman" pitchFamily="18" charset="0"/>
                <a:cs typeface="Times New Roman" pitchFamily="18" charset="0"/>
              </a:rPr>
              <a:t>	</a:t>
            </a:r>
          </a:p>
          <a:p>
            <a:pPr algn="just">
              <a:buNone/>
            </a:pPr>
            <a:r>
              <a:rPr lang="ro-RO" sz="2800" dirty="0">
                <a:latin typeface="Times New Roman" pitchFamily="18" charset="0"/>
                <a:cs typeface="Times New Roman" pitchFamily="18" charset="0"/>
              </a:rPr>
              <a:t>		T</a:t>
            </a:r>
            <a:r>
              <a:rPr lang="en-US" sz="2800" dirty="0">
                <a:latin typeface="Times New Roman" pitchFamily="18" charset="0"/>
                <a:cs typeface="Times New Roman" pitchFamily="18" charset="0"/>
              </a:rPr>
              <a:t>he name and address of the manufacturer is important because tells  who to contact in the event you have file a complaint about the product. You can also write to the ,manufacturer to complement </a:t>
            </a:r>
            <a:r>
              <a:rPr lang="en-US" sz="2800" dirty="0" err="1">
                <a:latin typeface="Times New Roman" pitchFamily="18" charset="0"/>
                <a:cs typeface="Times New Roman" pitchFamily="18" charset="0"/>
              </a:rPr>
              <a:t>thier</a:t>
            </a:r>
            <a:r>
              <a:rPr lang="en-US" sz="2800" dirty="0">
                <a:latin typeface="Times New Roman" pitchFamily="18" charset="0"/>
                <a:cs typeface="Times New Roman" pitchFamily="18" charset="0"/>
              </a:rPr>
              <a:t> product-they may send you coupons in return.</a:t>
            </a:r>
            <a:endParaRPr lang="ro-RO" sz="2800" dirty="0">
              <a:latin typeface="Times New Roman" pitchFamily="18" charset="0"/>
              <a:cs typeface="Times New Roman" pitchFamily="18" charset="0"/>
            </a:endParaRPr>
          </a:p>
        </p:txBody>
      </p:sp>
      <p:pic>
        <p:nvPicPr>
          <p:cNvPr id="4" name="Picture 3" descr="Name+and+Address+of+the+Manufacturer.jpg"/>
          <p:cNvPicPr>
            <a:picLocks noChangeAspect="1"/>
          </p:cNvPicPr>
          <p:nvPr/>
        </p:nvPicPr>
        <p:blipFill>
          <a:blip r:embed="rId2" cstate="print"/>
          <a:srcRect l="20000" t="57778" r="18333"/>
          <a:stretch>
            <a:fillRect/>
          </a:stretch>
        </p:blipFill>
        <p:spPr>
          <a:xfrm>
            <a:off x="1600200" y="3962400"/>
            <a:ext cx="5638800" cy="2667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600" b="1" i="1" dirty="0">
                <a:latin typeface="Times New Roman" pitchFamily="18" charset="0"/>
                <a:cs typeface="Times New Roman" pitchFamily="18" charset="0"/>
              </a:rPr>
              <a:t>3. Eco-label</a:t>
            </a:r>
          </a:p>
        </p:txBody>
      </p:sp>
      <p:sp>
        <p:nvSpPr>
          <p:cNvPr id="3" name="TextBox 2"/>
          <p:cNvSpPr txBox="1"/>
          <p:nvPr/>
        </p:nvSpPr>
        <p:spPr>
          <a:xfrm>
            <a:off x="0" y="1676400"/>
            <a:ext cx="5562600" cy="4662815"/>
          </a:xfrm>
          <a:prstGeom prst="rect">
            <a:avLst/>
          </a:prstGeom>
          <a:noFill/>
          <a:ln>
            <a:noFill/>
          </a:ln>
        </p:spPr>
        <p:txBody>
          <a:bodyPr wrap="square" rtlCol="0">
            <a:spAutoFit/>
          </a:bodyPr>
          <a:lstStyle/>
          <a:p>
            <a:pPr algn="just"/>
            <a:r>
              <a:rPr lang="ro-RO" sz="2700" b="1" dirty="0">
                <a:latin typeface="Times New Roman" pitchFamily="18" charset="0"/>
                <a:cs typeface="Times New Roman" pitchFamily="18" charset="0"/>
              </a:rPr>
              <a:t>	</a:t>
            </a:r>
            <a:r>
              <a:rPr lang="en-US" sz="2700" b="1" dirty="0">
                <a:latin typeface="Times New Roman" pitchFamily="18" charset="0"/>
                <a:cs typeface="Times New Roman" pitchFamily="18" charset="0"/>
              </a:rPr>
              <a:t>EU </a:t>
            </a:r>
            <a:r>
              <a:rPr lang="en-US" sz="2700" b="1" dirty="0" err="1">
                <a:latin typeface="Times New Roman" pitchFamily="18" charset="0"/>
                <a:cs typeface="Times New Roman" pitchFamily="18" charset="0"/>
              </a:rPr>
              <a:t>Ecolabel</a:t>
            </a:r>
            <a:r>
              <a:rPr lang="en-US" sz="2700" dirty="0">
                <a:latin typeface="Times New Roman" pitchFamily="18" charset="0"/>
                <a:cs typeface="Times New Roman" pitchFamily="18" charset="0"/>
              </a:rPr>
              <a:t> or </a:t>
            </a:r>
            <a:r>
              <a:rPr lang="en-US" sz="2700" b="1" dirty="0">
                <a:latin typeface="Times New Roman" pitchFamily="18" charset="0"/>
                <a:cs typeface="Times New Roman" pitchFamily="18" charset="0"/>
              </a:rPr>
              <a:t>EU Flower</a:t>
            </a:r>
            <a:r>
              <a:rPr lang="en-US" sz="2700" dirty="0">
                <a:latin typeface="Times New Roman" pitchFamily="18" charset="0"/>
                <a:cs typeface="Times New Roman" pitchFamily="18" charset="0"/>
              </a:rPr>
              <a:t> is a voluntary </a:t>
            </a:r>
            <a:r>
              <a:rPr lang="ro-RO" sz="2700" dirty="0">
                <a:latin typeface="Times New Roman" pitchFamily="18" charset="0"/>
                <a:cs typeface="Times New Roman" pitchFamily="18" charset="0"/>
              </a:rPr>
              <a:t>ecolabel</a:t>
            </a:r>
            <a:r>
              <a:rPr lang="en-US" sz="2700" dirty="0">
                <a:latin typeface="Times New Roman" pitchFamily="18" charset="0"/>
                <a:cs typeface="Times New Roman" pitchFamily="18" charset="0"/>
              </a:rPr>
              <a:t> scheme established in 1992 by the </a:t>
            </a:r>
            <a:r>
              <a:rPr lang="ro-RO" sz="2700" dirty="0">
                <a:latin typeface="Times New Roman" pitchFamily="18" charset="0"/>
                <a:cs typeface="Times New Roman" pitchFamily="18" charset="0"/>
              </a:rPr>
              <a:t>European Commission</a:t>
            </a:r>
            <a:r>
              <a:rPr lang="en-US" sz="2700" dirty="0">
                <a:latin typeface="Times New Roman" pitchFamily="18" charset="0"/>
                <a:cs typeface="Times New Roman" pitchFamily="18" charset="0"/>
              </a:rPr>
              <a:t>.</a:t>
            </a:r>
            <a:endParaRPr lang="ro-RO" sz="2700" dirty="0">
              <a:latin typeface="Times New Roman" pitchFamily="18" charset="0"/>
              <a:cs typeface="Times New Roman" pitchFamily="18" charset="0"/>
            </a:endParaRPr>
          </a:p>
          <a:p>
            <a:pPr algn="just"/>
            <a:r>
              <a:rPr lang="ro-RO" sz="2700" dirty="0">
                <a:latin typeface="Times New Roman" pitchFamily="18" charset="0"/>
                <a:cs typeface="Times New Roman" pitchFamily="18" charset="0"/>
              </a:rPr>
              <a:t>	</a:t>
            </a:r>
            <a:r>
              <a:rPr lang="en-US" sz="2700" dirty="0">
                <a:latin typeface="Times New Roman" pitchFamily="18" charset="0"/>
                <a:cs typeface="Times New Roman" pitchFamily="18" charset="0"/>
              </a:rPr>
              <a:t>The label includes a green flower with inclined green "ϵ" (</a:t>
            </a:r>
            <a:r>
              <a:rPr lang="ro-RO" sz="2700" dirty="0">
                <a:latin typeface="Times New Roman" pitchFamily="18" charset="0"/>
                <a:cs typeface="Times New Roman" pitchFamily="18" charset="0"/>
              </a:rPr>
              <a:t>Greek epsilon</a:t>
            </a:r>
            <a:r>
              <a:rPr lang="en-US" sz="2700" dirty="0">
                <a:latin typeface="Times New Roman" pitchFamily="18" charset="0"/>
                <a:cs typeface="Times New Roman" pitchFamily="18" charset="0"/>
              </a:rPr>
              <a:t>) as the flower, surrounded by 12 blue stars. On EU </a:t>
            </a:r>
            <a:r>
              <a:rPr lang="en-US" sz="2700" dirty="0" err="1">
                <a:latin typeface="Times New Roman" pitchFamily="18" charset="0"/>
                <a:cs typeface="Times New Roman" pitchFamily="18" charset="0"/>
              </a:rPr>
              <a:t>Ecolabelled</a:t>
            </a:r>
            <a:r>
              <a:rPr lang="en-US" sz="2700" dirty="0">
                <a:latin typeface="Times New Roman" pitchFamily="18" charset="0"/>
                <a:cs typeface="Times New Roman" pitchFamily="18" charset="0"/>
              </a:rPr>
              <a:t> products, it must always be used together with the license number. Because of the logo, the label has a nickname </a:t>
            </a:r>
            <a:r>
              <a:rPr lang="en-US" sz="2700" i="1" dirty="0">
                <a:latin typeface="Times New Roman" pitchFamily="18" charset="0"/>
                <a:cs typeface="Times New Roman" pitchFamily="18" charset="0"/>
              </a:rPr>
              <a:t>EU Flower</a:t>
            </a:r>
            <a:r>
              <a:rPr lang="en-US" sz="2700" dirty="0">
                <a:latin typeface="Times New Roman" pitchFamily="18" charset="0"/>
                <a:cs typeface="Times New Roman" pitchFamily="18" charset="0"/>
              </a:rPr>
              <a:t>.</a:t>
            </a:r>
            <a:endParaRPr lang="ro-RO" sz="2700" dirty="0">
              <a:latin typeface="Times New Roman" pitchFamily="18" charset="0"/>
              <a:cs typeface="Times New Roman" pitchFamily="18" charset="0"/>
            </a:endParaRPr>
          </a:p>
        </p:txBody>
      </p:sp>
      <p:pic>
        <p:nvPicPr>
          <p:cNvPr id="4" name="Picture 3" descr="ecolabel.png"/>
          <p:cNvPicPr>
            <a:picLocks noChangeAspect="1"/>
          </p:cNvPicPr>
          <p:nvPr/>
        </p:nvPicPr>
        <p:blipFill>
          <a:blip r:embed="rId3" cstate="print"/>
          <a:stretch>
            <a:fillRect/>
          </a:stretch>
        </p:blipFill>
        <p:spPr>
          <a:xfrm>
            <a:off x="5638800" y="2209800"/>
            <a:ext cx="3352800" cy="3352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Summary</a:t>
            </a:r>
          </a:p>
        </p:txBody>
      </p:sp>
      <p:sp>
        <p:nvSpPr>
          <p:cNvPr id="3" name="Content Placeholder 2"/>
          <p:cNvSpPr>
            <a:spLocks noGrp="1"/>
          </p:cNvSpPr>
          <p:nvPr>
            <p:ph idx="1"/>
          </p:nvPr>
        </p:nvSpPr>
        <p:spPr/>
        <p:txBody>
          <a:bodyPr>
            <a:normAutofit/>
          </a:bodyPr>
          <a:lstStyle/>
          <a:p>
            <a:pPr>
              <a:buNone/>
            </a:pPr>
            <a:r>
              <a:rPr lang="ro-RO" sz="3600" dirty="0">
                <a:latin typeface="Times New Roman" pitchFamily="18" charset="0"/>
                <a:cs typeface="Times New Roman" pitchFamily="18" charset="0"/>
              </a:rPr>
              <a:t>1. What is a food label?</a:t>
            </a:r>
          </a:p>
          <a:p>
            <a:pPr>
              <a:buNone/>
            </a:pPr>
            <a:r>
              <a:rPr lang="ro-RO" sz="3600" dirty="0">
                <a:latin typeface="Times New Roman" pitchFamily="18" charset="0"/>
                <a:cs typeface="Times New Roman" pitchFamily="18" charset="0"/>
              </a:rPr>
              <a:t>2. Components of Food labels</a:t>
            </a:r>
          </a:p>
          <a:p>
            <a:pPr>
              <a:buNone/>
            </a:pPr>
            <a:r>
              <a:rPr lang="ro-RO" sz="3600" dirty="0">
                <a:latin typeface="Times New Roman" pitchFamily="18" charset="0"/>
                <a:cs typeface="Times New Roman" pitchFamily="18" charset="0"/>
              </a:rPr>
              <a:t>3. Eco-label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5791200"/>
          </a:xfrm>
        </p:spPr>
        <p:txBody>
          <a:bodyPr/>
          <a:lstStyle/>
          <a:p>
            <a:pPr>
              <a:buNone/>
            </a:pPr>
            <a:r>
              <a:rPr lang="ro-RO" dirty="0"/>
              <a:t>                  </a:t>
            </a:r>
            <a:r>
              <a:rPr lang="ro-RO" b="1" i="1" dirty="0">
                <a:latin typeface="Times New Roman" pitchFamily="18" charset="0"/>
                <a:cs typeface="Times New Roman" pitchFamily="18" charset="0"/>
              </a:rPr>
              <a:t>1. What is a food label?</a:t>
            </a:r>
          </a:p>
          <a:p>
            <a:pPr>
              <a:buNone/>
            </a:pPr>
            <a:r>
              <a:rPr lang="ro-RO" dirty="0">
                <a:latin typeface="Times New Roman" pitchFamily="18" charset="0"/>
                <a:cs typeface="Times New Roman" pitchFamily="18" charset="0"/>
              </a:rPr>
              <a:t>	</a:t>
            </a:r>
          </a:p>
          <a:p>
            <a:pPr algn="just">
              <a:buNone/>
            </a:pPr>
            <a:r>
              <a:rPr lang="ro-RO" sz="2800" dirty="0">
                <a:latin typeface="Times New Roman" pitchFamily="18" charset="0"/>
                <a:cs typeface="Times New Roman" pitchFamily="18" charset="0"/>
              </a:rPr>
              <a:t>		</a:t>
            </a:r>
            <a:r>
              <a:rPr lang="ro-RO" sz="2800" b="1" i="1" dirty="0">
                <a:latin typeface="Times New Roman" pitchFamily="18" charset="0"/>
                <a:cs typeface="Times New Roman" pitchFamily="18" charset="0"/>
              </a:rPr>
              <a:t>Label</a:t>
            </a:r>
            <a:r>
              <a:rPr lang="ro-RO" sz="2800" dirty="0">
                <a:latin typeface="Times New Roman" pitchFamily="18" charset="0"/>
                <a:cs typeface="Times New Roman" pitchFamily="18" charset="0"/>
              </a:rPr>
              <a:t> is a any written, printed, lithographed, engraved or ilustrated material that contains product indentification and accompanies the product or adheres to its packaging.</a:t>
            </a:r>
          </a:p>
          <a:p>
            <a:pPr algn="just">
              <a:buNone/>
            </a:pPr>
            <a:r>
              <a:rPr lang="ro-RO" sz="2800" dirty="0">
                <a:latin typeface="Times New Roman" pitchFamily="18" charset="0"/>
                <a:cs typeface="Times New Roman" pitchFamily="18" charset="0"/>
              </a:rPr>
              <a:t>		It provides information from the food manufacturer to the consumer and </a:t>
            </a:r>
            <a:r>
              <a:rPr lang="en-GB" sz="2800" dirty="0">
                <a:latin typeface="Times New Roman" pitchFamily="18" charset="0"/>
                <a:cs typeface="Times New Roman" pitchFamily="18" charset="0"/>
              </a:rPr>
              <a:t>helps tell consumers what they are buying.</a:t>
            </a:r>
          </a:p>
          <a:p>
            <a:pPr>
              <a:buNone/>
            </a:pPr>
            <a:endParaRPr lang="ro-RO" b="1" i="1" dirty="0">
              <a:latin typeface="Times New Roman" pitchFamily="18" charset="0"/>
              <a:cs typeface="Times New Roman" pitchFamily="18" charset="0"/>
            </a:endParaRPr>
          </a:p>
        </p:txBody>
      </p:sp>
      <p:pic>
        <p:nvPicPr>
          <p:cNvPr id="4" name="Picture 3" descr="eticheta.jpg"/>
          <p:cNvPicPr>
            <a:picLocks noChangeAspect="1"/>
          </p:cNvPicPr>
          <p:nvPr/>
        </p:nvPicPr>
        <p:blipFill>
          <a:blip r:embed="rId2" cstate="print"/>
          <a:stretch>
            <a:fillRect/>
          </a:stretch>
        </p:blipFill>
        <p:spPr>
          <a:xfrm>
            <a:off x="2819400" y="4648200"/>
            <a:ext cx="3352800" cy="20627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What should Food Labels tell you?</a:t>
            </a:r>
            <a:endParaRPr lang="ro-RO" sz="3200" b="1" dirty="0"/>
          </a:p>
        </p:txBody>
      </p:sp>
      <p:sp>
        <p:nvSpPr>
          <p:cNvPr id="3" name="Content Placeholder 2"/>
          <p:cNvSpPr>
            <a:spLocks noGrp="1"/>
          </p:cNvSpPr>
          <p:nvPr>
            <p:ph idx="1"/>
          </p:nvPr>
        </p:nvSpPr>
        <p:spPr>
          <a:xfrm>
            <a:off x="228600" y="1600200"/>
            <a:ext cx="5943600" cy="5029200"/>
          </a:xfrm>
        </p:spPr>
        <p:txBody>
          <a:bodyPr>
            <a:normAutofit/>
          </a:bodyPr>
          <a:lstStyle/>
          <a:p>
            <a:pPr algn="just">
              <a:buNone/>
            </a:pPr>
            <a:r>
              <a:rPr lang="en-US" sz="2800" dirty="0">
                <a:latin typeface="Times New Roman" pitchFamily="18" charset="0"/>
                <a:cs typeface="Times New Roman" pitchFamily="18" charset="0"/>
              </a:rPr>
              <a:t>Food labels contain mandatory information and optional information.</a:t>
            </a:r>
            <a:endParaRPr lang="ro-RO" sz="2800" dirty="0">
              <a:latin typeface="Times New Roman" pitchFamily="18" charset="0"/>
              <a:cs typeface="Times New Roman" pitchFamily="18" charset="0"/>
            </a:endParaRPr>
          </a:p>
          <a:p>
            <a:pPr algn="just">
              <a:buNone/>
              <a:defRPr/>
            </a:pPr>
            <a:r>
              <a:rPr lang="en-GB" sz="2800" dirty="0">
                <a:latin typeface="Times New Roman" pitchFamily="18" charset="0"/>
                <a:cs typeface="Times New Roman" pitchFamily="18" charset="0"/>
              </a:rPr>
              <a:t>Some information on Food Labels is:</a:t>
            </a:r>
          </a:p>
          <a:p>
            <a:pPr algn="just">
              <a:buNone/>
              <a:defRPr/>
            </a:pPr>
            <a:r>
              <a:rPr lang="en-GB" sz="2800" b="1" dirty="0">
                <a:latin typeface="Times New Roman" pitchFamily="18" charset="0"/>
                <a:cs typeface="Times New Roman" pitchFamily="18" charset="0"/>
              </a:rPr>
              <a:t>Mandatory</a:t>
            </a:r>
            <a:r>
              <a:rPr lang="en-GB" sz="2800" dirty="0">
                <a:latin typeface="Times New Roman" pitchFamily="18" charset="0"/>
                <a:cs typeface="Times New Roman" pitchFamily="18" charset="0"/>
              </a:rPr>
              <a:t> -  the manufacturer/packer has to include it by law.</a:t>
            </a:r>
            <a:endParaRPr lang="en-US" sz="2800" dirty="0">
              <a:latin typeface="Times New Roman" pitchFamily="18" charset="0"/>
              <a:cs typeface="Times New Roman" pitchFamily="18" charset="0"/>
            </a:endParaRPr>
          </a:p>
          <a:p>
            <a:pPr algn="just">
              <a:buNone/>
              <a:defRPr/>
            </a:pPr>
            <a:r>
              <a:rPr lang="en-GB" sz="2800" b="1" dirty="0">
                <a:latin typeface="Times New Roman" pitchFamily="18" charset="0"/>
                <a:cs typeface="Times New Roman" pitchFamily="18" charset="0"/>
              </a:rPr>
              <a:t>Voluntary </a:t>
            </a:r>
            <a:r>
              <a:rPr lang="en-GB" sz="2800" dirty="0">
                <a:latin typeface="Times New Roman" pitchFamily="18" charset="0"/>
                <a:cs typeface="Times New Roman" pitchFamily="18" charset="0"/>
              </a:rPr>
              <a:t>– the manufacturer/packer may or may not include it.</a:t>
            </a:r>
            <a:endParaRPr lang="en-US" sz="2800" dirty="0">
              <a:latin typeface="Times New Roman" pitchFamily="18" charset="0"/>
              <a:cs typeface="Times New Roman" pitchFamily="18" charset="0"/>
            </a:endParaRPr>
          </a:p>
          <a:p>
            <a:pPr algn="just">
              <a:buNone/>
            </a:pPr>
            <a:endParaRPr lang="ro-RO" sz="2000" dirty="0">
              <a:latin typeface="Times New Roman" pitchFamily="18" charset="0"/>
              <a:cs typeface="Times New Roman" pitchFamily="18" charset="0"/>
            </a:endParaRPr>
          </a:p>
        </p:txBody>
      </p:sp>
      <p:pic>
        <p:nvPicPr>
          <p:cNvPr id="4" name="Picture 3" descr="4.jpg"/>
          <p:cNvPicPr>
            <a:picLocks noChangeAspect="1"/>
          </p:cNvPicPr>
          <p:nvPr/>
        </p:nvPicPr>
        <p:blipFill>
          <a:blip r:embed="rId2" cstate="print">
            <a:lum bright="-10000"/>
          </a:blip>
          <a:stretch>
            <a:fillRect/>
          </a:stretch>
        </p:blipFill>
        <p:spPr>
          <a:xfrm>
            <a:off x="6400800" y="1447800"/>
            <a:ext cx="2533650" cy="4343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i="1" dirty="0">
                <a:latin typeface="Times New Roman" pitchFamily="18" charset="0"/>
                <a:cs typeface="Times New Roman" pitchFamily="18" charset="0"/>
              </a:rPr>
              <a:t>2.Components of Food labels</a:t>
            </a:r>
          </a:p>
        </p:txBody>
      </p:sp>
      <p:sp>
        <p:nvSpPr>
          <p:cNvPr id="3" name="Content Placeholder 2"/>
          <p:cNvSpPr>
            <a:spLocks noGrp="1"/>
          </p:cNvSpPr>
          <p:nvPr>
            <p:ph idx="1"/>
          </p:nvPr>
        </p:nvSpPr>
        <p:spPr>
          <a:xfrm>
            <a:off x="304800" y="1600200"/>
            <a:ext cx="8382000" cy="4525963"/>
          </a:xfrm>
        </p:spPr>
        <p:txBody>
          <a:bodyPr>
            <a:normAutofit/>
          </a:bodyPr>
          <a:lstStyle/>
          <a:p>
            <a:pPr>
              <a:buNone/>
            </a:pPr>
            <a:r>
              <a:rPr lang="ro-RO" sz="2400" dirty="0">
                <a:latin typeface="Times New Roman" pitchFamily="18" charset="0"/>
                <a:cs typeface="Times New Roman" pitchFamily="18" charset="0"/>
              </a:rPr>
              <a:t>	</a:t>
            </a:r>
          </a:p>
          <a:p>
            <a:pPr marL="457200" indent="-457200">
              <a:buNone/>
            </a:pPr>
            <a:endParaRPr lang="ro-RO" sz="2400" dirty="0">
              <a:latin typeface="Times New Roman" pitchFamily="18" charset="0"/>
              <a:cs typeface="Times New Roman" pitchFamily="18" charset="0"/>
            </a:endParaRPr>
          </a:p>
        </p:txBody>
      </p:sp>
      <p:sp>
        <p:nvSpPr>
          <p:cNvPr id="4" name="Oval 3"/>
          <p:cNvSpPr/>
          <p:nvPr/>
        </p:nvSpPr>
        <p:spPr>
          <a:xfrm>
            <a:off x="3352800" y="2895600"/>
            <a:ext cx="21336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3200" b="1" i="1" dirty="0">
                <a:solidFill>
                  <a:schemeClr val="tx1"/>
                </a:solidFill>
                <a:latin typeface="Times New Roman" pitchFamily="18" charset="0"/>
                <a:cs typeface="Times New Roman" pitchFamily="18" charset="0"/>
              </a:rPr>
              <a:t>Food labels</a:t>
            </a:r>
          </a:p>
        </p:txBody>
      </p:sp>
      <p:cxnSp>
        <p:nvCxnSpPr>
          <p:cNvPr id="6" name="Straight Arrow Connector 5"/>
          <p:cNvCxnSpPr/>
          <p:nvPr/>
        </p:nvCxnSpPr>
        <p:spPr>
          <a:xfrm rot="16200000" flipV="1">
            <a:off x="3162300" y="26289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7"/>
            <a:endCxn id="30" idx="2"/>
          </p:cNvCxnSpPr>
          <p:nvPr/>
        </p:nvCxnSpPr>
        <p:spPr>
          <a:xfrm rot="5400000" flipH="1" flipV="1">
            <a:off x="5144689" y="2543852"/>
            <a:ext cx="637662" cy="579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6"/>
          </p:cNvCxnSpPr>
          <p:nvPr/>
        </p:nvCxnSpPr>
        <p:spPr>
          <a:xfrm flipV="1">
            <a:off x="5486400" y="3657600"/>
            <a:ext cx="762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5181599" y="4343399"/>
            <a:ext cx="762002"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4153694" y="48379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819400" y="4267200"/>
            <a:ext cx="69346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2895600" y="35814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257800" y="20574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400" b="1" dirty="0">
                <a:solidFill>
                  <a:schemeClr val="tx1"/>
                </a:solidFill>
                <a:latin typeface="Times New Roman" pitchFamily="18" charset="0"/>
                <a:cs typeface="Times New Roman" pitchFamily="18" charset="0"/>
              </a:rPr>
              <a:t>Net contents</a:t>
            </a:r>
          </a:p>
        </p:txBody>
      </p:sp>
      <p:sp>
        <p:nvSpPr>
          <p:cNvPr id="31" name="Rectangle 30"/>
          <p:cNvSpPr/>
          <p:nvPr/>
        </p:nvSpPr>
        <p:spPr>
          <a:xfrm>
            <a:off x="6248400" y="35052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400" b="1" dirty="0">
                <a:solidFill>
                  <a:schemeClr val="tx1"/>
                </a:solidFill>
                <a:latin typeface="Times New Roman" pitchFamily="18" charset="0"/>
                <a:cs typeface="Times New Roman" pitchFamily="18" charset="0"/>
              </a:rPr>
              <a:t>Ingredients</a:t>
            </a:r>
          </a:p>
        </p:txBody>
      </p:sp>
      <p:sp>
        <p:nvSpPr>
          <p:cNvPr id="33" name="Rectangle 32"/>
          <p:cNvSpPr/>
          <p:nvPr/>
        </p:nvSpPr>
        <p:spPr>
          <a:xfrm>
            <a:off x="5486400" y="50292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400" b="1" dirty="0">
                <a:solidFill>
                  <a:schemeClr val="tx1"/>
                </a:solidFill>
                <a:latin typeface="Times New Roman" pitchFamily="18" charset="0"/>
                <a:cs typeface="Times New Roman" pitchFamily="18" charset="0"/>
              </a:rPr>
              <a:t>Nutritional claims</a:t>
            </a:r>
          </a:p>
        </p:txBody>
      </p:sp>
      <p:sp>
        <p:nvSpPr>
          <p:cNvPr id="34" name="Rectangle 33"/>
          <p:cNvSpPr/>
          <p:nvPr/>
        </p:nvSpPr>
        <p:spPr>
          <a:xfrm>
            <a:off x="1981200" y="49530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400" b="1" dirty="0">
                <a:solidFill>
                  <a:schemeClr val="tx1"/>
                </a:solidFill>
                <a:latin typeface="Times New Roman" pitchFamily="18" charset="0"/>
                <a:cs typeface="Times New Roman" pitchFamily="18" charset="0"/>
              </a:rPr>
              <a:t>Sell by/ expiration date</a:t>
            </a:r>
          </a:p>
        </p:txBody>
      </p:sp>
      <p:sp>
        <p:nvSpPr>
          <p:cNvPr id="35" name="Rectangle 34"/>
          <p:cNvSpPr/>
          <p:nvPr/>
        </p:nvSpPr>
        <p:spPr>
          <a:xfrm>
            <a:off x="1447800" y="33528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400" b="1" dirty="0">
                <a:solidFill>
                  <a:schemeClr val="tx1"/>
                </a:solidFill>
                <a:latin typeface="Times New Roman" pitchFamily="18" charset="0"/>
                <a:cs typeface="Times New Roman" pitchFamily="18" charset="0"/>
              </a:rPr>
              <a:t>Name and Adress of the Manufacturer</a:t>
            </a:r>
          </a:p>
        </p:txBody>
      </p:sp>
      <p:sp>
        <p:nvSpPr>
          <p:cNvPr id="36" name="Rectangle 35"/>
          <p:cNvSpPr/>
          <p:nvPr/>
        </p:nvSpPr>
        <p:spPr>
          <a:xfrm>
            <a:off x="2819400" y="20574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400" b="1" dirty="0">
                <a:solidFill>
                  <a:schemeClr val="tx1"/>
                </a:solidFill>
                <a:latin typeface="Times New Roman" pitchFamily="18" charset="0"/>
                <a:cs typeface="Times New Roman" pitchFamily="18" charset="0"/>
              </a:rPr>
              <a:t>Product Name</a:t>
            </a:r>
          </a:p>
        </p:txBody>
      </p:sp>
      <p:sp>
        <p:nvSpPr>
          <p:cNvPr id="39" name="Rectangle 38"/>
          <p:cNvSpPr/>
          <p:nvPr/>
        </p:nvSpPr>
        <p:spPr>
          <a:xfrm>
            <a:off x="3810000" y="5105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400" b="1" dirty="0">
                <a:solidFill>
                  <a:schemeClr val="tx1"/>
                </a:solidFill>
                <a:latin typeface="Times New Roman" pitchFamily="18" charset="0"/>
                <a:cs typeface="Times New Roman" pitchFamily="18" charset="0"/>
              </a:rPr>
              <a:t>Nutrition facts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i="1" dirty="0">
                <a:latin typeface="Times New Roman" pitchFamily="18" charset="0"/>
                <a:cs typeface="Times New Roman" pitchFamily="18" charset="0"/>
              </a:rPr>
              <a:t>Product Name</a:t>
            </a:r>
          </a:p>
        </p:txBody>
      </p:sp>
      <p:sp>
        <p:nvSpPr>
          <p:cNvPr id="3" name="Content Placeholder 2"/>
          <p:cNvSpPr>
            <a:spLocks noGrp="1"/>
          </p:cNvSpPr>
          <p:nvPr>
            <p:ph idx="1"/>
          </p:nvPr>
        </p:nvSpPr>
        <p:spPr>
          <a:xfrm>
            <a:off x="533400" y="1447800"/>
            <a:ext cx="8229600" cy="4525963"/>
          </a:xfrm>
        </p:spPr>
        <p:txBody>
          <a:bodyPr/>
          <a:lstStyle/>
          <a:p>
            <a:pPr>
              <a:buNone/>
            </a:pPr>
            <a:r>
              <a:rPr lang="ro-RO" sz="2400" dirty="0">
                <a:latin typeface="Times New Roman" pitchFamily="18" charset="0"/>
                <a:cs typeface="Times New Roman" pitchFamily="18" charset="0"/>
              </a:rPr>
              <a:t>	</a:t>
            </a:r>
            <a:r>
              <a:rPr lang="en-US" sz="2800" dirty="0">
                <a:latin typeface="Times New Roman" pitchFamily="18" charset="0"/>
                <a:cs typeface="Times New Roman" pitchFamily="18" charset="0"/>
              </a:rPr>
              <a:t>It is important that the name of the food is clear and not ambiguous or misleading.</a:t>
            </a:r>
            <a:r>
              <a:rPr lang="ro-RO" sz="2800" dirty="0">
                <a:latin typeface="Times New Roman" pitchFamily="18" charset="0"/>
                <a:cs typeface="Times New Roman" pitchFamily="18" charset="0"/>
              </a:rPr>
              <a:t> </a:t>
            </a:r>
            <a:r>
              <a:rPr lang="en-US" sz="2800" dirty="0">
                <a:latin typeface="Times New Roman" pitchFamily="18" charset="0"/>
                <a:cs typeface="Times New Roman" pitchFamily="18" charset="0"/>
              </a:rPr>
              <a:t>If the food has been processed in some way, the process must be included in the title</a:t>
            </a:r>
            <a:r>
              <a:rPr lang="en-GB" sz="2800" dirty="0"/>
              <a:t> </a:t>
            </a:r>
            <a:r>
              <a:rPr lang="en-GB" sz="2800" dirty="0">
                <a:latin typeface="Times New Roman" pitchFamily="18" charset="0"/>
                <a:cs typeface="Times New Roman" pitchFamily="18" charset="0"/>
              </a:rPr>
              <a:t>e.g. dried apricots, salted peanuts, smoked bacon. </a:t>
            </a:r>
            <a:endParaRPr lang="ro-RO" sz="28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ro-RO" dirty="0"/>
          </a:p>
        </p:txBody>
      </p:sp>
      <p:pic>
        <p:nvPicPr>
          <p:cNvPr id="4" name="Picture 3" descr="Salted-Peanuts.png"/>
          <p:cNvPicPr>
            <a:picLocks noChangeAspect="1"/>
          </p:cNvPicPr>
          <p:nvPr/>
        </p:nvPicPr>
        <p:blipFill>
          <a:blip r:embed="rId2" cstate="print"/>
          <a:stretch>
            <a:fillRect/>
          </a:stretch>
        </p:blipFill>
        <p:spPr>
          <a:xfrm>
            <a:off x="3505200" y="3810000"/>
            <a:ext cx="2590800" cy="2743200"/>
          </a:xfrm>
          <a:prstGeom prst="rect">
            <a:avLst/>
          </a:prstGeom>
        </p:spPr>
      </p:pic>
      <p:pic>
        <p:nvPicPr>
          <p:cNvPr id="6" name="Picture 5" descr="914O4denaBL._SY450_.jpg"/>
          <p:cNvPicPr>
            <a:picLocks noChangeAspect="1"/>
          </p:cNvPicPr>
          <p:nvPr/>
        </p:nvPicPr>
        <p:blipFill>
          <a:blip r:embed="rId3" cstate="print"/>
          <a:srcRect l="13334" t="4933" r="10000" b="3800"/>
          <a:stretch>
            <a:fillRect/>
          </a:stretch>
        </p:blipFill>
        <p:spPr>
          <a:xfrm>
            <a:off x="6400800" y="3733800"/>
            <a:ext cx="1981200" cy="2819400"/>
          </a:xfrm>
          <a:prstGeom prst="rect">
            <a:avLst/>
          </a:prstGeom>
        </p:spPr>
      </p:pic>
      <p:pic>
        <p:nvPicPr>
          <p:cNvPr id="7" name="Picture 6" descr="jimmy-dean-bacon.png"/>
          <p:cNvPicPr>
            <a:picLocks noChangeAspect="1"/>
          </p:cNvPicPr>
          <p:nvPr/>
        </p:nvPicPr>
        <p:blipFill>
          <a:blip r:embed="rId4" cstate="print"/>
          <a:stretch>
            <a:fillRect/>
          </a:stretch>
        </p:blipFill>
        <p:spPr>
          <a:xfrm>
            <a:off x="228600" y="3810000"/>
            <a:ext cx="3276600" cy="2667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5638800"/>
          </a:xfrm>
        </p:spPr>
        <p:txBody>
          <a:bodyPr/>
          <a:lstStyle/>
          <a:p>
            <a:pPr algn="just">
              <a:buNone/>
            </a:pPr>
            <a:r>
              <a:rPr lang="ro-RO" dirty="0"/>
              <a:t>		</a:t>
            </a:r>
            <a:r>
              <a:rPr lang="en-US" dirty="0"/>
              <a:t>The name must also describe the differences between apparently similar products. For example, ‘fruit yogurt’ differentiates it from yogurt using artificial </a:t>
            </a:r>
            <a:r>
              <a:rPr lang="en-US" dirty="0" err="1"/>
              <a:t>flavourings</a:t>
            </a:r>
            <a:r>
              <a:rPr lang="en-US" dirty="0"/>
              <a:t>.</a:t>
            </a:r>
            <a:endParaRPr lang="ro-RO" dirty="0"/>
          </a:p>
          <a:p>
            <a:pPr algn="just">
              <a:buNone/>
            </a:pPr>
            <a:endParaRPr lang="ro-RO" dirty="0"/>
          </a:p>
        </p:txBody>
      </p:sp>
      <p:pic>
        <p:nvPicPr>
          <p:cNvPr id="5" name="Picture 4" descr="large.png"/>
          <p:cNvPicPr>
            <a:picLocks noChangeAspect="1"/>
          </p:cNvPicPr>
          <p:nvPr/>
        </p:nvPicPr>
        <p:blipFill>
          <a:blip r:embed="rId2" cstate="print"/>
          <a:srcRect l="19476" r="18200"/>
          <a:stretch>
            <a:fillRect/>
          </a:stretch>
        </p:blipFill>
        <p:spPr>
          <a:xfrm>
            <a:off x="381000" y="3048000"/>
            <a:ext cx="2590800" cy="2971800"/>
          </a:xfrm>
          <a:prstGeom prst="rect">
            <a:avLst/>
          </a:prstGeom>
        </p:spPr>
      </p:pic>
      <p:pic>
        <p:nvPicPr>
          <p:cNvPr id="7" name="Picture 6" descr="lidl-milbona-low-fat-natural-yogurt-0-__medium.jpg"/>
          <p:cNvPicPr>
            <a:picLocks noChangeAspect="1"/>
          </p:cNvPicPr>
          <p:nvPr/>
        </p:nvPicPr>
        <p:blipFill>
          <a:blip r:embed="rId3" cstate="print"/>
          <a:srcRect l="15686" r="15686"/>
          <a:stretch>
            <a:fillRect/>
          </a:stretch>
        </p:blipFill>
        <p:spPr>
          <a:xfrm>
            <a:off x="3276600" y="3048000"/>
            <a:ext cx="2667000" cy="2971800"/>
          </a:xfrm>
          <a:prstGeom prst="rect">
            <a:avLst/>
          </a:prstGeom>
        </p:spPr>
      </p:pic>
      <p:pic>
        <p:nvPicPr>
          <p:cNvPr id="8" name="Picture 7" descr="1262i5F5B25C3B5F31999.png"/>
          <p:cNvPicPr>
            <a:picLocks noChangeAspect="1"/>
          </p:cNvPicPr>
          <p:nvPr/>
        </p:nvPicPr>
        <p:blipFill>
          <a:blip r:embed="rId4" cstate="print"/>
          <a:srcRect l="16216" r="18919"/>
          <a:stretch>
            <a:fillRect/>
          </a:stretch>
        </p:blipFill>
        <p:spPr>
          <a:xfrm>
            <a:off x="6172200" y="3048000"/>
            <a:ext cx="2590800" cy="2971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600" b="1" i="1" dirty="0">
                <a:latin typeface="Times New Roman" pitchFamily="18" charset="0"/>
                <a:cs typeface="Times New Roman" pitchFamily="18" charset="0"/>
              </a:rPr>
              <a:t>Net contents</a:t>
            </a:r>
          </a:p>
        </p:txBody>
      </p:sp>
      <p:sp>
        <p:nvSpPr>
          <p:cNvPr id="3" name="Content Placeholder 2"/>
          <p:cNvSpPr>
            <a:spLocks noGrp="1"/>
          </p:cNvSpPr>
          <p:nvPr>
            <p:ph idx="1"/>
          </p:nvPr>
        </p:nvSpPr>
        <p:spPr>
          <a:xfrm>
            <a:off x="457200" y="1371600"/>
            <a:ext cx="8229600" cy="4525963"/>
          </a:xfrm>
        </p:spPr>
        <p:txBody>
          <a:bodyPr>
            <a:normAutofit/>
          </a:bodyPr>
          <a:lstStyle/>
          <a:p>
            <a:pPr algn="just">
              <a:spcBef>
                <a:spcPct val="0"/>
              </a:spcBef>
              <a:buNone/>
            </a:pPr>
            <a:r>
              <a:rPr lang="ro-RO" sz="2400" dirty="0">
                <a:latin typeface="Times New Roman" pitchFamily="18" charset="0"/>
                <a:cs typeface="Times New Roman" pitchFamily="18" charset="0"/>
              </a:rPr>
              <a:t>		</a:t>
            </a:r>
            <a:r>
              <a:rPr lang="en-US" sz="2400" dirty="0">
                <a:latin typeface="Times New Roman" pitchFamily="18" charset="0"/>
                <a:cs typeface="Times New Roman" pitchFamily="18" charset="0"/>
              </a:rPr>
              <a:t>The weight or volume of the food must appear on the label. By comparing weight to the price of different brands, consumers can make sure they get value for money. Some foods such as bread, tea and butter are only sold in standard quantities. The net content shows the weight, number or quantity of the package.</a:t>
            </a:r>
            <a:endParaRPr lang="ro-RO" sz="2400" dirty="0">
              <a:latin typeface="Times New Roman" pitchFamily="18" charset="0"/>
              <a:cs typeface="Times New Roman" pitchFamily="18" charset="0"/>
            </a:endParaRPr>
          </a:p>
        </p:txBody>
      </p:sp>
      <p:pic>
        <p:nvPicPr>
          <p:cNvPr id="5" name="Picture 4" descr="23759963_1692191554178749_390650937_o.jpg"/>
          <p:cNvPicPr>
            <a:picLocks noChangeAspect="1"/>
          </p:cNvPicPr>
          <p:nvPr/>
        </p:nvPicPr>
        <p:blipFill>
          <a:blip r:embed="rId3" cstate="print"/>
          <a:srcRect l="11921" r="9106" b="7285"/>
          <a:stretch>
            <a:fillRect/>
          </a:stretch>
        </p:blipFill>
        <p:spPr>
          <a:xfrm>
            <a:off x="533400" y="3810000"/>
            <a:ext cx="2514600" cy="2362200"/>
          </a:xfrm>
          <a:prstGeom prst="rect">
            <a:avLst/>
          </a:prstGeom>
        </p:spPr>
      </p:pic>
      <p:pic>
        <p:nvPicPr>
          <p:cNvPr id="6" name="Picture 5" descr="9556041611466_0001_1455591678310.jpg"/>
          <p:cNvPicPr>
            <a:picLocks noChangeAspect="1"/>
          </p:cNvPicPr>
          <p:nvPr/>
        </p:nvPicPr>
        <p:blipFill>
          <a:blip r:embed="rId4" cstate="print"/>
          <a:srcRect t="21053" b="21053"/>
          <a:stretch>
            <a:fillRect/>
          </a:stretch>
        </p:blipFill>
        <p:spPr>
          <a:xfrm>
            <a:off x="3276600" y="3810000"/>
            <a:ext cx="2971800" cy="2362200"/>
          </a:xfrm>
          <a:prstGeom prst="rect">
            <a:avLst/>
          </a:prstGeom>
        </p:spPr>
      </p:pic>
      <p:pic>
        <p:nvPicPr>
          <p:cNvPr id="7" name="Picture 6" descr="4.jpg"/>
          <p:cNvPicPr>
            <a:picLocks noChangeAspect="1"/>
          </p:cNvPicPr>
          <p:nvPr/>
        </p:nvPicPr>
        <p:blipFill>
          <a:blip r:embed="rId5" cstate="print"/>
          <a:stretch>
            <a:fillRect/>
          </a:stretch>
        </p:blipFill>
        <p:spPr>
          <a:xfrm>
            <a:off x="6477000" y="3810000"/>
            <a:ext cx="2209800" cy="2362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600" b="1" i="1" dirty="0">
                <a:latin typeface="Times New Roman" pitchFamily="18" charset="0"/>
                <a:cs typeface="Times New Roman" pitchFamily="18" charset="0"/>
              </a:rPr>
              <a:t>Ingredients</a:t>
            </a:r>
          </a:p>
        </p:txBody>
      </p:sp>
      <p:sp>
        <p:nvSpPr>
          <p:cNvPr id="3" name="Content Placeholder 2"/>
          <p:cNvSpPr>
            <a:spLocks noGrp="1"/>
          </p:cNvSpPr>
          <p:nvPr>
            <p:ph idx="1"/>
          </p:nvPr>
        </p:nvSpPr>
        <p:spPr>
          <a:xfrm>
            <a:off x="457200" y="1371601"/>
            <a:ext cx="8229600" cy="3124199"/>
          </a:xfrm>
        </p:spPr>
        <p:txBody>
          <a:bodyPr>
            <a:normAutofit lnSpcReduction="10000"/>
          </a:bodyPr>
          <a:lstStyle/>
          <a:p>
            <a:pPr algn="just">
              <a:buNone/>
            </a:pPr>
            <a:r>
              <a:rPr lang="ro-RO" dirty="0"/>
              <a:t>	</a:t>
            </a:r>
            <a:r>
              <a:rPr lang="en-US" sz="2400" b="1" dirty="0">
                <a:latin typeface="Times New Roman" pitchFamily="18" charset="0"/>
                <a:cs typeface="Times New Roman" pitchFamily="18" charset="0"/>
              </a:rPr>
              <a:t>Ingredients</a:t>
            </a:r>
            <a:r>
              <a:rPr lang="en-US" sz="2400" dirty="0">
                <a:latin typeface="Times New Roman" pitchFamily="18" charset="0"/>
                <a:cs typeface="Times New Roman" pitchFamily="18" charset="0"/>
              </a:rPr>
              <a:t> are listed in order of weight, according to the amounts that were used to make the food, starting with the largest ingredient and ending with the smallest. Food additives and water must also be included in the list if they have been added.</a:t>
            </a:r>
            <a:endParaRPr lang="ro-RO" sz="2400" dirty="0">
              <a:latin typeface="Times New Roman" pitchFamily="18" charset="0"/>
              <a:cs typeface="Times New Roman" pitchFamily="18" charset="0"/>
            </a:endParaRPr>
          </a:p>
          <a:p>
            <a:pPr algn="just">
              <a:buNone/>
            </a:pPr>
            <a:r>
              <a:rPr lang="ro-RO" sz="2400" dirty="0">
                <a:latin typeface="Times New Roman" pitchFamily="18" charset="0"/>
                <a:cs typeface="Times New Roman" pitchFamily="18" charset="0"/>
              </a:rPr>
              <a:t>	</a:t>
            </a:r>
            <a:r>
              <a:rPr lang="en-US" sz="2400" dirty="0">
                <a:latin typeface="Times New Roman" pitchFamily="18" charset="0"/>
                <a:cs typeface="Times New Roman" pitchFamily="18" charset="0"/>
              </a:rPr>
              <a:t>some ingredients labels list common allergies found in their processing plants , even if they are not contained in the particular food product.</a:t>
            </a:r>
            <a:endParaRPr lang="ro-RO" sz="2400" dirty="0">
              <a:latin typeface="Times New Roman" pitchFamily="18" charset="0"/>
              <a:cs typeface="Times New Roman" pitchFamily="18" charset="0"/>
            </a:endParaRPr>
          </a:p>
        </p:txBody>
      </p:sp>
      <p:pic>
        <p:nvPicPr>
          <p:cNvPr id="4" name="Picture 3" descr="contains-peanut-ingredients-label.jpg"/>
          <p:cNvPicPr>
            <a:picLocks noChangeAspect="1"/>
          </p:cNvPicPr>
          <p:nvPr/>
        </p:nvPicPr>
        <p:blipFill>
          <a:blip r:embed="rId2" cstate="print"/>
          <a:stretch>
            <a:fillRect/>
          </a:stretch>
        </p:blipFill>
        <p:spPr>
          <a:xfrm>
            <a:off x="1600200" y="4343400"/>
            <a:ext cx="2514600" cy="2133600"/>
          </a:xfrm>
          <a:prstGeom prst="rect">
            <a:avLst/>
          </a:prstGeom>
        </p:spPr>
      </p:pic>
      <p:pic>
        <p:nvPicPr>
          <p:cNvPr id="6" name="Picture 5" descr="lays-sweet-southern-heat-barbecue.jpg"/>
          <p:cNvPicPr>
            <a:picLocks noChangeAspect="1"/>
          </p:cNvPicPr>
          <p:nvPr/>
        </p:nvPicPr>
        <p:blipFill>
          <a:blip r:embed="rId3" cstate="print"/>
          <a:srcRect t="43614" r="49407" b="16343"/>
          <a:stretch>
            <a:fillRect/>
          </a:stretch>
        </p:blipFill>
        <p:spPr>
          <a:xfrm>
            <a:off x="5257800" y="4343400"/>
            <a:ext cx="2438400" cy="2133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297</TotalTime>
  <Words>826</Words>
  <Application>Microsoft Office PowerPoint</Application>
  <PresentationFormat>On-screen Show (4:3)</PresentationFormat>
  <Paragraphs>54</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Summary</vt:lpstr>
      <vt:lpstr>PowerPoint Presentation</vt:lpstr>
      <vt:lpstr>What should Food Labels tell you?</vt:lpstr>
      <vt:lpstr>2.Components of Food labels</vt:lpstr>
      <vt:lpstr>Product Name</vt:lpstr>
      <vt:lpstr>PowerPoint Presentation</vt:lpstr>
      <vt:lpstr>Net contents</vt:lpstr>
      <vt:lpstr>Ingredients</vt:lpstr>
      <vt:lpstr>Nutritional claims</vt:lpstr>
      <vt:lpstr>Nutrition facts</vt:lpstr>
      <vt:lpstr>PowerPoint Presentation</vt:lpstr>
      <vt:lpstr>PowerPoint Presentation</vt:lpstr>
      <vt:lpstr>Sell by/expirtation date</vt:lpstr>
      <vt:lpstr>Name and Address of the Manufacturer </vt:lpstr>
      <vt:lpstr>3. Eco-label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labelling</dc:title>
  <dc:creator>Calin</dc:creator>
  <cp:lastModifiedBy>Allan Singh</cp:lastModifiedBy>
  <cp:revision>39</cp:revision>
  <dcterms:created xsi:type="dcterms:W3CDTF">2006-08-16T00:00:00Z</dcterms:created>
  <dcterms:modified xsi:type="dcterms:W3CDTF">2024-02-27T04:13:28Z</dcterms:modified>
</cp:coreProperties>
</file>