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645" autoAdjust="0"/>
  </p:normalViewPr>
  <p:slideViewPr>
    <p:cSldViewPr snapToGrid="0">
      <p:cViewPr varScale="1">
        <p:scale>
          <a:sx n="63" d="100"/>
          <a:sy n="63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3B4C-EFF5-C770-21AB-7A429D554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6D4F1-6E41-8EA5-0998-7290629AF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F1DEF-6139-959D-A69A-0869861F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8BCA-6A1D-45C3-85AC-F0707BC53001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964BE-5E05-64F0-DD81-C2A0D268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C189D-BFA5-4C60-F748-7BE5CB5A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E2C9-0FE0-492E-9256-3CAF5F4CA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6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F9E1-6B0D-C431-E8BA-504E7D8F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3B7A1-78E4-45A7-9B20-09EC8E840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05358-3F4E-A5A8-E2A9-625992A1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8BCA-6A1D-45C3-85AC-F0707BC53001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0040A-88A8-2D69-A11D-B95448E4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BE433-13DF-ABAA-FD08-935F3FCA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E2C9-0FE0-492E-9256-3CAF5F4CA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80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FCF36-80B7-81C9-E590-158EE752D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79019-D758-50E8-B95B-B3A493C16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FCD74-A264-2856-369B-FA1DF07D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8BCA-6A1D-45C3-85AC-F0707BC53001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0A81A-6E43-DA88-D0FB-5255FAA3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21C13-58FE-F0E7-EAA6-7E6B8A4E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E2C9-0FE0-492E-9256-3CAF5F4CA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18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2813-4070-B06C-6B02-B9B5CFE1D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03694-0F1D-7995-9647-B218316E8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4DE00-9964-F767-0E1E-442EDA4C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8BCA-6A1D-45C3-85AC-F0707BC53001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C9438-3B66-3FD2-906B-479932F3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25658-3A90-0DF6-AF9C-25043FA0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E2C9-0FE0-492E-9256-3CAF5F4CA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38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5C7F-3D31-E2B1-0F75-DD04601BD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29207-6420-23A2-7A92-87C853B14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25B7F-A2BD-CBB6-9310-3890E41B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8BCA-6A1D-45C3-85AC-F0707BC53001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CDE33-D24F-D07F-A842-E23CD67BE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43DB6-1874-1710-7BD0-E7DFEC49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E2C9-0FE0-492E-9256-3CAF5F4CA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13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06A0-4B32-4108-BCB0-4582ECC5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09D76-A9B6-2BB4-B77C-2818CF73B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D3C7D-0C83-5177-38D2-8F54C3A0D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AA8E4-4C67-9129-C38E-37DCE3F6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8BCA-6A1D-45C3-85AC-F0707BC53001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8E38E-2561-3481-8BC4-5068AAAF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4FD20-C4A7-31D8-5FDE-51634A861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E2C9-0FE0-492E-9256-3CAF5F4CA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66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5E8F2-1DDB-421E-2F2E-DC10FC2A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25DB1-03E3-72ED-9DA8-1B62A717C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72FB9-2D42-19BB-612F-9627EDD96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EA034-3A91-9681-229E-19469A655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863C50-3BC2-31A1-B191-421FA2CF0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919A2-2D56-6853-3AF0-9D2FEE60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8BCA-6A1D-45C3-85AC-F0707BC53001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B65C8B-641D-89B4-8780-638F37B7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B279F-F738-186F-DBBA-F4F05BDA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E2C9-0FE0-492E-9256-3CAF5F4CA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84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75667-7044-8ECF-C085-3EB25425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FACAE-CEF2-C787-9D26-5EC0E3CA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8BCA-6A1D-45C3-85AC-F0707BC53001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ACEAA-94CA-9B3B-2609-1DCA6B2AC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B8BD5-1DFD-1EB8-BAED-C905AE41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E2C9-0FE0-492E-9256-3CAF5F4CA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71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E3336-50C5-B0BD-B72E-6265F62D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8BCA-6A1D-45C3-85AC-F0707BC53001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1F48B9-D504-7736-1FD2-8B4BBB9F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9BEFA-91ED-AB4E-36A2-F5D08D0E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E2C9-0FE0-492E-9256-3CAF5F4CA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51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E279-EA0F-9738-AE3A-8F358310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757E-38F6-C8BE-CE3C-276FD7068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E109E-65F3-1E6F-504A-BA723A73E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B1060-BF61-8BDC-CF62-C6A107C3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8BCA-6A1D-45C3-85AC-F0707BC53001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4543D-2ABA-4A94-FD50-B52DFDD2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FD2E5-3426-B5E7-A231-451704F1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E2C9-0FE0-492E-9256-3CAF5F4CA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27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C811-90C8-FC03-674D-BAA6B7A7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409C53-B417-B6CD-5015-6386A9478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37CCF-CC27-17C0-167A-65E72F0E1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C95F2-F884-E54A-2E96-B6B1023C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8BCA-6A1D-45C3-85AC-F0707BC53001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C6E8D-E670-D060-1BD7-4607DAF4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35C36-0B62-BB9B-F3EA-0575A854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E2C9-0FE0-492E-9256-3CAF5F4CA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08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7D2456-1A1D-AAF6-E8ED-D484758E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D0D6F-D4F1-3D55-11D0-212066229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5BA6B-31A0-5F49-8500-A36E42D2D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F8BCA-6A1D-45C3-85AC-F0707BC53001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547D1-B0FA-0F71-7429-1B7BCADF2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3D02-7B50-8B5D-DA58-B6A6A4B6F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2E2C9-0FE0-492E-9256-3CAF5F4CA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87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4BBC50-B331-E98C-6D8E-4186399D7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431800" marR="0" indent="-431800" algn="l">
              <a:spcBef>
                <a:spcPts val="0"/>
              </a:spcBef>
              <a:spcAft>
                <a:spcPts val="0"/>
              </a:spcAft>
            </a:pPr>
            <a:r>
              <a:rPr lang="en-US" sz="3200" b="1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</a:t>
            </a:r>
          </a:p>
          <a:p>
            <a:pPr marL="432435"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function is a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self contained block of codes or sub programs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a set of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statements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specific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task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31800" indent="-431800" algn="l">
              <a:lnSpc>
                <a:spcPct val="150000"/>
              </a:lnSpc>
              <a:spcBef>
                <a:spcPts val="0"/>
              </a:spcBef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Types of Function</a:t>
            </a:r>
          </a:p>
          <a:p>
            <a:pPr marL="342900" marR="93980" lvl="0" indent="-342900" algn="just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Font typeface="+mj-lt"/>
              <a:buAutoNum type="arabicParenR"/>
              <a:tabLst>
                <a:tab pos="436880" algn="l"/>
              </a:tabLst>
            </a:pPr>
            <a:r>
              <a:rPr lang="en-US" sz="2000" b="1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Predefined standard library functions </a:t>
            </a:r>
            <a:r>
              <a:rPr lang="en-US" sz="18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such as puts(), gets(), </a:t>
            </a:r>
            <a:r>
              <a:rPr lang="en-US" sz="1800" dirty="0" err="1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printf</a:t>
            </a:r>
            <a:r>
              <a:rPr lang="en-US" sz="18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1800" dirty="0" err="1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scanf</a:t>
            </a:r>
            <a:r>
              <a:rPr lang="en-US" sz="18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</a:t>
            </a:r>
            <a:r>
              <a:rPr lang="en-US" sz="1800" dirty="0" err="1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etc</a:t>
            </a:r>
            <a:r>
              <a:rPr lang="en-US" sz="18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These</a:t>
            </a:r>
            <a:r>
              <a:rPr lang="en-US" sz="1800" spc="5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 the functions which already have a definition in header files (.h files like </a:t>
            </a:r>
            <a:r>
              <a:rPr lang="en-US" sz="1800" dirty="0" err="1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stdio.h</a:t>
            </a:r>
            <a:r>
              <a:rPr lang="en-US" sz="18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so we</a:t>
            </a:r>
            <a:r>
              <a:rPr lang="en-US" sz="1800" spc="5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just</a:t>
            </a:r>
            <a:r>
              <a:rPr lang="en-US" sz="1800" spc="5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call</a:t>
            </a:r>
            <a:r>
              <a:rPr lang="en-US" sz="1800" spc="1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them</a:t>
            </a:r>
            <a:r>
              <a:rPr lang="en-US" sz="1800" spc="-5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whenever</a:t>
            </a:r>
            <a:r>
              <a:rPr lang="en-US" sz="1800" spc="-5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</a:t>
            </a:r>
            <a:r>
              <a:rPr lang="en-US" sz="1800" spc="-15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1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15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need</a:t>
            </a:r>
            <a:r>
              <a:rPr lang="en-US" sz="1800" spc="-1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5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</a:t>
            </a:r>
            <a:r>
              <a:rPr lang="en-US" sz="1800" spc="-15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them.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9398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arenR"/>
              <a:tabLst>
                <a:tab pos="436880" algn="l"/>
              </a:tabLst>
            </a:pPr>
            <a:r>
              <a:rPr lang="en-US" sz="2000" b="1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Defined functions </a:t>
            </a:r>
            <a:r>
              <a:rPr lang="en-US" sz="1800" b="1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en-US" sz="18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functions that we create in a program are known as user</a:t>
            </a:r>
            <a:r>
              <a:rPr lang="en-US" sz="1800" spc="5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defined</a:t>
            </a:r>
            <a:r>
              <a:rPr lang="en-US" sz="1800" spc="-1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32435" algn="l">
              <a:spcBef>
                <a:spcPts val="0"/>
              </a:spcBef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32435" marR="0" algn="l">
              <a:spcBef>
                <a:spcPts val="0"/>
              </a:spcBef>
              <a:spcAft>
                <a:spcPts val="0"/>
              </a:spcAft>
            </a:pPr>
            <a:endParaRPr lang="en-IN" sz="36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endParaRPr lang="en-IN" dirty="0"/>
          </a:p>
        </p:txBody>
      </p:sp>
      <p:pic>
        <p:nvPicPr>
          <p:cNvPr id="2" name="image1.jpeg">
            <a:extLst>
              <a:ext uri="{FF2B5EF4-FFF2-40B4-BE49-F238E27FC236}">
                <a16:creationId xmlns:a16="http://schemas.microsoft.com/office/drawing/2014/main" id="{1AF37500-7A4F-6FB7-C0D6-6944515C309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07920" y="3535680"/>
            <a:ext cx="6857999" cy="287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32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4BF98-2661-17DF-0611-5FE88F13C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070080" cy="6858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Function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with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no</a:t>
            </a:r>
            <a:r>
              <a:rPr lang="en-US" b="1" spc="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parameters</a:t>
            </a:r>
            <a:r>
              <a:rPr lang="en-US" b="1" spc="-1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and</a:t>
            </a:r>
            <a:r>
              <a:rPr lang="en-US" b="1" spc="-1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no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return</a:t>
            </a:r>
            <a:r>
              <a:rPr lang="en-US" b="1" spc="-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values</a:t>
            </a:r>
            <a:endParaRPr lang="en-IN" dirty="0">
              <a:effectLst/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D42989-E982-086B-8F81-52AFC8F2E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881551"/>
              </p:ext>
            </p:extLst>
          </p:nvPr>
        </p:nvGraphicFramePr>
        <p:xfrm>
          <a:off x="0" y="518161"/>
          <a:ext cx="12131040" cy="686175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064378">
                  <a:extLst>
                    <a:ext uri="{9D8B030D-6E8A-4147-A177-3AD203B41FA5}">
                      <a16:colId xmlns:a16="http://schemas.microsoft.com/office/drawing/2014/main" val="3452719680"/>
                    </a:ext>
                  </a:extLst>
                </a:gridCol>
                <a:gridCol w="6066662">
                  <a:extLst>
                    <a:ext uri="{9D8B030D-6E8A-4147-A177-3AD203B41FA5}">
                      <a16:colId xmlns:a16="http://schemas.microsoft.com/office/drawing/2014/main" val="4277024761"/>
                    </a:ext>
                  </a:extLst>
                </a:gridCol>
              </a:tblGrid>
              <a:tr h="635126">
                <a:tc gridSpan="2">
                  <a:txBody>
                    <a:bodyPr/>
                    <a:lstStyle/>
                    <a:p>
                      <a:pPr marL="528320" marR="0" indent="-457200" algn="l">
                        <a:spcBef>
                          <a:spcPts val="2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en-US" sz="2000" spc="-2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</a:t>
                      </a:r>
                      <a:r>
                        <a:rPr lang="en-US" sz="20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en-US" sz="20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r>
                        <a:rPr lang="en-US" sz="2000" spc="-2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20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en-US" sz="2000" spc="-2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sz="20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(void</a:t>
                      </a:r>
                      <a:r>
                        <a:rPr lang="en-US" sz="20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en-US" sz="2000" spc="-2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</a:t>
                      </a:r>
                      <a:r>
                        <a:rPr lang="en-US" sz="2000" spc="22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parameter)</a:t>
                      </a:r>
                    </a:p>
                    <a:p>
                      <a:pPr marL="71120" marR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  <a:buNone/>
                      </a:pPr>
                      <a:endParaRPr lang="en-IN" sz="200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59280"/>
                  </a:ext>
                </a:extLst>
              </a:tr>
              <a:tr h="604647">
                <a:tc>
                  <a:txBody>
                    <a:bodyPr/>
                    <a:lstStyle/>
                    <a:p>
                      <a:pPr marL="71120" marR="0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Calling</a:t>
                      </a:r>
                      <a:r>
                        <a:rPr lang="en-US" sz="2400" b="1" spc="-4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en-IN" sz="2400" b="1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 marR="0" algn="l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Called</a:t>
                      </a:r>
                      <a:r>
                        <a:rPr lang="en-US" sz="2000" b="1" spc="-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</a:p>
                    <a:p>
                      <a:pPr marL="73025" marR="0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13179285"/>
                  </a:ext>
                </a:extLst>
              </a:tr>
              <a:tr h="4194549">
                <a:tc>
                  <a:txBody>
                    <a:bodyPr/>
                    <a:lstStyle/>
                    <a:p>
                      <a:pPr marL="71120" marR="0">
                        <a:lnSpc>
                          <a:spcPct val="155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/*program</a:t>
                      </a:r>
                      <a:r>
                        <a:rPr lang="en-US" sz="20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sz="20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</a:t>
                      </a:r>
                      <a:r>
                        <a:rPr lang="en-US" sz="2000" spc="-3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</a:t>
                      </a:r>
                      <a:r>
                        <a:rPr lang="en-US" sz="20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US" sz="2000" spc="-3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</a:t>
                      </a:r>
                      <a:r>
                        <a:rPr lang="en-US" sz="20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numbers using function*/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1120" marR="1682750">
                        <a:lnSpc>
                          <a:spcPct val="1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#include&lt;stdio.h&gt; </a:t>
                      </a:r>
                    </a:p>
                    <a:p>
                      <a:pPr marL="71120" marR="1682750">
                        <a:lnSpc>
                          <a:spcPct val="1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add( );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1120" marR="0">
                        <a:lnSpc>
                          <a:spcPts val="13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1120" marR="0">
                        <a:lnSpc>
                          <a:spcPts val="13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1120" marR="0">
                        <a:lnSpc>
                          <a:spcPts val="13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US" sz="2000" spc="-1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main()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1120" marR="0">
                        <a:spcBef>
                          <a:spcPts val="745"/>
                        </a:spcBef>
                        <a:spcAft>
                          <a:spcPts val="0"/>
                        </a:spcAft>
                      </a:pPr>
                      <a:r>
                        <a:rPr lang="en-US" sz="2000" spc="-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28955" marR="0">
                        <a:spcBef>
                          <a:spcPts val="735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28955" marR="0">
                        <a:spcBef>
                          <a:spcPts val="73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add(</a:t>
                      </a:r>
                      <a:r>
                        <a:rPr lang="en-US" sz="20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2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1120" marR="0">
                        <a:spcBef>
                          <a:spcPts val="765"/>
                        </a:spcBef>
                        <a:spcAft>
                          <a:spcPts val="0"/>
                        </a:spcAft>
                      </a:pPr>
                      <a:r>
                        <a:rPr lang="en-US" sz="2000" spc="-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302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US" sz="2000" spc="-1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2000" spc="-1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spc="27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3025" marR="0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2000" spc="-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30225" marR="0">
                        <a:spcBef>
                          <a:spcPts val="76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000" spc="-2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sum;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30225" marR="292100">
                        <a:lnSpc>
                          <a:spcPct val="155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(“enter</a:t>
                      </a:r>
                      <a:r>
                        <a:rPr lang="en-US" sz="2000" spc="-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000" spc="-4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2000" spc="-4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000" spc="-4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values\n”); </a:t>
                      </a:r>
                      <a:r>
                        <a:rPr lang="en-US" sz="2000" spc="-1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scanf</a:t>
                      </a:r>
                      <a:r>
                        <a:rPr lang="en-US" sz="20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(“%</a:t>
                      </a:r>
                      <a:r>
                        <a:rPr lang="en-US" sz="2000" spc="-1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d%d</a:t>
                      </a:r>
                      <a:r>
                        <a:rPr lang="en-US" sz="20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”,&amp;</a:t>
                      </a:r>
                      <a:r>
                        <a:rPr lang="en-US" sz="2000" spc="-1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a,&amp;b</a:t>
                      </a:r>
                      <a:r>
                        <a:rPr lang="en-US" sz="20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  <a:r>
                        <a:rPr lang="en-US" sz="2000" spc="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530225" marR="292100">
                        <a:lnSpc>
                          <a:spcPct val="155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20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sum=</a:t>
                      </a:r>
                      <a:r>
                        <a:rPr lang="en-US" sz="2000" spc="-1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a+b</a:t>
                      </a:r>
                      <a:r>
                        <a:rPr lang="en-US" sz="20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30225" marR="0">
                        <a:lnSpc>
                          <a:spcPct val="15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(“\n</a:t>
                      </a:r>
                      <a:r>
                        <a:rPr lang="en-US" sz="2000" spc="-4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2000" spc="-4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</a:t>
                      </a:r>
                      <a:r>
                        <a:rPr lang="en-US" sz="2000" spc="-4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en-US" sz="2000" spc="-4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%d”,</a:t>
                      </a:r>
                      <a:r>
                        <a:rPr lang="en-US" sz="2000" spc="-3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sum); </a:t>
                      </a:r>
                    </a:p>
                    <a:p>
                      <a:pPr marL="530225" marR="0">
                        <a:lnSpc>
                          <a:spcPct val="15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return;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3025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-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38207174"/>
                  </a:ext>
                </a:extLst>
              </a:tr>
              <a:tr h="814076">
                <a:tc gridSpan="2">
                  <a:txBody>
                    <a:bodyPr/>
                    <a:lstStyle/>
                    <a:p>
                      <a:pPr marL="342900" marR="180340" lvl="0" indent="-342900">
                        <a:lnSpc>
                          <a:spcPct val="155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  <a:buSzPts val="1200"/>
                        <a:buFont typeface="Wingdings" panose="05000000000000000000" pitchFamily="2" charset="2"/>
                        <a:buChar char=""/>
                        <a:tabLst>
                          <a:tab pos="299085" algn="l"/>
                          <a:tab pos="300355" algn="l"/>
                        </a:tabLst>
                      </a:pPr>
                      <a:endParaRPr lang="en-IN" sz="200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658248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7D28D052-6F71-7F20-C7EC-2B1645F6DEA0}"/>
              </a:ext>
            </a:extLst>
          </p:cNvPr>
          <p:cNvGrpSpPr>
            <a:grpSpLocks/>
          </p:cNvGrpSpPr>
          <p:nvPr/>
        </p:nvGrpSpPr>
        <p:grpSpPr>
          <a:xfrm>
            <a:off x="1249680" y="2865120"/>
            <a:ext cx="5471160" cy="3246120"/>
            <a:chOff x="0" y="0"/>
            <a:chExt cx="2665095" cy="1834514"/>
          </a:xfrm>
        </p:grpSpPr>
        <p:sp>
          <p:nvSpPr>
            <p:cNvPr id="6" name="Graphic 11">
              <a:extLst>
                <a:ext uri="{FF2B5EF4-FFF2-40B4-BE49-F238E27FC236}">
                  <a16:creationId xmlns:a16="http://schemas.microsoft.com/office/drawing/2014/main" id="{4BDA4FF3-3234-2792-77DE-B9741B4995D0}"/>
                </a:ext>
              </a:extLst>
            </p:cNvPr>
            <p:cNvSpPr/>
            <p:nvPr/>
          </p:nvSpPr>
          <p:spPr>
            <a:xfrm>
              <a:off x="0" y="0"/>
              <a:ext cx="2665095" cy="1834514"/>
            </a:xfrm>
            <a:custGeom>
              <a:avLst/>
              <a:gdLst/>
              <a:ahLst/>
              <a:cxnLst/>
              <a:rect l="l" t="t" r="r" b="b"/>
              <a:pathLst>
                <a:path w="2665095" h="1834514">
                  <a:moveTo>
                    <a:pt x="2263140" y="0"/>
                  </a:moveTo>
                  <a:lnTo>
                    <a:pt x="2272665" y="23495"/>
                  </a:lnTo>
                  <a:lnTo>
                    <a:pt x="0" y="956310"/>
                  </a:lnTo>
                  <a:lnTo>
                    <a:pt x="10160" y="980440"/>
                  </a:lnTo>
                  <a:lnTo>
                    <a:pt x="2282825" y="46990"/>
                  </a:lnTo>
                  <a:lnTo>
                    <a:pt x="2312693" y="46990"/>
                  </a:lnTo>
                  <a:lnTo>
                    <a:pt x="2337435" y="18415"/>
                  </a:lnTo>
                  <a:lnTo>
                    <a:pt x="2348230" y="6350"/>
                  </a:lnTo>
                  <a:lnTo>
                    <a:pt x="2263140" y="0"/>
                  </a:lnTo>
                  <a:close/>
                </a:path>
                <a:path w="2665095" h="1834514">
                  <a:moveTo>
                    <a:pt x="2312693" y="46990"/>
                  </a:moveTo>
                  <a:lnTo>
                    <a:pt x="2282825" y="46990"/>
                  </a:lnTo>
                  <a:lnTo>
                    <a:pt x="2292350" y="70485"/>
                  </a:lnTo>
                  <a:lnTo>
                    <a:pt x="2312693" y="46990"/>
                  </a:lnTo>
                  <a:close/>
                </a:path>
                <a:path w="2665095" h="1834514">
                  <a:moveTo>
                    <a:pt x="189069" y="1066800"/>
                  </a:moveTo>
                  <a:lnTo>
                    <a:pt x="122555" y="1066800"/>
                  </a:lnTo>
                  <a:lnTo>
                    <a:pt x="2660015" y="1834515"/>
                  </a:lnTo>
                  <a:lnTo>
                    <a:pt x="2665095" y="1816735"/>
                  </a:lnTo>
                  <a:lnTo>
                    <a:pt x="189069" y="1066800"/>
                  </a:lnTo>
                  <a:close/>
                </a:path>
                <a:path w="2665095" h="1834514">
                  <a:moveTo>
                    <a:pt x="136525" y="1021080"/>
                  </a:moveTo>
                  <a:lnTo>
                    <a:pt x="52705" y="1035685"/>
                  </a:lnTo>
                  <a:lnTo>
                    <a:pt x="114300" y="1094105"/>
                  </a:lnTo>
                  <a:lnTo>
                    <a:pt x="122555" y="1066800"/>
                  </a:lnTo>
                  <a:lnTo>
                    <a:pt x="189069" y="1066800"/>
                  </a:lnTo>
                  <a:lnTo>
                    <a:pt x="128269" y="1048385"/>
                  </a:lnTo>
                  <a:lnTo>
                    <a:pt x="129540" y="1045210"/>
                  </a:lnTo>
                  <a:lnTo>
                    <a:pt x="136525" y="1021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N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0389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CDAF2-0D44-0742-7CF5-FD131D847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920"/>
            <a:ext cx="12054840" cy="6736080"/>
          </a:xfrm>
        </p:spPr>
        <p:txBody>
          <a:bodyPr>
            <a:normAutofit/>
          </a:bodyPr>
          <a:lstStyle/>
          <a:p>
            <a:pPr marR="180340" lvl="0">
              <a:lnSpc>
                <a:spcPct val="200000"/>
              </a:lnSpc>
              <a:spcBef>
                <a:spcPts val="25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299085" algn="l"/>
                <a:tab pos="300355" algn="l"/>
              </a:tabLst>
            </a:pP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In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this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category </a:t>
            </a:r>
            <a:r>
              <a:rPr lang="en-US" sz="2400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no</a:t>
            </a:r>
            <a:r>
              <a:rPr lang="en-US" sz="2400" b="1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data</a:t>
            </a:r>
            <a:r>
              <a:rPr lang="en-US" sz="2400" b="1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is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transferred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from </a:t>
            </a:r>
            <a:r>
              <a:rPr lang="en-US" sz="2400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calling</a:t>
            </a:r>
            <a:r>
              <a:rPr lang="en-US" sz="2400" b="1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function</a:t>
            </a:r>
            <a:r>
              <a:rPr lang="en-US" sz="2400" b="1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to</a:t>
            </a:r>
            <a:r>
              <a:rPr lang="en-US" sz="2400" b="1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called</a:t>
            </a:r>
            <a:r>
              <a:rPr lang="en-US" sz="2400" b="1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function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, hence called function cannot receive any values.</a:t>
            </a:r>
            <a:endParaRPr lang="en-IN" sz="2400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In</a:t>
            </a:r>
            <a:r>
              <a:rPr lang="en-US" sz="2400" spc="7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2400" spc="9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above</a:t>
            </a:r>
            <a:r>
              <a:rPr lang="en-US" sz="2400" spc="8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 err="1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example,no</a:t>
            </a:r>
            <a:r>
              <a:rPr lang="en-US" sz="2400" spc="8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arguments</a:t>
            </a:r>
            <a:r>
              <a:rPr lang="en-US" sz="2400" spc="8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are</a:t>
            </a:r>
            <a:r>
              <a:rPr lang="en-US" sz="2400" spc="9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passed</a:t>
            </a:r>
            <a:r>
              <a:rPr lang="en-US" sz="2400" spc="8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to</a:t>
            </a:r>
            <a:r>
              <a:rPr lang="en-US" sz="2400" spc="6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user</a:t>
            </a:r>
            <a:r>
              <a:rPr lang="en-US" sz="2400" spc="9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defined</a:t>
            </a:r>
            <a:r>
              <a:rPr lang="en-US" sz="2400" spc="8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function</a:t>
            </a:r>
            <a:r>
              <a:rPr lang="en-US" sz="2400" spc="9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add(</a:t>
            </a:r>
            <a:r>
              <a:rPr lang="en-US" sz="2400" b="1" spc="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b="1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).</a:t>
            </a:r>
            <a:endParaRPr lang="en-IN" sz="2400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R="0" lvl="0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Hence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no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parameter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are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defined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in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function</a:t>
            </a:r>
            <a:r>
              <a:rPr lang="en-US" sz="2400" spc="8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header.</a:t>
            </a:r>
            <a:endParaRPr lang="en-IN" sz="2400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R="567055" lvl="0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299085" algn="l"/>
                <a:tab pos="300355" algn="l"/>
              </a:tabLst>
            </a:pP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When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control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is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transferred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from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calling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function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to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called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function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,and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b values are read, they are added, the result is printed on monitor.</a:t>
            </a:r>
            <a:endParaRPr lang="en-IN" sz="2400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When</a:t>
            </a:r>
            <a:r>
              <a:rPr lang="en-US" sz="2400" spc="13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return</a:t>
            </a:r>
            <a:r>
              <a:rPr lang="en-US" sz="2400" spc="15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statement</a:t>
            </a:r>
            <a:r>
              <a:rPr lang="en-US" sz="2400" spc="15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is</a:t>
            </a:r>
            <a:r>
              <a:rPr lang="en-US" sz="2400" spc="15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executed</a:t>
            </a:r>
            <a:r>
              <a:rPr lang="en-US" sz="2400" spc="16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,control</a:t>
            </a:r>
            <a:r>
              <a:rPr lang="en-US" sz="2400" spc="16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is</a:t>
            </a:r>
            <a:r>
              <a:rPr lang="en-US" sz="2400" spc="14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transferred</a:t>
            </a:r>
            <a:r>
              <a:rPr lang="en-US" sz="2400" spc="17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from</a:t>
            </a:r>
            <a:r>
              <a:rPr lang="en-US" sz="2400" spc="15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called</a:t>
            </a:r>
            <a:r>
              <a:rPr lang="en-US" sz="2400" spc="18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function/add </a:t>
            </a:r>
            <a:r>
              <a:rPr lang="en-US" sz="24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calling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function/main.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941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C58BC-BC80-6E06-9B46-BD4B42E00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effectLst/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F93F45-2415-F472-836F-24E6CF980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477229"/>
              </p:ext>
            </p:extLst>
          </p:nvPr>
        </p:nvGraphicFramePr>
        <p:xfrm>
          <a:off x="0" y="-2222"/>
          <a:ext cx="12192000" cy="66929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537257">
                  <a:extLst>
                    <a:ext uri="{9D8B030D-6E8A-4147-A177-3AD203B41FA5}">
                      <a16:colId xmlns:a16="http://schemas.microsoft.com/office/drawing/2014/main" val="1538332331"/>
                    </a:ext>
                  </a:extLst>
                </a:gridCol>
                <a:gridCol w="5654743">
                  <a:extLst>
                    <a:ext uri="{9D8B030D-6E8A-4147-A177-3AD203B41FA5}">
                      <a16:colId xmlns:a16="http://schemas.microsoft.com/office/drawing/2014/main" val="2013843269"/>
                    </a:ext>
                  </a:extLst>
                </a:gridCol>
              </a:tblGrid>
              <a:tr h="451693">
                <a:tc gridSpan="2">
                  <a:txBody>
                    <a:bodyPr/>
                    <a:lstStyle/>
                    <a:p>
                      <a:pPr marL="71755" marR="0"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en-US" sz="2800" b="1" spc="-1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en-US" sz="2800" b="1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</a:t>
                      </a:r>
                      <a:r>
                        <a:rPr lang="en-US" sz="2800" b="1" spc="-1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parameters</a:t>
                      </a:r>
                      <a:r>
                        <a:rPr lang="en-US" sz="2800" b="1" spc="-1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2800" b="1" spc="-1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</a:t>
                      </a:r>
                      <a:r>
                        <a:rPr lang="en-US" sz="2800" b="1" spc="-1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sz="2800" b="1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values</a:t>
                      </a:r>
                      <a:endParaRPr lang="en-IN" sz="2400" b="1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9398"/>
                  </a:ext>
                </a:extLst>
              </a:tr>
              <a:tr h="502226">
                <a:tc>
                  <a:txBody>
                    <a:bodyPr/>
                    <a:lstStyle/>
                    <a:p>
                      <a:pPr marL="71755" marR="0"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Calling</a:t>
                      </a:r>
                      <a:r>
                        <a:rPr lang="en-US" sz="2800" b="1" spc="-4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en-IN" sz="2400" b="1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 marR="0"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Called</a:t>
                      </a:r>
                      <a:r>
                        <a:rPr lang="en-US" sz="2800" b="1" spc="-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en-IN" sz="2400" b="1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40183605"/>
                  </a:ext>
                </a:extLst>
              </a:tr>
              <a:tr h="5738981">
                <a:tc>
                  <a:txBody>
                    <a:bodyPr/>
                    <a:lstStyle/>
                    <a:p>
                      <a:pPr marL="71755" marR="114300">
                        <a:lnSpc>
                          <a:spcPct val="155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/*program</a:t>
                      </a:r>
                      <a:r>
                        <a:rPr lang="en-US" sz="28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sz="28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</a:t>
                      </a:r>
                      <a:r>
                        <a:rPr lang="en-US" sz="2800" spc="-3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</a:t>
                      </a:r>
                      <a:r>
                        <a:rPr lang="en-US" sz="28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US" sz="2800" spc="-3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</a:t>
                      </a:r>
                      <a:r>
                        <a:rPr lang="en-US" sz="28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numbers using function*/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28955" marR="159004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8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#include&lt;stdio.h&gt;</a:t>
                      </a:r>
                    </a:p>
                    <a:p>
                      <a:pPr marL="528955" marR="159004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8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add();</a:t>
                      </a:r>
                    </a:p>
                    <a:p>
                      <a:pPr marL="528955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US" sz="2800" spc="-1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main()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28955" marR="0">
                        <a:spcBef>
                          <a:spcPts val="735"/>
                        </a:spcBef>
                        <a:spcAft>
                          <a:spcPts val="0"/>
                        </a:spcAft>
                      </a:pPr>
                      <a:r>
                        <a:rPr lang="en-US" sz="2800" spc="-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72185" marR="1590040">
                        <a:lnSpc>
                          <a:spcPct val="100000"/>
                        </a:lnSpc>
                        <a:spcBef>
                          <a:spcPts val="76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result;</a:t>
                      </a:r>
                    </a:p>
                    <a:p>
                      <a:pPr marL="972185" marR="1590040">
                        <a:lnSpc>
                          <a:spcPct val="100000"/>
                        </a:lnSpc>
                        <a:spcBef>
                          <a:spcPts val="76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spc="-4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result=add( );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7218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(“sum </a:t>
                      </a:r>
                      <a:r>
                        <a:rPr lang="en-US" sz="28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is:%</a:t>
                      </a:r>
                      <a:r>
                        <a:rPr lang="en-US" sz="2800" spc="-1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d”,result</a:t>
                      </a:r>
                      <a:r>
                        <a:rPr lang="en-US" sz="28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28955" marR="0">
                        <a:spcBef>
                          <a:spcPts val="745"/>
                        </a:spcBef>
                        <a:spcAft>
                          <a:spcPts val="0"/>
                        </a:spcAft>
                      </a:pPr>
                      <a:r>
                        <a:rPr lang="en-US" sz="2400" spc="-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49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493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800" spc="-2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add(</a:t>
                      </a:r>
                      <a:r>
                        <a:rPr lang="en-US" sz="2800" spc="-1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2800" spc="-1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/*</a:t>
                      </a:r>
                      <a:r>
                        <a:rPr lang="en-US" sz="2800" spc="-1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en-US" sz="28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r>
                        <a:rPr lang="en-US" sz="28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spc="-2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*/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400" spc="-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43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     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800" spc="-1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spc="-1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a,b,sum</a:t>
                      </a:r>
                      <a:r>
                        <a:rPr lang="en-US" sz="28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32130" marR="0">
                        <a:lnSpc>
                          <a:spcPct val="150000"/>
                        </a:lnSpc>
                        <a:spcBef>
                          <a:spcPts val="74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(“enter</a:t>
                      </a:r>
                      <a:r>
                        <a:rPr lang="en-US" sz="2800" spc="-5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</a:t>
                      </a:r>
                      <a:r>
                        <a:rPr lang="en-US" sz="2800" spc="-6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2800" spc="-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800" spc="-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sz="28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b:”);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18160" marR="362585" indent="13335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scanf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(“%d</a:t>
                      </a:r>
                      <a:r>
                        <a:rPr lang="en-US" sz="2800" spc="-8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d”,&amp;a,&amp;b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 </a:t>
                      </a:r>
                    </a:p>
                    <a:p>
                      <a:pPr marL="518160" marR="362585" indent="13335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sum=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a+b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1816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sz="2800" spc="-1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</a:t>
                      </a:r>
                      <a:r>
                        <a:rPr lang="en-US" sz="2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4930" marR="0"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r>
                        <a:rPr lang="en-US" sz="2400" spc="-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9970590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5082DC66-7DEC-719F-25F4-2D19A55DE2FE}"/>
              </a:ext>
            </a:extLst>
          </p:cNvPr>
          <p:cNvGrpSpPr>
            <a:grpSpLocks/>
          </p:cNvGrpSpPr>
          <p:nvPr/>
        </p:nvGrpSpPr>
        <p:grpSpPr>
          <a:xfrm>
            <a:off x="6961188" y="3157538"/>
            <a:ext cx="6350" cy="3535362"/>
            <a:chOff x="0" y="0"/>
            <a:chExt cx="6350" cy="3534410"/>
          </a:xfrm>
        </p:grpSpPr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FD24B729-CBF3-E66D-0C25-9F5FD9AFBE0E}"/>
                </a:ext>
              </a:extLst>
            </p:cNvPr>
            <p:cNvSpPr/>
            <p:nvPr/>
          </p:nvSpPr>
          <p:spPr>
            <a:xfrm>
              <a:off x="0" y="0"/>
              <a:ext cx="6350" cy="3534410"/>
            </a:xfrm>
            <a:custGeom>
              <a:avLst/>
              <a:gdLst/>
              <a:ahLst/>
              <a:cxnLst/>
              <a:rect l="l" t="t" r="r" b="b"/>
              <a:pathLst>
                <a:path w="6350" h="3534410">
                  <a:moveTo>
                    <a:pt x="6095" y="0"/>
                  </a:moveTo>
                  <a:lnTo>
                    <a:pt x="0" y="0"/>
                  </a:lnTo>
                  <a:lnTo>
                    <a:pt x="0" y="3534409"/>
                  </a:lnTo>
                  <a:lnTo>
                    <a:pt x="6095" y="3534409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E1CD5F1-F839-10B0-5837-4A07AA1F836E}"/>
              </a:ext>
            </a:extLst>
          </p:cNvPr>
          <p:cNvGrpSpPr>
            <a:grpSpLocks/>
          </p:cNvGrpSpPr>
          <p:nvPr/>
        </p:nvGrpSpPr>
        <p:grpSpPr>
          <a:xfrm>
            <a:off x="1676400" y="2270760"/>
            <a:ext cx="6035040" cy="3703320"/>
            <a:chOff x="0" y="0"/>
            <a:chExt cx="2108200" cy="2143125"/>
          </a:xfrm>
        </p:grpSpPr>
        <p:sp>
          <p:nvSpPr>
            <p:cNvPr id="8" name="Graphic 17">
              <a:extLst>
                <a:ext uri="{FF2B5EF4-FFF2-40B4-BE49-F238E27FC236}">
                  <a16:creationId xmlns:a16="http://schemas.microsoft.com/office/drawing/2014/main" id="{AEFD98D1-5BBF-3693-008A-71B130F9399D}"/>
                </a:ext>
              </a:extLst>
            </p:cNvPr>
            <p:cNvSpPr/>
            <p:nvPr/>
          </p:nvSpPr>
          <p:spPr>
            <a:xfrm>
              <a:off x="0" y="0"/>
              <a:ext cx="2108200" cy="2143125"/>
            </a:xfrm>
            <a:custGeom>
              <a:avLst/>
              <a:gdLst/>
              <a:ahLst/>
              <a:cxnLst/>
              <a:rect l="l" t="t" r="r" b="b"/>
              <a:pathLst>
                <a:path w="2108200" h="2143125">
                  <a:moveTo>
                    <a:pt x="1633219" y="0"/>
                  </a:moveTo>
                  <a:lnTo>
                    <a:pt x="1550669" y="21590"/>
                  </a:lnTo>
                  <a:lnTo>
                    <a:pt x="1571625" y="45720"/>
                  </a:lnTo>
                  <a:lnTo>
                    <a:pt x="2539" y="1419225"/>
                  </a:lnTo>
                  <a:lnTo>
                    <a:pt x="0" y="1421765"/>
                  </a:lnTo>
                  <a:lnTo>
                    <a:pt x="0" y="1425575"/>
                  </a:lnTo>
                  <a:lnTo>
                    <a:pt x="1904" y="1428750"/>
                  </a:lnTo>
                  <a:lnTo>
                    <a:pt x="4444" y="1431290"/>
                  </a:lnTo>
                  <a:lnTo>
                    <a:pt x="8254" y="1431290"/>
                  </a:lnTo>
                  <a:lnTo>
                    <a:pt x="11429" y="1429385"/>
                  </a:lnTo>
                  <a:lnTo>
                    <a:pt x="12064" y="1428750"/>
                  </a:lnTo>
                  <a:lnTo>
                    <a:pt x="66675" y="1483995"/>
                  </a:lnTo>
                  <a:lnTo>
                    <a:pt x="76834" y="1454150"/>
                  </a:lnTo>
                  <a:lnTo>
                    <a:pt x="2102485" y="2143125"/>
                  </a:lnTo>
                  <a:lnTo>
                    <a:pt x="2106294" y="2141220"/>
                  </a:lnTo>
                  <a:lnTo>
                    <a:pt x="2108200" y="2134870"/>
                  </a:lnTo>
                  <a:lnTo>
                    <a:pt x="2106294" y="2131060"/>
                  </a:lnTo>
                  <a:lnTo>
                    <a:pt x="81279" y="1442085"/>
                  </a:lnTo>
                  <a:lnTo>
                    <a:pt x="83184" y="1437004"/>
                  </a:lnTo>
                  <a:lnTo>
                    <a:pt x="91439" y="1412240"/>
                  </a:lnTo>
                  <a:lnTo>
                    <a:pt x="19050" y="1421765"/>
                  </a:lnTo>
                  <a:lnTo>
                    <a:pt x="1579879" y="55245"/>
                  </a:lnTo>
                  <a:lnTo>
                    <a:pt x="1600835" y="78740"/>
                  </a:lnTo>
                  <a:lnTo>
                    <a:pt x="1619250" y="34925"/>
                  </a:lnTo>
                  <a:lnTo>
                    <a:pt x="16332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3744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7D41E-6439-8FA8-884D-944179303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R="565785" lvl="0" algn="just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528955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In</a:t>
            </a:r>
            <a:r>
              <a:rPr lang="en-US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this</a:t>
            </a:r>
            <a:r>
              <a:rPr lang="en-US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category</a:t>
            </a:r>
            <a:r>
              <a:rPr lang="en-US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there is</a:t>
            </a:r>
            <a:r>
              <a:rPr lang="en-US" b="1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no</a:t>
            </a:r>
            <a:r>
              <a:rPr lang="en-US" b="1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data</a:t>
            </a:r>
            <a:r>
              <a:rPr lang="en-US" b="1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transfer</a:t>
            </a:r>
            <a:r>
              <a:rPr lang="en-US" b="1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from</a:t>
            </a:r>
            <a:r>
              <a:rPr lang="en-US" b="1" spc="2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b="1" spc="2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calling</a:t>
            </a:r>
            <a:r>
              <a:rPr lang="en-US" b="1" spc="2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function</a:t>
            </a:r>
            <a:r>
              <a:rPr lang="en-US" b="1" spc="2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to</a:t>
            </a:r>
            <a:r>
              <a:rPr lang="en-US" b="1" spc="2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 called function.</a:t>
            </a:r>
            <a:endParaRPr lang="en-IN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577215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But,</a:t>
            </a:r>
            <a:r>
              <a:rPr lang="en-US" spc="4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there</a:t>
            </a:r>
            <a:r>
              <a:rPr lang="en-US" spc="5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is</a:t>
            </a:r>
            <a:r>
              <a:rPr lang="en-US" spc="5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data</a:t>
            </a:r>
            <a:r>
              <a:rPr lang="en-US" spc="4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transfer</a:t>
            </a:r>
            <a:r>
              <a:rPr lang="en-US" spc="5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from</a:t>
            </a:r>
            <a:r>
              <a:rPr lang="en-US" spc="4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called</a:t>
            </a:r>
            <a:r>
              <a:rPr lang="en-US" spc="5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function</a:t>
            </a:r>
            <a:r>
              <a:rPr lang="en-US" spc="4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to</a:t>
            </a:r>
            <a:r>
              <a:rPr lang="en-US" spc="4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pc="4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calling</a:t>
            </a:r>
            <a:r>
              <a:rPr lang="en-US" spc="6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function.</a:t>
            </a:r>
            <a:endParaRPr lang="en-IN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R="238125" lvl="0" algn="just">
              <a:lnSpc>
                <a:spcPct val="150000"/>
              </a:lnSpc>
              <a:spcBef>
                <a:spcPts val="76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528955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No</a:t>
            </a:r>
            <a:r>
              <a:rPr lang="en-US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arguments</a:t>
            </a:r>
            <a:r>
              <a:rPr lang="en-US" spc="-3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are</a:t>
            </a:r>
            <a:r>
              <a:rPr lang="en-US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passed</a:t>
            </a:r>
            <a:r>
              <a:rPr lang="en-US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to</a:t>
            </a:r>
            <a:r>
              <a:rPr lang="en-US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function</a:t>
            </a:r>
            <a:r>
              <a:rPr lang="en-US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add(</a:t>
            </a:r>
            <a:r>
              <a:rPr lang="en-US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).</a:t>
            </a:r>
            <a:r>
              <a:rPr lang="en-US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So,</a:t>
            </a:r>
            <a:r>
              <a:rPr lang="en-US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no</a:t>
            </a:r>
            <a:r>
              <a:rPr lang="en-US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parameters</a:t>
            </a:r>
            <a:r>
              <a:rPr lang="en-US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are</a:t>
            </a:r>
            <a:r>
              <a:rPr lang="en-US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defined</a:t>
            </a:r>
            <a:r>
              <a:rPr lang="en-US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in the function header</a:t>
            </a:r>
            <a:endParaRPr lang="en-IN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R="388620" lvl="0" algn="just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528955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When</a:t>
            </a:r>
            <a:r>
              <a:rPr lang="en-US" spc="-3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function</a:t>
            </a:r>
            <a:r>
              <a:rPr lang="en-US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returns</a:t>
            </a:r>
            <a:r>
              <a:rPr lang="en-US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</a:t>
            </a:r>
            <a:r>
              <a:rPr lang="en-US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value,</a:t>
            </a:r>
            <a:r>
              <a:rPr lang="en-US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calling</a:t>
            </a:r>
            <a:r>
              <a:rPr lang="en-US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function</a:t>
            </a:r>
            <a:r>
              <a:rPr lang="en-US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receives</a:t>
            </a:r>
            <a:r>
              <a:rPr lang="en-US" spc="-3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one</a:t>
            </a:r>
            <a:r>
              <a:rPr lang="en-US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value</a:t>
            </a:r>
            <a:r>
              <a:rPr lang="en-US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from the called function</a:t>
            </a:r>
            <a:r>
              <a:rPr lang="en-US" spc="2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and assigns to variable result.</a:t>
            </a:r>
            <a:endParaRPr lang="en-IN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The</a:t>
            </a:r>
            <a:r>
              <a:rPr lang="en-US" spc="-2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result</a:t>
            </a:r>
            <a:r>
              <a:rPr lang="en-US" spc="-1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value</a:t>
            </a:r>
            <a:r>
              <a:rPr lang="en-US" spc="-2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is</a:t>
            </a:r>
            <a:r>
              <a:rPr lang="en-US" spc="-1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printed</a:t>
            </a:r>
            <a:r>
              <a:rPr lang="en-US" spc="-3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in</a:t>
            </a:r>
            <a:r>
              <a:rPr lang="en-US" spc="-2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calling</a:t>
            </a:r>
            <a:r>
              <a:rPr lang="en-US" spc="12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function.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134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06CED5C-5D5D-325B-BD0A-3886D3CE8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201665"/>
              </p:ext>
            </p:extLst>
          </p:nvPr>
        </p:nvGraphicFramePr>
        <p:xfrm>
          <a:off x="0" y="137160"/>
          <a:ext cx="12192000" cy="678367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536025">
                  <a:extLst>
                    <a:ext uri="{9D8B030D-6E8A-4147-A177-3AD203B41FA5}">
                      <a16:colId xmlns:a16="http://schemas.microsoft.com/office/drawing/2014/main" val="2290780794"/>
                    </a:ext>
                  </a:extLst>
                </a:gridCol>
                <a:gridCol w="5655975">
                  <a:extLst>
                    <a:ext uri="{9D8B030D-6E8A-4147-A177-3AD203B41FA5}">
                      <a16:colId xmlns:a16="http://schemas.microsoft.com/office/drawing/2014/main" val="1695123483"/>
                    </a:ext>
                  </a:extLst>
                </a:gridCol>
              </a:tblGrid>
              <a:tr h="831241">
                <a:tc gridSpan="2">
                  <a:txBody>
                    <a:bodyPr/>
                    <a:lstStyle/>
                    <a:p>
                      <a:pPr marL="71120" marR="0"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en-US" sz="2800" b="1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en-US" sz="2400" b="1" spc="-1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</a:t>
                      </a:r>
                      <a:r>
                        <a:rPr lang="en-US" sz="2400" b="1" spc="-1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r>
                        <a:rPr lang="en-US" sz="2400" b="1" spc="-1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2400" b="1" spc="-1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en-US" sz="2400" b="1" spc="-1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sz="2400" b="1" spc="-1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values</a:t>
                      </a:r>
                      <a:endParaRPr lang="en-IN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00355" marR="0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(void</a:t>
                      </a:r>
                      <a:r>
                        <a:rPr lang="en-US" sz="2400" b="1" spc="-2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en-US" sz="2400" b="1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</a:t>
                      </a:r>
                      <a:r>
                        <a:rPr lang="en-US" sz="2400" b="1" spc="27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spc="-1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parameter)</a:t>
                      </a:r>
                      <a:endParaRPr lang="en-IN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40389"/>
                  </a:ext>
                </a:extLst>
              </a:tr>
              <a:tr h="476683">
                <a:tc>
                  <a:txBody>
                    <a:bodyPr/>
                    <a:lstStyle/>
                    <a:p>
                      <a:pPr marL="71120" marR="0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Calling</a:t>
                      </a:r>
                      <a:r>
                        <a:rPr lang="en-US" sz="2400" b="1" spc="-4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 marR="0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Called</a:t>
                      </a:r>
                      <a:r>
                        <a:rPr lang="en-US" sz="2400" b="1" spc="-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85932448"/>
                  </a:ext>
                </a:extLst>
              </a:tr>
              <a:tr h="5412916">
                <a:tc>
                  <a:txBody>
                    <a:bodyPr/>
                    <a:lstStyle/>
                    <a:p>
                      <a:pPr marL="71120" marR="111760">
                        <a:lnSpc>
                          <a:spcPct val="10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/*program</a:t>
                      </a:r>
                      <a:r>
                        <a:rPr lang="en-US" sz="24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sz="24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</a:t>
                      </a:r>
                      <a:r>
                        <a:rPr lang="en-US" sz="2400" spc="-3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</a:t>
                      </a:r>
                      <a:r>
                        <a:rPr lang="en-US" sz="24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US" sz="2400" spc="-3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</a:t>
                      </a:r>
                      <a:r>
                        <a:rPr lang="en-US" sz="24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numbers using function*/</a:t>
                      </a:r>
                    </a:p>
                    <a:p>
                      <a:pPr marL="71120" marR="111760">
                        <a:lnSpc>
                          <a:spcPct val="10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1120" marR="17811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#include&lt;stdio.h&gt; </a:t>
                      </a:r>
                    </a:p>
                    <a:p>
                      <a:pPr marL="71120" marR="17811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US" sz="2400" spc="-5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add(int</a:t>
                      </a:r>
                      <a:r>
                        <a:rPr lang="en-US" sz="2400" spc="-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m,</a:t>
                      </a:r>
                      <a:r>
                        <a:rPr lang="en-US" sz="2400" spc="-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400" spc="-4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n);</a:t>
                      </a:r>
                    </a:p>
                    <a:p>
                      <a:pPr marL="71120" marR="17811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void main()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112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14985" marR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400" spc="-2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spc="-2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m,n</a:t>
                      </a:r>
                      <a:r>
                        <a:rPr lang="en-US" sz="2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14985" marR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(“enter</a:t>
                      </a:r>
                      <a:r>
                        <a:rPr lang="en-US" sz="2400" spc="-4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</a:t>
                      </a:r>
                      <a:r>
                        <a:rPr lang="en-US" sz="2400" spc="-4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2400" spc="-3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400" spc="-3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2400" spc="-4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n:”); </a:t>
                      </a:r>
                    </a:p>
                    <a:p>
                      <a:pPr marL="514985" marR="0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scanf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(“%d %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d”,&amp;m,&amp;n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14985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add(</a:t>
                      </a:r>
                      <a:r>
                        <a:rPr lang="en-US" sz="2400" spc="-1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m,n</a:t>
                      </a:r>
                      <a:r>
                        <a:rPr lang="en-US" sz="24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1120" marR="0">
                        <a:lnSpc>
                          <a:spcPct val="100000"/>
                        </a:lnSpc>
                        <a:spcBef>
                          <a:spcPts val="760"/>
                        </a:spcBef>
                        <a:spcAft>
                          <a:spcPts val="0"/>
                        </a:spcAft>
                      </a:pPr>
                      <a:r>
                        <a:rPr lang="en-US" sz="2400" spc="-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3022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US" sz="2400" spc="-2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add(int</a:t>
                      </a:r>
                      <a:r>
                        <a:rPr lang="en-US" sz="2400" spc="-1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</a:t>
                      </a:r>
                      <a:r>
                        <a:rPr lang="en-US" sz="24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400" spc="-1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spc="-2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30225" marR="0">
                        <a:spcBef>
                          <a:spcPts val="765"/>
                        </a:spcBef>
                        <a:spcAft>
                          <a:spcPts val="0"/>
                        </a:spcAft>
                      </a:pPr>
                      <a:r>
                        <a:rPr lang="en-US" sz="2400" spc="-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74090" marR="1171575">
                        <a:lnSpc>
                          <a:spcPct val="155000"/>
                        </a:lnSpc>
                        <a:spcBef>
                          <a:spcPts val="7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sum; </a:t>
                      </a:r>
                    </a:p>
                    <a:p>
                      <a:pPr marL="974090" marR="1171575">
                        <a:lnSpc>
                          <a:spcPct val="155000"/>
                        </a:lnSpc>
                        <a:spcBef>
                          <a:spcPts val="7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</a:t>
                      </a:r>
                      <a:r>
                        <a:rPr lang="en-US" sz="2400" spc="-8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2400" spc="-7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a+b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96950" marR="253365" indent="-22860">
                        <a:lnSpc>
                          <a:spcPct val="1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4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sz="2400" spc="-4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(“sum is:%</a:t>
                      </a:r>
                      <a:r>
                        <a:rPr lang="en-US" sz="2400" spc="-4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d”,sum</a:t>
                      </a:r>
                      <a:r>
                        <a:rPr lang="en-US" sz="2400" spc="-4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 </a:t>
                      </a:r>
                    </a:p>
                    <a:p>
                      <a:pPr marL="996950" marR="253365" indent="-22860">
                        <a:lnSpc>
                          <a:spcPct val="1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30225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37911170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C4A47760-7155-2FC2-5592-51404B6FCDB3}"/>
              </a:ext>
            </a:extLst>
          </p:cNvPr>
          <p:cNvGrpSpPr>
            <a:grpSpLocks/>
          </p:cNvGrpSpPr>
          <p:nvPr/>
        </p:nvGrpSpPr>
        <p:grpSpPr>
          <a:xfrm>
            <a:off x="1249680" y="2667000"/>
            <a:ext cx="6659879" cy="3444240"/>
            <a:chOff x="0" y="0"/>
            <a:chExt cx="3130550" cy="1388745"/>
          </a:xfrm>
        </p:grpSpPr>
        <p:sp>
          <p:nvSpPr>
            <p:cNvPr id="9" name="Graphic 13">
              <a:extLst>
                <a:ext uri="{FF2B5EF4-FFF2-40B4-BE49-F238E27FC236}">
                  <a16:creationId xmlns:a16="http://schemas.microsoft.com/office/drawing/2014/main" id="{77382AEE-2410-6B0F-F333-B2FE46E4EADE}"/>
                </a:ext>
              </a:extLst>
            </p:cNvPr>
            <p:cNvSpPr/>
            <p:nvPr/>
          </p:nvSpPr>
          <p:spPr>
            <a:xfrm>
              <a:off x="0" y="0"/>
              <a:ext cx="3130550" cy="1388745"/>
            </a:xfrm>
            <a:custGeom>
              <a:avLst/>
              <a:gdLst/>
              <a:ahLst/>
              <a:cxnLst/>
              <a:rect l="l" t="t" r="r" b="b"/>
              <a:pathLst>
                <a:path w="3130550" h="1388745">
                  <a:moveTo>
                    <a:pt x="80009" y="1312545"/>
                  </a:moveTo>
                  <a:lnTo>
                    <a:pt x="5714" y="1353820"/>
                  </a:lnTo>
                  <a:lnTo>
                    <a:pt x="83184" y="1388745"/>
                  </a:lnTo>
                  <a:lnTo>
                    <a:pt x="82550" y="1360804"/>
                  </a:lnTo>
                  <a:lnTo>
                    <a:pt x="82550" y="1360170"/>
                  </a:lnTo>
                  <a:lnTo>
                    <a:pt x="556332" y="1341120"/>
                  </a:lnTo>
                  <a:lnTo>
                    <a:pt x="81279" y="1341120"/>
                  </a:lnTo>
                  <a:lnTo>
                    <a:pt x="80009" y="1312545"/>
                  </a:lnTo>
                  <a:close/>
                </a:path>
                <a:path w="3130550" h="1388745">
                  <a:moveTo>
                    <a:pt x="3129279" y="1218565"/>
                  </a:moveTo>
                  <a:lnTo>
                    <a:pt x="81279" y="1341120"/>
                  </a:lnTo>
                  <a:lnTo>
                    <a:pt x="556332" y="1341120"/>
                  </a:lnTo>
                  <a:lnTo>
                    <a:pt x="3130550" y="1237615"/>
                  </a:lnTo>
                  <a:lnTo>
                    <a:pt x="3129279" y="1218565"/>
                  </a:lnTo>
                  <a:close/>
                </a:path>
                <a:path w="3130550" h="1388745">
                  <a:moveTo>
                    <a:pt x="2644775" y="0"/>
                  </a:moveTo>
                  <a:lnTo>
                    <a:pt x="2655569" y="22860"/>
                  </a:lnTo>
                  <a:lnTo>
                    <a:pt x="0" y="1285875"/>
                  </a:lnTo>
                  <a:lnTo>
                    <a:pt x="11429" y="1308735"/>
                  </a:lnTo>
                  <a:lnTo>
                    <a:pt x="2666365" y="46354"/>
                  </a:lnTo>
                  <a:lnTo>
                    <a:pt x="2695222" y="46354"/>
                  </a:lnTo>
                  <a:lnTo>
                    <a:pt x="2717800" y="17779"/>
                  </a:lnTo>
                  <a:lnTo>
                    <a:pt x="2729865" y="1904"/>
                  </a:lnTo>
                  <a:lnTo>
                    <a:pt x="2644775" y="0"/>
                  </a:lnTo>
                  <a:close/>
                </a:path>
                <a:path w="3130550" h="1388745">
                  <a:moveTo>
                    <a:pt x="2695222" y="46354"/>
                  </a:moveTo>
                  <a:lnTo>
                    <a:pt x="2666365" y="46354"/>
                  </a:lnTo>
                  <a:lnTo>
                    <a:pt x="2677160" y="69215"/>
                  </a:lnTo>
                  <a:lnTo>
                    <a:pt x="2695222" y="463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N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73" name="Group 12"/>
          <p:cNvGrpSpPr>
            <a:grpSpLocks/>
          </p:cNvGrpSpPr>
          <p:nvPr/>
        </p:nvGrpSpPr>
        <p:grpSpPr bwMode="auto">
          <a:xfrm>
            <a:off x="1530350" y="-273050"/>
            <a:ext cx="3130550" cy="1389063"/>
            <a:chOff x="0" y="0"/>
            <a:chExt cx="31305" cy="13887"/>
          </a:xfrm>
        </p:grpSpPr>
      </p:grpSp>
    </p:spTree>
    <p:extLst>
      <p:ext uri="{BB962C8B-B14F-4D97-AF65-F5344CB8AC3E}">
        <p14:creationId xmlns:p14="http://schemas.microsoft.com/office/powerpoint/2010/main" val="4041041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A5665-A630-653F-F3A5-E255734B8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" y="106680"/>
            <a:ext cx="11963400" cy="6751320"/>
          </a:xfrm>
        </p:spPr>
        <p:txBody>
          <a:bodyPr>
            <a:normAutofit/>
          </a:bodyPr>
          <a:lstStyle/>
          <a:p>
            <a:pPr marR="574040" lv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299085" algn="l"/>
                <a:tab pos="300355" algn="l"/>
              </a:tabLst>
            </a:pP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In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this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category,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there</a:t>
            </a:r>
            <a:r>
              <a:rPr lang="en-US" sz="2400" b="1" spc="-3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is</a:t>
            </a:r>
            <a:r>
              <a:rPr lang="en-US" sz="2400" b="1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data</a:t>
            </a:r>
            <a:r>
              <a:rPr lang="en-US" sz="2400" b="1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transfer</a:t>
            </a:r>
            <a:r>
              <a:rPr lang="en-US" sz="2400" b="1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from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calling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function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to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called function using</a:t>
            </a:r>
            <a:r>
              <a:rPr lang="en-US" sz="2400" spc="2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parameters.</a:t>
            </a:r>
            <a:endParaRPr lang="en-IN" sz="2400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R="0" lv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lang="en-US" sz="2400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But</a:t>
            </a:r>
            <a:r>
              <a:rPr lang="en-US" sz="2400" b="1" spc="4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there</a:t>
            </a:r>
            <a:r>
              <a:rPr lang="en-US" sz="2400" b="1" spc="4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is</a:t>
            </a:r>
            <a:r>
              <a:rPr lang="en-US" sz="2400" b="1" spc="3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no</a:t>
            </a:r>
            <a:r>
              <a:rPr lang="en-US" sz="2400" b="1" spc="5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data</a:t>
            </a:r>
            <a:r>
              <a:rPr lang="en-US" sz="2400" b="1" spc="4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transfer</a:t>
            </a:r>
            <a:r>
              <a:rPr lang="en-US" sz="2400" b="1" spc="4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from</a:t>
            </a:r>
            <a:r>
              <a:rPr lang="en-US" sz="2400" b="1" spc="4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called</a:t>
            </a:r>
            <a:r>
              <a:rPr lang="en-US" sz="2400" spc="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function</a:t>
            </a:r>
            <a:r>
              <a:rPr lang="en-US" sz="2400" spc="3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to</a:t>
            </a:r>
            <a:r>
              <a:rPr lang="en-US" sz="2400" spc="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2400" spc="4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calling</a:t>
            </a:r>
            <a:r>
              <a:rPr lang="en-US" sz="2400" spc="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function.</a:t>
            </a:r>
            <a:endParaRPr lang="en-IN" sz="2400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R="0" lvl="0" algn="just">
              <a:lnSpc>
                <a:spcPct val="200000"/>
              </a:lnSpc>
              <a:spcBef>
                <a:spcPts val="745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2400" spc="3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values</a:t>
            </a:r>
            <a:r>
              <a:rPr lang="en-US" sz="2400" spc="3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of</a:t>
            </a:r>
            <a:r>
              <a:rPr lang="en-US" sz="2400" spc="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actual</a:t>
            </a:r>
            <a:r>
              <a:rPr lang="en-US" sz="2400" spc="6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parameters</a:t>
            </a:r>
            <a:r>
              <a:rPr lang="en-US" sz="2400" spc="4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m</a:t>
            </a:r>
            <a:r>
              <a:rPr lang="en-US" sz="2400" spc="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and</a:t>
            </a:r>
            <a:r>
              <a:rPr lang="en-US" sz="2400" spc="5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</a:t>
            </a:r>
            <a:r>
              <a:rPr lang="en-US" sz="2400" spc="5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are</a:t>
            </a:r>
            <a:r>
              <a:rPr lang="en-US" sz="2400" spc="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copied</a:t>
            </a:r>
            <a:r>
              <a:rPr lang="en-US" sz="2400" spc="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into</a:t>
            </a:r>
            <a:r>
              <a:rPr lang="en-US" sz="2400" spc="5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formal</a:t>
            </a:r>
            <a:r>
              <a:rPr lang="en-US" sz="2400" spc="4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parameters</a:t>
            </a:r>
            <a:r>
              <a:rPr lang="en-US" sz="2400" spc="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</a:t>
            </a:r>
            <a:r>
              <a:rPr lang="en-US" sz="2400" spc="4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and</a:t>
            </a:r>
            <a:r>
              <a:rPr lang="en-US" sz="2400" spc="5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b.</a:t>
            </a:r>
            <a:endParaRPr lang="en-IN" sz="2400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value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and b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are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added</a:t>
            </a:r>
            <a:r>
              <a:rPr lang="en-US" sz="2400" spc="2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result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stored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in</a:t>
            </a:r>
            <a:r>
              <a:rPr lang="en-US" sz="2400" spc="2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sum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is</a:t>
            </a:r>
            <a:r>
              <a:rPr lang="en-US" sz="2400" spc="2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displayed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on</a:t>
            </a:r>
            <a:r>
              <a:rPr lang="en-US" sz="2400" spc="2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screen in called function</a:t>
            </a:r>
            <a:r>
              <a:rPr lang="en-US" sz="2400" spc="2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itself.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522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A3CC74-D0D7-3A6C-582C-CFAEED60F8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69600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536025">
                  <a:extLst>
                    <a:ext uri="{9D8B030D-6E8A-4147-A177-3AD203B41FA5}">
                      <a16:colId xmlns:a16="http://schemas.microsoft.com/office/drawing/2014/main" val="2984858076"/>
                    </a:ext>
                  </a:extLst>
                </a:gridCol>
                <a:gridCol w="5655975">
                  <a:extLst>
                    <a:ext uri="{9D8B030D-6E8A-4147-A177-3AD203B41FA5}">
                      <a16:colId xmlns:a16="http://schemas.microsoft.com/office/drawing/2014/main" val="4257458456"/>
                    </a:ext>
                  </a:extLst>
                </a:gridCol>
              </a:tblGrid>
              <a:tr h="428870">
                <a:tc gridSpan="2">
                  <a:txBody>
                    <a:bodyPr/>
                    <a:lstStyle/>
                    <a:p>
                      <a:pPr marL="71120" marR="0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en-US" sz="2400" b="1" spc="-2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en-US" sz="2400" b="1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</a:t>
                      </a:r>
                      <a:r>
                        <a:rPr lang="en-US" sz="2400" b="1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r>
                        <a:rPr lang="en-US" sz="2400" b="1" spc="-1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2400" b="1" spc="-1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</a:t>
                      </a:r>
                      <a:r>
                        <a:rPr lang="en-US" sz="2400" b="1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sz="2400" b="1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values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306842"/>
                  </a:ext>
                </a:extLst>
              </a:tr>
              <a:tr h="476849">
                <a:tc>
                  <a:txBody>
                    <a:bodyPr/>
                    <a:lstStyle/>
                    <a:p>
                      <a:pPr marL="71120" marR="0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Calling</a:t>
                      </a:r>
                      <a:r>
                        <a:rPr lang="en-US" sz="2400" b="1" spc="-4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 marR="0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Called</a:t>
                      </a:r>
                      <a:r>
                        <a:rPr lang="en-US" sz="2400" b="1" spc="-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31168704"/>
                  </a:ext>
                </a:extLst>
              </a:tr>
              <a:tr h="5952281">
                <a:tc>
                  <a:txBody>
                    <a:bodyPr/>
                    <a:lstStyle/>
                    <a:p>
                      <a:pPr marL="71120" marR="111760">
                        <a:lnSpc>
                          <a:spcPct val="155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/*program</a:t>
                      </a:r>
                      <a:r>
                        <a:rPr lang="en-US" sz="24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sz="24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</a:t>
                      </a:r>
                      <a:r>
                        <a:rPr lang="en-US" sz="2400" spc="-3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</a:t>
                      </a:r>
                      <a:r>
                        <a:rPr lang="en-US" sz="24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US" sz="2400" spc="-3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</a:t>
                      </a:r>
                      <a:r>
                        <a:rPr lang="en-US" sz="24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numbers using function*/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28955" marR="158686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#include&lt;stdio.h&gt; </a:t>
                      </a:r>
                    </a:p>
                    <a:p>
                      <a:pPr marL="528955" marR="158686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add();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28955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US" sz="2400" spc="-1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main()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28955" marR="0">
                        <a:lnSpc>
                          <a:spcPct val="100000"/>
                        </a:lnSpc>
                        <a:spcBef>
                          <a:spcPts val="745"/>
                        </a:spcBef>
                        <a:spcAft>
                          <a:spcPts val="0"/>
                        </a:spcAft>
                      </a:pPr>
                      <a:r>
                        <a:rPr lang="en-US" sz="2400" spc="-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72185" marR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400" spc="-2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result, m, n;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72185" marR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(“enter</a:t>
                      </a:r>
                      <a:r>
                        <a:rPr lang="en-US" sz="2400" spc="-5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</a:t>
                      </a:r>
                      <a:r>
                        <a:rPr lang="en-US" sz="2400" spc="-6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2400" spc="-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400" spc="-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sz="24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n:”);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72185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scanf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(“%d</a:t>
                      </a:r>
                      <a:r>
                        <a:rPr lang="en-US" sz="2400" spc="-8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d”,&amp;m,&amp;n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 </a:t>
                      </a:r>
                    </a:p>
                    <a:p>
                      <a:pPr marL="972185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result=add(</a:t>
                      </a:r>
                      <a:r>
                        <a:rPr lang="en-US" sz="2400" spc="-1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m,n</a:t>
                      </a:r>
                      <a:r>
                        <a:rPr lang="en-US" sz="24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72185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sz="2400" spc="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(“sum</a:t>
                      </a:r>
                      <a:r>
                        <a:rPr lang="en-US" sz="2400" spc="20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is:%</a:t>
                      </a:r>
                      <a:r>
                        <a:rPr lang="en-US" sz="2400" spc="-1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d”,result</a:t>
                      </a:r>
                      <a:r>
                        <a:rPr lang="en-US" sz="24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28955" marR="0">
                        <a:lnSpc>
                          <a:spcPct val="100000"/>
                        </a:lnSpc>
                        <a:spcBef>
                          <a:spcPts val="740"/>
                        </a:spcBef>
                        <a:spcAft>
                          <a:spcPts val="0"/>
                        </a:spcAft>
                      </a:pPr>
                      <a:r>
                        <a:rPr lang="en-US" sz="2000" spc="-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92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302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400" spc="-1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add(int</a:t>
                      </a:r>
                      <a:r>
                        <a:rPr lang="en-US" sz="2400" spc="-2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</a:t>
                      </a:r>
                      <a:r>
                        <a:rPr lang="en-US" sz="2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400" spc="-1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</a:t>
                      </a:r>
                      <a:r>
                        <a:rPr lang="en-US" sz="2400" spc="-1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/*</a:t>
                      </a:r>
                      <a:r>
                        <a:rPr lang="en-US" sz="2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en-US" sz="2400" spc="-2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r>
                        <a:rPr lang="en-US" sz="24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spc="-2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*/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302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{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45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       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sum; </a:t>
                      </a:r>
                    </a:p>
                    <a:p>
                      <a:pPr marL="516255" marR="1508760" indent="13335">
                        <a:lnSpc>
                          <a:spcPct val="15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sum=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a+b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</a:p>
                    <a:p>
                      <a:pPr marL="516255" marR="1508760" indent="13335">
                        <a:lnSpc>
                          <a:spcPct val="15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return</a:t>
                      </a:r>
                      <a:r>
                        <a:rPr lang="en-US" sz="2800" spc="-8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3025" marR="0">
                        <a:lnSpc>
                          <a:spcPts val="12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}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98310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766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45B0F-CA22-767A-6907-3F3C314E3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R="509270" lvl="0" algn="just">
              <a:lnSpc>
                <a:spcPct val="200000"/>
              </a:lnSpc>
              <a:spcBef>
                <a:spcPts val="35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528955" algn="l"/>
              </a:tabLst>
            </a:pP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In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this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category,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there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is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data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transfer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between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calling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function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and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called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function.</a:t>
            </a:r>
            <a:endParaRPr lang="en-IN" sz="2400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R="647065" lv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528955" algn="l"/>
              </a:tabLst>
            </a:pP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When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Actual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parameters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values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are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passed,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formal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parameters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in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called function can receive the values from the calling function.</a:t>
            </a:r>
            <a:endParaRPr lang="en-IN" sz="2400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R="259715" lv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528955" algn="l"/>
              </a:tabLst>
            </a:pP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When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add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function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returns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value,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calling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function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receives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value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from the called function.</a:t>
            </a:r>
            <a:endParaRPr lang="en-IN" sz="2400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R="218440" lv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528955" algn="l"/>
              </a:tabLst>
            </a:pP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values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of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actual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parameters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m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and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are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copied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into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formal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parameters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and 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b.</a:t>
            </a:r>
            <a:endParaRPr lang="en-IN" sz="2400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R="0" lv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528320" algn="l"/>
              </a:tabLst>
            </a:pP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Sum</a:t>
            </a:r>
            <a:r>
              <a:rPr lang="en-US" sz="2400" spc="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is</a:t>
            </a:r>
            <a:r>
              <a:rPr lang="en-US" sz="2400" spc="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computed</a:t>
            </a:r>
            <a:r>
              <a:rPr lang="en-US" sz="2400" spc="4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and</a:t>
            </a:r>
            <a:r>
              <a:rPr lang="en-US" sz="2400" spc="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returned</a:t>
            </a:r>
            <a:r>
              <a:rPr lang="en-US" sz="2400" spc="4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back</a:t>
            </a:r>
            <a:r>
              <a:rPr lang="en-US" sz="2400" spc="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to</a:t>
            </a:r>
            <a:r>
              <a:rPr lang="en-US" sz="2400" spc="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calling</a:t>
            </a:r>
            <a:r>
              <a:rPr lang="en-US" sz="2400" spc="3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function</a:t>
            </a:r>
            <a:r>
              <a:rPr lang="en-US" sz="2400" spc="4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which</a:t>
            </a:r>
            <a:r>
              <a:rPr lang="en-US" sz="2400" spc="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is</a:t>
            </a:r>
            <a:r>
              <a:rPr lang="en-US" sz="2400" spc="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assigned</a:t>
            </a:r>
            <a:r>
              <a:rPr lang="en-US" sz="2400" spc="4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to </a:t>
            </a:r>
            <a:r>
              <a:rPr lang="en-US" sz="24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variable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result.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133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CE41D-46B6-7C67-1292-49A038122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Passing</a:t>
            </a:r>
            <a:r>
              <a:rPr lang="en-US" b="1" spc="8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parameters</a:t>
            </a:r>
            <a:r>
              <a:rPr lang="en-US" b="1" spc="8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to</a:t>
            </a:r>
            <a:r>
              <a:rPr lang="en-US" b="1" spc="9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functions</a:t>
            </a:r>
            <a:r>
              <a:rPr lang="en-US" b="1" spc="8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or</a:t>
            </a:r>
            <a:r>
              <a:rPr lang="en-US" b="1" spc="7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Types</a:t>
            </a:r>
            <a:r>
              <a:rPr lang="en-US" b="1" spc="8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of</a:t>
            </a:r>
            <a:r>
              <a:rPr lang="en-US" b="1" spc="8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argument</a:t>
            </a:r>
            <a:r>
              <a:rPr lang="en-US" b="1" spc="9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passing</a:t>
            </a:r>
            <a:endParaRPr lang="en-IN" sz="2400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500"/>
              </a:spcBef>
              <a:spcAft>
                <a:spcPts val="0"/>
              </a:spcAft>
              <a:buNone/>
              <a:tabLst>
                <a:tab pos="596265" algn="l"/>
              </a:tabLst>
            </a:pPr>
            <a:endParaRPr lang="en-US" sz="2400" b="1" spc="-5" dirty="0">
              <a:effectLst/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500"/>
              </a:spcBef>
              <a:spcAft>
                <a:spcPts val="0"/>
              </a:spcAft>
              <a:buNone/>
              <a:tabLst>
                <a:tab pos="596265" algn="l"/>
              </a:tabLst>
            </a:pPr>
            <a:r>
              <a:rPr lang="en-US" sz="2400" b="1" spc="-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1. Call</a:t>
            </a:r>
            <a:r>
              <a:rPr lang="en-US" sz="2400" b="1" spc="-2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by</a:t>
            </a:r>
            <a:r>
              <a:rPr lang="en-US" sz="2400" b="1" spc="17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value:</a:t>
            </a:r>
            <a:endParaRPr lang="en-IN" sz="2000" spc="-5" dirty="0">
              <a:effectLst/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48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"/>
              <a:tabLst>
                <a:tab pos="596265" algn="l"/>
              </a:tabLst>
            </a:pP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In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call</a:t>
            </a:r>
            <a:r>
              <a:rPr lang="en-US" sz="2000" spc="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by</a:t>
            </a:r>
            <a:r>
              <a:rPr lang="en-US" sz="2000" spc="4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value,</a:t>
            </a:r>
            <a:r>
              <a:rPr lang="en-US" sz="2000" spc="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2000" spc="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values</a:t>
            </a:r>
            <a:r>
              <a:rPr lang="en-US" sz="2000" spc="3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of</a:t>
            </a:r>
            <a:r>
              <a:rPr lang="en-US" sz="2000" spc="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actual</a:t>
            </a:r>
            <a:r>
              <a:rPr lang="en-US" sz="2000" spc="4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parameters</a:t>
            </a:r>
            <a:r>
              <a:rPr lang="en-US" sz="2000" spc="3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are</a:t>
            </a:r>
            <a:r>
              <a:rPr lang="en-US" sz="2000" spc="4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copied</a:t>
            </a:r>
            <a:r>
              <a:rPr lang="en-US" sz="2000" spc="4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into</a:t>
            </a:r>
            <a:r>
              <a:rPr lang="en-US" sz="2000" spc="3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formal</a:t>
            </a:r>
            <a:r>
              <a:rPr lang="en-US" sz="2000" spc="4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parameters.</a:t>
            </a:r>
            <a:endParaRPr lang="en-IN" sz="1800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765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"/>
              <a:tabLst>
                <a:tab pos="596265" algn="l"/>
              </a:tabLst>
            </a:pP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formal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parameters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contain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only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copy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of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actual</a:t>
            </a:r>
            <a:r>
              <a:rPr lang="en-US" sz="2000" spc="28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parameters.</a:t>
            </a:r>
            <a:endParaRPr lang="en-IN" sz="1800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742950" marR="434975" lvl="1" indent="-285750">
              <a:lnSpc>
                <a:spcPct val="155000"/>
              </a:lnSpc>
              <a:spcBef>
                <a:spcPts val="75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"/>
              <a:tabLst>
                <a:tab pos="596900" algn="l"/>
              </a:tabLst>
            </a:pP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So,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even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if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values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of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formal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parameters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changes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in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called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function,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 values of the actual parameters are not</a:t>
            </a:r>
            <a:r>
              <a:rPr lang="en-US" sz="2000" spc="2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changed.</a:t>
            </a:r>
          </a:p>
          <a:p>
            <a:pPr marL="742950" marR="434975" lvl="1" indent="-285750">
              <a:lnSpc>
                <a:spcPct val="155000"/>
              </a:lnSpc>
              <a:spcBef>
                <a:spcPts val="75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"/>
              <a:tabLst>
                <a:tab pos="596900" algn="l"/>
              </a:tabLst>
            </a:pPr>
            <a:endParaRPr lang="en-IN" sz="1800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596265" algn="l"/>
              </a:tabLst>
            </a:pPr>
            <a:r>
              <a:rPr lang="en-US" sz="2400" b="1" spc="-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2. Call</a:t>
            </a:r>
            <a:r>
              <a:rPr lang="en-US" sz="2400" b="1" spc="-1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by</a:t>
            </a:r>
            <a:r>
              <a:rPr lang="en-US" sz="2400" b="1" spc="17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Reference(or Call by Address)</a:t>
            </a:r>
            <a:endParaRPr lang="en-IN" sz="2000" spc="-5" dirty="0">
              <a:effectLst/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742950" marR="1047115" lvl="1" indent="-285750">
              <a:lnSpc>
                <a:spcPct val="155000"/>
              </a:lnSpc>
              <a:spcBef>
                <a:spcPts val="75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"/>
              <a:tabLst>
                <a:tab pos="825500" algn="l"/>
              </a:tabLst>
            </a:pP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In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Call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by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Address,</a:t>
            </a:r>
            <a:r>
              <a:rPr lang="en-US" sz="2000" b="1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when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function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is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called,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addresses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of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actual parameters are sent.</a:t>
            </a:r>
            <a:endParaRPr lang="en-IN" sz="1800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742950" marR="539750" lvl="1" indent="-285750">
              <a:lnSpc>
                <a:spcPct val="160000"/>
              </a:lnSpc>
              <a:spcBef>
                <a:spcPts val="1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"/>
              <a:tabLst>
                <a:tab pos="825500" algn="l"/>
                <a:tab pos="874395" algn="l"/>
              </a:tabLst>
            </a:pP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	In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called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function,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formal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parameters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should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be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declared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as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pointers with</a:t>
            </a:r>
            <a:r>
              <a:rPr lang="en-US" sz="2000" spc="2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 same type as the actual parameters.</a:t>
            </a:r>
            <a:endParaRPr lang="en-IN" sz="1800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"/>
              <a:tabLst>
                <a:tab pos="824865" algn="l"/>
              </a:tabLst>
            </a:pP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2000" spc="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addresses</a:t>
            </a:r>
            <a:r>
              <a:rPr lang="en-US" sz="2000" spc="3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of</a:t>
            </a:r>
            <a:r>
              <a:rPr lang="en-US" sz="2000" spc="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actual</a:t>
            </a:r>
            <a:r>
              <a:rPr lang="en-US" sz="2000" spc="3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parameters</a:t>
            </a:r>
            <a:r>
              <a:rPr lang="en-US" sz="2000" spc="4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are</a:t>
            </a:r>
            <a:r>
              <a:rPr lang="en-US" sz="2000" spc="3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copied</a:t>
            </a:r>
            <a:r>
              <a:rPr lang="en-US" sz="2000" spc="3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into</a:t>
            </a:r>
            <a:r>
              <a:rPr lang="en-US" sz="2000" spc="4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formal</a:t>
            </a:r>
            <a:r>
              <a:rPr lang="en-US" sz="2000" spc="4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parameters.</a:t>
            </a:r>
            <a:endParaRPr lang="en-IN" sz="1800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75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"/>
              <a:tabLst>
                <a:tab pos="824865" algn="l"/>
              </a:tabLst>
            </a:pP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Using</a:t>
            </a:r>
            <a:r>
              <a:rPr lang="en-US" sz="2000" spc="6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these</a:t>
            </a:r>
            <a:r>
              <a:rPr lang="en-US" sz="2000" spc="6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addresses</a:t>
            </a:r>
            <a:r>
              <a:rPr lang="en-US" sz="2000" spc="5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2000" spc="6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values</a:t>
            </a:r>
            <a:r>
              <a:rPr lang="en-US" sz="2000" spc="6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of</a:t>
            </a:r>
            <a:r>
              <a:rPr lang="en-US" sz="2000" spc="5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2000" spc="7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actual</a:t>
            </a:r>
            <a:r>
              <a:rPr lang="en-US" sz="2000" spc="5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parameters</a:t>
            </a:r>
            <a:r>
              <a:rPr lang="en-US" sz="2000" spc="5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can</a:t>
            </a:r>
            <a:r>
              <a:rPr lang="en-US" sz="2000" spc="5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be</a:t>
            </a:r>
            <a:r>
              <a:rPr lang="en-US" sz="2000" spc="6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changed.</a:t>
            </a:r>
            <a:endParaRPr lang="en-IN" sz="1800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742950" marR="563245" lvl="1" indent="-285750">
              <a:lnSpc>
                <a:spcPct val="155000"/>
              </a:lnSpc>
              <a:spcBef>
                <a:spcPts val="75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"/>
              <a:tabLst>
                <a:tab pos="825500" algn="l"/>
              </a:tabLst>
            </a:pP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This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way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of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changing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actual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parameters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indirectly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using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addresses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of actual parameters is known as pass by address.</a:t>
            </a:r>
            <a:endParaRPr lang="en-IN" sz="1800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12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6447F-1D82-CF7A-3A52-EBE17EF6D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77500" lnSpcReduction="20000"/>
          </a:bodyPr>
          <a:lstStyle/>
          <a:p>
            <a:pPr marL="368300" marR="4659630" indent="0">
              <a:lnSpc>
                <a:spcPct val="155000"/>
              </a:lnSpc>
              <a:spcBef>
                <a:spcPts val="745"/>
              </a:spcBef>
              <a:spcAft>
                <a:spcPts val="0"/>
              </a:spcAft>
              <a:buNone/>
            </a:pPr>
            <a:r>
              <a:rPr lang="en-US" sz="2100" b="1" spc="-1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Example: Call by Value</a:t>
            </a:r>
          </a:p>
          <a:p>
            <a:pPr marL="368300" marR="4659630" indent="0">
              <a:lnSpc>
                <a:spcPct val="120000"/>
              </a:lnSpc>
              <a:spcBef>
                <a:spcPts val="745"/>
              </a:spcBef>
              <a:spcAft>
                <a:spcPts val="0"/>
              </a:spcAft>
              <a:buNone/>
            </a:pPr>
            <a:r>
              <a:rPr lang="en-US" sz="1800" b="1" spc="-1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800" spc="-1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#</a:t>
            </a:r>
            <a:r>
              <a:rPr lang="en-US" sz="2200" spc="-1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include&lt;stdio.h&gt; </a:t>
            </a:r>
          </a:p>
          <a:p>
            <a:pPr marL="368300" marR="4659630" indent="0">
              <a:lnSpc>
                <a:spcPct val="120000"/>
              </a:lnSpc>
              <a:spcBef>
                <a:spcPts val="745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  void</a:t>
            </a:r>
            <a:r>
              <a:rPr lang="en-US" sz="2200" spc="-55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swap(int</a:t>
            </a:r>
            <a:r>
              <a:rPr lang="en-US" sz="2200" spc="-5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a, int</a:t>
            </a:r>
            <a:r>
              <a:rPr lang="en-US" sz="2200" spc="-5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b); </a:t>
            </a:r>
          </a:p>
          <a:p>
            <a:pPr marL="368300" marR="4659630" indent="0">
              <a:lnSpc>
                <a:spcPct val="120000"/>
              </a:lnSpc>
              <a:spcBef>
                <a:spcPts val="745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  void main()</a:t>
            </a:r>
            <a:endParaRPr lang="en-IN" sz="22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368300" marR="0" indent="0">
              <a:lnSpc>
                <a:spcPct val="12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200" spc="-5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          {</a:t>
            </a:r>
            <a:endParaRPr lang="en-IN" sz="22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825500" marR="0" indent="0">
              <a:lnSpc>
                <a:spcPct val="120000"/>
              </a:lnSpc>
              <a:spcBef>
                <a:spcPts val="76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     int</a:t>
            </a:r>
            <a:r>
              <a:rPr lang="en-US" sz="2200" spc="-25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200" spc="-2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m, n;</a:t>
            </a:r>
            <a:endParaRPr lang="en-IN" sz="22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825500" marR="2498725" indent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     </a:t>
            </a:r>
            <a:r>
              <a:rPr lang="en-US" sz="2200" dirty="0" err="1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printf</a:t>
            </a:r>
            <a:r>
              <a:rPr lang="en-US" sz="2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("enter</a:t>
            </a:r>
            <a:r>
              <a:rPr lang="en-US" sz="2200" spc="-3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values</a:t>
            </a:r>
            <a:r>
              <a:rPr lang="en-US" sz="2200" spc="-4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for</a:t>
            </a:r>
            <a:r>
              <a:rPr lang="en-US" sz="2200" spc="-3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a</a:t>
            </a:r>
            <a:r>
              <a:rPr lang="en-US" sz="2200" spc="-3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and</a:t>
            </a:r>
            <a:r>
              <a:rPr lang="en-US" sz="2200" spc="-35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b:"); </a:t>
            </a:r>
          </a:p>
          <a:p>
            <a:pPr marL="825500" marR="2498725" indent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     </a:t>
            </a:r>
            <a:r>
              <a:rPr lang="en-US" sz="2200" dirty="0" err="1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scanf</a:t>
            </a:r>
            <a:r>
              <a:rPr lang="en-US" sz="2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("%d %d", &amp;m, &amp;n);</a:t>
            </a:r>
            <a:endParaRPr lang="en-IN" sz="22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825500" marR="323850" indent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     </a:t>
            </a:r>
            <a:r>
              <a:rPr lang="en-US" sz="2200" dirty="0" err="1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printf</a:t>
            </a:r>
            <a:r>
              <a:rPr lang="en-US" sz="2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("the</a:t>
            </a:r>
            <a:r>
              <a:rPr lang="en-US" sz="2200" spc="-3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values</a:t>
            </a:r>
            <a:r>
              <a:rPr lang="en-US" sz="2200" spc="-3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before</a:t>
            </a:r>
            <a:r>
              <a:rPr lang="en-US" sz="2200" spc="-3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swapping</a:t>
            </a:r>
            <a:r>
              <a:rPr lang="en-US" sz="2200" spc="-25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are</a:t>
            </a:r>
            <a:r>
              <a:rPr lang="en-US" sz="2200" spc="-2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m=%d</a:t>
            </a:r>
            <a:r>
              <a:rPr lang="en-US" sz="2200" spc="-3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n=%d \</a:t>
            </a:r>
            <a:r>
              <a:rPr lang="en-US" sz="2200" dirty="0" err="1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n",m</a:t>
            </a:r>
            <a:r>
              <a:rPr lang="en-US" sz="2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, n); </a:t>
            </a:r>
          </a:p>
          <a:p>
            <a:pPr marL="825500" marR="323850" indent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spc="-1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     swap(</a:t>
            </a:r>
            <a:r>
              <a:rPr lang="en-US" sz="2200" spc="-10" dirty="0" err="1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m,n</a:t>
            </a:r>
            <a:r>
              <a:rPr lang="en-US" sz="2200" spc="-1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);</a:t>
            </a:r>
            <a:endParaRPr lang="en-IN" sz="22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825500" marR="0" indent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    </a:t>
            </a:r>
          </a:p>
          <a:p>
            <a:pPr marL="825500" marR="0" indent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      </a:t>
            </a:r>
            <a:r>
              <a:rPr lang="en-US" sz="2200" dirty="0" err="1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printf</a:t>
            </a:r>
            <a:r>
              <a:rPr lang="en-US" sz="2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("the</a:t>
            </a:r>
            <a:r>
              <a:rPr lang="en-US" sz="2200" spc="-35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values</a:t>
            </a:r>
            <a:r>
              <a:rPr lang="en-US" sz="2200" spc="-3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after</a:t>
            </a:r>
            <a:r>
              <a:rPr lang="en-US" sz="2200" spc="-15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swapping</a:t>
            </a:r>
            <a:r>
              <a:rPr lang="en-US" sz="2200" spc="-2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are</a:t>
            </a:r>
            <a:r>
              <a:rPr lang="en-US" sz="2200" spc="-15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m=%d n=%d</a:t>
            </a:r>
            <a:r>
              <a:rPr lang="en-US" sz="2200" spc="-1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\n",</a:t>
            </a:r>
            <a:r>
              <a:rPr lang="en-US" sz="2200" spc="-10" dirty="0" err="1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m,n</a:t>
            </a:r>
            <a:r>
              <a:rPr lang="en-US" sz="2200" spc="-1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);</a:t>
            </a:r>
            <a:endParaRPr lang="en-IN" sz="22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532765" marR="0" indent="0">
              <a:spcBef>
                <a:spcPts val="760"/>
              </a:spcBef>
              <a:spcAft>
                <a:spcPts val="0"/>
              </a:spcAft>
              <a:buNone/>
            </a:pPr>
            <a:r>
              <a:rPr lang="en-US" sz="2200" spc="-5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       }</a:t>
            </a:r>
            <a:endParaRPr lang="en-IN" sz="22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         void</a:t>
            </a:r>
            <a:r>
              <a:rPr lang="en-US" sz="2200" spc="-2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swap(int</a:t>
            </a:r>
            <a:r>
              <a:rPr lang="en-US" sz="2200" spc="-15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a,</a:t>
            </a:r>
            <a:r>
              <a:rPr lang="en-US" sz="2200" spc="-1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int </a:t>
            </a:r>
            <a:r>
              <a:rPr lang="en-US" sz="2200" spc="-25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b)</a:t>
            </a:r>
            <a:endParaRPr lang="en-IN" sz="22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429260" marR="0" indent="0">
              <a:lnSpc>
                <a:spcPct val="120000"/>
              </a:lnSpc>
              <a:spcBef>
                <a:spcPts val="760"/>
              </a:spcBef>
              <a:spcAft>
                <a:spcPts val="0"/>
              </a:spcAft>
              <a:buNone/>
            </a:pPr>
            <a:r>
              <a:rPr lang="en-US" sz="2200" spc="-5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         {</a:t>
            </a:r>
            <a:endParaRPr lang="en-IN" sz="22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825500" marR="5109845" indent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         int</a:t>
            </a:r>
            <a:r>
              <a:rPr lang="en-US" sz="2200" spc="-8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temp; </a:t>
            </a:r>
          </a:p>
          <a:p>
            <a:pPr marL="825500" marR="5109845" indent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200" spc="-1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          temp=a; </a:t>
            </a:r>
          </a:p>
          <a:p>
            <a:pPr marL="825500" marR="5109845" indent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200" spc="-2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           a=b; </a:t>
            </a:r>
          </a:p>
          <a:p>
            <a:pPr marL="825500" marR="5109845" indent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200" spc="-1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          b=temp;</a:t>
            </a:r>
            <a:endParaRPr lang="en-IN" sz="22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481330" marR="0" indent="0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200" spc="-5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        }</a:t>
            </a:r>
            <a:endParaRPr lang="en-IN" sz="22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46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A891F-3955-402A-8A1A-9FC1CC102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points about Function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 program is a collection of one or more functions.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C program contains only one function, it must be main().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a C program contains more than one function, then one ( and only one) of these functions must be main(), because program execution    always begins with main().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is no limit on number of functions that might be present in a C program.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function in a program is called in the sequence specified by the function calls in main().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Any function can be called from any other function. Even main() can be called from other function but a function can not defined in another function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5461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8EF77-5819-9A33-E994-6B099B436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0"/>
            <a:ext cx="12085320" cy="6858000"/>
          </a:xfrm>
        </p:spPr>
        <p:txBody>
          <a:bodyPr>
            <a:normAutofit fontScale="92500" lnSpcReduction="10000"/>
          </a:bodyPr>
          <a:lstStyle/>
          <a:p>
            <a:pPr marL="368300" marR="4659630" indent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spc="-1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Example: Call by Reference</a:t>
            </a:r>
          </a:p>
          <a:p>
            <a:pPr marL="368300" marR="465963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pc="-1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#</a:t>
            </a:r>
            <a:r>
              <a:rPr lang="en-US" sz="2400" spc="-1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include&lt;stdio.h&gt; </a:t>
            </a:r>
          </a:p>
          <a:p>
            <a:pPr marL="368300" marR="465963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void</a:t>
            </a:r>
            <a:r>
              <a:rPr lang="en-US" sz="2400" spc="-55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4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swap(int</a:t>
            </a:r>
            <a:r>
              <a:rPr lang="en-US" sz="2400" spc="-5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400" dirty="0" err="1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a,int</a:t>
            </a:r>
            <a:r>
              <a:rPr lang="en-US" sz="2400" spc="-5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4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b); </a:t>
            </a:r>
          </a:p>
          <a:p>
            <a:pPr marL="368300" marR="465963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void main()</a:t>
            </a:r>
            <a:endParaRPr lang="en-IN" sz="24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36830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pc="-5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       {</a:t>
            </a:r>
            <a:endParaRPr lang="en-IN" sz="24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825500" marR="0" indent="0">
              <a:lnSpc>
                <a:spcPct val="100000"/>
              </a:lnSpc>
              <a:spcBef>
                <a:spcPts val="715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    int</a:t>
            </a:r>
            <a:r>
              <a:rPr lang="en-US" sz="2400" spc="-25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400" spc="-20" dirty="0" err="1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m,n</a:t>
            </a:r>
            <a:r>
              <a:rPr lang="en-US" sz="2400" spc="-2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;</a:t>
            </a:r>
            <a:endParaRPr lang="en-IN" sz="24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825500" marR="2498725" indent="0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    </a:t>
            </a:r>
            <a:r>
              <a:rPr lang="en-US" sz="2400" dirty="0" err="1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printf</a:t>
            </a:r>
            <a:r>
              <a:rPr lang="en-US" sz="24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("enter</a:t>
            </a:r>
            <a:r>
              <a:rPr lang="en-US" sz="2400" spc="-3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4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values</a:t>
            </a:r>
            <a:r>
              <a:rPr lang="en-US" sz="2400" spc="-4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4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for</a:t>
            </a:r>
            <a:r>
              <a:rPr lang="en-US" sz="2400" spc="-3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4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a</a:t>
            </a:r>
            <a:r>
              <a:rPr lang="en-US" sz="2400" spc="-3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4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and</a:t>
            </a:r>
            <a:r>
              <a:rPr lang="en-US" sz="2400" spc="-35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4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b:"); </a:t>
            </a:r>
          </a:p>
          <a:p>
            <a:pPr marL="825500" marR="2498725" indent="0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    </a:t>
            </a:r>
            <a:r>
              <a:rPr lang="en-US" sz="2400" dirty="0" err="1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scanf</a:t>
            </a:r>
            <a:r>
              <a:rPr lang="en-US" sz="24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("%d %</a:t>
            </a:r>
            <a:r>
              <a:rPr lang="en-US" sz="2400" dirty="0" err="1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d",&amp;m</a:t>
            </a:r>
            <a:r>
              <a:rPr lang="en-US" sz="24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, &amp;n);</a:t>
            </a:r>
            <a:endParaRPr lang="en-IN" sz="24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825500" marR="32385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    </a:t>
            </a:r>
            <a:r>
              <a:rPr lang="en-US" sz="2400" dirty="0" err="1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printf</a:t>
            </a:r>
            <a:r>
              <a:rPr lang="en-US" sz="24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("the</a:t>
            </a:r>
            <a:r>
              <a:rPr lang="en-US" sz="2400" spc="-3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4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values</a:t>
            </a:r>
            <a:r>
              <a:rPr lang="en-US" sz="2400" spc="-3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4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before</a:t>
            </a:r>
            <a:r>
              <a:rPr lang="en-US" sz="2400" spc="-3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4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swapping</a:t>
            </a:r>
            <a:r>
              <a:rPr lang="en-US" sz="2400" spc="-25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4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are</a:t>
            </a:r>
            <a:r>
              <a:rPr lang="en-US" sz="2400" spc="-2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4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m=%d</a:t>
            </a:r>
            <a:r>
              <a:rPr lang="en-US" sz="2400" spc="-3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4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n=%d \n",</a:t>
            </a:r>
            <a:r>
              <a:rPr lang="en-US" sz="2400" dirty="0" err="1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m,n</a:t>
            </a:r>
            <a:r>
              <a:rPr lang="en-US" sz="24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); </a:t>
            </a:r>
          </a:p>
          <a:p>
            <a:pPr marL="825500" marR="32385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pc="-1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    swap(&amp;</a:t>
            </a:r>
            <a:r>
              <a:rPr lang="en-US" sz="2400" spc="-10" dirty="0" err="1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m,&amp;n</a:t>
            </a:r>
            <a:r>
              <a:rPr lang="en-US" sz="2400" spc="-1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);</a:t>
            </a:r>
            <a:endParaRPr lang="en-IN" sz="24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82550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    </a:t>
            </a:r>
            <a:r>
              <a:rPr lang="en-US" sz="2400" dirty="0" err="1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printf</a:t>
            </a:r>
            <a:r>
              <a:rPr lang="en-US" sz="24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("the</a:t>
            </a:r>
            <a:r>
              <a:rPr lang="en-US" sz="2400" spc="-35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4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values</a:t>
            </a:r>
            <a:r>
              <a:rPr lang="en-US" sz="2400" spc="-3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4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after</a:t>
            </a:r>
            <a:r>
              <a:rPr lang="en-US" sz="2400" spc="-15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4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swapping</a:t>
            </a:r>
            <a:r>
              <a:rPr lang="en-US" sz="2400" spc="-2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4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are</a:t>
            </a:r>
            <a:r>
              <a:rPr lang="en-US" sz="2400" spc="-15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4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m=%d</a:t>
            </a:r>
            <a:r>
              <a:rPr lang="en-US" sz="2400" spc="-25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4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n=%d</a:t>
            </a:r>
            <a:r>
              <a:rPr lang="en-US" sz="2400" spc="15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400" spc="-1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\n",</a:t>
            </a:r>
            <a:r>
              <a:rPr lang="en-US" sz="2400" spc="-10" dirty="0" err="1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m,n</a:t>
            </a:r>
            <a:r>
              <a:rPr lang="en-US" sz="2400" spc="-1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);</a:t>
            </a:r>
            <a:endParaRPr lang="en-IN" sz="24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532765" marR="0" indent="0">
              <a:lnSpc>
                <a:spcPct val="100000"/>
              </a:lnSpc>
              <a:spcBef>
                <a:spcPts val="745"/>
              </a:spcBef>
              <a:spcAft>
                <a:spcPts val="0"/>
              </a:spcAft>
              <a:buNone/>
            </a:pPr>
            <a:r>
              <a:rPr lang="en-US" sz="2400" spc="-5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}</a:t>
            </a:r>
            <a:endParaRPr lang="en-IN" sz="24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      void</a:t>
            </a:r>
            <a:r>
              <a:rPr lang="en-US" sz="2400" spc="-25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4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swap(int*a,</a:t>
            </a:r>
            <a:r>
              <a:rPr lang="en-US" sz="2400" spc="-2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400" spc="-1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int*b)</a:t>
            </a:r>
            <a:endParaRPr lang="en-IN" sz="24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429260" marR="0" indent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400" spc="-5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{</a:t>
            </a:r>
            <a:endParaRPr lang="en-IN" sz="24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	   int</a:t>
            </a:r>
            <a:r>
              <a:rPr lang="en-US" sz="2400" spc="-4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4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t;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               </a:t>
            </a:r>
            <a:r>
              <a:rPr lang="en-US" sz="24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400" spc="-1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t=*a;</a:t>
            </a:r>
            <a:endParaRPr lang="en-IN" sz="24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pc="-10" dirty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               </a:t>
            </a:r>
            <a:r>
              <a:rPr lang="en-US" sz="2400" spc="-1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*a=*b;</a:t>
            </a:r>
            <a:endParaRPr lang="en-IN" sz="24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400" spc="-1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	  *b=t;</a:t>
            </a:r>
          </a:p>
          <a:p>
            <a:pPr marL="0" marR="0" indent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400" spc="-10" dirty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}</a:t>
            </a:r>
            <a:endParaRPr lang="en-IN" sz="24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279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1823A-F38B-49DA-A623-B7E74D310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000" dirty="0">
                <a:latin typeface="Georgia" panose="02040502050405020303" pitchFamily="18" charset="0"/>
              </a:rPr>
              <a:t>Process of defining something in term of itself.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 Recursive function is a function that calls itself during the execution.</a:t>
            </a:r>
            <a:endParaRPr lang="en-IN" sz="20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/>
              <a:t> </a:t>
            </a:r>
            <a:r>
              <a:rPr lang="en-US" sz="20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Consider</a:t>
            </a:r>
            <a:r>
              <a:rPr lang="en-US" sz="2000" spc="-3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0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Example</a:t>
            </a:r>
            <a:r>
              <a:rPr lang="en-US" sz="2000" spc="-4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0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for</a:t>
            </a:r>
            <a:r>
              <a:rPr lang="en-US" sz="2000" spc="-45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0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finding</a:t>
            </a:r>
            <a:r>
              <a:rPr lang="en-US" sz="2000" spc="-35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000" dirty="0" err="1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factrorial</a:t>
            </a:r>
            <a:r>
              <a:rPr lang="en-US" sz="2000" spc="-4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0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of</a:t>
            </a:r>
            <a:r>
              <a:rPr lang="en-US" sz="2000" spc="-4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0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5 </a:t>
            </a:r>
          </a:p>
          <a:p>
            <a:pPr marL="0" indent="0">
              <a:buNone/>
            </a:pPr>
            <a:r>
              <a:rPr lang="en-US" sz="2000" spc="-1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        Factorial(5)=n*fact(n-1)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Image 42">
            <a:extLst>
              <a:ext uri="{FF2B5EF4-FFF2-40B4-BE49-F238E27FC236}">
                <a16:creationId xmlns:a16="http://schemas.microsoft.com/office/drawing/2014/main" id="{28F0FE2E-ED7F-9CC0-C049-45B385620F18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6480" y="2778759"/>
            <a:ext cx="7711439" cy="2713037"/>
          </a:xfrm>
          <a:prstGeom prst="rect">
            <a:avLst/>
          </a:prstGeom>
        </p:spPr>
      </p:pic>
      <p:pic>
        <p:nvPicPr>
          <p:cNvPr id="8" name="Image 43">
            <a:extLst>
              <a:ext uri="{FF2B5EF4-FFF2-40B4-BE49-F238E27FC236}">
                <a16:creationId xmlns:a16="http://schemas.microsoft.com/office/drawing/2014/main" id="{3424999E-23E0-8084-EBCC-B0F389835B46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0152" y="5974079"/>
            <a:ext cx="3717608" cy="40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45DBC-70B9-F51E-22BF-7F76C6C66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20000"/>
          </a:bodyPr>
          <a:lstStyle/>
          <a:p>
            <a:pPr marL="393065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Example</a:t>
            </a:r>
            <a:r>
              <a:rPr lang="en-US" sz="1800" b="1" spc="-10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800" b="1" spc="-25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1.</a:t>
            </a:r>
            <a:endParaRPr lang="en-IN" sz="18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393065" marR="760095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/*******</a:t>
            </a:r>
            <a:r>
              <a:rPr lang="en-US" sz="1800" b="1" spc="-25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Factorial</a:t>
            </a:r>
            <a:r>
              <a:rPr lang="en-US" sz="1800" b="1" spc="-25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of</a:t>
            </a:r>
            <a:r>
              <a:rPr lang="en-US" sz="1800" b="1" spc="-40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a</a:t>
            </a:r>
            <a:r>
              <a:rPr lang="en-US" sz="1800" b="1" spc="-35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given</a:t>
            </a:r>
            <a:r>
              <a:rPr lang="en-US" sz="1800" b="1" spc="-25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number</a:t>
            </a:r>
            <a:r>
              <a:rPr lang="en-US" sz="1800" b="1" spc="-25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using</a:t>
            </a:r>
            <a:r>
              <a:rPr lang="en-US" sz="1800" b="1" spc="-25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Recursion</a:t>
            </a:r>
            <a:r>
              <a:rPr lang="en-US" sz="1800" b="1" spc="-25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******/ </a:t>
            </a:r>
          </a:p>
          <a:p>
            <a:pPr marL="393065" marR="760095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#include&lt;stdio.h&gt;</a:t>
            </a:r>
            <a:endParaRPr lang="en-IN" sz="2200" dirty="0">
              <a:effectLst/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393065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int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fact(int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2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n);</a:t>
            </a:r>
            <a:endParaRPr lang="en-IN" sz="2200" dirty="0">
              <a:effectLst/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      void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main(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)</a:t>
            </a:r>
            <a:endParaRPr lang="en-IN" sz="2200" dirty="0">
              <a:effectLst/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393065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spc="-5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     {</a:t>
            </a:r>
            <a:endParaRPr lang="en-IN" sz="2200" dirty="0">
              <a:effectLst/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393065" marR="4446905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        int num, result; </a:t>
            </a:r>
          </a:p>
          <a:p>
            <a:pPr marL="393065" marR="4446905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printf</a:t>
            </a:r>
            <a:r>
              <a:rPr lang="en-US" sz="22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("enter</a:t>
            </a:r>
            <a:r>
              <a:rPr lang="en-US" sz="2200" spc="-8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number:");</a:t>
            </a:r>
          </a:p>
          <a:p>
            <a:pPr marL="393065" marR="4446905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0" dirty="0" err="1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scanf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("%</a:t>
            </a:r>
            <a:r>
              <a:rPr lang="en-US" sz="2200" spc="-10" dirty="0" err="1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d",&amp;num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);             	</a:t>
            </a:r>
          </a:p>
          <a:p>
            <a:pPr marL="393065" marR="4446905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spc="-10" dirty="0"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result=fact(num);</a:t>
            </a:r>
            <a:endParaRPr lang="en-IN" sz="2200" dirty="0">
              <a:effectLst/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393065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printf</a:t>
            </a:r>
            <a:r>
              <a:rPr lang="en-US" sz="22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("The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factorial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of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a number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is: 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%d", result);</a:t>
            </a:r>
            <a:endParaRPr lang="en-IN" sz="2200" dirty="0">
              <a:effectLst/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393065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spc="-5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     }</a:t>
            </a:r>
            <a:endParaRPr lang="en-IN" sz="2200" dirty="0">
              <a:effectLst/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      int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fact(int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2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n)</a:t>
            </a:r>
            <a:endParaRPr lang="en-IN" sz="2200" dirty="0">
              <a:effectLst/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393065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spc="-5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    {</a:t>
            </a:r>
            <a:endParaRPr lang="en-IN" sz="2200" dirty="0">
              <a:effectLst/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850265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       if(n==0)</a:t>
            </a:r>
            <a:endParaRPr lang="en-IN" sz="2200" dirty="0">
              <a:effectLst/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1078865" marR="48691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          return</a:t>
            </a:r>
            <a:r>
              <a:rPr lang="en-US" sz="2200" spc="-8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1; </a:t>
            </a:r>
          </a:p>
          <a:p>
            <a:pPr marL="1078865" marR="48691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spc="-20" dirty="0"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   </a:t>
            </a:r>
            <a:r>
              <a:rPr lang="en-US" sz="2200" spc="-2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else</a:t>
            </a:r>
            <a:endParaRPr lang="en-IN" sz="2200" dirty="0">
              <a:effectLst/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10210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           return</a:t>
            </a:r>
            <a:r>
              <a:rPr lang="en-US" sz="2200" spc="-2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(n*fact(n-</a:t>
            </a:r>
            <a:r>
              <a:rPr lang="en-US" sz="2200" spc="-2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1));</a:t>
            </a:r>
            <a:endParaRPr lang="en-IN" sz="2200" dirty="0">
              <a:effectLst/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393065" marR="0" indent="0">
              <a:spcBef>
                <a:spcPts val="535"/>
              </a:spcBef>
              <a:spcAft>
                <a:spcPts val="0"/>
              </a:spcAft>
              <a:buNone/>
            </a:pPr>
            <a:r>
              <a:rPr lang="en-US" sz="2200" b="1" spc="-5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      }</a:t>
            </a:r>
            <a:endParaRPr lang="en-IN" sz="2200" dirty="0">
              <a:effectLst/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 </a:t>
            </a:r>
            <a:endParaRPr lang="en-IN" sz="2200" dirty="0">
              <a:effectLst/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9203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8EB70-088C-130A-3337-B7D96ECFC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Fibonacci</a:t>
            </a:r>
            <a:r>
              <a:rPr lang="en-US" sz="1150" b="1" spc="-35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150" b="1" spc="-1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Sequence:</a:t>
            </a:r>
            <a:endParaRPr lang="en-IN" sz="11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0" marR="0" indent="0"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1150" b="1" dirty="0"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 </a:t>
            </a:r>
            <a:endParaRPr lang="en-IN" sz="12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0" marR="0" indent="0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15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The</a:t>
            </a:r>
            <a:r>
              <a:rPr lang="en-US" sz="1150" spc="-2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15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Fibonacci</a:t>
            </a:r>
            <a:r>
              <a:rPr lang="en-US" sz="1150" spc="-1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15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Sequence</a:t>
            </a:r>
            <a:r>
              <a:rPr lang="en-US" sz="1150" spc="-5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15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is</a:t>
            </a:r>
            <a:r>
              <a:rPr lang="en-US" sz="1150" spc="-25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15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the</a:t>
            </a:r>
            <a:r>
              <a:rPr lang="en-US" sz="1150" spc="-15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15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series</a:t>
            </a:r>
            <a:r>
              <a:rPr lang="en-US" sz="1150" spc="-2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15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of </a:t>
            </a:r>
            <a:r>
              <a:rPr lang="en-US" sz="1150" spc="-1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numbers:</a:t>
            </a:r>
            <a:endParaRPr lang="en-IN" sz="11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43180" marR="512445" indent="0" algn="ctr">
              <a:spcBef>
                <a:spcPts val="1395"/>
              </a:spcBef>
              <a:spcAft>
                <a:spcPts val="0"/>
              </a:spcAft>
              <a:buNone/>
            </a:pPr>
            <a:r>
              <a:rPr lang="en-US" sz="145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0, 1,</a:t>
            </a:r>
            <a:r>
              <a:rPr lang="en-US" sz="1450" spc="-1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45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1, 2,</a:t>
            </a:r>
            <a:r>
              <a:rPr lang="en-US" sz="1450" spc="-1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45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3,</a:t>
            </a:r>
            <a:r>
              <a:rPr lang="en-US" sz="1450" spc="-1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45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5,</a:t>
            </a:r>
            <a:r>
              <a:rPr lang="en-US" sz="1450" spc="-1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45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8, 13,</a:t>
            </a:r>
            <a:r>
              <a:rPr lang="en-US" sz="1450" spc="-1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45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21,</a:t>
            </a:r>
            <a:r>
              <a:rPr lang="en-US" sz="1450" spc="-1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45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34,</a:t>
            </a:r>
            <a:r>
              <a:rPr lang="en-US" sz="1450" spc="5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450" spc="-25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...</a:t>
            </a:r>
            <a:endParaRPr lang="en-IN" sz="11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0" marR="0" indent="0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15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The</a:t>
            </a:r>
            <a:r>
              <a:rPr lang="en-US" sz="1150" spc="-1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15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next</a:t>
            </a:r>
            <a:r>
              <a:rPr lang="en-US" sz="1150" spc="-15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15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number</a:t>
            </a:r>
            <a:r>
              <a:rPr lang="en-US" sz="1150" spc="-2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15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is</a:t>
            </a:r>
            <a:r>
              <a:rPr lang="en-US" sz="1150" spc="-25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15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found</a:t>
            </a:r>
            <a:r>
              <a:rPr lang="en-US" sz="1150" spc="-5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15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by</a:t>
            </a:r>
            <a:r>
              <a:rPr lang="en-US" sz="1150" spc="-1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15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adding</a:t>
            </a:r>
            <a:r>
              <a:rPr lang="en-US" sz="1150" spc="-15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15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up</a:t>
            </a:r>
            <a:r>
              <a:rPr lang="en-US" sz="1150" spc="-15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15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the</a:t>
            </a:r>
            <a:r>
              <a:rPr lang="en-US" sz="1150" spc="-1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15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two</a:t>
            </a:r>
            <a:r>
              <a:rPr lang="en-US" sz="1150" spc="-2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15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numbers</a:t>
            </a:r>
            <a:r>
              <a:rPr lang="en-US" sz="1150" spc="-2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15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before</a:t>
            </a:r>
            <a:r>
              <a:rPr lang="en-US" sz="1150" spc="-1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150" spc="-25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it.</a:t>
            </a:r>
            <a:endParaRPr lang="en-IN" sz="11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457200" marR="0" lvl="1" indent="0">
              <a:lnSpc>
                <a:spcPts val="1395"/>
              </a:lnSpc>
              <a:spcBef>
                <a:spcPts val="5"/>
              </a:spcBef>
              <a:spcAft>
                <a:spcPts val="0"/>
              </a:spcAft>
              <a:buClr>
                <a:srgbClr val="333333"/>
              </a:buClr>
              <a:buSzPts val="1000"/>
              <a:buNone/>
              <a:tabLst>
                <a:tab pos="393065" algn="l"/>
              </a:tabLst>
            </a:pPr>
            <a:r>
              <a:rPr lang="en-US" sz="1150" spc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150" spc="-2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150" spc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2</a:t>
            </a:r>
            <a:r>
              <a:rPr lang="en-US" sz="1150" spc="-15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150" spc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150" spc="-1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150" spc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found</a:t>
            </a:r>
            <a:r>
              <a:rPr lang="en-US" sz="1150" spc="-1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150" spc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by</a:t>
            </a:r>
            <a:r>
              <a:rPr lang="en-US" sz="1150" spc="-1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150" spc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adding</a:t>
            </a:r>
            <a:r>
              <a:rPr lang="en-US" sz="1150" spc="-1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150" spc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150" spc="-5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150" spc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two</a:t>
            </a:r>
            <a:r>
              <a:rPr lang="en-US" sz="1150" spc="-5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150" spc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numbers</a:t>
            </a:r>
            <a:r>
              <a:rPr lang="en-US" sz="1150" spc="-1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150" spc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before</a:t>
            </a:r>
            <a:r>
              <a:rPr lang="en-US" sz="1150" spc="-2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150" spc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it</a:t>
            </a:r>
            <a:r>
              <a:rPr lang="en-US" sz="1150" spc="-15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150" spc="-1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(1+1)</a:t>
            </a:r>
            <a:endParaRPr lang="en-IN" sz="1100" spc="0" dirty="0">
              <a:effectLst/>
              <a:latin typeface="Georgia" panose="02040502050405020303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457200" marR="0" lvl="1" indent="0">
              <a:lnSpc>
                <a:spcPts val="139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None/>
              <a:tabLst>
                <a:tab pos="393065" algn="l"/>
              </a:tabLst>
            </a:pPr>
            <a:r>
              <a:rPr lang="en-US" sz="1150" spc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150" spc="-2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150" spc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3</a:t>
            </a:r>
            <a:r>
              <a:rPr lang="en-US" sz="1150" spc="-15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150" spc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150" spc="-1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150" spc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found</a:t>
            </a:r>
            <a:r>
              <a:rPr lang="en-US" sz="1150" spc="-1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150" spc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by</a:t>
            </a:r>
            <a:r>
              <a:rPr lang="en-US" sz="1150" spc="-1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150" spc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adding</a:t>
            </a:r>
            <a:r>
              <a:rPr lang="en-US" sz="1150" spc="-1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150" spc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150" spc="-5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150" spc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two</a:t>
            </a:r>
            <a:r>
              <a:rPr lang="en-US" sz="1150" spc="-5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150" spc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numbers</a:t>
            </a:r>
            <a:r>
              <a:rPr lang="en-US" sz="1150" spc="-1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150" spc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before</a:t>
            </a:r>
            <a:r>
              <a:rPr lang="en-US" sz="1150" spc="-2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150" spc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it</a:t>
            </a:r>
            <a:r>
              <a:rPr lang="en-US" sz="1150" spc="-15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150" spc="-1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(1+2),</a:t>
            </a:r>
            <a:endParaRPr lang="en-IN" sz="1100" spc="0" dirty="0">
              <a:effectLst/>
              <a:latin typeface="Georgia" panose="02040502050405020303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457200" marR="0" lvl="1" indent="0">
              <a:lnSpc>
                <a:spcPts val="1395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None/>
              <a:tabLst>
                <a:tab pos="393065" algn="l"/>
              </a:tabLst>
            </a:pPr>
            <a:r>
              <a:rPr lang="en-US" sz="1150" spc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US" sz="1150" spc="-5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150" spc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 5</a:t>
            </a:r>
            <a:r>
              <a:rPr lang="en-US" sz="1150" spc="-15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150" spc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150" spc="-15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150" spc="-1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(2+3),</a:t>
            </a:r>
            <a:endParaRPr lang="en-IN" sz="1100" spc="0" dirty="0">
              <a:effectLst/>
              <a:latin typeface="Georgia" panose="02040502050405020303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457200" marR="0" lvl="1" indent="0">
              <a:lnSpc>
                <a:spcPts val="1385"/>
              </a:lnSpc>
              <a:spcBef>
                <a:spcPts val="10"/>
              </a:spcBef>
              <a:spcAft>
                <a:spcPts val="0"/>
              </a:spcAft>
              <a:buClr>
                <a:srgbClr val="333333"/>
              </a:buClr>
              <a:buSzPts val="1000"/>
              <a:buNone/>
              <a:tabLst>
                <a:tab pos="393065" algn="l"/>
              </a:tabLst>
            </a:pPr>
            <a:r>
              <a:rPr lang="en-US" sz="1150" spc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US" sz="1150" spc="-5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150" spc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so</a:t>
            </a:r>
            <a:r>
              <a:rPr lang="en-US" sz="1150" spc="-15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150" spc="-25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on!</a:t>
            </a:r>
            <a:endParaRPr lang="en-IN" sz="1100" spc="0" dirty="0">
              <a:effectLst/>
              <a:latin typeface="Georgia" panose="02040502050405020303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57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14E5F-8B17-F91C-5B44-22EED47BD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680"/>
            <a:ext cx="12009120" cy="6751320"/>
          </a:xfrm>
        </p:spPr>
        <p:txBody>
          <a:bodyPr>
            <a:normAutofit/>
          </a:bodyPr>
          <a:lstStyle/>
          <a:p>
            <a:pPr marL="0" marR="0" indent="0">
              <a:spcBef>
                <a:spcPts val="1115"/>
              </a:spcBef>
              <a:spcAft>
                <a:spcPts val="0"/>
              </a:spcAft>
              <a:buNone/>
            </a:pPr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Need</a:t>
            </a:r>
            <a:r>
              <a:rPr lang="en-US" b="1" kern="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functions</a:t>
            </a:r>
            <a:r>
              <a:rPr lang="en-US" b="1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endParaRPr lang="en-IN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51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Functions</a:t>
            </a:r>
            <a:r>
              <a:rPr lang="en-US" sz="2000" spc="-1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2000" spc="-5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2000" spc="-2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because</a:t>
            </a:r>
            <a:r>
              <a:rPr lang="en-US" sz="2000" spc="-15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-15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following</a:t>
            </a:r>
            <a:r>
              <a:rPr lang="en-US" sz="2000" spc="-1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reasons</a:t>
            </a:r>
            <a:r>
              <a:rPr lang="en-US" sz="2000" spc="-5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203200" lvl="1" indent="-28575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12326"/>
              </a:buClr>
              <a:buSzPts val="1200"/>
              <a:buFont typeface="Times New Roman" panose="02020603050405020304" pitchFamily="18" charset="0"/>
              <a:buAutoNum type="arabicParenR"/>
              <a:tabLst>
                <a:tab pos="546100" algn="l"/>
              </a:tabLst>
            </a:pP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Improves</a:t>
            </a:r>
            <a:r>
              <a:rPr lang="en-US" sz="2000" spc="-1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5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reusability</a:t>
            </a:r>
            <a:r>
              <a:rPr lang="en-US" sz="2000" spc="-2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-5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1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code,</a:t>
            </a:r>
            <a:r>
              <a:rPr lang="en-US" sz="2000" spc="-15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same</a:t>
            </a:r>
            <a:r>
              <a:rPr lang="en-US" sz="2000" spc="-1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</a:t>
            </a:r>
            <a:r>
              <a:rPr lang="en-US" sz="2000" spc="-5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2000" spc="-5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2000" spc="-2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2000" spc="-5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000" spc="5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</a:t>
            </a:r>
            <a:r>
              <a:rPr lang="en-US" sz="2000" spc="-25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</a:t>
            </a:r>
            <a:r>
              <a:rPr lang="en-US" sz="2000" spc="-15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rather</a:t>
            </a:r>
            <a:r>
              <a:rPr lang="en-US" sz="2000" spc="-5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</a:t>
            </a:r>
            <a:r>
              <a:rPr lang="en-US" sz="2000" spc="-285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writing</a:t>
            </a:r>
            <a:r>
              <a:rPr lang="en-US" sz="2000" spc="-2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15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same</a:t>
            </a:r>
            <a:r>
              <a:rPr lang="en-US" sz="2000" spc="-5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</a:t>
            </a:r>
            <a:r>
              <a:rPr lang="en-US" sz="2000" spc="1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2000" spc="-5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scratch.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12326"/>
              </a:buClr>
              <a:buSzPts val="1200"/>
              <a:buFont typeface="Times New Roman" panose="02020603050405020304" pitchFamily="18" charset="0"/>
              <a:buAutoNum type="arabicParenR"/>
              <a:tabLst>
                <a:tab pos="546100" algn="l"/>
              </a:tabLst>
            </a:pP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Debugging</a:t>
            </a:r>
            <a:r>
              <a:rPr lang="en-US" sz="2000" spc="-2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-1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1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would</a:t>
            </a:r>
            <a:r>
              <a:rPr lang="en-US" sz="2000" spc="-1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2000" spc="-1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easier</a:t>
            </a:r>
            <a:r>
              <a:rPr lang="en-US" sz="2000" spc="-2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en-US" sz="2000" spc="25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</a:t>
            </a:r>
            <a:r>
              <a:rPr lang="en-US" sz="2000" spc="-1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</a:t>
            </a:r>
            <a:r>
              <a:rPr lang="en-US" sz="2000" spc="-1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functions,</a:t>
            </a:r>
            <a:r>
              <a:rPr lang="en-US" sz="2000" spc="-1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2000" spc="-1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errors</a:t>
            </a:r>
            <a:r>
              <a:rPr lang="en-US" sz="2000" spc="-1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2000" spc="-1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easy</a:t>
            </a:r>
            <a:r>
              <a:rPr lang="en-US" sz="2000" spc="-3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5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2000" spc="-2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traced.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12326"/>
              </a:buClr>
              <a:buSzPts val="1200"/>
              <a:buFont typeface="Times New Roman" panose="02020603050405020304" pitchFamily="18" charset="0"/>
              <a:buAutoNum type="arabicParenR"/>
              <a:tabLst>
                <a:tab pos="546100" algn="l"/>
              </a:tabLst>
            </a:pP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Reduces</a:t>
            </a:r>
            <a:r>
              <a:rPr lang="en-US" sz="2000" spc="-2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15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size</a:t>
            </a:r>
            <a:r>
              <a:rPr lang="en-US" sz="2000" spc="-15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-5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5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code,</a:t>
            </a:r>
            <a:r>
              <a:rPr lang="en-US" sz="2000" spc="-5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duplicate</a:t>
            </a:r>
            <a:r>
              <a:rPr lang="en-US" sz="2000" spc="-5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</a:t>
            </a:r>
            <a:r>
              <a:rPr lang="en-US" sz="2000" spc="-1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-15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statements</a:t>
            </a:r>
            <a:r>
              <a:rPr lang="en-US" sz="2000" spc="-5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2000" spc="5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replaced</a:t>
            </a:r>
            <a:r>
              <a:rPr lang="en-US" sz="2000" spc="-15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2000" spc="-25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</a:t>
            </a:r>
            <a:r>
              <a:rPr lang="en-US" sz="2000" spc="-5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3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calls.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Elements</a:t>
            </a:r>
            <a:r>
              <a:rPr lang="en-US" sz="2400" b="1" kern="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b="1" kern="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2400" b="1" kern="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Defined</a:t>
            </a:r>
            <a:r>
              <a:rPr lang="en-US" sz="2400" b="1" kern="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</a:t>
            </a:r>
            <a:endParaRPr lang="en-IN" sz="2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The</a:t>
            </a:r>
            <a:r>
              <a:rPr lang="en-US" sz="1800" spc="-15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8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Three</a:t>
            </a:r>
            <a:r>
              <a:rPr lang="en-US" sz="1800" spc="-15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8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Elements</a:t>
            </a:r>
            <a:r>
              <a:rPr lang="en-US" sz="1800" spc="-25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8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of</a:t>
            </a:r>
            <a:r>
              <a:rPr lang="en-US" sz="1800" spc="-25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8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User</a:t>
            </a:r>
            <a:r>
              <a:rPr lang="en-US" sz="1800" spc="-3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8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Defined</a:t>
            </a:r>
            <a:r>
              <a:rPr lang="en-US" sz="1800" spc="-25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8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function</a:t>
            </a:r>
            <a:r>
              <a:rPr lang="en-US" sz="1800" spc="-15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8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structure</a:t>
            </a:r>
            <a:r>
              <a:rPr lang="en-US" sz="1800" spc="-25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8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consists</a:t>
            </a:r>
            <a:r>
              <a:rPr lang="en-US" sz="1800" spc="-35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8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of</a:t>
            </a:r>
            <a:r>
              <a:rPr lang="en-US" sz="1800" spc="-25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800" spc="-5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:</a:t>
            </a:r>
            <a:endParaRPr lang="en-IN" sz="18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0" marR="0" lvl="0" indent="0">
              <a:lnSpc>
                <a:spcPct val="150000"/>
              </a:lnSpc>
              <a:spcBef>
                <a:spcPts val="760"/>
              </a:spcBef>
              <a:spcAft>
                <a:spcPts val="0"/>
              </a:spcAft>
              <a:buSzPts val="1200"/>
              <a:buNone/>
              <a:tabLst>
                <a:tab pos="596265" algn="l"/>
              </a:tabLst>
            </a:pPr>
            <a:r>
              <a:rPr lang="en-US" sz="1800" b="1" spc="-5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	</a:t>
            </a:r>
            <a:r>
              <a:rPr lang="en-US" sz="2000" b="1" spc="-5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1.Function</a:t>
            </a:r>
            <a:r>
              <a:rPr lang="en-US" sz="2000" b="1" spc="7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000" b="1" spc="-1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Definition</a:t>
            </a:r>
            <a:endParaRPr lang="en-IN" sz="2000" spc="-5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0" marR="0" lvl="0" indent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tabLst>
                <a:tab pos="596265" algn="l"/>
              </a:tabLst>
            </a:pPr>
            <a:r>
              <a:rPr lang="en-US" sz="2000" b="1" spc="-5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	2.Function</a:t>
            </a:r>
            <a:r>
              <a:rPr lang="en-US" sz="2000" b="1" spc="6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000" b="1" spc="-1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Declaration</a:t>
            </a:r>
            <a:endParaRPr lang="en-IN" sz="2000" spc="-5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0" marR="0" lvl="0" indent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tabLst>
                <a:tab pos="596265" algn="l"/>
              </a:tabLst>
            </a:pPr>
            <a:r>
              <a:rPr lang="en-US" sz="2000" b="1" spc="-5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	3.Function</a:t>
            </a:r>
            <a:r>
              <a:rPr lang="en-US" sz="2000" b="1" spc="8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000" b="1" spc="-2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call</a:t>
            </a:r>
            <a:endParaRPr lang="en-IN" sz="2000" spc="-5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627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6F9CC-DA4C-E00B-6124-C34B75520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720840"/>
          </a:xfrm>
        </p:spPr>
        <p:txBody>
          <a:bodyPr/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Syntax</a:t>
            </a:r>
            <a:r>
              <a:rPr lang="en-US" b="1" u="sng" kern="0" spc="-15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u="sng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a function </a:t>
            </a:r>
            <a:r>
              <a:rPr lang="en-US" b="1" u="sng" kern="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definition</a:t>
            </a:r>
            <a:endParaRPr lang="en-IN" b="1" u="sng" kern="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7500" marR="0" indent="0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C2283C-CDB9-E3A3-7214-167C430DC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026985"/>
              </p:ext>
            </p:extLst>
          </p:nvPr>
        </p:nvGraphicFramePr>
        <p:xfrm>
          <a:off x="274320" y="1173481"/>
          <a:ext cx="11414760" cy="564093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054068">
                  <a:extLst>
                    <a:ext uri="{9D8B030D-6E8A-4147-A177-3AD203B41FA5}">
                      <a16:colId xmlns:a16="http://schemas.microsoft.com/office/drawing/2014/main" val="1894720604"/>
                    </a:ext>
                  </a:extLst>
                </a:gridCol>
                <a:gridCol w="5360692">
                  <a:extLst>
                    <a:ext uri="{9D8B030D-6E8A-4147-A177-3AD203B41FA5}">
                      <a16:colId xmlns:a16="http://schemas.microsoft.com/office/drawing/2014/main" val="727046747"/>
                    </a:ext>
                  </a:extLst>
                </a:gridCol>
              </a:tblGrid>
              <a:tr h="822233">
                <a:tc>
                  <a:txBody>
                    <a:bodyPr/>
                    <a:lstStyle/>
                    <a:p>
                      <a:pPr marL="71120" marR="0" algn="l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en-US" sz="2400" b="1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Definition</a:t>
                      </a:r>
                      <a:r>
                        <a:rPr lang="en-US" sz="2400" b="1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Syntax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120" marR="0" algn="l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en-US" sz="2400" b="1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Definition</a:t>
                      </a:r>
                      <a:r>
                        <a:rPr lang="en-US" sz="2400" b="1" spc="27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0714425"/>
                  </a:ext>
                </a:extLst>
              </a:tr>
              <a:tr h="3978367">
                <a:tc>
                  <a:txBody>
                    <a:bodyPr/>
                    <a:lstStyle/>
                    <a:p>
                      <a:pPr marL="71120" marR="0" algn="l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Datatype</a:t>
                      </a:r>
                      <a:r>
                        <a:rPr lang="en-US" sz="24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spc="-1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function_name</a:t>
                      </a:r>
                      <a:r>
                        <a:rPr lang="en-US" sz="24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(parameters)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1120" marR="0" algn="l">
                        <a:spcBef>
                          <a:spcPts val="760"/>
                        </a:spcBef>
                        <a:spcAft>
                          <a:spcPts val="0"/>
                        </a:spcAft>
                      </a:pPr>
                      <a:r>
                        <a:rPr lang="en-US" sz="2400" spc="-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28320" marR="1188085" algn="l">
                        <a:lnSpc>
                          <a:spcPct val="155000"/>
                        </a:lnSpc>
                        <a:spcBef>
                          <a:spcPts val="7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declaration part; </a:t>
                      </a:r>
                    </a:p>
                    <a:p>
                      <a:pPr marL="528320" marR="1188085" algn="l">
                        <a:lnSpc>
                          <a:spcPct val="155000"/>
                        </a:lnSpc>
                        <a:spcBef>
                          <a:spcPts val="7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executable part; </a:t>
                      </a:r>
                    </a:p>
                    <a:p>
                      <a:pPr marL="528320" marR="1188085" algn="l">
                        <a:lnSpc>
                          <a:spcPct val="155000"/>
                        </a:lnSpc>
                        <a:spcBef>
                          <a:spcPts val="7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sz="2400" spc="-8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statement;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400" spc="-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0" algn="l">
                        <a:lnSpc>
                          <a:spcPct val="15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US" sz="2400" spc="-2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add()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1120" marR="0" algn="l">
                        <a:lnSpc>
                          <a:spcPct val="150000"/>
                        </a:lnSpc>
                        <a:spcBef>
                          <a:spcPts val="760"/>
                        </a:spcBef>
                        <a:spcAft>
                          <a:spcPts val="0"/>
                        </a:spcAft>
                      </a:pPr>
                      <a:r>
                        <a:rPr lang="en-US" sz="2400" spc="-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28320" marR="0" algn="l">
                        <a:lnSpc>
                          <a:spcPct val="150000"/>
                        </a:lnSpc>
                        <a:spcBef>
                          <a:spcPts val="7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400" spc="-1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spc="-1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sum,a,b</a:t>
                      </a:r>
                      <a:r>
                        <a:rPr lang="en-US" sz="24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28320" marR="37465"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(“enter</a:t>
                      </a:r>
                      <a:r>
                        <a:rPr lang="en-US" sz="2400" spc="-6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spc="-6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2400" spc="-5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b\n”); </a:t>
                      </a:r>
                      <a:r>
                        <a:rPr lang="en-US" sz="2400" spc="-1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scanf</a:t>
                      </a:r>
                      <a:r>
                        <a:rPr lang="en-US" sz="24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(“%</a:t>
                      </a:r>
                      <a:r>
                        <a:rPr lang="en-US" sz="2400" spc="-1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d%d</a:t>
                      </a:r>
                      <a:r>
                        <a:rPr lang="en-US" sz="24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”,&amp;</a:t>
                      </a:r>
                      <a:r>
                        <a:rPr lang="en-US" sz="2400" spc="-1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a,&amp;b</a:t>
                      </a:r>
                      <a:r>
                        <a:rPr lang="en-US" sz="24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 </a:t>
                      </a:r>
                    </a:p>
                    <a:p>
                      <a:pPr marL="528320" marR="37465"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24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sum=</a:t>
                      </a:r>
                      <a:r>
                        <a:rPr lang="en-US" sz="2400" spc="-1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a+b</a:t>
                      </a:r>
                      <a:r>
                        <a:rPr lang="en-US" sz="24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2832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(“sum</a:t>
                      </a:r>
                      <a:r>
                        <a:rPr lang="en-US" sz="24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en-US" sz="24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%</a:t>
                      </a:r>
                      <a:r>
                        <a:rPr lang="en-US" sz="2400" spc="-1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d”,sum</a:t>
                      </a:r>
                      <a:r>
                        <a:rPr lang="en-US" sz="24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1120" marR="0"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2400" spc="-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05104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44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295E6-A4D8-5891-A99E-DA5FC6F01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200"/>
              <a:buNone/>
              <a:tabLst>
                <a:tab pos="596265" algn="l"/>
              </a:tabLst>
            </a:pPr>
            <a:r>
              <a:rPr lang="en-US" b="1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2.Function</a:t>
            </a:r>
            <a:r>
              <a:rPr lang="en-US" b="1" spc="6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Declaration</a:t>
            </a:r>
            <a:endParaRPr lang="en-IN" sz="2400" spc="-10" dirty="0">
              <a:effectLst/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457200" marR="654685" lvl="1">
              <a:lnSpc>
                <a:spcPct val="155000"/>
              </a:lnSpc>
              <a:spcBef>
                <a:spcPts val="76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"/>
              <a:tabLst>
                <a:tab pos="596900" algn="l"/>
              </a:tabLst>
            </a:pPr>
            <a:r>
              <a:rPr lang="en-US" sz="18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process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of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declaring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function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before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they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are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used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called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function declaration or function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prototype.</a:t>
            </a:r>
            <a:endParaRPr lang="en-IN" sz="1600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457200" marR="370840" lvl="2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"/>
              <a:tabLst>
                <a:tab pos="825500" algn="l"/>
              </a:tabLst>
            </a:pPr>
            <a:r>
              <a:rPr lang="en-US" sz="18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function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declaration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Consists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of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data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type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of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function,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name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of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function and parameter list ending with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semicolon.</a:t>
            </a:r>
            <a:endParaRPr lang="en-IN" sz="1600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b="1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3. Function</a:t>
            </a:r>
            <a:r>
              <a:rPr lang="en-US" b="1" spc="7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Call:</a:t>
            </a:r>
          </a:p>
          <a:p>
            <a:pPr marL="0" indent="0" algn="just">
              <a:buNone/>
            </a:pPr>
            <a:r>
              <a:rPr lang="en-US" sz="2000" b="1" spc="-10" dirty="0"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000" dirty="0"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Function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can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be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called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from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anywhere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in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program. </a:t>
            </a:r>
            <a:r>
              <a:rPr lang="en-US" sz="2000" spc="0" dirty="0">
                <a:effectLst/>
                <a:latin typeface="Georgia" panose="02040502050405020303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</a:t>
            </a:r>
            <a:r>
              <a:rPr lang="en-US" sz="2000" spc="-50" dirty="0">
                <a:effectLst/>
                <a:latin typeface="Georgia" panose="02040502050405020303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spc="0" dirty="0">
                <a:effectLst/>
                <a:latin typeface="Georgia" panose="02040502050405020303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function</a:t>
            </a:r>
            <a:r>
              <a:rPr lang="en-US" sz="2000" spc="-30" dirty="0">
                <a:effectLst/>
                <a:latin typeface="Georgia" panose="02040502050405020303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spc="0" dirty="0">
                <a:effectLst/>
                <a:latin typeface="Georgia" panose="02040502050405020303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call</a:t>
            </a:r>
            <a:r>
              <a:rPr lang="en-US" sz="2000" spc="-45" dirty="0">
                <a:effectLst/>
                <a:latin typeface="Georgia" panose="02040502050405020303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spc="0" dirty="0">
                <a:effectLst/>
                <a:latin typeface="Georgia" panose="02040502050405020303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is</a:t>
            </a:r>
            <a:r>
              <a:rPr lang="en-US" sz="2000" spc="-30" dirty="0">
                <a:effectLst/>
                <a:latin typeface="Georgia" panose="02040502050405020303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spc="0" dirty="0">
                <a:effectLst/>
                <a:latin typeface="Georgia" panose="02040502050405020303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defined</a:t>
            </a:r>
            <a:r>
              <a:rPr lang="en-US" sz="2000" spc="-40" dirty="0">
                <a:effectLst/>
                <a:latin typeface="Georgia" panose="02040502050405020303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spc="0" dirty="0">
                <a:effectLst/>
                <a:latin typeface="Georgia" panose="02040502050405020303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as</a:t>
            </a:r>
            <a:r>
              <a:rPr lang="en-US" sz="2000" spc="-40" dirty="0">
                <a:effectLst/>
                <a:latin typeface="Georgia" panose="02040502050405020303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spc="0" dirty="0">
                <a:effectLst/>
                <a:latin typeface="Georgia" panose="02040502050405020303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function</a:t>
            </a:r>
            <a:r>
              <a:rPr lang="en-US" sz="2000" spc="-35" dirty="0">
                <a:effectLst/>
                <a:latin typeface="Georgia" panose="02040502050405020303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spc="0" dirty="0">
                <a:effectLst/>
                <a:latin typeface="Georgia" panose="02040502050405020303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name</a:t>
            </a:r>
            <a:r>
              <a:rPr lang="en-US" sz="2000" spc="-35" dirty="0">
                <a:effectLst/>
                <a:latin typeface="Georgia" panose="02040502050405020303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</a:p>
          <a:p>
            <a:pPr marL="0" indent="0" algn="just">
              <a:buNone/>
            </a:pPr>
            <a:r>
              <a:rPr lang="en-US" sz="2000" spc="-35" dirty="0">
                <a:latin typeface="Georgia" panose="02040502050405020303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                 </a:t>
            </a:r>
            <a:r>
              <a:rPr lang="en-US" sz="2000" spc="0" dirty="0">
                <a:effectLst/>
                <a:latin typeface="Georgia" panose="02040502050405020303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followed</a:t>
            </a:r>
            <a:r>
              <a:rPr lang="en-US" sz="2000" spc="-40" dirty="0">
                <a:effectLst/>
                <a:latin typeface="Georgia" panose="02040502050405020303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spc="0" dirty="0">
                <a:effectLst/>
                <a:latin typeface="Georgia" panose="02040502050405020303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by </a:t>
            </a:r>
            <a:r>
              <a:rPr lang="en-US" sz="2000" spc="-10" dirty="0">
                <a:effectLst/>
                <a:latin typeface="Georgia" panose="02040502050405020303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semicolon</a:t>
            </a:r>
            <a:r>
              <a:rPr lang="en-US" sz="2000" b="1" spc="-10" dirty="0">
                <a:effectLst/>
                <a:latin typeface="Georgia" panose="02040502050405020303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.</a:t>
            </a:r>
            <a:endParaRPr lang="en-IN" sz="2000" spc="0" dirty="0">
              <a:effectLst/>
              <a:latin typeface="Georgia" panose="02040502050405020303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29972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spc="-25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0" indent="0" algn="just">
              <a:buNone/>
            </a:pPr>
            <a:r>
              <a:rPr lang="en-US" sz="1900" b="1" spc="-2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         Example</a:t>
            </a:r>
            <a:endParaRPr lang="en-IN" sz="1900" b="1" dirty="0">
              <a:effectLst/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368300" marR="0" indent="0">
              <a:spcBef>
                <a:spcPts val="735"/>
              </a:spcBef>
              <a:spcAft>
                <a:spcPts val="0"/>
              </a:spcAft>
              <a:buNone/>
            </a:pPr>
            <a:r>
              <a:rPr lang="en-US" sz="1900" b="1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                  void</a:t>
            </a:r>
            <a:r>
              <a:rPr lang="en-US" sz="1900" b="1" spc="-15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900" b="1" spc="-1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main()</a:t>
            </a:r>
            <a:endParaRPr lang="en-IN" sz="19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368300" marR="0" indent="0">
              <a:spcBef>
                <a:spcPts val="775"/>
              </a:spcBef>
              <a:spcAft>
                <a:spcPts val="0"/>
              </a:spcAft>
              <a:buNone/>
            </a:pPr>
            <a:r>
              <a:rPr lang="en-US" sz="1900" b="1" spc="-5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                              {</a:t>
            </a:r>
            <a:endParaRPr lang="en-IN" sz="19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825500" marR="0" indent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900" b="1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                     add(</a:t>
            </a:r>
            <a:r>
              <a:rPr lang="en-US" sz="1900" b="1" spc="-1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900" b="1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);</a:t>
            </a:r>
            <a:r>
              <a:rPr lang="en-US" sz="1900" b="1" spc="-1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900" b="1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//</a:t>
            </a:r>
            <a:r>
              <a:rPr lang="en-US" sz="1900" b="1" spc="-15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900" b="1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function</a:t>
            </a:r>
            <a:r>
              <a:rPr lang="en-US" sz="1900" b="1" spc="-1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900" b="1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call</a:t>
            </a:r>
            <a:r>
              <a:rPr lang="en-US" sz="1900" b="1" spc="-1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900" b="1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without</a:t>
            </a:r>
            <a:r>
              <a:rPr lang="en-US" sz="1900" b="1" spc="-1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parameter</a:t>
            </a:r>
            <a:endParaRPr lang="en-IN" sz="19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368300" marR="0" indent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900" b="1" spc="-5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                               }</a:t>
            </a:r>
            <a:endParaRPr lang="en-IN" sz="19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0" indent="0">
              <a:buNone/>
            </a:pPr>
            <a:endParaRPr lang="en-IN" sz="1800" spc="-10" dirty="0">
              <a:effectLst/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0041AA58-B22B-2EBB-7490-EEDEF7A304EC}"/>
              </a:ext>
            </a:extLst>
          </p:cNvPr>
          <p:cNvSpPr txBox="1"/>
          <p:nvPr/>
        </p:nvSpPr>
        <p:spPr>
          <a:xfrm>
            <a:off x="1036320" y="1539241"/>
            <a:ext cx="9342120" cy="1737359"/>
          </a:xfrm>
          <a:prstGeom prst="rect">
            <a:avLst/>
          </a:prstGeom>
          <a:ln w="6096">
            <a:solidFill>
              <a:srgbClr val="000000"/>
            </a:solidFill>
            <a:prstDash val="solid"/>
          </a:ln>
        </p:spPr>
        <p:txBody>
          <a:bodyPr wrap="square" lIns="0" tIns="0" rIns="0" bIns="0" rtlCol="0">
            <a:noAutofit/>
          </a:bodyPr>
          <a:lstStyle/>
          <a:p>
            <a:pPr marL="65405" marR="0">
              <a:spcBef>
                <a:spcPts val="15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Datatype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function_name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(type</a:t>
            </a:r>
            <a:r>
              <a:rPr lang="en-US" sz="2400" b="1" spc="-3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p1,type</a:t>
            </a:r>
            <a:r>
              <a:rPr lang="en-US" sz="2400" b="1" spc="-3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p2,………type</a:t>
            </a:r>
            <a:r>
              <a:rPr lang="en-US" sz="2400" b="1" spc="-3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20" dirty="0" err="1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pn</a:t>
            </a:r>
            <a:r>
              <a:rPr lang="en-US" sz="2400" b="1" spc="-2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);</a:t>
            </a:r>
            <a:endParaRPr lang="en-IN" sz="2000" b="1" dirty="0">
              <a:effectLst/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65405" marR="0">
              <a:spcBef>
                <a:spcPts val="765"/>
              </a:spcBef>
              <a:spcAft>
                <a:spcPts val="0"/>
              </a:spcAft>
            </a:pPr>
            <a:r>
              <a:rPr lang="en-US" sz="2400" b="1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Example</a:t>
            </a:r>
            <a:endParaRPr lang="en-IN" sz="2000" b="1" dirty="0">
              <a:effectLst/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65405" marR="0">
              <a:spcBef>
                <a:spcPts val="750"/>
              </a:spcBef>
              <a:spcAft>
                <a:spcPts val="0"/>
              </a:spcAft>
              <a:tabLst>
                <a:tab pos="812800" algn="l"/>
              </a:tabLst>
            </a:pPr>
            <a:r>
              <a:rPr lang="en-US" sz="2400" b="1" spc="-2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        int</a:t>
            </a:r>
            <a:r>
              <a:rPr lang="en-US" sz="2400" b="1" spc="-25" dirty="0"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add(int</a:t>
            </a:r>
            <a:r>
              <a:rPr lang="en-US" sz="2400" b="1" spc="-2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a,</a:t>
            </a:r>
            <a:r>
              <a:rPr lang="en-US" sz="2400" b="1" spc="-1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spc="-7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2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b);</a:t>
            </a:r>
            <a:endParaRPr lang="en-IN" sz="2000" b="1" dirty="0">
              <a:effectLst/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65405" marR="0">
              <a:spcBef>
                <a:spcPts val="735"/>
              </a:spcBef>
              <a:spcAft>
                <a:spcPts val="0"/>
              </a:spcAft>
              <a:tabLst>
                <a:tab pos="819150" algn="l"/>
              </a:tabLst>
            </a:pPr>
            <a:r>
              <a:rPr lang="en-US" sz="2400" b="1" spc="-2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        void</a:t>
            </a:r>
            <a:r>
              <a:rPr lang="en-US" sz="2400" b="1" spc="-20" dirty="0"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add(int</a:t>
            </a:r>
            <a:r>
              <a:rPr lang="en-US" sz="2400" b="1" spc="-2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a,</a:t>
            </a:r>
            <a:r>
              <a:rPr lang="en-US" sz="2400" b="1" spc="-1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spc="-7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2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b);</a:t>
            </a:r>
            <a:endParaRPr lang="en-IN" sz="2000" b="1" dirty="0">
              <a:effectLst/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370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985D7-D817-53D2-5341-B291AAA3B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106680"/>
            <a:ext cx="12085320" cy="67513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: This program calculates the sum of 2 number by using function </a:t>
            </a:r>
          </a:p>
          <a:p>
            <a:pPr marL="88900" marR="1628775" indent="0">
              <a:lnSpc>
                <a:spcPct val="242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#include&lt;stdio.h&gt;</a:t>
            </a:r>
            <a:endParaRPr lang="en-IN" sz="2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74700" marR="0" indent="0">
              <a:spcBef>
                <a:spcPts val="15"/>
              </a:spcBef>
              <a:spcAft>
                <a:spcPts val="0"/>
              </a:spcAft>
              <a:buNone/>
              <a:tabLst>
                <a:tab pos="2416175" algn="l"/>
              </a:tabLst>
            </a:pP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add ( ) ;	// </a:t>
            </a:r>
            <a:r>
              <a:rPr lang="en-US"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Prototype</a:t>
            </a:r>
            <a:endParaRPr lang="en-IN" sz="2400" b="1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25"/>
              </a:spcBef>
              <a:spcAft>
                <a:spcPts val="0"/>
              </a:spcAft>
            </a:pPr>
            <a:endParaRPr lang="en-IN" sz="2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74700" marR="0" indent="0">
              <a:spcBef>
                <a:spcPts val="0"/>
              </a:spcBef>
              <a:spcAft>
                <a:spcPts val="0"/>
              </a:spcAft>
              <a:buNone/>
              <a:tabLst>
                <a:tab pos="2364105" algn="l"/>
              </a:tabLst>
            </a:pP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 ()	// Main Function from where Execution Begins</a:t>
            </a:r>
            <a:endParaRPr lang="en-IN" sz="2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74700" marR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32535" marR="0" indent="0">
              <a:spcBef>
                <a:spcPts val="300"/>
              </a:spcBef>
              <a:spcAft>
                <a:spcPts val="0"/>
              </a:spcAft>
              <a:buNone/>
            </a:pPr>
            <a:endParaRPr lang="en-IN" sz="2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32535" marR="0" indent="0">
              <a:spcBef>
                <a:spcPts val="300"/>
              </a:spcBef>
              <a:spcAft>
                <a:spcPts val="0"/>
              </a:spcAft>
              <a:buNone/>
              <a:tabLst>
                <a:tab pos="2783840" algn="l"/>
              </a:tabLst>
            </a:pP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add();	// </a:t>
            </a:r>
            <a:r>
              <a:rPr lang="en-US"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 without parameter</a:t>
            </a:r>
            <a:endParaRPr lang="en-IN" sz="2400" b="1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32535" marR="0" indent="0">
              <a:spcBef>
                <a:spcPts val="300"/>
              </a:spcBef>
              <a:spcAft>
                <a:spcPts val="0"/>
              </a:spcAft>
              <a:buNone/>
            </a:pPr>
            <a:endParaRPr lang="en-IN" sz="2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74700" marR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4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spc="-2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add()              </a:t>
            </a:r>
            <a:r>
              <a:rPr lang="en-US" sz="2400" b="1" spc="-1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Function definition</a:t>
            </a:r>
            <a:endParaRPr lang="en-IN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>
              <a:spcBef>
                <a:spcPts val="760"/>
              </a:spcBef>
              <a:spcAft>
                <a:spcPts val="0"/>
              </a:spcAft>
              <a:buNone/>
            </a:pPr>
            <a:r>
              <a:rPr lang="en-US" sz="2400" spc="-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{</a:t>
            </a: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720" marR="0" indent="0" algn="l">
              <a:lnSpc>
                <a:spcPct val="110000"/>
              </a:lnSpc>
              <a:spcBef>
                <a:spcPts val="745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int</a:t>
            </a:r>
            <a:r>
              <a:rPr lang="en-US" sz="2400" spc="-1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sum, a, b;</a:t>
            </a: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720" marR="37465" indent="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(“enter</a:t>
            </a:r>
            <a:r>
              <a:rPr lang="en-US" sz="2400" spc="-6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6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-5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b\n”); </a:t>
            </a:r>
          </a:p>
          <a:p>
            <a:pPr marL="299720" marR="37465" indent="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400" spc="-1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spc="-1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spc="-1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sz="2400" spc="-1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d%d</a:t>
            </a:r>
            <a:r>
              <a:rPr lang="en-US" sz="2400" spc="-1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”,&amp;</a:t>
            </a:r>
            <a:r>
              <a:rPr lang="en-US" sz="2400" spc="-1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a,&amp;b</a:t>
            </a:r>
            <a:r>
              <a:rPr lang="en-US" sz="2400" spc="-1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299720" marR="37465" indent="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400" spc="-1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sum=</a:t>
            </a:r>
            <a:r>
              <a:rPr lang="en-US" sz="2400" spc="-1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sz="2400" spc="-1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720" marR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(“sum</a:t>
            </a:r>
            <a:r>
              <a:rPr lang="en-US" sz="24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spc="-1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  <a:r>
              <a:rPr lang="en-US" sz="2400" spc="-1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d”,sum</a:t>
            </a:r>
            <a:r>
              <a:rPr lang="en-US" sz="2400" spc="-1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400" spc="-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IN" sz="2000" dirty="0">
              <a:effectLst/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264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6A85C-C3A2-3FC9-2E91-BCDC603A0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680"/>
            <a:ext cx="12192000" cy="6629400"/>
          </a:xfrm>
        </p:spPr>
        <p:txBody>
          <a:bodyPr>
            <a:normAutofit/>
          </a:bodyPr>
          <a:lstStyle/>
          <a:p>
            <a:pPr marL="88900" marR="1497965" indent="0">
              <a:lnSpc>
                <a:spcPts val="335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</a:t>
            </a:r>
            <a:r>
              <a:rPr lang="en-US" sz="24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Creating</a:t>
            </a:r>
            <a:r>
              <a:rPr lang="en-US" sz="24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void</a:t>
            </a:r>
            <a:r>
              <a:rPr lang="en-US" sz="24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24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defined</a:t>
            </a:r>
            <a:r>
              <a:rPr lang="en-US" sz="2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</a:t>
            </a:r>
            <a:r>
              <a:rPr lang="en-US" sz="24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24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doesn’t</a:t>
            </a:r>
            <a:r>
              <a:rPr lang="en-US" sz="2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</a:t>
            </a:r>
            <a:r>
              <a:rPr lang="en-US" sz="24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anything</a:t>
            </a:r>
            <a:r>
              <a:rPr lang="en-US" sz="2400" b="1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88900" marR="1497965" indent="0">
              <a:lnSpc>
                <a:spcPts val="335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200" spc="-2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#include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stdio.h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endParaRPr lang="en-US" sz="2200" spc="-28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7500" marR="1929765" indent="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void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introduction()       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//  function definition</a:t>
            </a:r>
            <a:endParaRPr lang="en-IN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750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{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9265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printf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("Hi\n");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9265" marR="348869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printf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("My</a:t>
            </a:r>
            <a:r>
              <a:rPr lang="en-US" sz="22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</a:t>
            </a:r>
            <a:r>
              <a:rPr lang="en-US" sz="2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Chaitanya\n");</a:t>
            </a:r>
          </a:p>
          <a:p>
            <a:pPr marL="469265" marR="348869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printf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("How</a:t>
            </a:r>
            <a:r>
              <a:rPr lang="en-US" sz="2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22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you?");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750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}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 void</a:t>
            </a:r>
            <a:r>
              <a:rPr lang="en-US" sz="2200" spc="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main()                  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// calling function</a:t>
            </a:r>
            <a:endParaRPr lang="en-IN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750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{</a:t>
            </a:r>
          </a:p>
          <a:p>
            <a:pPr marL="507365" marR="434594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introduction();      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// called function</a:t>
            </a:r>
            <a:endParaRPr lang="en-IN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750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}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63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44D92-B09E-59D4-C8C0-5D67E1730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444500" marR="0" indent="-444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Formal</a:t>
            </a:r>
            <a:r>
              <a:rPr lang="en-US" sz="3200" b="1" spc="-2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Parameters</a:t>
            </a:r>
            <a:r>
              <a:rPr lang="en-US" sz="3200" b="1" spc="-15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and</a:t>
            </a:r>
            <a:r>
              <a:rPr lang="en-US" sz="3200" b="1" spc="-2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Actual</a:t>
            </a:r>
            <a:r>
              <a:rPr lang="en-US" sz="3200" b="1" spc="55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spc="-1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Parameters</a:t>
            </a:r>
            <a:endParaRPr lang="en-IN" sz="32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50000"/>
              </a:lnSpc>
              <a:spcBef>
                <a:spcPts val="725"/>
              </a:spcBef>
              <a:spcAft>
                <a:spcPts val="0"/>
              </a:spcAft>
              <a:buSzPts val="1200"/>
              <a:buNone/>
              <a:tabLst>
                <a:tab pos="596900" algn="l"/>
              </a:tabLst>
            </a:pPr>
            <a:r>
              <a:rPr lang="en-US" b="1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Formal</a:t>
            </a:r>
            <a:r>
              <a:rPr lang="en-US" b="1" spc="8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Parameters:</a:t>
            </a:r>
            <a:endParaRPr lang="en-IN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R="0" lvl="0" algn="just">
              <a:spcBef>
                <a:spcPts val="735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596265" algn="l"/>
              </a:tabLst>
            </a:pP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variables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defined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in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function</a:t>
            </a:r>
            <a:r>
              <a:rPr lang="en-US" sz="2000" b="1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header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of</a:t>
            </a:r>
            <a:r>
              <a:rPr lang="en-US" sz="2000" b="1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function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definition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are 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called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formal</a:t>
            </a:r>
            <a:r>
              <a:rPr lang="en-US" sz="2000" b="1" spc="15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parameters.</a:t>
            </a:r>
            <a:endParaRPr lang="en-IN" sz="2000" dirty="0">
              <a:effectLst/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R="743585" lvl="0" algn="just">
              <a:lnSpc>
                <a:spcPct val="150000"/>
              </a:lnSpc>
              <a:spcBef>
                <a:spcPts val="745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596900" algn="l"/>
                <a:tab pos="645795" algn="l"/>
              </a:tabLst>
            </a:pP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All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variables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should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be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separately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declared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and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each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declaration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must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be separated by </a:t>
            </a:r>
            <a:r>
              <a:rPr lang="en-US" sz="2000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commas.</a:t>
            </a:r>
            <a:endParaRPr lang="en-IN" sz="2000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596265" algn="l"/>
              </a:tabLst>
            </a:pP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2000" spc="8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formal</a:t>
            </a:r>
            <a:r>
              <a:rPr lang="en-US" sz="2000" spc="1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parameters</a:t>
            </a:r>
            <a:r>
              <a:rPr lang="en-US" sz="2000" spc="1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receive</a:t>
            </a:r>
            <a:r>
              <a:rPr lang="en-US" sz="2000" b="1" spc="1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2000" b="1" spc="1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data</a:t>
            </a:r>
            <a:r>
              <a:rPr lang="en-US" sz="2000" b="1" spc="1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from</a:t>
            </a:r>
            <a:r>
              <a:rPr lang="en-US" sz="2000" b="1" spc="1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actual</a:t>
            </a:r>
            <a:r>
              <a:rPr lang="en-US" sz="2000" b="1" spc="1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parameters.</a:t>
            </a:r>
            <a:endParaRPr lang="en-IN" sz="2000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0" marR="0" lvl="0" indent="0" algn="just">
              <a:spcBef>
                <a:spcPts val="715"/>
              </a:spcBef>
              <a:spcAft>
                <a:spcPts val="0"/>
              </a:spcAft>
              <a:buSzPts val="1200"/>
              <a:buNone/>
              <a:tabLst>
                <a:tab pos="596900" algn="l"/>
              </a:tabLst>
            </a:pPr>
            <a:endParaRPr lang="en-US" b="1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0" marR="0" lvl="0" indent="0" algn="just">
              <a:spcBef>
                <a:spcPts val="715"/>
              </a:spcBef>
              <a:spcAft>
                <a:spcPts val="0"/>
              </a:spcAft>
              <a:buSzPts val="1200"/>
              <a:buNone/>
              <a:tabLst>
                <a:tab pos="596900" algn="l"/>
              </a:tabLst>
            </a:pPr>
            <a:r>
              <a:rPr lang="en-US" b="1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Actual</a:t>
            </a:r>
            <a:r>
              <a:rPr lang="en-US" b="1" spc="7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Parameters:</a:t>
            </a:r>
            <a:endParaRPr lang="en-IN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R="0" lvl="0" algn="just">
              <a:spcBef>
                <a:spcPts val="735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596265" algn="l"/>
              </a:tabLst>
            </a:pP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2000" spc="1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variables</a:t>
            </a:r>
            <a:r>
              <a:rPr lang="en-US" sz="2000" spc="1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that</a:t>
            </a:r>
            <a:r>
              <a:rPr lang="en-US" sz="2000" spc="1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are</a:t>
            </a:r>
            <a:r>
              <a:rPr lang="en-US" sz="2000" spc="1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used</a:t>
            </a:r>
            <a:r>
              <a:rPr lang="en-US" sz="2000" spc="1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when</a:t>
            </a:r>
            <a:r>
              <a:rPr lang="en-US" sz="2000" spc="1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</a:t>
            </a:r>
            <a:r>
              <a:rPr lang="en-US" sz="2000" spc="1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function</a:t>
            </a:r>
            <a:r>
              <a:rPr lang="en-US" sz="2000" spc="1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is</a:t>
            </a:r>
            <a:r>
              <a:rPr lang="en-US" sz="2000" spc="1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invoked(in</a:t>
            </a:r>
            <a:r>
              <a:rPr lang="en-US" sz="2000" spc="1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function</a:t>
            </a:r>
            <a:r>
              <a:rPr lang="en-US" sz="2000" spc="1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call)</a:t>
            </a:r>
            <a:r>
              <a:rPr lang="en-US" sz="2000" spc="1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are</a:t>
            </a:r>
            <a:r>
              <a:rPr lang="en-US" sz="2000" spc="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called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actual</a:t>
            </a:r>
            <a:r>
              <a:rPr lang="en-US" sz="2000" b="1" spc="-7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parameters.</a:t>
            </a:r>
            <a:endParaRPr lang="en-IN" sz="2000" dirty="0">
              <a:effectLst/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R="849630" lv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596900" algn="l"/>
                <a:tab pos="645795" algn="l"/>
              </a:tabLst>
            </a:pP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Using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actual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parameters,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data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can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be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transferred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from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calling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function. to the called function.</a:t>
            </a:r>
            <a:endParaRPr lang="en-IN" sz="2000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596265" algn="l"/>
              </a:tabLst>
            </a:pPr>
            <a:r>
              <a:rPr lang="en-US" sz="2000" spc="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2000" spc="2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corresponding</a:t>
            </a:r>
            <a:r>
              <a:rPr lang="en-US" sz="2000" spc="25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b="1" spc="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formal</a:t>
            </a:r>
            <a:r>
              <a:rPr lang="en-US" sz="2000" b="1" spc="25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parameters</a:t>
            </a:r>
            <a:r>
              <a:rPr lang="en-US" sz="2000" spc="2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in</a:t>
            </a:r>
            <a:r>
              <a:rPr lang="en-US" sz="2000" spc="20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2000" spc="2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b="1" spc="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function</a:t>
            </a:r>
            <a:r>
              <a:rPr lang="en-US" sz="2000" b="1" spc="2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b="1" spc="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definition</a:t>
            </a:r>
            <a:r>
              <a:rPr lang="en-US" sz="2000" b="1" spc="23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receive</a:t>
            </a:r>
            <a:r>
              <a:rPr lang="en-US" sz="2000" spc="23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them.</a:t>
            </a:r>
            <a:endParaRPr lang="en-IN" sz="2000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R="246380" lvl="0" algn="just">
              <a:lnSpc>
                <a:spcPct val="155000"/>
              </a:lnSpc>
              <a:spcBef>
                <a:spcPts val="75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596900" algn="l"/>
              </a:tabLst>
            </a:pP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actual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parameters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and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formal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parameters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must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match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in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number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and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type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of 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data.</a:t>
            </a:r>
            <a:endParaRPr lang="en-IN" sz="2000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013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2E8FF-3075-396D-3D29-8F42B7C3E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" y="0"/>
            <a:ext cx="1207008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Categories</a:t>
            </a:r>
            <a:r>
              <a:rPr lang="en-US" sz="3200" b="1" u="sng" spc="-15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of</a:t>
            </a:r>
            <a:r>
              <a:rPr lang="en-US" sz="3200" b="1" u="sng" spc="-15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the</a:t>
            </a:r>
            <a:r>
              <a:rPr lang="en-US" sz="3200" b="1" u="sng" spc="-15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spc="-1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functions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82423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Function</a:t>
            </a:r>
            <a:r>
              <a:rPr lang="en-US" spc="4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with</a:t>
            </a:r>
            <a:r>
              <a:rPr lang="en-US" spc="6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no</a:t>
            </a:r>
            <a:r>
              <a:rPr lang="en-US" spc="7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parameters</a:t>
            </a:r>
            <a:r>
              <a:rPr lang="en-US" spc="7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and</a:t>
            </a:r>
            <a:r>
              <a:rPr lang="en-US" spc="7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no</a:t>
            </a:r>
            <a:r>
              <a:rPr lang="en-US" spc="5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return</a:t>
            </a:r>
            <a:r>
              <a:rPr lang="en-US" spc="7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values</a:t>
            </a:r>
            <a:endParaRPr lang="en-IN" spc="-10" dirty="0">
              <a:effectLst/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690"/>
              </a:spcBef>
              <a:spcAft>
                <a:spcPts val="0"/>
              </a:spcAft>
              <a:buFont typeface="+mj-lt"/>
              <a:buAutoNum type="arabicPeriod"/>
              <a:tabLst>
                <a:tab pos="824865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Function</a:t>
            </a:r>
            <a:r>
              <a:rPr lang="en-US" spc="7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with</a:t>
            </a:r>
            <a:r>
              <a:rPr lang="en-US" spc="8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no</a:t>
            </a:r>
            <a:r>
              <a:rPr lang="en-US" spc="9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parameters</a:t>
            </a:r>
            <a:r>
              <a:rPr lang="en-US" spc="8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and</a:t>
            </a:r>
            <a:r>
              <a:rPr lang="en-US" spc="8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return</a:t>
            </a:r>
            <a:r>
              <a:rPr lang="en-US" spc="8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values.</a:t>
            </a:r>
            <a:endParaRPr lang="en-IN" spc="-10" dirty="0">
              <a:effectLst/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Font typeface="+mj-lt"/>
              <a:buAutoNum type="arabicPeriod"/>
              <a:tabLst>
                <a:tab pos="824865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Function</a:t>
            </a:r>
            <a:r>
              <a:rPr lang="en-US" spc="7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with</a:t>
            </a:r>
            <a:r>
              <a:rPr lang="en-US" spc="8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parameters</a:t>
            </a:r>
            <a:r>
              <a:rPr lang="en-US" spc="8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and</a:t>
            </a:r>
            <a:r>
              <a:rPr lang="en-US" spc="8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no</a:t>
            </a:r>
            <a:r>
              <a:rPr lang="en-US" spc="8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return</a:t>
            </a:r>
            <a:r>
              <a:rPr lang="en-US" spc="8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values</a:t>
            </a:r>
            <a:endParaRPr lang="en-IN" spc="-10" dirty="0">
              <a:effectLst/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760"/>
              </a:spcBef>
              <a:spcAft>
                <a:spcPts val="0"/>
              </a:spcAft>
              <a:buFont typeface="+mj-lt"/>
              <a:buAutoNum type="arabicPeriod"/>
              <a:tabLst>
                <a:tab pos="82423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Function</a:t>
            </a:r>
            <a:r>
              <a:rPr lang="en-US" spc="-1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with parameters</a:t>
            </a:r>
            <a:r>
              <a:rPr lang="en-US" spc="-1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and</a:t>
            </a:r>
            <a:r>
              <a:rPr lang="en-US" spc="-1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return</a:t>
            </a:r>
            <a:r>
              <a:rPr lang="en-US" spc="17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values</a:t>
            </a:r>
            <a:endParaRPr lang="en-IN" spc="-10" dirty="0">
              <a:effectLst/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effectLst/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4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58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2356</Words>
  <Application>Microsoft Office PowerPoint</Application>
  <PresentationFormat>Widescreen</PresentationFormat>
  <Paragraphs>316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Georgia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Kumar</dc:creator>
  <cp:lastModifiedBy>Amit Kumar</cp:lastModifiedBy>
  <cp:revision>155</cp:revision>
  <dcterms:created xsi:type="dcterms:W3CDTF">2024-01-24T10:32:40Z</dcterms:created>
  <dcterms:modified xsi:type="dcterms:W3CDTF">2024-02-19T15:39:46Z</dcterms:modified>
</cp:coreProperties>
</file>