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EB Garamon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BGaramond-bold.fntdata"/><Relationship Id="rId25" Type="http://schemas.openxmlformats.org/officeDocument/2006/relationships/font" Target="fonts/EBGaramond-regular.fntdata"/><Relationship Id="rId28" Type="http://schemas.openxmlformats.org/officeDocument/2006/relationships/font" Target="fonts/EBGaramond-boldItalic.fntdata"/><Relationship Id="rId27" Type="http://schemas.openxmlformats.org/officeDocument/2006/relationships/font" Target="fonts/EBGaramon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1829ff1d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261829ff1d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1829ff1d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1829ff1d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Entered 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Since it is text data, each word is a feature, each complaint has unnecessary features, which might not be relevant for classification model.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We tried using SelectKBest method from sklearn, along with chi2 as the scoring function, to select k values for selecting best features, ranging in [50000 -&gt; 1000]. This did not improve the accuracy of the model in a significant way.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TF-IDF (Term Frequency-Inverse Document Frequency) is a numerical statistic that reflects how important a word is to a document in a collection or corpus. However, TF-IDF can result in high-dimensional data, especially when dealing with large vocabularies, and this is where TSVD comes in.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TSVD can be particularly useful for clustering and semi-supervised learning tasks. Clustering algorithms, such as K-means or hierarchical clustering, can struggle with high-dimensional data due to the curse of dimensionality, and reducing the dimensionality of the data with TSVD can lead to better performance.</a:t>
            </a:r>
            <a:endParaRPr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18900831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18900831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18900831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18900831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Entered 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Since it is text data, each word is a feature, each complaint has unnecessary features, which might not be relevant for classification model.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We tried using SelectKBest method from sklearn, along with chi2 as the scoring function, to select k values for selecting best features, ranging in [50000 -&gt; 1000]. This did not improve the accuracy of the model in a significant way.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TF-IDF (Term Frequency-Inverse Document Frequency) is a numerical statistic that reflects how important a word is to a document in a collection or corpus. However, TF-IDF can result in high-dimensional data, especially when dealing with large vocabularies, and this is where TSVD comes in.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TSVD can be particularly useful for clustering and semi-supervised learning tasks. Clustering algorithms, such as K-means or hierarchical clustering, can struggle with high-dimensional data due to the curse of dimensionality, and reducing the dimensionality of the data with TSVD can lead to better performance.</a:t>
            </a:r>
            <a:endParaRPr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1829ff1df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1829ff1d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18900831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18900831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18900831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18900831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189008313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189008313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189008313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189008313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1890083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61890083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1829ff1df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61829ff1df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1890083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1890083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1829ff1df_0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61829ff1df_0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1829ff1df_0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61829ff1df_0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1829ff1df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61829ff1df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1829ff1df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61829ff1df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1829ff1df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61829ff1df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1829ff1df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1829ff1df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rxiv.org/pdf/2103.15822" TargetMode="External"/><Relationship Id="rId4" Type="http://schemas.openxmlformats.org/officeDocument/2006/relationships/hyperlink" Target="https://monkeylearn.com/blog/ticket-classification-with-ai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venkatasubramanian/automatic-ticket-classification" TargetMode="External"/><Relationship Id="rId4" Type="http://schemas.openxmlformats.org/officeDocument/2006/relationships/hyperlink" Target="https://github.com/Mohd-Owais-Shaikh/Data606-IT-ticket-classification-using-LLM%E2%80%8B" TargetMode="External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hyperlink" Target="https://www.kaggle.com/datasets/venkatasubramanian/automatic-ticket-classifica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296250" y="820575"/>
            <a:ext cx="43335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IT-Ticket Classification using LLM.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733" y="3292064"/>
            <a:ext cx="4001100" cy="16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 Amulya Potluri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Owais Shaikh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 Ashutosh Joshi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Guided by: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Dr . Unal Sakoglu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4953044" y="0"/>
            <a:ext cx="1303051" cy="719652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5327996" y="4288430"/>
            <a:ext cx="1328707" cy="855071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tbot benefits in the aviation Industry article cover image"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6913" y="434805"/>
            <a:ext cx="3882064" cy="3882064"/>
          </a:xfrm>
          <a:custGeom>
            <a:rect b="b" l="l" r="r" t="t"/>
            <a:pathLst>
              <a:path extrusionOk="0" h="3741748" w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7925502" y="0"/>
            <a:ext cx="866357" cy="443257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9024194" y="2187184"/>
            <a:ext cx="119806" cy="414747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953044" y="4694067"/>
            <a:ext cx="1174455" cy="449434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7982865" y="4376737"/>
            <a:ext cx="1161135" cy="766763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Distribution</a:t>
            </a:r>
            <a:endParaRPr sz="33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0124"/>
            <a:ext cx="9144001" cy="2968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ctrTitle"/>
          </p:nvPr>
        </p:nvSpPr>
        <p:spPr>
          <a:xfrm>
            <a:off x="311708" y="1053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>
            <p:ph idx="4294967295" type="title"/>
          </p:nvPr>
        </p:nvSpPr>
        <p:spPr>
          <a:xfrm>
            <a:off x="311700" y="251594"/>
            <a:ext cx="7886700" cy="9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Distribution after category reduction</a:t>
            </a:r>
            <a:endParaRPr sz="33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3870"/>
            <a:ext cx="9144001" cy="3035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EB Garamond"/>
              <a:buNone/>
            </a:pPr>
            <a:r>
              <a:rPr lang="en" sz="33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Dataset:</a:t>
            </a:r>
            <a:endParaRPr sz="33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278950" y="1143275"/>
            <a:ext cx="29376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▪"/>
            </a:pPr>
            <a:r>
              <a:rPr lang="en">
                <a:solidFill>
                  <a:srgbClr val="353E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Feature: 21,072 Complaints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▪"/>
            </a:pPr>
            <a:r>
              <a:rPr lang="en">
                <a:solidFill>
                  <a:srgbClr val="353E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classes in target Variable: 17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▪"/>
            </a:pPr>
            <a:r>
              <a:rPr lang="en">
                <a:solidFill>
                  <a:srgbClr val="353E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values in Target Variable/ Major Feature: 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550" y="572050"/>
            <a:ext cx="5829025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idx="4294967295" type="title"/>
          </p:nvPr>
        </p:nvSpPr>
        <p:spPr>
          <a:xfrm>
            <a:off x="311700" y="251594"/>
            <a:ext cx="7886700" cy="9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 the Data before LLM.</a:t>
            </a:r>
            <a:endParaRPr sz="33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368700" y="976275"/>
            <a:ext cx="8406600" cy="3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We are going to use Logistic Regression and Random-Forest Classification for our multi-class classification model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Model Parameters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Train-Test split of 80-20 respectively, random state enabled to evenly distribute data in train and test datasets.</a:t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After basic training, we’re going to implement 5-fold Cross validation and Grid-Search CV to create a Hyper Parameter tuned model for better performance.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375" y="0"/>
            <a:ext cx="51066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200225" y="155725"/>
            <a:ext cx="3961500" cy="4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We’re using Accuracy for our performance metric, as used by SS.Kulkarni [1] for 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comparative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study of models for Multi-Class problem.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Comparison with our Literature Survey.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Accuracy.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■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Regression: 82.80 %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■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Forest: 74 %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in SS.Kulkarni’s Model.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■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Regression: 84.50 %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■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Forest: 70 %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050" y="509200"/>
            <a:ext cx="5298875" cy="37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110625" y="442450"/>
            <a:ext cx="3678000" cy="4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5-fold Cross- validation was performed to detect overfitting and best-fitting pattern.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was no considerable difference seen in the five folds.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Grid-Search CV was performed on the logistic regression model.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Parameters: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'C': 1, 'penalty': 'l1'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Accuracy after Hyper-Parameter tuning: 84%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ctrTitle"/>
          </p:nvPr>
        </p:nvSpPr>
        <p:spPr>
          <a:xfrm>
            <a:off x="311700" y="205822"/>
            <a:ext cx="8520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3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r>
              <a:rPr lang="en" sz="333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High-end machine</a:t>
            </a:r>
            <a:endParaRPr sz="333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9"/>
          <p:cNvSpPr txBox="1"/>
          <p:nvPr>
            <p:ph idx="1" type="subTitle"/>
          </p:nvPr>
        </p:nvSpPr>
        <p:spPr>
          <a:xfrm>
            <a:off x="311700" y="852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high-end computing infrastructure showcases exceptional performance, surpassing the standard workspace by an impressive 20-fold margin.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Leveraging this advanced computing power has led to a substantial reduction in model training time.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Previously, the training process required a substantial 11 hours to complete a mere 5 epochs.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efficiency gains are evident in the streamlined execution of computational tasks, allowing for quicker turnaround times in model development and experimentation.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275" y="2954300"/>
            <a:ext cx="4661451" cy="203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</a:t>
            </a:r>
            <a:endParaRPr sz="332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[1]. Paramesh, Ramya, Shreedhara. "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Classifying the Unstructured IT Service Desk Tickets Using Ensemble of Classifier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s".(2018). IEEE. 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https://arxiv.org/pdf/2103.15822</a:t>
            </a:r>
            <a:endParaRPr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[2]. Jeremy Howard, Sebastian Ruder. (2018). "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Language Model Fine-tuning for Text Classification"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ArXiv.  https://arxiv.org/pdf/1801.06146.pdf [3].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[3].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https://monkeylearn.com/blog/ticket-classification-with-ai/</a:t>
            </a:r>
            <a:endParaRPr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378625" cy="52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5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1050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628650" y="642950"/>
            <a:ext cx="6287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EB Garamond"/>
              <a:buNone/>
            </a:pPr>
            <a:r>
              <a:rPr lang="en" sz="33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 for Dataset and Code</a:t>
            </a:r>
            <a:endParaRPr sz="33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6" name="Google Shape;76;p15"/>
          <p:cNvGrpSpPr/>
          <p:nvPr/>
        </p:nvGrpSpPr>
        <p:grpSpPr>
          <a:xfrm>
            <a:off x="548899" y="2110151"/>
            <a:ext cx="4212450" cy="1416600"/>
            <a:chOff x="0" y="958405"/>
            <a:chExt cx="5616600" cy="1888800"/>
          </a:xfrm>
        </p:grpSpPr>
        <p:sp>
          <p:nvSpPr>
            <p:cNvPr id="77" name="Google Shape;77;p15"/>
            <p:cNvSpPr/>
            <p:nvPr/>
          </p:nvSpPr>
          <p:spPr>
            <a:xfrm>
              <a:off x="0" y="958405"/>
              <a:ext cx="5616600" cy="4077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D6355"/>
                </a:gs>
                <a:gs pos="50000">
                  <a:srgbClr val="E1412A"/>
                </a:gs>
                <a:gs pos="100000">
                  <a:srgbClr val="CF321C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19904" y="978309"/>
              <a:ext cx="55770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venir"/>
                <a:buNone/>
              </a:pPr>
              <a:r>
                <a:rPr b="1" lang="en" sz="13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Kaggle Dataset Link:</a:t>
              </a:r>
              <a:endParaRPr sz="1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0" y="1366150"/>
              <a:ext cx="5616600" cy="6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0" y="1366150"/>
              <a:ext cx="5616600" cy="6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175" lIns="133750" spcFirstLastPara="1" rIns="90675" wrap="square" tIns="16175">
              <a:noAutofit/>
            </a:bodyPr>
            <a:lstStyle/>
            <a:p>
              <a:pPr indent="-88900" lvl="1" marL="88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venir"/>
                <a:buChar char="•"/>
              </a:pPr>
              <a:r>
                <a:rPr b="0" i="0" lang="en" sz="1000" u="sng" cap="none" strike="noStrike">
                  <a:solidFill>
                    <a:schemeClr val="hlink"/>
                  </a:solidFill>
                  <a:latin typeface="Avenir"/>
                  <a:ea typeface="Avenir"/>
                  <a:cs typeface="Avenir"/>
                  <a:sym typeface="Avenir"/>
                  <a:hlinkClick r:id="rId3"/>
                </a:rPr>
                <a:t>https://www.kaggle.com/datasets/venkatasubramanian/automatic-ticket-classification</a:t>
              </a:r>
              <a:endPara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-88900" lvl="1" marL="889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EB Garamond"/>
                <a:buChar char="•"/>
              </a:pPr>
              <a:r>
                <a:rPr b="0" i="0" lang="en" sz="1000" u="sng" cap="none" strike="noStrike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Kaggle ID:  </a:t>
              </a:r>
              <a:r>
                <a:rPr b="0" i="0" lang="en" sz="10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kaggle.com/owaisshaikh0611</a:t>
              </a:r>
              <a:endParaRPr sz="11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2034760"/>
              <a:ext cx="5616600" cy="4077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D6355"/>
                </a:gs>
                <a:gs pos="50000">
                  <a:srgbClr val="E1412A"/>
                </a:gs>
                <a:gs pos="100000">
                  <a:srgbClr val="CF321C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 txBox="1"/>
            <p:nvPr/>
          </p:nvSpPr>
          <p:spPr>
            <a:xfrm>
              <a:off x="19904" y="2054664"/>
              <a:ext cx="55770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venir"/>
                <a:buNone/>
              </a:pPr>
              <a:r>
                <a:rPr b="1" lang="en" sz="13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Github Link: </a:t>
              </a:r>
              <a:endParaRPr sz="1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0" y="2442505"/>
              <a:ext cx="56166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0" y="2442505"/>
              <a:ext cx="56166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175" lIns="133750" spcFirstLastPara="1" rIns="90675" wrap="square" tIns="16175">
              <a:noAutofit/>
            </a:bodyPr>
            <a:lstStyle/>
            <a:p>
              <a:pPr indent="-88900" lvl="1" marL="88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venir"/>
                <a:buChar char="•"/>
              </a:pPr>
              <a:r>
                <a:rPr b="0" i="0" lang="en" sz="1000" u="sng" cap="none" strike="noStrike">
                  <a:solidFill>
                    <a:schemeClr val="hlink"/>
                  </a:solidFill>
                  <a:latin typeface="Avenir"/>
                  <a:ea typeface="Avenir"/>
                  <a:cs typeface="Avenir"/>
                  <a:sym typeface="Avenir"/>
                  <a:hlinkClick r:id="rId4"/>
                </a:rPr>
                <a:t>https://github.com/Mohd-Owais-Shaikh/Data606-IT-ticket-classification-using-LLM</a:t>
              </a:r>
              <a:endPara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pic>
        <p:nvPicPr>
          <p:cNvPr descr="A screenshot of a computer&#10;&#10;Description automatically generated" id="85" name="Google Shape;85;p15"/>
          <p:cNvPicPr preferRelativeResize="0"/>
          <p:nvPr/>
        </p:nvPicPr>
        <p:blipFill rotWithShape="1">
          <a:blip r:embed="rId5">
            <a:alphaModFix/>
          </a:blip>
          <a:srcRect b="2439" l="0" r="24607" t="-4075"/>
          <a:stretch/>
        </p:blipFill>
        <p:spPr>
          <a:xfrm>
            <a:off x="4891177" y="1754144"/>
            <a:ext cx="3869480" cy="2278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09675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Dataset</a:t>
            </a:r>
            <a:endParaRPr sz="33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90500" y="1161150"/>
            <a:ext cx="2791200" cy="282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214788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▪"/>
            </a:pPr>
            <a:r>
              <a:rPr lang="en" sz="2300">
                <a:solidFill>
                  <a:srgbClr val="353E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Shape:78,313 records and 11 features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788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▪"/>
            </a:pPr>
            <a:r>
              <a:rPr lang="en" sz="2300">
                <a:solidFill>
                  <a:srgbClr val="353E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Variable: 'Product' 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788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▪"/>
            </a:pPr>
            <a:r>
              <a:rPr lang="en" sz="2300">
                <a:solidFill>
                  <a:srgbClr val="353E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classes in target Variable: 17 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788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▪"/>
            </a:pPr>
            <a:r>
              <a:rPr lang="en" sz="2300">
                <a:solidFill>
                  <a:srgbClr val="353E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values in Target Variable/ Major Feature &gt; 0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screenshot of a white table&#10;&#10;Description automatically generated" id="92" name="Google Shape;92;p16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3194200" y="273850"/>
            <a:ext cx="5666701" cy="40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443398" y="4415282"/>
            <a:ext cx="82551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Link : </a:t>
            </a:r>
            <a:r>
              <a:rPr lang="en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https://www.kaggle.com/datasets/venkatasubramanian/automatic-ticket-classification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628650" y="358678"/>
            <a:ext cx="7886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EB Garamond"/>
              <a:buNone/>
            </a:pPr>
            <a:r>
              <a:rPr lang="en" sz="33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33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628650" y="1037100"/>
            <a:ext cx="80895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▪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S. S. Kulkarni [1] used 10742 records and 18 classes in target variable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0" lvl="0" marL="3429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2" marL="1117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EB Garamond"/>
              <a:buNone/>
            </a:pPr>
            <a:r>
              <a:t/>
            </a:r>
            <a:endParaRPr sz="1800"/>
          </a:p>
          <a:p>
            <a:pPr indent="-63500" lvl="0" marL="3429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/>
          </a:p>
          <a:p>
            <a:pPr indent="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63500" lvl="0" marL="3429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/>
          </a:p>
          <a:p>
            <a:pPr indent="-63500" lvl="0" marL="3429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/>
          </a:p>
          <a:p>
            <a:pPr indent="-63500" lvl="0" marL="3429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/>
          </a:p>
          <a:p>
            <a:pPr indent="-63500" lvl="0" marL="3429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/>
          </a:p>
          <a:p>
            <a:pPr indent="-63500" lvl="0" marL="3429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/>
          </a:p>
          <a:p>
            <a:pPr indent="-63500" lvl="0" marL="342900" rtl="0" algn="l">
              <a:lnSpc>
                <a:spcPct val="110000"/>
              </a:lnSpc>
              <a:spcBef>
                <a:spcPts val="800"/>
              </a:spcBef>
              <a:spcAft>
                <a:spcPts val="1200"/>
              </a:spcAft>
              <a:buSzPts val="17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428653" y="2656936"/>
            <a:ext cx="78867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FEFE1"/>
              </a:buClr>
              <a:buSzPts val="1800"/>
              <a:buFont typeface="Times New Roman"/>
              <a:buChar char="▪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regression, KNN, MNB, and SVM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EFEFE1"/>
              </a:buClr>
              <a:buSzPts val="170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0" lvl="0" marL="3429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EFEFE1"/>
              </a:buClr>
              <a:buSzPts val="170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66700" lvl="2" marL="1117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EFEFE1"/>
              </a:buClr>
              <a:buSzPts val="1200"/>
              <a:buFont typeface="EB Garamond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3500" lvl="0" marL="3429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EFEFE1"/>
              </a:buClr>
              <a:buSzPts val="170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778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EFEFE1"/>
              </a:buClr>
              <a:buSzPts val="170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3500" lvl="0" marL="3429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EFEFE1"/>
              </a:buClr>
              <a:buSzPts val="170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3500" lvl="0" marL="3429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EFEFE1"/>
              </a:buClr>
              <a:buSzPts val="170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3500" lvl="0" marL="3429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EFEFE1"/>
              </a:buClr>
              <a:buSzPts val="170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3500" lvl="0" marL="3429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EFEFE1"/>
              </a:buClr>
              <a:buSzPts val="170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3500" lvl="0" marL="3429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EFEFE1"/>
              </a:buClr>
              <a:buSzPts val="170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3500" lvl="0" marL="3429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EFEFE1"/>
              </a:buClr>
              <a:buSzPts val="170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683975" y="1782900"/>
            <a:ext cx="78867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EB Garamond"/>
              <a:buNone/>
            </a:pPr>
            <a:r>
              <a:rPr lang="en" sz="33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Techniques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683975" y="3240726"/>
            <a:ext cx="7886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EB Garamond"/>
              <a:buNone/>
            </a:pPr>
            <a:r>
              <a:rPr lang="en" sz="33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28650" y="3953925"/>
            <a:ext cx="69132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FEFE1"/>
              </a:buClr>
              <a:buSzPts val="1800"/>
              <a:buFont typeface="Times New Roman"/>
              <a:buChar char="▪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LR, KNN, Random-Forest and SVM are respectively 84.50%, 69.24%, 70.1% and 88.22% respectively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0" lvl="0" marL="3429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EFEFE1"/>
              </a:buClr>
              <a:buSzPts val="170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66700" lvl="2" marL="1117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EFEFE1"/>
              </a:buClr>
              <a:buSzPts val="1200"/>
              <a:buFont typeface="EB Garamond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3500" lvl="0" marL="3429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EFEFE1"/>
              </a:buClr>
              <a:buSzPts val="170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778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EFEFE1"/>
              </a:buClr>
              <a:buSzPts val="170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3500" lvl="0" marL="3429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EFEFE1"/>
              </a:buClr>
              <a:buSzPts val="170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3500" lvl="0" marL="3429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EFEFE1"/>
              </a:buClr>
              <a:buSzPts val="170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3500" lvl="0" marL="3429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EFEFE1"/>
              </a:buClr>
              <a:buSzPts val="170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3500" lvl="0" marL="3429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EFEFE1"/>
              </a:buClr>
              <a:buSzPts val="170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3500" lvl="0" marL="3429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EFEFE1"/>
              </a:buClr>
              <a:buSzPts val="170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3500" lvl="0" marL="3429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EFEFE1"/>
              </a:buClr>
              <a:buSzPts val="1700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628651" y="457200"/>
            <a:ext cx="2214600" cy="41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7AD9"/>
              </a:buClr>
              <a:buSzPts val="2800"/>
              <a:buFont typeface="EB Garamond"/>
              <a:buNone/>
            </a:pPr>
            <a:r>
              <a:rPr lang="en" sz="3300">
                <a:solidFill>
                  <a:srgbClr val="377A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ULMFiT by Howard.J.</a:t>
            </a:r>
            <a:endParaRPr sz="3300">
              <a:solidFill>
                <a:srgbClr val="377A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0" name="Google Shape;110;p18"/>
          <p:cNvGrpSpPr/>
          <p:nvPr/>
        </p:nvGrpSpPr>
        <p:grpSpPr>
          <a:xfrm>
            <a:off x="3093245" y="458975"/>
            <a:ext cx="5593556" cy="4171898"/>
            <a:chOff x="0" y="2367"/>
            <a:chExt cx="7458074" cy="5562531"/>
          </a:xfrm>
        </p:grpSpPr>
        <p:sp>
          <p:nvSpPr>
            <p:cNvPr id="111" name="Google Shape;111;p18"/>
            <p:cNvSpPr/>
            <p:nvPr/>
          </p:nvSpPr>
          <p:spPr>
            <a:xfrm>
              <a:off x="0" y="3360198"/>
              <a:ext cx="7458000" cy="2204700"/>
            </a:xfrm>
            <a:prstGeom prst="rect">
              <a:avLst/>
            </a:prstGeom>
            <a:solidFill>
              <a:srgbClr val="D9493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 txBox="1"/>
            <p:nvPr/>
          </p:nvSpPr>
          <p:spPr>
            <a:xfrm>
              <a:off x="0" y="3360198"/>
              <a:ext cx="7458000" cy="119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28000" spcFirstLastPara="1" rIns="128000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rPr lang="en"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•</a:t>
              </a:r>
              <a:r>
                <a:rPr lang="en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process of fine-tuning a language model using ULMFiT involves three stages:</a:t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3641" y="4506618"/>
              <a:ext cx="2483700" cy="1014000"/>
            </a:xfrm>
            <a:prstGeom prst="rect">
              <a:avLst/>
            </a:prstGeom>
            <a:solidFill>
              <a:srgbClr val="F1CECC">
                <a:alpha val="89800"/>
              </a:srgbClr>
            </a:solidFill>
            <a:ln cap="flat" cmpd="sng" w="12700">
              <a:solidFill>
                <a:srgbClr val="F1CECC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 txBox="1"/>
            <p:nvPr/>
          </p:nvSpPr>
          <p:spPr>
            <a:xfrm>
              <a:off x="3641" y="4506618"/>
              <a:ext cx="2483700" cy="10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700" lIns="144000" spcFirstLastPara="1" rIns="144000" wrap="square" tIns="2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venir"/>
                <a:buNone/>
              </a:pPr>
              <a:r>
                <a:rPr lang="en" sz="20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 </a:t>
              </a:r>
              <a:r>
                <a:rPr lang="en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Pretraining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2487238" y="4506618"/>
              <a:ext cx="2483700" cy="1014000"/>
            </a:xfrm>
            <a:prstGeom prst="rect">
              <a:avLst/>
            </a:prstGeom>
            <a:solidFill>
              <a:srgbClr val="E9DACA">
                <a:alpha val="89800"/>
              </a:srgbClr>
            </a:solidFill>
            <a:ln cap="flat" cmpd="sng" w="12700">
              <a:solidFill>
                <a:srgbClr val="E9DACA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 txBox="1"/>
            <p:nvPr/>
          </p:nvSpPr>
          <p:spPr>
            <a:xfrm>
              <a:off x="2487238" y="4506618"/>
              <a:ext cx="2483700" cy="10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700" lIns="144000" spcFirstLastPara="1" rIns="144000" wrap="square" tIns="2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EB Garamond"/>
                <a:buNone/>
              </a:pPr>
              <a:r>
                <a:rPr lang="en" sz="2000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 </a:t>
              </a:r>
              <a:r>
                <a:rPr lang="en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FineTuning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4970835" y="4506618"/>
              <a:ext cx="2483700" cy="1014000"/>
            </a:xfrm>
            <a:prstGeom prst="rect">
              <a:avLst/>
            </a:prstGeom>
            <a:solidFill>
              <a:srgbClr val="E1E0CB">
                <a:alpha val="89800"/>
              </a:srgbClr>
            </a:solidFill>
            <a:ln cap="flat" cmpd="sng" w="12700">
              <a:solidFill>
                <a:srgbClr val="E1E0CB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8"/>
            <p:cNvSpPr txBox="1"/>
            <p:nvPr/>
          </p:nvSpPr>
          <p:spPr>
            <a:xfrm>
              <a:off x="4970835" y="4506618"/>
              <a:ext cx="2483700" cy="10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700" lIns="144000" spcFirstLastPara="1" rIns="144000" wrap="square" tIns="2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EB Garamond"/>
                <a:buNone/>
              </a:pPr>
              <a:r>
                <a:rPr lang="en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Classification.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 rot="10800000">
              <a:off x="74" y="2367"/>
              <a:ext cx="7458000" cy="3390900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A9A32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 txBox="1"/>
            <p:nvPr/>
          </p:nvSpPr>
          <p:spPr>
            <a:xfrm>
              <a:off x="0" y="2510"/>
              <a:ext cx="7458000" cy="220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28000" spcFirstLastPara="1" rIns="128000" wrap="square" tIns="12800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rPr lang="en"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•</a:t>
              </a:r>
              <a:r>
                <a:rPr lang="en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 used six widely-studied datasets, used three common text classification tasks: sentiment analysis, question classification, and topic classification [2].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-1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9"/>
          <p:cNvSpPr/>
          <p:nvPr/>
        </p:nvSpPr>
        <p:spPr>
          <a:xfrm flipH="1">
            <a:off x="3843598" y="0"/>
            <a:ext cx="53004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>
            <p:ph type="title"/>
          </p:nvPr>
        </p:nvSpPr>
        <p:spPr>
          <a:xfrm>
            <a:off x="422062" y="265088"/>
            <a:ext cx="40260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" sz="33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sz="33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545081" y="1449114"/>
            <a:ext cx="4237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Sanity Checks: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1" marL="5207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Null Values in the Data: 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1" marL="5207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Removed blank complaint values.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1" marL="520700" rtl="0" algn="just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Total complaints after removing blank values: 21,072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281" y="1057388"/>
            <a:ext cx="4237201" cy="27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/>
          <p:nvPr/>
        </p:nvSpPr>
        <p:spPr>
          <a:xfrm>
            <a:off x="-1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/>
          <p:nvPr/>
        </p:nvSpPr>
        <p:spPr>
          <a:xfrm flipH="1">
            <a:off x="3843598" y="0"/>
            <a:ext cx="53004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422062" y="265088"/>
            <a:ext cx="40260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" sz="33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33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545081" y="1449114"/>
            <a:ext cx="4237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Split each individual word into a token.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1778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Convert all tokens to lowercase.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1778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Removing Punctuations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177800" rtl="0" algn="just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Removing Stopwords; “you, he, she, in, a, has, etc.”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238" y="1560356"/>
            <a:ext cx="4237200" cy="1683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>
            <a:off x="-1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/>
          <p:nvPr/>
        </p:nvSpPr>
        <p:spPr>
          <a:xfrm flipH="1">
            <a:off x="3843598" y="0"/>
            <a:ext cx="53004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1"/>
          <p:cNvSpPr txBox="1"/>
          <p:nvPr>
            <p:ph type="title"/>
          </p:nvPr>
        </p:nvSpPr>
        <p:spPr>
          <a:xfrm>
            <a:off x="483575" y="0"/>
            <a:ext cx="79434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" sz="33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Dimensionality reduction and Vectorization</a:t>
            </a:r>
            <a:endParaRPr sz="33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545075" y="1161425"/>
            <a:ext cx="7820400" cy="3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905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convert our feature into numerical vectors, we used two approaches.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1778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SelectKBest method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5207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C2C2C"/>
              </a:buClr>
              <a:buSzPts val="1300"/>
              <a:buFont typeface="Times New Roman"/>
              <a:buChar char="○"/>
            </a:pPr>
            <a:r>
              <a:rPr lang="en" sz="1300">
                <a:solidFill>
                  <a:srgbClr val="2C2C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selects the ‘K’ best features from our data to reduce dimensionality.</a:t>
            </a:r>
            <a:endParaRPr sz="1300">
              <a:solidFill>
                <a:srgbClr val="2C2C2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520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300"/>
              <a:buFont typeface="Times New Roman"/>
              <a:buChar char="○"/>
            </a:pPr>
            <a:r>
              <a:rPr lang="en" sz="1300">
                <a:solidFill>
                  <a:srgbClr val="2C2C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values ranging from 50,000 to 1,000 were tested.</a:t>
            </a:r>
            <a:endParaRPr sz="1300">
              <a:solidFill>
                <a:srgbClr val="2C2C2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520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300"/>
              <a:buFont typeface="Times New Roman"/>
              <a:buChar char="○"/>
            </a:pPr>
            <a:r>
              <a:rPr lang="en" sz="1300">
                <a:solidFill>
                  <a:srgbClr val="2C2C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the accuracy of the model did not significantly improve.</a:t>
            </a:r>
            <a:endParaRPr sz="1300">
              <a:solidFill>
                <a:srgbClr val="2C2C2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7800" rtl="0" algn="just">
              <a:spcBef>
                <a:spcPts val="800"/>
              </a:spcBef>
              <a:spcAft>
                <a:spcPts val="0"/>
              </a:spcAft>
              <a:buClr>
                <a:srgbClr val="2C2C2C"/>
              </a:buClr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TF-IDF Vectorization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5207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C2C2C"/>
              </a:buClr>
              <a:buSzPts val="1300"/>
              <a:buFont typeface="Times New Roman"/>
              <a:buChar char="○"/>
            </a:pPr>
            <a:r>
              <a:rPr lang="en" sz="1300">
                <a:solidFill>
                  <a:srgbClr val="2C2C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TFIDF (Term Frequency-Inverse Document Frequency) measures word importance.</a:t>
            </a:r>
            <a:endParaRPr sz="1300">
              <a:solidFill>
                <a:srgbClr val="2C2C2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520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300"/>
              <a:buFont typeface="Times New Roman"/>
              <a:buChar char="○"/>
            </a:pPr>
            <a:r>
              <a:rPr lang="en" sz="1300">
                <a:solidFill>
                  <a:srgbClr val="2C2C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TFIDF can result in high-dimensional data with large vocabularies.</a:t>
            </a:r>
            <a:endParaRPr sz="1300">
              <a:solidFill>
                <a:srgbClr val="2C2C2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520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300"/>
              <a:buFont typeface="Times New Roman"/>
              <a:buChar char="○"/>
            </a:pPr>
            <a:r>
              <a:rPr lang="en" sz="1300">
                <a:solidFill>
                  <a:srgbClr val="2C2C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TSVD (TruncatedSVD) helps in reducing the dimensionality of the data.</a:t>
            </a:r>
            <a:endParaRPr sz="1300">
              <a:solidFill>
                <a:srgbClr val="2C2C2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520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300"/>
              <a:buFont typeface="Times New Roman"/>
              <a:buChar char="○"/>
            </a:pPr>
            <a:r>
              <a:rPr lang="en" sz="1300">
                <a:solidFill>
                  <a:srgbClr val="2C2C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TSVD is particularly useful for clustering and semisupervised learning.</a:t>
            </a:r>
            <a:endParaRPr>
              <a:solidFill>
                <a:srgbClr val="2C2C2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94594" y="0"/>
            <a:ext cx="462151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5634650" y="573025"/>
            <a:ext cx="3028800" cy="43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Target variable has 17 classes.</a:t>
            </a:r>
            <a:endParaRPr sz="1100">
              <a:solidFill>
                <a:schemeClr val="dk1"/>
              </a:solidFill>
            </a:endParaRPr>
          </a:p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will need Multi-Class Classification Algorithm.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Models Planned: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Random Forest</a:t>
            </a:r>
            <a:endParaRPr sz="1100">
              <a:solidFill>
                <a:schemeClr val="dk1"/>
              </a:solidFill>
            </a:endParaRPr>
          </a:p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Logistic Regression</a:t>
            </a:r>
            <a:endParaRPr sz="1100">
              <a:solidFill>
                <a:schemeClr val="dk1"/>
              </a:solidFill>
            </a:endParaRPr>
          </a:p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Large Language Model (BERT)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