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6669-D648-789D-A910-342A69B854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127C64-0D3D-BE99-570E-69E102264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2FE0D4-4043-2D5C-F8C9-B0AC854251D6}"/>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5" name="Footer Placeholder 4">
            <a:extLst>
              <a:ext uri="{FF2B5EF4-FFF2-40B4-BE49-F238E27FC236}">
                <a16:creationId xmlns:a16="http://schemas.microsoft.com/office/drawing/2014/main" id="{92B44AAB-5E75-443B-21DB-7BC704AF1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A40D7C-34E5-FA37-FA7A-77632CB4C4D2}"/>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155797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FED4-6136-B746-F5C6-6BE2F6B4FE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44A028-6B0D-363E-6153-2C85926E4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4DFA8-4269-87AF-7C9A-1E45C7D158A7}"/>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5" name="Footer Placeholder 4">
            <a:extLst>
              <a:ext uri="{FF2B5EF4-FFF2-40B4-BE49-F238E27FC236}">
                <a16:creationId xmlns:a16="http://schemas.microsoft.com/office/drawing/2014/main" id="{626CF35D-5A01-7CBA-9725-560F60546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F69EBE-13CD-763D-4461-46684DE66AE2}"/>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31378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9A22-DDC6-DD97-5F90-E9581D7952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A546E8-CDF4-B76F-8580-C4F9B41DE7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F40BEE-32EC-908F-F3A3-EE12B00A32DE}"/>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5" name="Footer Placeholder 4">
            <a:extLst>
              <a:ext uri="{FF2B5EF4-FFF2-40B4-BE49-F238E27FC236}">
                <a16:creationId xmlns:a16="http://schemas.microsoft.com/office/drawing/2014/main" id="{157C1A2F-1D77-3455-41D0-FD4A44F15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09A18-055A-319C-CBCC-2882B6B48A97}"/>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89377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1516-9E45-7E57-A4F5-BC00CC4B50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69F39B-780E-6D66-15C9-D6FFF05EED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C5BD5B-83F8-23D1-D676-1B4B8DFC90FA}"/>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5" name="Footer Placeholder 4">
            <a:extLst>
              <a:ext uri="{FF2B5EF4-FFF2-40B4-BE49-F238E27FC236}">
                <a16:creationId xmlns:a16="http://schemas.microsoft.com/office/drawing/2014/main" id="{771F0CBA-A2B6-F180-2AD1-A6ED1A05C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5BDA9-94FD-F829-354C-955A216CC82C}"/>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256698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C8E2-0A15-DFB2-1301-176E3D115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6FB216-EB07-BABE-827D-FBCC213353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DBCE11-6357-FC42-EAC5-3ED8A1CE470B}"/>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5" name="Footer Placeholder 4">
            <a:extLst>
              <a:ext uri="{FF2B5EF4-FFF2-40B4-BE49-F238E27FC236}">
                <a16:creationId xmlns:a16="http://schemas.microsoft.com/office/drawing/2014/main" id="{6CC83A7B-425D-9129-F2FF-3E0BB22A9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20CAF2-9870-5E99-77EB-4CB1FE552DB8}"/>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281878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5513-A85D-6237-4F68-E39122B789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1696F-CD6E-B72E-8AA6-F71B4DA7FA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62925B-DA3D-558E-13C3-377F57789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721CAC-3EAE-9C40-348D-E34D5CD0A94A}"/>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6" name="Footer Placeholder 5">
            <a:extLst>
              <a:ext uri="{FF2B5EF4-FFF2-40B4-BE49-F238E27FC236}">
                <a16:creationId xmlns:a16="http://schemas.microsoft.com/office/drawing/2014/main" id="{AFF031AE-85B4-5485-6233-8081996CBB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9824F-A21E-9778-F23F-251EB754206D}"/>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137413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1A2E-A8EC-2268-3C08-ACA255D7D7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4078DB-F196-5D25-267E-1905F7C9A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B1F6B4-70A7-6C20-57F2-9395F99899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6FA95F-441D-0199-BAA2-18BB9D670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F12188-1167-53E0-5CE3-AD077295A3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1FE646-C498-947E-50A5-26E68C630F2E}"/>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8" name="Footer Placeholder 7">
            <a:extLst>
              <a:ext uri="{FF2B5EF4-FFF2-40B4-BE49-F238E27FC236}">
                <a16:creationId xmlns:a16="http://schemas.microsoft.com/office/drawing/2014/main" id="{82D06F34-295D-49ED-6037-C443CC7574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B202A4-E8E3-9564-2481-2A871698C297}"/>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62646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2170-D5F4-8937-D436-64060A55BD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B3B9C7-46A8-1F59-BD30-45ED05F28DE4}"/>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4" name="Footer Placeholder 3">
            <a:extLst>
              <a:ext uri="{FF2B5EF4-FFF2-40B4-BE49-F238E27FC236}">
                <a16:creationId xmlns:a16="http://schemas.microsoft.com/office/drawing/2014/main" id="{6A5B3977-2A10-182D-9A0E-EF52159D2B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65E65A-547E-C43C-676C-453B531ED12D}"/>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305781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53CB9-696D-AADC-5DC3-1E37B5F4ECE8}"/>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3" name="Footer Placeholder 2">
            <a:extLst>
              <a:ext uri="{FF2B5EF4-FFF2-40B4-BE49-F238E27FC236}">
                <a16:creationId xmlns:a16="http://schemas.microsoft.com/office/drawing/2014/main" id="{E72D133C-6A58-6296-3797-A9C37D3AE2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1D963B-1362-FA7E-8C8D-4860A338A459}"/>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320950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A30C-FD5C-46B7-6C4F-16DC7B107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03C2CC-D738-DD33-8BE5-375E9A482B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89C502-8DE3-C311-5826-3351A9ABB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8589F-2918-B9CD-8AE6-7425A09C8E49}"/>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6" name="Footer Placeholder 5">
            <a:extLst>
              <a:ext uri="{FF2B5EF4-FFF2-40B4-BE49-F238E27FC236}">
                <a16:creationId xmlns:a16="http://schemas.microsoft.com/office/drawing/2014/main" id="{2ECA84C8-8C06-0F0B-AF98-B6198E7984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8A5C22-8DD1-CF96-4F2C-A82754EEB6FB}"/>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37861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1381-CB87-6B20-E52F-8BD492B20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C77B03-CC15-A345-EFC9-10A534BED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5306D7-ED68-DAB0-7DFC-B292C8A7B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FF5E5-BB51-28EA-7E9A-037F5F21878E}"/>
              </a:ext>
            </a:extLst>
          </p:cNvPr>
          <p:cNvSpPr>
            <a:spLocks noGrp="1"/>
          </p:cNvSpPr>
          <p:nvPr>
            <p:ph type="dt" sz="half" idx="10"/>
          </p:nvPr>
        </p:nvSpPr>
        <p:spPr/>
        <p:txBody>
          <a:bodyPr/>
          <a:lstStyle/>
          <a:p>
            <a:fld id="{BBCEC55D-D094-40C6-AA6D-379476F6BB79}" type="datetimeFigureOut">
              <a:rPr lang="en-IN" smtClean="0"/>
              <a:t>14-10-2024</a:t>
            </a:fld>
            <a:endParaRPr lang="en-IN"/>
          </a:p>
        </p:txBody>
      </p:sp>
      <p:sp>
        <p:nvSpPr>
          <p:cNvPr id="6" name="Footer Placeholder 5">
            <a:extLst>
              <a:ext uri="{FF2B5EF4-FFF2-40B4-BE49-F238E27FC236}">
                <a16:creationId xmlns:a16="http://schemas.microsoft.com/office/drawing/2014/main" id="{08AB13F6-4A9D-3C1E-F5EB-3727D383D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CB0A46-727C-5F02-A91D-D3D26F693794}"/>
              </a:ext>
            </a:extLst>
          </p:cNvPr>
          <p:cNvSpPr>
            <a:spLocks noGrp="1"/>
          </p:cNvSpPr>
          <p:nvPr>
            <p:ph type="sldNum" sz="quarter" idx="12"/>
          </p:nvPr>
        </p:nvSpPr>
        <p:spPr/>
        <p:txBody>
          <a:bodyPr/>
          <a:lstStyle/>
          <a:p>
            <a:fld id="{1D1B1139-D1D4-43D7-B553-4AEFA5D4ECC0}" type="slidenum">
              <a:rPr lang="en-IN" smtClean="0"/>
              <a:t>‹#›</a:t>
            </a:fld>
            <a:endParaRPr lang="en-IN"/>
          </a:p>
        </p:txBody>
      </p:sp>
    </p:spTree>
    <p:extLst>
      <p:ext uri="{BB962C8B-B14F-4D97-AF65-F5344CB8AC3E}">
        <p14:creationId xmlns:p14="http://schemas.microsoft.com/office/powerpoint/2010/main" val="22277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09E0F-DE85-0773-25EF-68FDB7AD1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D9AED1-5006-38FB-5F85-C40D0A592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E15ECB-E21F-6A96-CA3F-DCFA0F513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EC55D-D094-40C6-AA6D-379476F6BB79}" type="datetimeFigureOut">
              <a:rPr lang="en-IN" smtClean="0"/>
              <a:t>14-10-2024</a:t>
            </a:fld>
            <a:endParaRPr lang="en-IN"/>
          </a:p>
        </p:txBody>
      </p:sp>
      <p:sp>
        <p:nvSpPr>
          <p:cNvPr id="5" name="Footer Placeholder 4">
            <a:extLst>
              <a:ext uri="{FF2B5EF4-FFF2-40B4-BE49-F238E27FC236}">
                <a16:creationId xmlns:a16="http://schemas.microsoft.com/office/drawing/2014/main" id="{652321A2-97A5-9189-851B-2E6B71155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C25C1F-9175-EFCA-C863-7B6E3B6368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B1139-D1D4-43D7-B553-4AEFA5D4ECC0}" type="slidenum">
              <a:rPr lang="en-IN" smtClean="0"/>
              <a:t>‹#›</a:t>
            </a:fld>
            <a:endParaRPr lang="en-IN"/>
          </a:p>
        </p:txBody>
      </p:sp>
    </p:spTree>
    <p:extLst>
      <p:ext uri="{BB962C8B-B14F-4D97-AF65-F5344CB8AC3E}">
        <p14:creationId xmlns:p14="http://schemas.microsoft.com/office/powerpoint/2010/main" val="372307743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cli/latest/reference/s3api/create-bucket.html" TargetMode="External"/><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https://docs.aws.amazon.com/cli/latest/reference/s3api/create-bucket.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ocs.aws.amazon.com/cli/latest/reference/s3/rb.html" TargetMode="External"/><Relationship Id="rId3" Type="http://schemas.openxmlformats.org/officeDocument/2006/relationships/hyperlink" Target="https://docs.aws.amazon.com/cli/latest/reference/s3/index.html" TargetMode="External"/><Relationship Id="rId7" Type="http://schemas.openxmlformats.org/officeDocument/2006/relationships/hyperlink" Target="https://docs.aws.amazon.com/cli/latest/reference/s3/rm.html" TargetMode="External"/><Relationship Id="rId2" Type="http://schemas.openxmlformats.org/officeDocument/2006/relationships/hyperlink" Target="https://docs.aws.amazon.com/cli/latest/userguide/install-cliv2.html" TargetMode="External"/><Relationship Id="rId1" Type="http://schemas.openxmlformats.org/officeDocument/2006/relationships/slideLayout" Target="../slideLayouts/slideLayout7.xml"/><Relationship Id="rId6" Type="http://schemas.openxmlformats.org/officeDocument/2006/relationships/hyperlink" Target="https://docs.aws.amazon.com/cli/latest/reference/s3/cp.html" TargetMode="External"/><Relationship Id="rId5" Type="http://schemas.openxmlformats.org/officeDocument/2006/relationships/hyperlink" Target="https://docs.aws.amazon.com/cli/latest/reference/s3/ls.html" TargetMode="External"/><Relationship Id="rId4" Type="http://schemas.openxmlformats.org/officeDocument/2006/relationships/hyperlink" Target="https://docs.aws.amazon.com/cli/latest/reference/s3/mb.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aws.amazon.com/cli/latest/userguide/getting-started-install.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ws.amazon.com/consol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8240-047C-AD40-BCFB-AFAB183A7FE2}"/>
              </a:ext>
            </a:extLst>
          </p:cNvPr>
          <p:cNvSpPr>
            <a:spLocks noGrp="1"/>
          </p:cNvSpPr>
          <p:nvPr>
            <p:ph type="ctrTitle"/>
          </p:nvPr>
        </p:nvSpPr>
        <p:spPr>
          <a:xfrm>
            <a:off x="1524000" y="511277"/>
            <a:ext cx="9144000" cy="3342968"/>
          </a:xfrm>
          <a:solidFill>
            <a:schemeClr val="accent4">
              <a:lumMod val="60000"/>
              <a:lumOff val="40000"/>
            </a:schemeClr>
          </a:solidFill>
        </p:spPr>
        <p:txBody>
          <a:bodyPr>
            <a:normAutofit fontScale="90000"/>
          </a:bodyPr>
          <a:lstStyle/>
          <a:p>
            <a:r>
              <a:rPr lang="en-US" b="1" dirty="0">
                <a:latin typeface="Bahnschrift Condensed" panose="020B0502040204020203" pitchFamily="34" charset="0"/>
              </a:rPr>
              <a:t>AWS CLI Setup and Testing: Demonstrating My Cloud Management Skills</a:t>
            </a:r>
            <a:br>
              <a:rPr lang="en-US" b="1" dirty="0"/>
            </a:br>
            <a:endParaRPr lang="en-IN" dirty="0"/>
          </a:p>
        </p:txBody>
      </p:sp>
      <p:sp>
        <p:nvSpPr>
          <p:cNvPr id="3" name="Subtitle 2">
            <a:extLst>
              <a:ext uri="{FF2B5EF4-FFF2-40B4-BE49-F238E27FC236}">
                <a16:creationId xmlns:a16="http://schemas.microsoft.com/office/drawing/2014/main" id="{148184F8-2E38-C8B7-EB5E-3515AC3F18A4}"/>
              </a:ext>
            </a:extLst>
          </p:cNvPr>
          <p:cNvSpPr>
            <a:spLocks noGrp="1"/>
          </p:cNvSpPr>
          <p:nvPr>
            <p:ph type="subTitle" idx="1"/>
          </p:nvPr>
        </p:nvSpPr>
        <p:spPr>
          <a:xfrm>
            <a:off x="1524000" y="3989438"/>
            <a:ext cx="4414684" cy="1111045"/>
          </a:xfrm>
          <a:solidFill>
            <a:schemeClr val="bg1">
              <a:lumMod val="85000"/>
            </a:schemeClr>
          </a:solidFill>
        </p:spPr>
        <p:txBody>
          <a:bodyPr>
            <a:normAutofit/>
          </a:bodyPr>
          <a:lstStyle/>
          <a:p>
            <a:pPr algn="l"/>
            <a:r>
              <a:rPr lang="en-US" b="1" dirty="0">
                <a:latin typeface="Baskerville Old Face" panose="02020602080505020303" pitchFamily="18" charset="0"/>
              </a:rPr>
              <a:t>MOHD UMAIR MEHDI</a:t>
            </a:r>
          </a:p>
          <a:p>
            <a:pPr algn="l"/>
            <a:r>
              <a:rPr lang="en-US" b="1" dirty="0">
                <a:latin typeface="Baskerville Old Face" panose="02020602080505020303" pitchFamily="18" charset="0"/>
              </a:rPr>
              <a:t>AWS Certified Cloud Practitioner</a:t>
            </a:r>
            <a:endParaRPr lang="en-IN" b="1" dirty="0">
              <a:latin typeface="Baskerville Old Face" panose="02020602080505020303" pitchFamily="18" charset="0"/>
            </a:endParaRPr>
          </a:p>
        </p:txBody>
      </p:sp>
      <p:pic>
        <p:nvPicPr>
          <p:cNvPr id="5" name="Picture 4">
            <a:extLst>
              <a:ext uri="{FF2B5EF4-FFF2-40B4-BE49-F238E27FC236}">
                <a16:creationId xmlns:a16="http://schemas.microsoft.com/office/drawing/2014/main" id="{2DD020BA-C7B9-6312-654A-FBCAD724D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677" y="3854245"/>
            <a:ext cx="1587862" cy="1381430"/>
          </a:xfrm>
          <a:prstGeom prst="rect">
            <a:avLst/>
          </a:prstGeom>
        </p:spPr>
      </p:pic>
    </p:spTree>
    <p:extLst>
      <p:ext uri="{BB962C8B-B14F-4D97-AF65-F5344CB8AC3E}">
        <p14:creationId xmlns:p14="http://schemas.microsoft.com/office/powerpoint/2010/main" val="266120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AE917-EB47-78DD-A3C9-AEFB235226A8}"/>
              </a:ext>
            </a:extLst>
          </p:cNvPr>
          <p:cNvSpPr txBox="1"/>
          <p:nvPr/>
        </p:nvSpPr>
        <p:spPr>
          <a:xfrm>
            <a:off x="1504335" y="178279"/>
            <a:ext cx="9183330" cy="1323439"/>
          </a:xfrm>
          <a:prstGeom prst="rect">
            <a:avLst/>
          </a:prstGeom>
          <a:solidFill>
            <a:schemeClr val="accent1">
              <a:lumMod val="20000"/>
              <a:lumOff val="80000"/>
            </a:schemeClr>
          </a:solidFill>
        </p:spPr>
        <p:txBody>
          <a:bodyPr wrap="square">
            <a:spAutoFit/>
          </a:bodyPr>
          <a:lstStyle/>
          <a:p>
            <a:r>
              <a:rPr lang="en-US" sz="2000" b="1" dirty="0"/>
              <a:t>Step 4: Upload a File to S3 Bucket</a:t>
            </a:r>
          </a:p>
          <a:p>
            <a:pPr>
              <a:buFont typeface="+mj-lt"/>
              <a:buAutoNum type="arabicPeriod"/>
            </a:pPr>
            <a:r>
              <a:rPr lang="en-US" sz="2000" b="1" dirty="0"/>
              <a:t>Upload a file to the bucket</a:t>
            </a:r>
          </a:p>
          <a:p>
            <a:r>
              <a:rPr lang="en-US" sz="2000" b="1" dirty="0"/>
              <a:t>    Command (</a:t>
            </a:r>
            <a:r>
              <a:rPr lang="en-US" sz="2000" b="1" dirty="0" err="1"/>
              <a:t>aws</a:t>
            </a:r>
            <a:r>
              <a:rPr lang="en-US" sz="2000" b="1" dirty="0"/>
              <a:t> s3 cp your-file.txt s3://your-bucket-name/)</a:t>
            </a:r>
          </a:p>
          <a:p>
            <a:endParaRPr lang="en-US" sz="2000" dirty="0"/>
          </a:p>
        </p:txBody>
      </p:sp>
      <p:sp>
        <p:nvSpPr>
          <p:cNvPr id="5" name="TextBox 4">
            <a:extLst>
              <a:ext uri="{FF2B5EF4-FFF2-40B4-BE49-F238E27FC236}">
                <a16:creationId xmlns:a16="http://schemas.microsoft.com/office/drawing/2014/main" id="{462507EB-B7EC-06F7-D101-9DE801B43BD9}"/>
              </a:ext>
            </a:extLst>
          </p:cNvPr>
          <p:cNvSpPr txBox="1"/>
          <p:nvPr/>
        </p:nvSpPr>
        <p:spPr>
          <a:xfrm>
            <a:off x="698090" y="1672784"/>
            <a:ext cx="3274143" cy="1200329"/>
          </a:xfrm>
          <a:prstGeom prst="rect">
            <a:avLst/>
          </a:prstGeom>
          <a:solidFill>
            <a:schemeClr val="accent4">
              <a:lumMod val="40000"/>
              <a:lumOff val="60000"/>
            </a:schemeClr>
          </a:solidFill>
        </p:spPr>
        <p:txBody>
          <a:bodyPr wrap="square">
            <a:spAutoFit/>
          </a:bodyPr>
          <a:lstStyle/>
          <a:p>
            <a:r>
              <a:rPr lang="en-IN" dirty="0"/>
              <a:t>When uploading a file with the </a:t>
            </a:r>
            <a:r>
              <a:rPr lang="en-IN" b="1" dirty="0"/>
              <a:t>cp</a:t>
            </a:r>
            <a:r>
              <a:rPr lang="en-IN" dirty="0"/>
              <a:t> command, the file is being transferred from your local machine to an S3 bucket.</a:t>
            </a:r>
          </a:p>
        </p:txBody>
      </p:sp>
      <p:cxnSp>
        <p:nvCxnSpPr>
          <p:cNvPr id="7" name="Straight Arrow Connector 6">
            <a:extLst>
              <a:ext uri="{FF2B5EF4-FFF2-40B4-BE49-F238E27FC236}">
                <a16:creationId xmlns:a16="http://schemas.microsoft.com/office/drawing/2014/main" id="{67A095AF-5472-1A3B-F8C8-5F5EB1BB2B33}"/>
              </a:ext>
            </a:extLst>
          </p:cNvPr>
          <p:cNvCxnSpPr>
            <a:stCxn id="5" idx="0"/>
          </p:cNvCxnSpPr>
          <p:nvPr/>
        </p:nvCxnSpPr>
        <p:spPr>
          <a:xfrm flipV="1">
            <a:off x="2335162" y="1111045"/>
            <a:ext cx="1528915" cy="561739"/>
          </a:xfrm>
          <a:prstGeom prst="straightConnector1">
            <a:avLst/>
          </a:prstGeom>
          <a:ln>
            <a:tailEnd type="triangle"/>
          </a:ln>
          <a:effectLst>
            <a:glow rad="1016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sp>
        <p:nvSpPr>
          <p:cNvPr id="8" name="Right Brace 7">
            <a:extLst>
              <a:ext uri="{FF2B5EF4-FFF2-40B4-BE49-F238E27FC236}">
                <a16:creationId xmlns:a16="http://schemas.microsoft.com/office/drawing/2014/main" id="{87C0883E-EEFC-D7EA-D860-3C086D37B17C}"/>
              </a:ext>
            </a:extLst>
          </p:cNvPr>
          <p:cNvSpPr/>
          <p:nvPr/>
        </p:nvSpPr>
        <p:spPr>
          <a:xfrm rot="16200000" flipH="1">
            <a:off x="4728991" y="811486"/>
            <a:ext cx="172714" cy="98814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1504EBE5-EB20-D5DD-3238-DD61C4CAF2C5}"/>
              </a:ext>
            </a:extLst>
          </p:cNvPr>
          <p:cNvSpPr txBox="1"/>
          <p:nvPr/>
        </p:nvSpPr>
        <p:spPr>
          <a:xfrm>
            <a:off x="2868560" y="3044179"/>
            <a:ext cx="3967318" cy="923330"/>
          </a:xfrm>
          <a:prstGeom prst="rect">
            <a:avLst/>
          </a:prstGeom>
          <a:solidFill>
            <a:schemeClr val="accent4">
              <a:lumMod val="40000"/>
              <a:lumOff val="60000"/>
            </a:schemeClr>
          </a:solidFill>
        </p:spPr>
        <p:txBody>
          <a:bodyPr wrap="square" rtlCol="0">
            <a:spAutoFit/>
          </a:bodyPr>
          <a:lstStyle/>
          <a:p>
            <a:r>
              <a:rPr lang="en-US" dirty="0"/>
              <a:t>Copy path of the file and paste it (if there is space in your file name the use “” for the entire path</a:t>
            </a:r>
            <a:endParaRPr lang="en-IN" dirty="0"/>
          </a:p>
        </p:txBody>
      </p:sp>
      <p:cxnSp>
        <p:nvCxnSpPr>
          <p:cNvPr id="11" name="Straight Arrow Connector 10">
            <a:extLst>
              <a:ext uri="{FF2B5EF4-FFF2-40B4-BE49-F238E27FC236}">
                <a16:creationId xmlns:a16="http://schemas.microsoft.com/office/drawing/2014/main" id="{C256D8B8-F100-65A8-DF54-AF893499B8EF}"/>
              </a:ext>
            </a:extLst>
          </p:cNvPr>
          <p:cNvCxnSpPr>
            <a:cxnSpLocks/>
            <a:stCxn id="8" idx="1"/>
            <a:endCxn id="9" idx="0"/>
          </p:cNvCxnSpPr>
          <p:nvPr/>
        </p:nvCxnSpPr>
        <p:spPr>
          <a:xfrm>
            <a:off x="4815348" y="1391914"/>
            <a:ext cx="36871" cy="1652265"/>
          </a:xfrm>
          <a:prstGeom prst="straightConnector1">
            <a:avLst/>
          </a:prstGeom>
          <a:ln>
            <a:tailEnd type="triangle"/>
          </a:ln>
          <a:effectLst>
            <a:glow rad="1016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A58F8368-5A89-9C94-4385-91CCB13B67C6}"/>
              </a:ext>
            </a:extLst>
          </p:cNvPr>
          <p:cNvSpPr txBox="1"/>
          <p:nvPr/>
        </p:nvSpPr>
        <p:spPr>
          <a:xfrm>
            <a:off x="6084227" y="1903616"/>
            <a:ext cx="1429559" cy="369332"/>
          </a:xfrm>
          <a:prstGeom prst="rect">
            <a:avLst/>
          </a:prstGeom>
          <a:solidFill>
            <a:schemeClr val="accent4">
              <a:lumMod val="40000"/>
              <a:lumOff val="60000"/>
            </a:schemeClr>
          </a:solidFill>
        </p:spPr>
        <p:txBody>
          <a:bodyPr wrap="none" rtlCol="0">
            <a:spAutoFit/>
          </a:bodyPr>
          <a:lstStyle/>
          <a:p>
            <a:r>
              <a:rPr lang="en-US" dirty="0"/>
              <a:t>Bucket Name</a:t>
            </a:r>
            <a:endParaRPr lang="en-IN" dirty="0"/>
          </a:p>
        </p:txBody>
      </p:sp>
      <p:sp>
        <p:nvSpPr>
          <p:cNvPr id="15" name="Right Brace 14">
            <a:extLst>
              <a:ext uri="{FF2B5EF4-FFF2-40B4-BE49-F238E27FC236}">
                <a16:creationId xmlns:a16="http://schemas.microsoft.com/office/drawing/2014/main" id="{BF8F605E-3AF3-8BF6-DF24-111FBB33AC39}"/>
              </a:ext>
            </a:extLst>
          </p:cNvPr>
          <p:cNvSpPr/>
          <p:nvPr/>
        </p:nvSpPr>
        <p:spPr>
          <a:xfrm rot="5400000">
            <a:off x="6571089" y="183673"/>
            <a:ext cx="163326" cy="2234380"/>
          </a:xfrm>
          <a:prstGeom prst="rightBrace">
            <a:avLst/>
          </a:prstGeom>
          <a:effectLst/>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3D1AAF8-6813-EBD3-A79D-F396EA460259}"/>
              </a:ext>
            </a:extLst>
          </p:cNvPr>
          <p:cNvCxnSpPr>
            <a:stCxn id="15" idx="1"/>
          </p:cNvCxnSpPr>
          <p:nvPr/>
        </p:nvCxnSpPr>
        <p:spPr>
          <a:xfrm>
            <a:off x="6652752" y="1382526"/>
            <a:ext cx="0" cy="521090"/>
          </a:xfrm>
          <a:prstGeom prst="straightConnector1">
            <a:avLst/>
          </a:prstGeom>
          <a:ln>
            <a:tailEnd type="triangle"/>
          </a:ln>
          <a:effectLst>
            <a:glow rad="1016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pic>
        <p:nvPicPr>
          <p:cNvPr id="21" name="Picture 20">
            <a:extLst>
              <a:ext uri="{FF2B5EF4-FFF2-40B4-BE49-F238E27FC236}">
                <a16:creationId xmlns:a16="http://schemas.microsoft.com/office/drawing/2014/main" id="{E8D1B883-ECCD-3EFE-2E9D-3911E617E56F}"/>
              </a:ext>
            </a:extLst>
          </p:cNvPr>
          <p:cNvPicPr>
            <a:picLocks noChangeAspect="1"/>
          </p:cNvPicPr>
          <p:nvPr/>
        </p:nvPicPr>
        <p:blipFill>
          <a:blip r:embed="rId2"/>
          <a:stretch>
            <a:fillRect/>
          </a:stretch>
        </p:blipFill>
        <p:spPr>
          <a:xfrm>
            <a:off x="698090" y="4372765"/>
            <a:ext cx="10736826" cy="1448792"/>
          </a:xfrm>
          <a:prstGeom prst="rect">
            <a:avLst/>
          </a:prstGeom>
        </p:spPr>
      </p:pic>
    </p:spTree>
    <p:extLst>
      <p:ext uri="{BB962C8B-B14F-4D97-AF65-F5344CB8AC3E}">
        <p14:creationId xmlns:p14="http://schemas.microsoft.com/office/powerpoint/2010/main" val="414012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CF3857-E025-562F-8989-E7F3968C1400}"/>
              </a:ext>
            </a:extLst>
          </p:cNvPr>
          <p:cNvPicPr>
            <a:picLocks noChangeAspect="1"/>
          </p:cNvPicPr>
          <p:nvPr/>
        </p:nvPicPr>
        <p:blipFill>
          <a:blip r:embed="rId2"/>
          <a:stretch>
            <a:fillRect/>
          </a:stretch>
        </p:blipFill>
        <p:spPr>
          <a:xfrm>
            <a:off x="1401097" y="948505"/>
            <a:ext cx="9389806" cy="1047750"/>
          </a:xfrm>
          <a:prstGeom prst="rect">
            <a:avLst/>
          </a:prstGeom>
        </p:spPr>
      </p:pic>
      <p:sp>
        <p:nvSpPr>
          <p:cNvPr id="5" name="TextBox 4">
            <a:extLst>
              <a:ext uri="{FF2B5EF4-FFF2-40B4-BE49-F238E27FC236}">
                <a16:creationId xmlns:a16="http://schemas.microsoft.com/office/drawing/2014/main" id="{8FECEC60-295F-D8C9-FC25-E4821C93F9CA}"/>
              </a:ext>
            </a:extLst>
          </p:cNvPr>
          <p:cNvSpPr txBox="1"/>
          <p:nvPr/>
        </p:nvSpPr>
        <p:spPr>
          <a:xfrm>
            <a:off x="609599" y="149631"/>
            <a:ext cx="5486401" cy="707886"/>
          </a:xfrm>
          <a:prstGeom prst="rect">
            <a:avLst/>
          </a:prstGeom>
          <a:solidFill>
            <a:schemeClr val="accent1">
              <a:lumMod val="20000"/>
              <a:lumOff val="80000"/>
            </a:schemeClr>
          </a:solidFill>
        </p:spPr>
        <p:txBody>
          <a:bodyPr wrap="square">
            <a:spAutoFit/>
          </a:bodyPr>
          <a:lstStyle/>
          <a:p>
            <a:r>
              <a:rPr lang="en-IN" b="1" dirty="0"/>
              <a:t>Ver</a:t>
            </a:r>
            <a:r>
              <a:rPr lang="en-IN" sz="2000" b="1" dirty="0"/>
              <a:t>ify file upload: </a:t>
            </a:r>
          </a:p>
          <a:p>
            <a:r>
              <a:rPr lang="en-IN" sz="2000" b="1" dirty="0"/>
              <a:t>Command (</a:t>
            </a:r>
            <a:r>
              <a:rPr lang="en-IN" sz="2000" b="1" dirty="0" err="1"/>
              <a:t>aws</a:t>
            </a:r>
            <a:r>
              <a:rPr lang="en-IN" sz="2000" b="1" dirty="0"/>
              <a:t> s3 ls s3://my-cli-demo13/) </a:t>
            </a:r>
            <a:endParaRPr lang="en-IN" sz="2000" dirty="0"/>
          </a:p>
        </p:txBody>
      </p:sp>
      <p:pic>
        <p:nvPicPr>
          <p:cNvPr id="7" name="Picture 6">
            <a:extLst>
              <a:ext uri="{FF2B5EF4-FFF2-40B4-BE49-F238E27FC236}">
                <a16:creationId xmlns:a16="http://schemas.microsoft.com/office/drawing/2014/main" id="{3668F1DA-D76F-AC33-35F7-E1218FCBEC91}"/>
              </a:ext>
            </a:extLst>
          </p:cNvPr>
          <p:cNvPicPr>
            <a:picLocks noChangeAspect="1"/>
          </p:cNvPicPr>
          <p:nvPr/>
        </p:nvPicPr>
        <p:blipFill>
          <a:blip r:embed="rId3"/>
          <a:stretch>
            <a:fillRect/>
          </a:stretch>
        </p:blipFill>
        <p:spPr>
          <a:xfrm>
            <a:off x="4131254" y="2230242"/>
            <a:ext cx="4755402" cy="2397515"/>
          </a:xfrm>
          <a:prstGeom prst="rect">
            <a:avLst/>
          </a:prstGeom>
        </p:spPr>
      </p:pic>
      <p:sp>
        <p:nvSpPr>
          <p:cNvPr id="11" name="TextBox 10">
            <a:extLst>
              <a:ext uri="{FF2B5EF4-FFF2-40B4-BE49-F238E27FC236}">
                <a16:creationId xmlns:a16="http://schemas.microsoft.com/office/drawing/2014/main" id="{D04B9E69-A1B8-3B9A-D552-53ABAF8D5C7E}"/>
              </a:ext>
            </a:extLst>
          </p:cNvPr>
          <p:cNvSpPr txBox="1"/>
          <p:nvPr/>
        </p:nvSpPr>
        <p:spPr>
          <a:xfrm>
            <a:off x="609599" y="2961657"/>
            <a:ext cx="2841523" cy="646331"/>
          </a:xfrm>
          <a:prstGeom prst="rect">
            <a:avLst/>
          </a:prstGeom>
          <a:solidFill>
            <a:schemeClr val="accent4">
              <a:lumMod val="40000"/>
              <a:lumOff val="60000"/>
            </a:schemeClr>
          </a:solidFill>
        </p:spPr>
        <p:txBody>
          <a:bodyPr wrap="square">
            <a:spAutoFit/>
          </a:bodyPr>
          <a:lstStyle/>
          <a:p>
            <a:r>
              <a:rPr lang="en-US" b="1" dirty="0"/>
              <a:t>Verifying through the AWS Management Console</a:t>
            </a:r>
            <a:endParaRPr lang="en-IN" b="1" dirty="0"/>
          </a:p>
        </p:txBody>
      </p:sp>
      <p:cxnSp>
        <p:nvCxnSpPr>
          <p:cNvPr id="13" name="Connector: Elbow 12">
            <a:extLst>
              <a:ext uri="{FF2B5EF4-FFF2-40B4-BE49-F238E27FC236}">
                <a16:creationId xmlns:a16="http://schemas.microsoft.com/office/drawing/2014/main" id="{BC56F04D-7B54-7C82-AD71-22ACF9BF2F56}"/>
              </a:ext>
            </a:extLst>
          </p:cNvPr>
          <p:cNvCxnSpPr>
            <a:stCxn id="11" idx="2"/>
          </p:cNvCxnSpPr>
          <p:nvPr/>
        </p:nvCxnSpPr>
        <p:spPr>
          <a:xfrm rot="16200000" flipH="1">
            <a:off x="3031420" y="2606929"/>
            <a:ext cx="98774" cy="2100892"/>
          </a:xfrm>
          <a:prstGeom prst="bentConnector2">
            <a:avLst/>
          </a:prstGeom>
          <a:ln>
            <a:tailEnd type="triangle"/>
          </a:ln>
          <a:effectLst>
            <a:glow rad="1016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7216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13FA52-DF26-8621-2A79-A2C9E980CBE2}"/>
              </a:ext>
            </a:extLst>
          </p:cNvPr>
          <p:cNvPicPr>
            <a:picLocks noChangeAspect="1"/>
          </p:cNvPicPr>
          <p:nvPr/>
        </p:nvPicPr>
        <p:blipFill>
          <a:blip r:embed="rId2"/>
          <a:stretch>
            <a:fillRect/>
          </a:stretch>
        </p:blipFill>
        <p:spPr>
          <a:xfrm>
            <a:off x="688256" y="924195"/>
            <a:ext cx="10815483" cy="1047750"/>
          </a:xfrm>
          <a:prstGeom prst="rect">
            <a:avLst/>
          </a:prstGeom>
        </p:spPr>
      </p:pic>
      <p:sp>
        <p:nvSpPr>
          <p:cNvPr id="4" name="TextBox 3">
            <a:extLst>
              <a:ext uri="{FF2B5EF4-FFF2-40B4-BE49-F238E27FC236}">
                <a16:creationId xmlns:a16="http://schemas.microsoft.com/office/drawing/2014/main" id="{8C300CC2-9B2B-3E21-CB5C-5E2C4EB20CD2}"/>
              </a:ext>
            </a:extLst>
          </p:cNvPr>
          <p:cNvSpPr txBox="1"/>
          <p:nvPr/>
        </p:nvSpPr>
        <p:spPr>
          <a:xfrm>
            <a:off x="688256" y="216309"/>
            <a:ext cx="6272982" cy="707886"/>
          </a:xfrm>
          <a:prstGeom prst="rect">
            <a:avLst/>
          </a:prstGeom>
          <a:solidFill>
            <a:schemeClr val="accent1">
              <a:lumMod val="20000"/>
              <a:lumOff val="80000"/>
            </a:schemeClr>
          </a:solidFill>
        </p:spPr>
        <p:txBody>
          <a:bodyPr wrap="square" rtlCol="0">
            <a:spAutoFit/>
          </a:bodyPr>
          <a:lstStyle/>
          <a:p>
            <a:r>
              <a:rPr lang="en-US" sz="2000" b="1" dirty="0"/>
              <a:t>Now DELETING the FILE which I have just uploaded</a:t>
            </a:r>
          </a:p>
          <a:p>
            <a:r>
              <a:rPr lang="en-US" sz="2000" b="1" dirty="0"/>
              <a:t>Just replace the ‘cp’ with ‘rm’ to delete the FILE in bucket</a:t>
            </a:r>
            <a:endParaRPr lang="en-IN" sz="2000" b="1" dirty="0"/>
          </a:p>
        </p:txBody>
      </p:sp>
      <p:pic>
        <p:nvPicPr>
          <p:cNvPr id="6" name="Picture 5">
            <a:extLst>
              <a:ext uri="{FF2B5EF4-FFF2-40B4-BE49-F238E27FC236}">
                <a16:creationId xmlns:a16="http://schemas.microsoft.com/office/drawing/2014/main" id="{123070D0-5C9A-B79A-927A-DDDE79069FBF}"/>
              </a:ext>
            </a:extLst>
          </p:cNvPr>
          <p:cNvPicPr>
            <a:picLocks noChangeAspect="1"/>
          </p:cNvPicPr>
          <p:nvPr/>
        </p:nvPicPr>
        <p:blipFill>
          <a:blip r:embed="rId3"/>
          <a:stretch>
            <a:fillRect/>
          </a:stretch>
        </p:blipFill>
        <p:spPr>
          <a:xfrm>
            <a:off x="688256" y="2597657"/>
            <a:ext cx="10815483" cy="1047750"/>
          </a:xfrm>
          <a:prstGeom prst="rect">
            <a:avLst/>
          </a:prstGeom>
        </p:spPr>
      </p:pic>
      <p:sp>
        <p:nvSpPr>
          <p:cNvPr id="8" name="TextBox 7">
            <a:extLst>
              <a:ext uri="{FF2B5EF4-FFF2-40B4-BE49-F238E27FC236}">
                <a16:creationId xmlns:a16="http://schemas.microsoft.com/office/drawing/2014/main" id="{BF2A01B9-B694-89AA-7014-FC5C1C1685BF}"/>
              </a:ext>
            </a:extLst>
          </p:cNvPr>
          <p:cNvSpPr txBox="1"/>
          <p:nvPr/>
        </p:nvSpPr>
        <p:spPr>
          <a:xfrm>
            <a:off x="688256" y="2197547"/>
            <a:ext cx="4313425" cy="400110"/>
          </a:xfrm>
          <a:prstGeom prst="rect">
            <a:avLst/>
          </a:prstGeom>
          <a:solidFill>
            <a:schemeClr val="accent4">
              <a:lumMod val="40000"/>
              <a:lumOff val="60000"/>
            </a:schemeClr>
          </a:solidFill>
        </p:spPr>
        <p:txBody>
          <a:bodyPr wrap="none" rtlCol="0">
            <a:spAutoFit/>
          </a:bodyPr>
          <a:lstStyle/>
          <a:p>
            <a:r>
              <a:rPr lang="en-US" sz="2000" b="1" dirty="0"/>
              <a:t>The FILE has been deleted successfully </a:t>
            </a:r>
            <a:endParaRPr lang="en-IN" sz="2000" b="1" dirty="0"/>
          </a:p>
        </p:txBody>
      </p:sp>
      <p:pic>
        <p:nvPicPr>
          <p:cNvPr id="10" name="Picture 9">
            <a:extLst>
              <a:ext uri="{FF2B5EF4-FFF2-40B4-BE49-F238E27FC236}">
                <a16:creationId xmlns:a16="http://schemas.microsoft.com/office/drawing/2014/main" id="{F35AAA66-4A30-5E74-F560-BF9681792E3A}"/>
              </a:ext>
            </a:extLst>
          </p:cNvPr>
          <p:cNvPicPr>
            <a:picLocks noChangeAspect="1"/>
          </p:cNvPicPr>
          <p:nvPr/>
        </p:nvPicPr>
        <p:blipFill>
          <a:blip r:embed="rId4"/>
          <a:stretch>
            <a:fillRect/>
          </a:stretch>
        </p:blipFill>
        <p:spPr>
          <a:xfrm>
            <a:off x="4860617" y="3789599"/>
            <a:ext cx="5997674" cy="2852092"/>
          </a:xfrm>
          <a:prstGeom prst="rect">
            <a:avLst/>
          </a:prstGeom>
        </p:spPr>
      </p:pic>
      <p:sp>
        <p:nvSpPr>
          <p:cNvPr id="13" name="TextBox 12">
            <a:extLst>
              <a:ext uri="{FF2B5EF4-FFF2-40B4-BE49-F238E27FC236}">
                <a16:creationId xmlns:a16="http://schemas.microsoft.com/office/drawing/2014/main" id="{EB1C3609-7F49-094B-604F-3AB4FE5BD16B}"/>
              </a:ext>
            </a:extLst>
          </p:cNvPr>
          <p:cNvSpPr txBox="1"/>
          <p:nvPr/>
        </p:nvSpPr>
        <p:spPr>
          <a:xfrm>
            <a:off x="672073" y="4337584"/>
            <a:ext cx="3595127" cy="646331"/>
          </a:xfrm>
          <a:prstGeom prst="rect">
            <a:avLst/>
          </a:prstGeom>
          <a:solidFill>
            <a:schemeClr val="accent4">
              <a:lumMod val="40000"/>
              <a:lumOff val="60000"/>
            </a:schemeClr>
          </a:solidFill>
        </p:spPr>
        <p:txBody>
          <a:bodyPr wrap="square">
            <a:spAutoFit/>
          </a:bodyPr>
          <a:lstStyle/>
          <a:p>
            <a:r>
              <a:rPr lang="en-US" b="1" dirty="0"/>
              <a:t>Verifying through the AWS Management Console</a:t>
            </a:r>
            <a:endParaRPr lang="en-IN" b="1" dirty="0"/>
          </a:p>
        </p:txBody>
      </p:sp>
      <p:cxnSp>
        <p:nvCxnSpPr>
          <p:cNvPr id="15" name="Connector: Elbow 14">
            <a:extLst>
              <a:ext uri="{FF2B5EF4-FFF2-40B4-BE49-F238E27FC236}">
                <a16:creationId xmlns:a16="http://schemas.microsoft.com/office/drawing/2014/main" id="{DE90BB7D-1E66-E769-1DD7-0E12E4FAC43D}"/>
              </a:ext>
            </a:extLst>
          </p:cNvPr>
          <p:cNvCxnSpPr>
            <a:stCxn id="13" idx="2"/>
            <a:endCxn id="10" idx="1"/>
          </p:cNvCxnSpPr>
          <p:nvPr/>
        </p:nvCxnSpPr>
        <p:spPr>
          <a:xfrm rot="16200000" flipH="1">
            <a:off x="3549262" y="3904290"/>
            <a:ext cx="231730" cy="2390980"/>
          </a:xfrm>
          <a:prstGeom prst="bentConnector2">
            <a:avLst/>
          </a:prstGeom>
          <a:ln>
            <a:tailEnd type="triangle"/>
          </a:ln>
          <a:effectLst>
            <a:glow rad="1016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3330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E16C8-918E-3ECC-84A7-FB8C90879372}"/>
              </a:ext>
            </a:extLst>
          </p:cNvPr>
          <p:cNvPicPr>
            <a:picLocks noChangeAspect="1"/>
          </p:cNvPicPr>
          <p:nvPr/>
        </p:nvPicPr>
        <p:blipFill>
          <a:blip r:embed="rId2"/>
          <a:stretch>
            <a:fillRect/>
          </a:stretch>
        </p:blipFill>
        <p:spPr>
          <a:xfrm>
            <a:off x="580104" y="863939"/>
            <a:ext cx="10245213" cy="1047750"/>
          </a:xfrm>
          <a:prstGeom prst="rect">
            <a:avLst/>
          </a:prstGeom>
        </p:spPr>
      </p:pic>
      <p:sp>
        <p:nvSpPr>
          <p:cNvPr id="5" name="TextBox 4">
            <a:extLst>
              <a:ext uri="{FF2B5EF4-FFF2-40B4-BE49-F238E27FC236}">
                <a16:creationId xmlns:a16="http://schemas.microsoft.com/office/drawing/2014/main" id="{8627BD43-A7FF-8657-66A2-30C645A8D139}"/>
              </a:ext>
            </a:extLst>
          </p:cNvPr>
          <p:cNvSpPr txBox="1"/>
          <p:nvPr/>
        </p:nvSpPr>
        <p:spPr>
          <a:xfrm>
            <a:off x="580104" y="217608"/>
            <a:ext cx="6096000" cy="646331"/>
          </a:xfrm>
          <a:prstGeom prst="rect">
            <a:avLst/>
          </a:prstGeom>
          <a:solidFill>
            <a:schemeClr val="accent1">
              <a:lumMod val="20000"/>
              <a:lumOff val="80000"/>
            </a:schemeClr>
          </a:solidFill>
        </p:spPr>
        <p:txBody>
          <a:bodyPr wrap="square">
            <a:spAutoFit/>
          </a:bodyPr>
          <a:lstStyle/>
          <a:p>
            <a:r>
              <a:rPr lang="en-US" sz="1800" b="1" dirty="0"/>
              <a:t>Now DELETING the </a:t>
            </a:r>
            <a:r>
              <a:rPr lang="en-US" b="1" dirty="0"/>
              <a:t>BUCKET</a:t>
            </a:r>
            <a:r>
              <a:rPr lang="en-US" sz="1800" b="1" dirty="0"/>
              <a:t> </a:t>
            </a:r>
          </a:p>
          <a:p>
            <a:r>
              <a:rPr lang="en-US" sz="1800" b="1" dirty="0"/>
              <a:t>Just replace the ‘rm’ with ‘</a:t>
            </a:r>
            <a:r>
              <a:rPr lang="en-US" sz="1800" b="1" dirty="0" err="1"/>
              <a:t>rb</a:t>
            </a:r>
            <a:r>
              <a:rPr lang="en-US" sz="1800" b="1" dirty="0"/>
              <a:t>’ to delete </a:t>
            </a:r>
            <a:r>
              <a:rPr lang="en-US" b="1" dirty="0"/>
              <a:t>BUCKET</a:t>
            </a:r>
            <a:endParaRPr lang="en-IN" sz="1800" b="1" dirty="0"/>
          </a:p>
        </p:txBody>
      </p:sp>
      <p:pic>
        <p:nvPicPr>
          <p:cNvPr id="7" name="Picture 6">
            <a:extLst>
              <a:ext uri="{FF2B5EF4-FFF2-40B4-BE49-F238E27FC236}">
                <a16:creationId xmlns:a16="http://schemas.microsoft.com/office/drawing/2014/main" id="{169A9F16-7712-4DD2-FAC5-D338F674B2F4}"/>
              </a:ext>
            </a:extLst>
          </p:cNvPr>
          <p:cNvPicPr>
            <a:picLocks noChangeAspect="1"/>
          </p:cNvPicPr>
          <p:nvPr/>
        </p:nvPicPr>
        <p:blipFill>
          <a:blip r:embed="rId3"/>
          <a:stretch>
            <a:fillRect/>
          </a:stretch>
        </p:blipFill>
        <p:spPr>
          <a:xfrm>
            <a:off x="580103" y="2408407"/>
            <a:ext cx="10245213" cy="1047750"/>
          </a:xfrm>
          <a:prstGeom prst="rect">
            <a:avLst/>
          </a:prstGeom>
        </p:spPr>
      </p:pic>
      <p:sp>
        <p:nvSpPr>
          <p:cNvPr id="8" name="TextBox 7">
            <a:extLst>
              <a:ext uri="{FF2B5EF4-FFF2-40B4-BE49-F238E27FC236}">
                <a16:creationId xmlns:a16="http://schemas.microsoft.com/office/drawing/2014/main" id="{17C2DB07-A020-C6BF-6FA3-06AA1ADE673A}"/>
              </a:ext>
            </a:extLst>
          </p:cNvPr>
          <p:cNvSpPr txBox="1"/>
          <p:nvPr/>
        </p:nvSpPr>
        <p:spPr>
          <a:xfrm>
            <a:off x="580104" y="2008297"/>
            <a:ext cx="4729315" cy="400110"/>
          </a:xfrm>
          <a:prstGeom prst="rect">
            <a:avLst/>
          </a:prstGeom>
          <a:solidFill>
            <a:schemeClr val="accent4">
              <a:lumMod val="40000"/>
              <a:lumOff val="60000"/>
            </a:schemeClr>
          </a:solidFill>
        </p:spPr>
        <p:txBody>
          <a:bodyPr wrap="square" rtlCol="0">
            <a:spAutoFit/>
          </a:bodyPr>
          <a:lstStyle/>
          <a:p>
            <a:r>
              <a:rPr lang="en-US" sz="2000" b="1" dirty="0"/>
              <a:t>The BUCKET has been deleted successfully </a:t>
            </a:r>
            <a:endParaRPr lang="en-IN" sz="2000" b="1" dirty="0"/>
          </a:p>
        </p:txBody>
      </p:sp>
      <p:pic>
        <p:nvPicPr>
          <p:cNvPr id="12" name="Picture 11">
            <a:extLst>
              <a:ext uri="{FF2B5EF4-FFF2-40B4-BE49-F238E27FC236}">
                <a16:creationId xmlns:a16="http://schemas.microsoft.com/office/drawing/2014/main" id="{3551F0D3-7845-0653-ED04-0DD85CFE5C91}"/>
              </a:ext>
            </a:extLst>
          </p:cNvPr>
          <p:cNvPicPr>
            <a:picLocks noChangeAspect="1"/>
          </p:cNvPicPr>
          <p:nvPr/>
        </p:nvPicPr>
        <p:blipFill>
          <a:blip r:embed="rId4"/>
          <a:stretch>
            <a:fillRect/>
          </a:stretch>
        </p:blipFill>
        <p:spPr>
          <a:xfrm>
            <a:off x="580103" y="4152930"/>
            <a:ext cx="4027848" cy="2387346"/>
          </a:xfrm>
          <a:prstGeom prst="rect">
            <a:avLst/>
          </a:prstGeom>
        </p:spPr>
      </p:pic>
      <p:sp>
        <p:nvSpPr>
          <p:cNvPr id="13" name="TextBox 12">
            <a:extLst>
              <a:ext uri="{FF2B5EF4-FFF2-40B4-BE49-F238E27FC236}">
                <a16:creationId xmlns:a16="http://schemas.microsoft.com/office/drawing/2014/main" id="{FDC249B2-955F-36A4-4E9C-7F8A15D99192}"/>
              </a:ext>
            </a:extLst>
          </p:cNvPr>
          <p:cNvSpPr txBox="1"/>
          <p:nvPr/>
        </p:nvSpPr>
        <p:spPr>
          <a:xfrm>
            <a:off x="580103" y="3752820"/>
            <a:ext cx="2494016" cy="400110"/>
          </a:xfrm>
          <a:prstGeom prst="rect">
            <a:avLst/>
          </a:prstGeom>
          <a:solidFill>
            <a:schemeClr val="accent4">
              <a:lumMod val="40000"/>
              <a:lumOff val="60000"/>
            </a:schemeClr>
          </a:solidFill>
        </p:spPr>
        <p:txBody>
          <a:bodyPr wrap="none" rtlCol="0">
            <a:spAutoFit/>
          </a:bodyPr>
          <a:lstStyle/>
          <a:p>
            <a:r>
              <a:rPr lang="en-US" sz="2000" b="1" dirty="0"/>
              <a:t>Verifying from the CLI</a:t>
            </a:r>
            <a:endParaRPr lang="en-IN" sz="2000" b="1" dirty="0"/>
          </a:p>
        </p:txBody>
      </p:sp>
      <p:pic>
        <p:nvPicPr>
          <p:cNvPr id="15" name="Picture 14">
            <a:extLst>
              <a:ext uri="{FF2B5EF4-FFF2-40B4-BE49-F238E27FC236}">
                <a16:creationId xmlns:a16="http://schemas.microsoft.com/office/drawing/2014/main" id="{8CA06253-5E3F-2386-7850-CB7F2FD8488F}"/>
              </a:ext>
            </a:extLst>
          </p:cNvPr>
          <p:cNvPicPr>
            <a:picLocks noChangeAspect="1"/>
          </p:cNvPicPr>
          <p:nvPr/>
        </p:nvPicPr>
        <p:blipFill>
          <a:blip r:embed="rId5"/>
          <a:stretch>
            <a:fillRect/>
          </a:stretch>
        </p:blipFill>
        <p:spPr>
          <a:xfrm>
            <a:off x="6096000" y="4085726"/>
            <a:ext cx="5152103" cy="2627036"/>
          </a:xfrm>
          <a:prstGeom prst="rect">
            <a:avLst/>
          </a:prstGeom>
        </p:spPr>
      </p:pic>
      <p:sp>
        <p:nvSpPr>
          <p:cNvPr id="16" name="TextBox 15">
            <a:extLst>
              <a:ext uri="{FF2B5EF4-FFF2-40B4-BE49-F238E27FC236}">
                <a16:creationId xmlns:a16="http://schemas.microsoft.com/office/drawing/2014/main" id="{B262E174-336F-E1C3-C483-B2819FD38D66}"/>
              </a:ext>
            </a:extLst>
          </p:cNvPr>
          <p:cNvSpPr txBox="1"/>
          <p:nvPr/>
        </p:nvSpPr>
        <p:spPr>
          <a:xfrm>
            <a:off x="6096000" y="3685616"/>
            <a:ext cx="5064848" cy="400110"/>
          </a:xfrm>
          <a:prstGeom prst="rect">
            <a:avLst/>
          </a:prstGeom>
          <a:solidFill>
            <a:schemeClr val="accent4">
              <a:lumMod val="40000"/>
              <a:lumOff val="60000"/>
            </a:schemeClr>
          </a:solidFill>
        </p:spPr>
        <p:txBody>
          <a:bodyPr wrap="none" rtlCol="0">
            <a:spAutoFit/>
          </a:bodyPr>
          <a:lstStyle/>
          <a:p>
            <a:r>
              <a:rPr lang="en-US" sz="2000" b="1" dirty="0"/>
              <a:t>Verifying from the AWS Management Console</a:t>
            </a:r>
            <a:endParaRPr lang="en-IN" sz="2000" b="1" dirty="0"/>
          </a:p>
        </p:txBody>
      </p:sp>
    </p:spTree>
    <p:extLst>
      <p:ext uri="{BB962C8B-B14F-4D97-AF65-F5344CB8AC3E}">
        <p14:creationId xmlns:p14="http://schemas.microsoft.com/office/powerpoint/2010/main" val="424867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562B72-BCF2-27E5-585F-7D55E08A0C35}"/>
              </a:ext>
            </a:extLst>
          </p:cNvPr>
          <p:cNvSpPr>
            <a:spLocks noChangeArrowheads="1"/>
          </p:cNvSpPr>
          <p:nvPr/>
        </p:nvSpPr>
        <p:spPr bwMode="auto">
          <a:xfrm>
            <a:off x="671621" y="114004"/>
            <a:ext cx="10419168" cy="3185487"/>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Lessons Learned: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S3 Bucket Default Region: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rPr>
              <a:t>One thing I learned during this project was that if you don’t specify a region when creating an S3 bucket, AWS assigns it to a default region—usually </a:t>
            </a:r>
            <a:r>
              <a:rPr kumimoji="0" lang="en-US" altLang="en-US" b="0" i="0" u="none" strike="noStrike" cap="none" normalizeH="0" baseline="0" dirty="0">
                <a:ln>
                  <a:noFill/>
                </a:ln>
                <a:solidFill>
                  <a:schemeClr val="tx1"/>
                </a:solidFill>
                <a:effectLst/>
                <a:cs typeface="Arial" panose="020B0604020202020204" pitchFamily="34" charset="0"/>
              </a:rPr>
              <a:t>us-east-1. This wasn’t something I had considered at first, but it made me realize how important it is to choose the right region, especially for things like performance and cost optimization. Going forward, I’ll make sure to explicitly set the region using the</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cs typeface="Arial" panose="020B0604020202020204" pitchFamily="34" charset="0"/>
              </a:rPr>
              <a:t> --region flag to avoid any surprises and to make sure the resources are set up exactly where I need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8F27A5F-F625-97FA-4270-6924F56328D3}"/>
              </a:ext>
            </a:extLst>
          </p:cNvPr>
          <p:cNvPicPr>
            <a:picLocks noChangeAspect="1"/>
          </p:cNvPicPr>
          <p:nvPr/>
        </p:nvPicPr>
        <p:blipFill>
          <a:blip r:embed="rId2"/>
          <a:stretch>
            <a:fillRect/>
          </a:stretch>
        </p:blipFill>
        <p:spPr>
          <a:xfrm>
            <a:off x="128280" y="4045573"/>
            <a:ext cx="11325225" cy="2238375"/>
          </a:xfrm>
          <a:prstGeom prst="rect">
            <a:avLst/>
          </a:prstGeom>
        </p:spPr>
      </p:pic>
      <p:graphicFrame>
        <p:nvGraphicFramePr>
          <p:cNvPr id="5" name="Object 4">
            <a:hlinkClick r:id="rId3" tooltip="Reference of this Screenshort"/>
            <a:extLst>
              <a:ext uri="{FF2B5EF4-FFF2-40B4-BE49-F238E27FC236}">
                <a16:creationId xmlns:a16="http://schemas.microsoft.com/office/drawing/2014/main" id="{4CCA9FE8-B019-2E6B-8BD2-126A928841F3}"/>
              </a:ext>
            </a:extLst>
          </p:cNvPr>
          <p:cNvGraphicFramePr>
            <a:graphicFrameLocks noChangeAspect="1"/>
          </p:cNvGraphicFramePr>
          <p:nvPr>
            <p:extLst>
              <p:ext uri="{D42A27DB-BD31-4B8C-83A1-F6EECF244321}">
                <p14:modId xmlns:p14="http://schemas.microsoft.com/office/powerpoint/2010/main" val="3416810049"/>
              </p:ext>
            </p:extLst>
          </p:nvPr>
        </p:nvGraphicFramePr>
        <p:xfrm>
          <a:off x="6086475" y="3417888"/>
          <a:ext cx="19050" cy="19050"/>
        </p:xfrm>
        <a:graphic>
          <a:graphicData uri="http://schemas.openxmlformats.org/presentationml/2006/ole">
            <mc:AlternateContent xmlns:mc="http://schemas.openxmlformats.org/markup-compatibility/2006">
              <mc:Choice xmlns:v="urn:schemas-microsoft-com:vml" Requires="v">
                <p:oleObj name="HTML Document" r:id="rId4" imgW="0" imgH="0" progId="htmlfile">
                  <p:link updateAutomatic="1"/>
                </p:oleObj>
              </mc:Choice>
              <mc:Fallback>
                <p:oleObj name="HTML Document" r:id="rId4" imgW="0" imgH="0" progId="htmlfile">
                  <p:link updateAutomatic="1"/>
                  <p:pic>
                    <p:nvPicPr>
                      <p:cNvPr id="0" name=""/>
                      <p:cNvPicPr/>
                      <p:nvPr/>
                    </p:nvPicPr>
                    <p:blipFill>
                      <a:blip r:embed="rId5"/>
                      <a:stretch>
                        <a:fillRect/>
                      </a:stretch>
                    </p:blipFill>
                    <p:spPr>
                      <a:xfrm>
                        <a:off x="6086475" y="3417888"/>
                        <a:ext cx="19050" cy="1905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5FAE3935-2F8B-21F4-BB5A-DD4284CAE24C}"/>
              </a:ext>
            </a:extLst>
          </p:cNvPr>
          <p:cNvSpPr txBox="1"/>
          <p:nvPr/>
        </p:nvSpPr>
        <p:spPr>
          <a:xfrm>
            <a:off x="914401" y="3556590"/>
            <a:ext cx="2930012" cy="369332"/>
          </a:xfrm>
          <a:prstGeom prst="rect">
            <a:avLst/>
          </a:prstGeom>
          <a:noFill/>
        </p:spPr>
        <p:txBody>
          <a:bodyPr wrap="square">
            <a:spAutoFit/>
          </a:bodyPr>
          <a:lstStyle/>
          <a:p>
            <a:r>
              <a:rPr lang="en-US" dirty="0">
                <a:hlinkClick r:id="rId3"/>
              </a:rPr>
              <a:t>Reference of this </a:t>
            </a:r>
            <a:r>
              <a:rPr lang="en-US" dirty="0" err="1">
                <a:hlinkClick r:id="rId3"/>
              </a:rPr>
              <a:t>Screenshort</a:t>
            </a:r>
            <a:endParaRPr lang="en-IN" dirty="0"/>
          </a:p>
        </p:txBody>
      </p:sp>
    </p:spTree>
    <p:extLst>
      <p:ext uri="{BB962C8B-B14F-4D97-AF65-F5344CB8AC3E}">
        <p14:creationId xmlns:p14="http://schemas.microsoft.com/office/powerpoint/2010/main" val="148921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410052-20EA-5294-53EB-BE1D8233105C}"/>
              </a:ext>
            </a:extLst>
          </p:cNvPr>
          <p:cNvSpPr txBox="1"/>
          <p:nvPr/>
        </p:nvSpPr>
        <p:spPr>
          <a:xfrm>
            <a:off x="629265" y="370687"/>
            <a:ext cx="6096000" cy="2062103"/>
          </a:xfrm>
          <a:prstGeom prst="rect">
            <a:avLst/>
          </a:prstGeom>
          <a:noFill/>
        </p:spPr>
        <p:txBody>
          <a:bodyPr wrap="square">
            <a:spAutoFit/>
          </a:bodyPr>
          <a:lstStyle/>
          <a:p>
            <a:r>
              <a:rPr lang="en-US" sz="2000" b="1" dirty="0"/>
              <a:t>References:</a:t>
            </a:r>
          </a:p>
          <a:p>
            <a:pPr>
              <a:buFont typeface="+mj-lt"/>
              <a:buAutoNum type="arabicPeriod"/>
            </a:pPr>
            <a:r>
              <a:rPr lang="en-US" b="1" dirty="0"/>
              <a:t>AWS CLI Installation:</a:t>
            </a:r>
            <a:endParaRPr lang="en-US" dirty="0"/>
          </a:p>
          <a:p>
            <a:pPr marL="742950" lvl="1" indent="-285750">
              <a:buFont typeface="+mj-lt"/>
              <a:buAutoNum type="arabicPeriod"/>
            </a:pPr>
            <a:r>
              <a:rPr lang="en-US" dirty="0">
                <a:hlinkClick r:id="rId2"/>
              </a:rPr>
              <a:t>AWS CLI Installation Guide (Windows, macOS, Linux)</a:t>
            </a:r>
            <a:endParaRPr lang="en-US" dirty="0"/>
          </a:p>
          <a:p>
            <a:pPr>
              <a:buFont typeface="+mj-lt"/>
              <a:buAutoNum type="arabicPeriod"/>
            </a:pPr>
            <a:r>
              <a:rPr lang="en-US" b="1" dirty="0"/>
              <a:t>AWS S3 CLI Documentation:</a:t>
            </a:r>
            <a:endParaRPr lang="en-US" dirty="0"/>
          </a:p>
          <a:p>
            <a:pPr marL="742950" lvl="1" indent="-285750">
              <a:buFont typeface="+mj-lt"/>
              <a:buAutoNum type="arabicPeriod"/>
            </a:pPr>
            <a:r>
              <a:rPr lang="en-US" dirty="0">
                <a:hlinkClick r:id="rId3"/>
              </a:rPr>
              <a:t>AWS S3 CLI Command Reference</a:t>
            </a:r>
            <a:endParaRPr lang="en-US" dirty="0"/>
          </a:p>
          <a:p>
            <a:pPr>
              <a:buFont typeface="+mj-lt"/>
              <a:buAutoNum type="arabicPeriod"/>
            </a:pPr>
            <a:r>
              <a:rPr lang="en-US" b="1" dirty="0"/>
              <a:t>Commands Used in the Project:</a:t>
            </a:r>
            <a:endParaRPr lang="en-US" dirty="0"/>
          </a:p>
          <a:p>
            <a:pPr marL="742950" lvl="1" indent="-285750">
              <a:buFont typeface="Wingdings" panose="05000000000000000000" pitchFamily="2" charset="2"/>
              <a:buChar char="§"/>
            </a:pPr>
            <a:r>
              <a:rPr lang="en-US" b="1" dirty="0"/>
              <a:t>   Create S3 Bucket:</a:t>
            </a:r>
            <a:endParaRPr lang="en-US" dirty="0"/>
          </a:p>
        </p:txBody>
      </p:sp>
      <p:sp>
        <p:nvSpPr>
          <p:cNvPr id="8" name="TextBox 7">
            <a:extLst>
              <a:ext uri="{FF2B5EF4-FFF2-40B4-BE49-F238E27FC236}">
                <a16:creationId xmlns:a16="http://schemas.microsoft.com/office/drawing/2014/main" id="{A150BB97-E143-8321-0BC2-8905CDA48D7F}"/>
              </a:ext>
            </a:extLst>
          </p:cNvPr>
          <p:cNvSpPr txBox="1"/>
          <p:nvPr/>
        </p:nvSpPr>
        <p:spPr>
          <a:xfrm>
            <a:off x="1395663" y="2432790"/>
            <a:ext cx="5165558" cy="369332"/>
          </a:xfrm>
          <a:prstGeom prst="rect">
            <a:avLst/>
          </a:prstGeom>
          <a:noFill/>
        </p:spPr>
        <p:txBody>
          <a:bodyPr wrap="square">
            <a:spAutoFit/>
          </a:bodyPr>
          <a:lstStyle/>
          <a:p>
            <a:r>
              <a:rPr lang="en-US" dirty="0" err="1"/>
              <a:t>aws</a:t>
            </a:r>
            <a:r>
              <a:rPr lang="en-US" dirty="0"/>
              <a:t> s3 mb s3://your-bucket-name --region us-east-1</a:t>
            </a:r>
            <a:endParaRPr lang="en-IN" dirty="0"/>
          </a:p>
        </p:txBody>
      </p:sp>
      <p:sp>
        <p:nvSpPr>
          <p:cNvPr id="10" name="TextBox 9">
            <a:extLst>
              <a:ext uri="{FF2B5EF4-FFF2-40B4-BE49-F238E27FC236}">
                <a16:creationId xmlns:a16="http://schemas.microsoft.com/office/drawing/2014/main" id="{39DADA49-ACC3-3729-CAC4-747692F451F8}"/>
              </a:ext>
            </a:extLst>
          </p:cNvPr>
          <p:cNvSpPr txBox="1"/>
          <p:nvPr/>
        </p:nvSpPr>
        <p:spPr>
          <a:xfrm>
            <a:off x="1395663" y="2862280"/>
            <a:ext cx="4186989" cy="369332"/>
          </a:xfrm>
          <a:prstGeom prst="rect">
            <a:avLst/>
          </a:prstGeom>
          <a:noFill/>
        </p:spPr>
        <p:txBody>
          <a:bodyPr wrap="square">
            <a:spAutoFit/>
          </a:bodyPr>
          <a:lstStyle/>
          <a:p>
            <a:r>
              <a:rPr lang="en-US" dirty="0"/>
              <a:t>Reference: </a:t>
            </a:r>
            <a:r>
              <a:rPr lang="en-US" dirty="0">
                <a:hlinkClick r:id="rId4"/>
              </a:rPr>
              <a:t>AWS S3 CLI: mb (Make Bucket)</a:t>
            </a:r>
            <a:endParaRPr lang="en-IN" dirty="0"/>
          </a:p>
        </p:txBody>
      </p:sp>
      <p:sp>
        <p:nvSpPr>
          <p:cNvPr id="12" name="TextBox 11">
            <a:extLst>
              <a:ext uri="{FF2B5EF4-FFF2-40B4-BE49-F238E27FC236}">
                <a16:creationId xmlns:a16="http://schemas.microsoft.com/office/drawing/2014/main" id="{85684C0F-2EFB-7A8A-0193-7569522F7FE6}"/>
              </a:ext>
            </a:extLst>
          </p:cNvPr>
          <p:cNvSpPr txBox="1"/>
          <p:nvPr/>
        </p:nvSpPr>
        <p:spPr>
          <a:xfrm>
            <a:off x="1395663" y="3211559"/>
            <a:ext cx="1976802" cy="369332"/>
          </a:xfrm>
          <a:prstGeom prst="rect">
            <a:avLst/>
          </a:prstGeom>
          <a:noFill/>
        </p:spPr>
        <p:txBody>
          <a:bodyPr wrap="square">
            <a:spAutoFit/>
          </a:bodyPr>
          <a:lstStyle/>
          <a:p>
            <a:pPr marL="285750" indent="-285750">
              <a:buFont typeface="Wingdings" panose="05000000000000000000" pitchFamily="2" charset="2"/>
              <a:buChar char="§"/>
            </a:pPr>
            <a:r>
              <a:rPr lang="en-IN" b="1" dirty="0"/>
              <a:t>List S3 Buckets:</a:t>
            </a:r>
          </a:p>
        </p:txBody>
      </p:sp>
      <p:sp>
        <p:nvSpPr>
          <p:cNvPr id="14" name="TextBox 13">
            <a:extLst>
              <a:ext uri="{FF2B5EF4-FFF2-40B4-BE49-F238E27FC236}">
                <a16:creationId xmlns:a16="http://schemas.microsoft.com/office/drawing/2014/main" id="{0C83A0EE-A3E4-7FCF-B912-074F76451C8C}"/>
              </a:ext>
            </a:extLst>
          </p:cNvPr>
          <p:cNvSpPr txBox="1"/>
          <p:nvPr/>
        </p:nvSpPr>
        <p:spPr>
          <a:xfrm>
            <a:off x="1395663" y="3560838"/>
            <a:ext cx="1026695" cy="369332"/>
          </a:xfrm>
          <a:prstGeom prst="rect">
            <a:avLst/>
          </a:prstGeom>
          <a:noFill/>
        </p:spPr>
        <p:txBody>
          <a:bodyPr wrap="square">
            <a:spAutoFit/>
          </a:bodyPr>
          <a:lstStyle/>
          <a:p>
            <a:r>
              <a:rPr lang="en-IN" dirty="0" err="1"/>
              <a:t>aws</a:t>
            </a:r>
            <a:r>
              <a:rPr lang="en-IN" dirty="0"/>
              <a:t> s3 ls</a:t>
            </a:r>
          </a:p>
        </p:txBody>
      </p:sp>
      <p:sp>
        <p:nvSpPr>
          <p:cNvPr id="16" name="TextBox 15">
            <a:extLst>
              <a:ext uri="{FF2B5EF4-FFF2-40B4-BE49-F238E27FC236}">
                <a16:creationId xmlns:a16="http://schemas.microsoft.com/office/drawing/2014/main" id="{7AC9354F-B78D-D744-4493-D108A1F9F5EE}"/>
              </a:ext>
            </a:extLst>
          </p:cNvPr>
          <p:cNvSpPr txBox="1"/>
          <p:nvPr/>
        </p:nvSpPr>
        <p:spPr>
          <a:xfrm>
            <a:off x="1395663" y="3910117"/>
            <a:ext cx="6096000" cy="369332"/>
          </a:xfrm>
          <a:prstGeom prst="rect">
            <a:avLst/>
          </a:prstGeom>
          <a:noFill/>
        </p:spPr>
        <p:txBody>
          <a:bodyPr wrap="square">
            <a:spAutoFit/>
          </a:bodyPr>
          <a:lstStyle/>
          <a:p>
            <a:r>
              <a:rPr lang="en-US" dirty="0"/>
              <a:t>Reference: </a:t>
            </a:r>
            <a:r>
              <a:rPr lang="en-US" dirty="0">
                <a:hlinkClick r:id="rId5"/>
              </a:rPr>
              <a:t>AWS S3 CLI: ls (List Buckets/Objects)</a:t>
            </a:r>
            <a:endParaRPr lang="en-IN" dirty="0"/>
          </a:p>
        </p:txBody>
      </p:sp>
      <p:sp>
        <p:nvSpPr>
          <p:cNvPr id="18" name="TextBox 17">
            <a:extLst>
              <a:ext uri="{FF2B5EF4-FFF2-40B4-BE49-F238E27FC236}">
                <a16:creationId xmlns:a16="http://schemas.microsoft.com/office/drawing/2014/main" id="{AAAA3798-6750-A5CE-FAAC-3FFE9F34F6ED}"/>
              </a:ext>
            </a:extLst>
          </p:cNvPr>
          <p:cNvSpPr txBox="1"/>
          <p:nvPr/>
        </p:nvSpPr>
        <p:spPr>
          <a:xfrm>
            <a:off x="1395663" y="4372294"/>
            <a:ext cx="2989524" cy="369332"/>
          </a:xfrm>
          <a:prstGeom prst="rect">
            <a:avLst/>
          </a:prstGeom>
          <a:noFill/>
        </p:spPr>
        <p:txBody>
          <a:bodyPr wrap="square">
            <a:spAutoFit/>
          </a:bodyPr>
          <a:lstStyle/>
          <a:p>
            <a:pPr marL="285750" indent="-285750">
              <a:buFont typeface="Wingdings" panose="05000000000000000000" pitchFamily="2" charset="2"/>
              <a:buChar char="§"/>
            </a:pPr>
            <a:r>
              <a:rPr lang="en-US" b="1" dirty="0"/>
              <a:t>Upload File to S3 Bucket:</a:t>
            </a:r>
            <a:endParaRPr lang="en-IN" b="1" dirty="0"/>
          </a:p>
        </p:txBody>
      </p:sp>
      <p:sp>
        <p:nvSpPr>
          <p:cNvPr id="20" name="TextBox 19">
            <a:extLst>
              <a:ext uri="{FF2B5EF4-FFF2-40B4-BE49-F238E27FC236}">
                <a16:creationId xmlns:a16="http://schemas.microsoft.com/office/drawing/2014/main" id="{AB803B75-A987-FB11-82DB-2CBEB291402A}"/>
              </a:ext>
            </a:extLst>
          </p:cNvPr>
          <p:cNvSpPr txBox="1"/>
          <p:nvPr/>
        </p:nvSpPr>
        <p:spPr>
          <a:xfrm>
            <a:off x="1395663" y="4834471"/>
            <a:ext cx="4588042" cy="369332"/>
          </a:xfrm>
          <a:prstGeom prst="rect">
            <a:avLst/>
          </a:prstGeom>
          <a:noFill/>
        </p:spPr>
        <p:txBody>
          <a:bodyPr wrap="square">
            <a:spAutoFit/>
          </a:bodyPr>
          <a:lstStyle/>
          <a:p>
            <a:r>
              <a:rPr lang="en-IN" dirty="0" err="1"/>
              <a:t>aws</a:t>
            </a:r>
            <a:r>
              <a:rPr lang="en-IN" dirty="0"/>
              <a:t> s3 cp your-file.txt s3://your-bucket-name/</a:t>
            </a:r>
          </a:p>
        </p:txBody>
      </p:sp>
      <p:sp>
        <p:nvSpPr>
          <p:cNvPr id="22" name="TextBox 21">
            <a:extLst>
              <a:ext uri="{FF2B5EF4-FFF2-40B4-BE49-F238E27FC236}">
                <a16:creationId xmlns:a16="http://schemas.microsoft.com/office/drawing/2014/main" id="{980DE18F-5931-5AAB-F9D8-2F9EBD8CDA7F}"/>
              </a:ext>
            </a:extLst>
          </p:cNvPr>
          <p:cNvSpPr txBox="1"/>
          <p:nvPr/>
        </p:nvSpPr>
        <p:spPr>
          <a:xfrm>
            <a:off x="1395663" y="5296648"/>
            <a:ext cx="3753853" cy="369332"/>
          </a:xfrm>
          <a:prstGeom prst="rect">
            <a:avLst/>
          </a:prstGeom>
          <a:noFill/>
        </p:spPr>
        <p:txBody>
          <a:bodyPr wrap="square">
            <a:spAutoFit/>
          </a:bodyPr>
          <a:lstStyle/>
          <a:p>
            <a:r>
              <a:rPr lang="en-US" dirty="0"/>
              <a:t>Reference: </a:t>
            </a:r>
            <a:r>
              <a:rPr lang="en-US" dirty="0">
                <a:hlinkClick r:id="rId6"/>
              </a:rPr>
              <a:t>AWS S3 CLI: cp (Copy Files)</a:t>
            </a:r>
            <a:endParaRPr lang="en-IN" dirty="0"/>
          </a:p>
        </p:txBody>
      </p:sp>
      <p:sp>
        <p:nvSpPr>
          <p:cNvPr id="24" name="TextBox 23">
            <a:extLst>
              <a:ext uri="{FF2B5EF4-FFF2-40B4-BE49-F238E27FC236}">
                <a16:creationId xmlns:a16="http://schemas.microsoft.com/office/drawing/2014/main" id="{0321632A-64EB-C6D9-C75D-A92EBCA1B222}"/>
              </a:ext>
            </a:extLst>
          </p:cNvPr>
          <p:cNvSpPr txBox="1"/>
          <p:nvPr/>
        </p:nvSpPr>
        <p:spPr>
          <a:xfrm>
            <a:off x="7571867" y="608623"/>
            <a:ext cx="6096000" cy="369332"/>
          </a:xfrm>
          <a:prstGeom prst="rect">
            <a:avLst/>
          </a:prstGeom>
          <a:noFill/>
        </p:spPr>
        <p:txBody>
          <a:bodyPr wrap="square">
            <a:spAutoFit/>
          </a:bodyPr>
          <a:lstStyle/>
          <a:p>
            <a:pPr marL="285750" indent="-285750">
              <a:buFont typeface="Wingdings" panose="05000000000000000000" pitchFamily="2" charset="2"/>
              <a:buChar char="§"/>
            </a:pPr>
            <a:r>
              <a:rPr lang="en-US" b="1" dirty="0"/>
              <a:t>List Objects in S3 Bucket:</a:t>
            </a:r>
            <a:endParaRPr lang="en-IN" b="1" dirty="0"/>
          </a:p>
        </p:txBody>
      </p:sp>
      <p:sp>
        <p:nvSpPr>
          <p:cNvPr id="26" name="TextBox 25">
            <a:extLst>
              <a:ext uri="{FF2B5EF4-FFF2-40B4-BE49-F238E27FC236}">
                <a16:creationId xmlns:a16="http://schemas.microsoft.com/office/drawing/2014/main" id="{D765083D-C5FA-8100-16DF-A21BA2D94F84}"/>
              </a:ext>
            </a:extLst>
          </p:cNvPr>
          <p:cNvSpPr txBox="1"/>
          <p:nvPr/>
        </p:nvSpPr>
        <p:spPr>
          <a:xfrm>
            <a:off x="7651821" y="1015446"/>
            <a:ext cx="3400926" cy="369332"/>
          </a:xfrm>
          <a:prstGeom prst="rect">
            <a:avLst/>
          </a:prstGeom>
          <a:noFill/>
        </p:spPr>
        <p:txBody>
          <a:bodyPr wrap="square">
            <a:spAutoFit/>
          </a:bodyPr>
          <a:lstStyle/>
          <a:p>
            <a:r>
              <a:rPr lang="en-IN" dirty="0" err="1"/>
              <a:t>aws</a:t>
            </a:r>
            <a:r>
              <a:rPr lang="en-IN" dirty="0"/>
              <a:t> s3 ls s3://your-bucket-name/</a:t>
            </a:r>
          </a:p>
        </p:txBody>
      </p:sp>
      <p:sp>
        <p:nvSpPr>
          <p:cNvPr id="27" name="Rectangle 4">
            <a:extLst>
              <a:ext uri="{FF2B5EF4-FFF2-40B4-BE49-F238E27FC236}">
                <a16:creationId xmlns:a16="http://schemas.microsoft.com/office/drawing/2014/main" id="{C4D98803-DD18-ADBF-83FE-9DAA7ADDFC2B}"/>
              </a:ext>
            </a:extLst>
          </p:cNvPr>
          <p:cNvSpPr>
            <a:spLocks noChangeArrowheads="1"/>
          </p:cNvSpPr>
          <p:nvPr/>
        </p:nvSpPr>
        <p:spPr bwMode="auto">
          <a:xfrm>
            <a:off x="7571867" y="1434702"/>
            <a:ext cx="469577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Reference: </a:t>
            </a:r>
            <a:r>
              <a:rPr kumimoji="0" lang="en-US" altLang="en-US" sz="1600" b="0" i="0" u="none" strike="noStrike" cap="none" normalizeH="0" baseline="0" dirty="0">
                <a:ln>
                  <a:noFill/>
                </a:ln>
                <a:solidFill>
                  <a:schemeClr val="tx1"/>
                </a:solidFill>
                <a:effectLst/>
                <a:latin typeface="Arial" panose="020B0604020202020204" pitchFamily="34" charset="0"/>
                <a:hlinkClick r:id="rId5"/>
              </a:rPr>
              <a:t>AWS S3 CLI: ls (List Buckets/Objects)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5">
            <a:extLst>
              <a:ext uri="{FF2B5EF4-FFF2-40B4-BE49-F238E27FC236}">
                <a16:creationId xmlns:a16="http://schemas.microsoft.com/office/drawing/2014/main" id="{BB546AF6-53E8-7E9D-6C4B-94CEC841D2E5}"/>
              </a:ext>
            </a:extLst>
          </p:cNvPr>
          <p:cNvSpPr>
            <a:spLocks noChangeArrowheads="1"/>
          </p:cNvSpPr>
          <p:nvPr/>
        </p:nvSpPr>
        <p:spPr bwMode="auto">
          <a:xfrm>
            <a:off x="7571867" y="1960179"/>
            <a:ext cx="39994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Wingdings" panose="05000000000000000000" pitchFamily="2" charset="2"/>
              <a:buChar char="§"/>
            </a:pPr>
            <a:r>
              <a:rPr kumimoji="0" lang="en-US" altLang="en-US" b="1" i="0" u="none" strike="noStrike" cap="none" normalizeH="0" baseline="0" dirty="0">
                <a:ln>
                  <a:noFill/>
                </a:ln>
                <a:solidFill>
                  <a:schemeClr val="tx1"/>
                </a:solidFill>
                <a:effectLst/>
                <a:latin typeface="Arial" panose="020B0604020202020204" pitchFamily="34" charset="0"/>
              </a:rPr>
              <a:t>Delete File from S3 Bucket:</a:t>
            </a: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p:txBody>
      </p:sp>
      <p:sp>
        <p:nvSpPr>
          <p:cNvPr id="30" name="TextBox 29">
            <a:extLst>
              <a:ext uri="{FF2B5EF4-FFF2-40B4-BE49-F238E27FC236}">
                <a16:creationId xmlns:a16="http://schemas.microsoft.com/office/drawing/2014/main" id="{19C3D897-359E-3902-6003-27F067FDB7B0}"/>
              </a:ext>
            </a:extLst>
          </p:cNvPr>
          <p:cNvSpPr txBox="1"/>
          <p:nvPr/>
        </p:nvSpPr>
        <p:spPr>
          <a:xfrm>
            <a:off x="7587916" y="2377299"/>
            <a:ext cx="4604084" cy="369332"/>
          </a:xfrm>
          <a:prstGeom prst="rect">
            <a:avLst/>
          </a:prstGeom>
          <a:noFill/>
        </p:spPr>
        <p:txBody>
          <a:bodyPr wrap="square">
            <a:spAutoFit/>
          </a:bodyPr>
          <a:lstStyle/>
          <a:p>
            <a:r>
              <a:rPr lang="en-IN" dirty="0" err="1"/>
              <a:t>aws</a:t>
            </a:r>
            <a:r>
              <a:rPr lang="en-IN" dirty="0"/>
              <a:t> s3 rm s3://your-bucket-name/your-file.txt</a:t>
            </a:r>
          </a:p>
        </p:txBody>
      </p:sp>
      <p:sp>
        <p:nvSpPr>
          <p:cNvPr id="32" name="TextBox 31">
            <a:extLst>
              <a:ext uri="{FF2B5EF4-FFF2-40B4-BE49-F238E27FC236}">
                <a16:creationId xmlns:a16="http://schemas.microsoft.com/office/drawing/2014/main" id="{DC81170A-49D4-754F-EDC5-7F99B1E12607}"/>
              </a:ext>
            </a:extLst>
          </p:cNvPr>
          <p:cNvSpPr txBox="1"/>
          <p:nvPr/>
        </p:nvSpPr>
        <p:spPr>
          <a:xfrm>
            <a:off x="7603955" y="2780295"/>
            <a:ext cx="4186989" cy="369332"/>
          </a:xfrm>
          <a:prstGeom prst="rect">
            <a:avLst/>
          </a:prstGeom>
          <a:noFill/>
        </p:spPr>
        <p:txBody>
          <a:bodyPr wrap="square">
            <a:spAutoFit/>
          </a:bodyPr>
          <a:lstStyle/>
          <a:p>
            <a:r>
              <a:rPr lang="en-US" dirty="0"/>
              <a:t>Reference: </a:t>
            </a:r>
            <a:r>
              <a:rPr lang="en-US" dirty="0">
                <a:hlinkClick r:id="rId7"/>
              </a:rPr>
              <a:t>AWS S3 CLI: rm (Remove Files)</a:t>
            </a:r>
            <a:endParaRPr lang="en-IN" dirty="0"/>
          </a:p>
        </p:txBody>
      </p:sp>
      <p:sp>
        <p:nvSpPr>
          <p:cNvPr id="34" name="TextBox 33">
            <a:extLst>
              <a:ext uri="{FF2B5EF4-FFF2-40B4-BE49-F238E27FC236}">
                <a16:creationId xmlns:a16="http://schemas.microsoft.com/office/drawing/2014/main" id="{D3E1FEB2-6C3F-8D39-8A7C-B09A0DDB1F7E}"/>
              </a:ext>
            </a:extLst>
          </p:cNvPr>
          <p:cNvSpPr txBox="1"/>
          <p:nvPr/>
        </p:nvSpPr>
        <p:spPr>
          <a:xfrm>
            <a:off x="7658100" y="3191506"/>
            <a:ext cx="2149642" cy="369332"/>
          </a:xfrm>
          <a:prstGeom prst="rect">
            <a:avLst/>
          </a:prstGeom>
          <a:noFill/>
        </p:spPr>
        <p:txBody>
          <a:bodyPr wrap="square">
            <a:spAutoFit/>
          </a:bodyPr>
          <a:lstStyle/>
          <a:p>
            <a:pPr marL="285750" indent="-285750">
              <a:buFont typeface="Wingdings" panose="05000000000000000000" pitchFamily="2" charset="2"/>
              <a:buChar char="§"/>
            </a:pPr>
            <a:r>
              <a:rPr lang="en-IN" b="1" dirty="0"/>
              <a:t>Delete S3 Bucket:</a:t>
            </a:r>
          </a:p>
        </p:txBody>
      </p:sp>
      <p:sp>
        <p:nvSpPr>
          <p:cNvPr id="36" name="TextBox 35">
            <a:extLst>
              <a:ext uri="{FF2B5EF4-FFF2-40B4-BE49-F238E27FC236}">
                <a16:creationId xmlns:a16="http://schemas.microsoft.com/office/drawing/2014/main" id="{396D96EB-3E7A-B42C-E6AB-A4EE12BC3FDC}"/>
              </a:ext>
            </a:extLst>
          </p:cNvPr>
          <p:cNvSpPr txBox="1"/>
          <p:nvPr/>
        </p:nvSpPr>
        <p:spPr>
          <a:xfrm>
            <a:off x="7651821" y="3648794"/>
            <a:ext cx="4186989" cy="369332"/>
          </a:xfrm>
          <a:prstGeom prst="rect">
            <a:avLst/>
          </a:prstGeom>
          <a:noFill/>
        </p:spPr>
        <p:txBody>
          <a:bodyPr wrap="square">
            <a:spAutoFit/>
          </a:bodyPr>
          <a:lstStyle/>
          <a:p>
            <a:r>
              <a:rPr lang="en-IN" dirty="0" err="1"/>
              <a:t>aws</a:t>
            </a:r>
            <a:r>
              <a:rPr lang="en-IN" dirty="0"/>
              <a:t> s3 </a:t>
            </a:r>
            <a:r>
              <a:rPr lang="en-IN" dirty="0" err="1"/>
              <a:t>rb</a:t>
            </a:r>
            <a:r>
              <a:rPr lang="en-IN" dirty="0"/>
              <a:t> s3://your-bucket-name</a:t>
            </a:r>
          </a:p>
        </p:txBody>
      </p:sp>
      <p:sp>
        <p:nvSpPr>
          <p:cNvPr id="38" name="TextBox 37">
            <a:extLst>
              <a:ext uri="{FF2B5EF4-FFF2-40B4-BE49-F238E27FC236}">
                <a16:creationId xmlns:a16="http://schemas.microsoft.com/office/drawing/2014/main" id="{8251BA20-A662-8A34-E4B4-506B692EB0C9}"/>
              </a:ext>
            </a:extLst>
          </p:cNvPr>
          <p:cNvSpPr txBox="1"/>
          <p:nvPr/>
        </p:nvSpPr>
        <p:spPr>
          <a:xfrm>
            <a:off x="7587916" y="4126206"/>
            <a:ext cx="4439652" cy="369332"/>
          </a:xfrm>
          <a:prstGeom prst="rect">
            <a:avLst/>
          </a:prstGeom>
          <a:noFill/>
        </p:spPr>
        <p:txBody>
          <a:bodyPr wrap="square">
            <a:spAutoFit/>
          </a:bodyPr>
          <a:lstStyle/>
          <a:p>
            <a:r>
              <a:rPr lang="en-US" dirty="0"/>
              <a:t>Reference: </a:t>
            </a:r>
            <a:r>
              <a:rPr lang="en-US" dirty="0">
                <a:hlinkClick r:id="rId8"/>
              </a:rPr>
              <a:t>AWS S3 CLI: </a:t>
            </a:r>
            <a:r>
              <a:rPr lang="en-US" dirty="0" err="1">
                <a:hlinkClick r:id="rId8"/>
              </a:rPr>
              <a:t>rb</a:t>
            </a:r>
            <a:r>
              <a:rPr lang="en-US" dirty="0">
                <a:hlinkClick r:id="rId8"/>
              </a:rPr>
              <a:t> (Remove Bucket)</a:t>
            </a:r>
            <a:endParaRPr lang="en-IN" dirty="0"/>
          </a:p>
        </p:txBody>
      </p:sp>
    </p:spTree>
    <p:extLst>
      <p:ext uri="{BB962C8B-B14F-4D97-AF65-F5344CB8AC3E}">
        <p14:creationId xmlns:p14="http://schemas.microsoft.com/office/powerpoint/2010/main" val="282558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B51480-DD1A-B1D1-3E05-B1EA52519992}"/>
              </a:ext>
            </a:extLst>
          </p:cNvPr>
          <p:cNvSpPr txBox="1"/>
          <p:nvPr/>
        </p:nvSpPr>
        <p:spPr>
          <a:xfrm>
            <a:off x="737418" y="309685"/>
            <a:ext cx="10766323" cy="2865528"/>
          </a:xfrm>
          <a:prstGeom prst="rect">
            <a:avLst/>
          </a:prstGeom>
          <a:solidFill>
            <a:schemeClr val="accent1">
              <a:lumMod val="20000"/>
              <a:lumOff val="80000"/>
            </a:schemeClr>
          </a:solidFill>
        </p:spPr>
        <p:txBody>
          <a:bodyPr wrap="square">
            <a:spAutoFit/>
          </a:bodyPr>
          <a:lstStyle/>
          <a:p>
            <a:r>
              <a:rPr lang="en-US" sz="2400" b="1" dirty="0"/>
              <a:t>Conclusion:</a:t>
            </a:r>
          </a:p>
          <a:p>
            <a:endParaRPr lang="en-US" sz="2400" b="1" dirty="0"/>
          </a:p>
          <a:p>
            <a:pPr>
              <a:lnSpc>
                <a:spcPct val="150000"/>
              </a:lnSpc>
            </a:pPr>
            <a:r>
              <a:rPr lang="en-US" dirty="0"/>
              <a:t>Through this project, I’ve gained solid experience in using the AWS CLI to manage cloud resources efficiently. I now have a strong understanding of key tasks like creating S3 buckets, managing files, and configuring region-specific settings. Working with the AWS CLI has shown me how powerful and time-saving it can be for automating tasks. I’m confident that these skills will be incredibly useful in future projects, and I look forward to applying what I’ve learned to make the most of AWS services.</a:t>
            </a:r>
          </a:p>
        </p:txBody>
      </p:sp>
      <p:sp>
        <p:nvSpPr>
          <p:cNvPr id="39" name="TextBox 38">
            <a:extLst>
              <a:ext uri="{FF2B5EF4-FFF2-40B4-BE49-F238E27FC236}">
                <a16:creationId xmlns:a16="http://schemas.microsoft.com/office/drawing/2014/main" id="{F45C58AA-A705-27CB-3502-5D9FFCE68EA9}"/>
              </a:ext>
            </a:extLst>
          </p:cNvPr>
          <p:cNvSpPr txBox="1"/>
          <p:nvPr/>
        </p:nvSpPr>
        <p:spPr>
          <a:xfrm>
            <a:off x="752837" y="3848787"/>
            <a:ext cx="4365298" cy="830997"/>
          </a:xfrm>
          <a:prstGeom prst="rect">
            <a:avLst/>
          </a:prstGeom>
          <a:solidFill>
            <a:schemeClr val="accent4">
              <a:lumMod val="40000"/>
              <a:lumOff val="60000"/>
            </a:schemeClr>
          </a:solidFill>
        </p:spPr>
        <p:txBody>
          <a:bodyPr wrap="none" rtlCol="0">
            <a:spAutoFit/>
          </a:bodyPr>
          <a:lstStyle/>
          <a:p>
            <a:r>
              <a:rPr lang="en-US" sz="2400" b="1" dirty="0">
                <a:latin typeface="Baskerville Old Face" panose="02020602080505020303" pitchFamily="18" charset="0"/>
              </a:rPr>
              <a:t>MOHD UMAIR MEHDI</a:t>
            </a:r>
          </a:p>
          <a:p>
            <a:r>
              <a:rPr lang="en-US" sz="2400" b="1" dirty="0">
                <a:latin typeface="Baskerville Old Face" panose="02020602080505020303" pitchFamily="18" charset="0"/>
              </a:rPr>
              <a:t>AWS Certified Cloud Practitioner</a:t>
            </a:r>
            <a:endParaRPr lang="en-IN" sz="2400" b="1" dirty="0">
              <a:latin typeface="Baskerville Old Face" panose="02020602080505020303" pitchFamily="18" charset="0"/>
            </a:endParaRPr>
          </a:p>
        </p:txBody>
      </p:sp>
      <p:pic>
        <p:nvPicPr>
          <p:cNvPr id="42" name="Picture 41">
            <a:extLst>
              <a:ext uri="{FF2B5EF4-FFF2-40B4-BE49-F238E27FC236}">
                <a16:creationId xmlns:a16="http://schemas.microsoft.com/office/drawing/2014/main" id="{7B3A7C03-3EC0-6168-9ABF-93DF1B2AC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217" y="3470354"/>
            <a:ext cx="1587862" cy="1587862"/>
          </a:xfrm>
          <a:prstGeom prst="rect">
            <a:avLst/>
          </a:prstGeom>
        </p:spPr>
      </p:pic>
    </p:spTree>
    <p:extLst>
      <p:ext uri="{BB962C8B-B14F-4D97-AF65-F5344CB8AC3E}">
        <p14:creationId xmlns:p14="http://schemas.microsoft.com/office/powerpoint/2010/main" val="31137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6BEA-9962-9100-E978-0A44F8BC1786}"/>
              </a:ext>
            </a:extLst>
          </p:cNvPr>
          <p:cNvSpPr>
            <a:spLocks noGrp="1"/>
          </p:cNvSpPr>
          <p:nvPr>
            <p:ph type="title"/>
          </p:nvPr>
        </p:nvSpPr>
        <p:spPr>
          <a:xfrm>
            <a:off x="838200" y="262195"/>
            <a:ext cx="10515600" cy="2594385"/>
          </a:xfrm>
          <a:solidFill>
            <a:schemeClr val="accent1">
              <a:lumMod val="20000"/>
              <a:lumOff val="80000"/>
            </a:schemeClr>
          </a:solidFill>
        </p:spPr>
        <p:txBody>
          <a:bodyPr>
            <a:normAutofit fontScale="90000"/>
          </a:bodyPr>
          <a:lstStyle/>
          <a:p>
            <a:pPr>
              <a:lnSpc>
                <a:spcPct val="100000"/>
              </a:lnSpc>
            </a:pPr>
            <a:r>
              <a:rPr lang="en-US" sz="4000" b="1" dirty="0">
                <a:latin typeface="Bahnschrift Condensed" panose="020B0502040204020203" pitchFamily="34" charset="0"/>
              </a:rPr>
              <a:t>Introduction</a:t>
            </a:r>
            <a:br>
              <a:rPr lang="en-US" sz="4000" b="1" dirty="0"/>
            </a:br>
            <a:br>
              <a:rPr lang="en-US" sz="3600" b="1" dirty="0"/>
            </a:br>
            <a:r>
              <a:rPr lang="en-US" sz="2000" dirty="0">
                <a:latin typeface="Arial Rounded MT Bold" panose="020F0704030504030204" pitchFamily="34" charset="0"/>
              </a:rPr>
              <a:t>This documentation details the process followed to set up and configure the AWS Command Line Interface (CLI) for managing AWS services. It demonstrates the steps I took to configure the AWS CLI, execute commands, and verify functionality, showcasing my proficiency in cloud management.</a:t>
            </a:r>
            <a:br>
              <a:rPr lang="en-US" sz="2800" dirty="0">
                <a:latin typeface="Arial Rounded MT Bold" panose="020F0704030504030204" pitchFamily="34" charset="0"/>
              </a:rPr>
            </a:br>
            <a:endParaRPr lang="en-IN" dirty="0">
              <a:latin typeface="Arial Rounded MT Bold" panose="020F0704030504030204" pitchFamily="34" charset="0"/>
            </a:endParaRPr>
          </a:p>
        </p:txBody>
      </p:sp>
      <p:sp>
        <p:nvSpPr>
          <p:cNvPr id="3" name="TextBox 2">
            <a:extLst>
              <a:ext uri="{FF2B5EF4-FFF2-40B4-BE49-F238E27FC236}">
                <a16:creationId xmlns:a16="http://schemas.microsoft.com/office/drawing/2014/main" id="{F940DB63-AC41-B222-284A-C087150A4F87}"/>
              </a:ext>
            </a:extLst>
          </p:cNvPr>
          <p:cNvSpPr txBox="1"/>
          <p:nvPr/>
        </p:nvSpPr>
        <p:spPr>
          <a:xfrm>
            <a:off x="757084" y="2959510"/>
            <a:ext cx="10596716" cy="2339102"/>
          </a:xfrm>
          <a:prstGeom prst="rect">
            <a:avLst/>
          </a:prstGeom>
          <a:noFill/>
        </p:spPr>
        <p:txBody>
          <a:bodyPr wrap="square" rtlCol="0">
            <a:spAutoFit/>
          </a:bodyPr>
          <a:lstStyle/>
          <a:p>
            <a:r>
              <a:rPr lang="en-US" sz="2800" b="1" dirty="0"/>
              <a:t>Prerequisites</a:t>
            </a:r>
          </a:p>
          <a:p>
            <a:endParaRPr lang="en-US" sz="2800" b="1" dirty="0"/>
          </a:p>
          <a:p>
            <a:r>
              <a:rPr lang="en-US" dirty="0">
                <a:latin typeface="Arial Rounded MT Bold" panose="020F0704030504030204" pitchFamily="34" charset="0"/>
              </a:rPr>
              <a:t>The setup involved:</a:t>
            </a:r>
          </a:p>
          <a:p>
            <a:pPr>
              <a:buFont typeface="Arial" panose="020B0604020202020204" pitchFamily="34" charset="0"/>
              <a:buChar char="•"/>
            </a:pPr>
            <a:r>
              <a:rPr lang="en-US" dirty="0">
                <a:latin typeface="Arial Rounded MT Bold" panose="020F0704030504030204" pitchFamily="34" charset="0"/>
              </a:rPr>
              <a:t>An active AWS account</a:t>
            </a:r>
          </a:p>
          <a:p>
            <a:pPr>
              <a:buFont typeface="Arial" panose="020B0604020202020204" pitchFamily="34" charset="0"/>
              <a:buChar char="•"/>
            </a:pPr>
            <a:r>
              <a:rPr lang="en-US" dirty="0">
                <a:latin typeface="Arial Rounded MT Bold" panose="020F0704030504030204" pitchFamily="34" charset="0"/>
              </a:rPr>
              <a:t>AWS CLI installed</a:t>
            </a:r>
          </a:p>
          <a:p>
            <a:pPr>
              <a:buFont typeface="Arial" panose="020B0604020202020204" pitchFamily="34" charset="0"/>
              <a:buChar char="•"/>
            </a:pPr>
            <a:r>
              <a:rPr lang="en-US" dirty="0">
                <a:latin typeface="Arial Rounded MT Bold" panose="020F0704030504030204" pitchFamily="34" charset="0"/>
              </a:rPr>
              <a:t>IAM user credentials with appropriate permissions</a:t>
            </a:r>
          </a:p>
          <a:p>
            <a:pPr>
              <a:buFont typeface="Arial" panose="020B0604020202020204" pitchFamily="34" charset="0"/>
              <a:buChar char="•"/>
            </a:pPr>
            <a:r>
              <a:rPr lang="en-US" dirty="0">
                <a:latin typeface="Arial Rounded MT Bold" panose="020F0704030504030204" pitchFamily="34" charset="0"/>
              </a:rPr>
              <a:t>Basic knowledge of key AWS services (e.g., EC2, S3, Lambda)</a:t>
            </a:r>
          </a:p>
        </p:txBody>
      </p:sp>
    </p:spTree>
    <p:extLst>
      <p:ext uri="{BB962C8B-B14F-4D97-AF65-F5344CB8AC3E}">
        <p14:creationId xmlns:p14="http://schemas.microsoft.com/office/powerpoint/2010/main" val="15284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0F38-91AF-2775-2E26-5BE13E424894}"/>
              </a:ext>
            </a:extLst>
          </p:cNvPr>
          <p:cNvSpPr>
            <a:spLocks noGrp="1"/>
          </p:cNvSpPr>
          <p:nvPr>
            <p:ph type="title"/>
          </p:nvPr>
        </p:nvSpPr>
        <p:spPr>
          <a:xfrm>
            <a:off x="838199" y="216309"/>
            <a:ext cx="10515600" cy="2654709"/>
          </a:xfrm>
          <a:solidFill>
            <a:schemeClr val="accent1">
              <a:lumMod val="20000"/>
              <a:lumOff val="80000"/>
            </a:schemeClr>
          </a:solidFill>
        </p:spPr>
        <p:txBody>
          <a:bodyPr>
            <a:normAutofit fontScale="90000"/>
          </a:bodyPr>
          <a:lstStyle/>
          <a:p>
            <a:r>
              <a:rPr lang="en-US" b="1" dirty="0">
                <a:latin typeface="+mn-lt"/>
              </a:rPr>
              <a:t>Step 1: </a:t>
            </a:r>
            <a:br>
              <a:rPr lang="en-US" b="1" dirty="0">
                <a:latin typeface="+mn-lt"/>
              </a:rPr>
            </a:br>
            <a:r>
              <a:rPr lang="en-US" b="1" dirty="0">
                <a:latin typeface="+mn-lt"/>
              </a:rPr>
              <a:t>Installing AWS CLI Windows</a:t>
            </a:r>
            <a:br>
              <a:rPr lang="en-US" b="1" dirty="0"/>
            </a:br>
            <a:br>
              <a:rPr lang="en-US" b="1" dirty="0"/>
            </a:br>
            <a:r>
              <a:rPr lang="en-US" sz="2200" dirty="0">
                <a:latin typeface="Arial Rounded MT Bold" panose="020F0704030504030204" pitchFamily="34" charset="0"/>
              </a:rPr>
              <a:t>The AWS CLI installer was downloaded from the </a:t>
            </a:r>
            <a:r>
              <a:rPr lang="en-US" sz="2200" dirty="0">
                <a:latin typeface="Arial Rounded MT Bold" panose="020F0704030504030204" pitchFamily="34" charset="0"/>
                <a:hlinkClick r:id="rId2"/>
              </a:rPr>
              <a:t>AWS CLI WEBSITE</a:t>
            </a:r>
            <a:r>
              <a:rPr lang="en-US" sz="2000" dirty="0">
                <a:latin typeface="Arial Rounded MT Bold" panose="020F0704030504030204" pitchFamily="34" charset="0"/>
              </a:rPr>
              <a:t>, and the installation steps were followed.</a:t>
            </a:r>
            <a:br>
              <a:rPr lang="en-US" sz="2000" dirty="0">
                <a:latin typeface="Arial Rounded MT Bold" panose="020F0704030504030204" pitchFamily="34" charset="0"/>
              </a:rPr>
            </a:br>
            <a:endParaRPr lang="en-IN" dirty="0">
              <a:latin typeface="Arial Rounded MT Bold" panose="020F0704030504030204" pitchFamily="34" charset="0"/>
            </a:endParaRPr>
          </a:p>
        </p:txBody>
      </p:sp>
      <p:sp>
        <p:nvSpPr>
          <p:cNvPr id="5" name="TextBox 4">
            <a:extLst>
              <a:ext uri="{FF2B5EF4-FFF2-40B4-BE49-F238E27FC236}">
                <a16:creationId xmlns:a16="http://schemas.microsoft.com/office/drawing/2014/main" id="{1DCBD9E3-2476-73DF-23D5-2787DCCE8956}"/>
              </a:ext>
            </a:extLst>
          </p:cNvPr>
          <p:cNvSpPr txBox="1"/>
          <p:nvPr/>
        </p:nvSpPr>
        <p:spPr>
          <a:xfrm>
            <a:off x="838197" y="2871018"/>
            <a:ext cx="10515601" cy="800219"/>
          </a:xfrm>
          <a:prstGeom prst="rect">
            <a:avLst/>
          </a:prstGeom>
          <a:noFill/>
        </p:spPr>
        <p:txBody>
          <a:bodyPr wrap="square" rtlCol="0">
            <a:spAutoFit/>
          </a:bodyPr>
          <a:lstStyle/>
          <a:p>
            <a:r>
              <a:rPr lang="en-US" sz="2800" b="1" dirty="0"/>
              <a:t>Verifying Installation</a:t>
            </a:r>
          </a:p>
          <a:p>
            <a:r>
              <a:rPr lang="en-US" dirty="0"/>
              <a:t>To confirm successful installation, the AWS CLI version was checked using: </a:t>
            </a:r>
            <a:r>
              <a:rPr lang="en-US" dirty="0" err="1"/>
              <a:t>aws</a:t>
            </a:r>
            <a:r>
              <a:rPr lang="en-US" dirty="0"/>
              <a:t> --version</a:t>
            </a:r>
          </a:p>
        </p:txBody>
      </p:sp>
      <p:pic>
        <p:nvPicPr>
          <p:cNvPr id="8" name="Picture 7">
            <a:extLst>
              <a:ext uri="{FF2B5EF4-FFF2-40B4-BE49-F238E27FC236}">
                <a16:creationId xmlns:a16="http://schemas.microsoft.com/office/drawing/2014/main" id="{B03C7716-87EC-85B1-6127-16099B10A559}"/>
              </a:ext>
            </a:extLst>
          </p:cNvPr>
          <p:cNvPicPr>
            <a:picLocks noChangeAspect="1"/>
          </p:cNvPicPr>
          <p:nvPr/>
        </p:nvPicPr>
        <p:blipFill>
          <a:blip r:embed="rId3"/>
          <a:stretch>
            <a:fillRect/>
          </a:stretch>
        </p:blipFill>
        <p:spPr>
          <a:xfrm>
            <a:off x="780107" y="3755923"/>
            <a:ext cx="10573691" cy="1868129"/>
          </a:xfrm>
          <a:prstGeom prst="rect">
            <a:avLst/>
          </a:prstGeom>
        </p:spPr>
      </p:pic>
      <p:sp>
        <p:nvSpPr>
          <p:cNvPr id="9" name="TextBox 8">
            <a:extLst>
              <a:ext uri="{FF2B5EF4-FFF2-40B4-BE49-F238E27FC236}">
                <a16:creationId xmlns:a16="http://schemas.microsoft.com/office/drawing/2014/main" id="{13266088-F33D-7BB7-F94A-BDC6C6DEB052}"/>
              </a:ext>
            </a:extLst>
          </p:cNvPr>
          <p:cNvSpPr txBox="1"/>
          <p:nvPr/>
        </p:nvSpPr>
        <p:spPr>
          <a:xfrm>
            <a:off x="1907458" y="5869859"/>
            <a:ext cx="8003458" cy="461665"/>
          </a:xfrm>
          <a:prstGeom prst="rect">
            <a:avLst/>
          </a:prstGeom>
          <a:noFill/>
        </p:spPr>
        <p:txBody>
          <a:bodyPr wrap="square" rtlCol="0">
            <a:spAutoFit/>
          </a:bodyPr>
          <a:lstStyle/>
          <a:p>
            <a:r>
              <a:rPr lang="en-US" sz="2400" b="1" dirty="0"/>
              <a:t>By getting this output, I have Successfully Installed AWS CLI</a:t>
            </a:r>
            <a:endParaRPr lang="en-IN" sz="2400" b="1" dirty="0"/>
          </a:p>
        </p:txBody>
      </p:sp>
    </p:spTree>
    <p:extLst>
      <p:ext uri="{BB962C8B-B14F-4D97-AF65-F5344CB8AC3E}">
        <p14:creationId xmlns:p14="http://schemas.microsoft.com/office/powerpoint/2010/main" val="304931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E11EFB-1391-0A78-1A62-4BD7AAC452E3}"/>
              </a:ext>
            </a:extLst>
          </p:cNvPr>
          <p:cNvSpPr>
            <a:spLocks noChangeArrowheads="1"/>
          </p:cNvSpPr>
          <p:nvPr/>
        </p:nvSpPr>
        <p:spPr bwMode="auto">
          <a:xfrm>
            <a:off x="688257" y="159734"/>
            <a:ext cx="10771239" cy="3185487"/>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rPr>
              <a:t>Step 2: Configuring AWS CLI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Rounded MT Bold" panose="020F07040305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Rounded MT Bold" panose="020F0704030504030204" pitchFamily="34" charset="0"/>
              </a:rPr>
              <a:t>Creating IAM User Credentials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Rounded MT Bold" panose="020F07040305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this step, I logged into the </a:t>
            </a:r>
            <a:r>
              <a:rPr kumimoji="0" lang="en-US" altLang="en-US" sz="2000" b="0" i="0" u="none" strike="noStrike" cap="none" normalizeH="0" baseline="0" dirty="0">
                <a:ln>
                  <a:noFill/>
                </a:ln>
                <a:solidFill>
                  <a:schemeClr val="tx1"/>
                </a:solidFill>
                <a:effectLst/>
                <a:latin typeface="Arial" panose="020B0604020202020204" pitchFamily="34" charset="0"/>
                <a:hlinkClick r:id="rId2"/>
              </a:rPr>
              <a:t>AWS Management Console</a:t>
            </a:r>
            <a:r>
              <a:rPr kumimoji="0" lang="en-US" altLang="en-US" sz="2000" b="0" i="0" u="none" strike="noStrike" cap="none" normalizeH="0" baseline="0" dirty="0">
                <a:ln>
                  <a:noFill/>
                </a:ln>
                <a:solidFill>
                  <a:schemeClr val="tx1"/>
                </a:solidFill>
                <a:effectLst/>
                <a:latin typeface="Arial" panose="020B0604020202020204" pitchFamily="34" charset="0"/>
              </a:rPr>
              <a:t>, navigated to </a:t>
            </a:r>
            <a:r>
              <a:rPr kumimoji="0" lang="en-US" altLang="en-US" sz="2000" b="1" i="0" u="none" strike="noStrike" cap="none" normalizeH="0" baseline="0" dirty="0">
                <a:ln>
                  <a:noFill/>
                </a:ln>
                <a:solidFill>
                  <a:schemeClr val="tx1"/>
                </a:solidFill>
                <a:effectLst/>
                <a:latin typeface="Arial" panose="020B0604020202020204" pitchFamily="34" charset="0"/>
              </a:rPr>
              <a:t>IAM (Identity and Access Management)</a:t>
            </a:r>
            <a:r>
              <a:rPr kumimoji="0" lang="en-US" altLang="en-US" sz="2000" b="0" i="0" u="none" strike="noStrike" cap="none" normalizeH="0" baseline="0" dirty="0">
                <a:ln>
                  <a:noFill/>
                </a:ln>
                <a:solidFill>
                  <a:schemeClr val="tx1"/>
                </a:solidFill>
                <a:effectLst/>
                <a:latin typeface="Arial" panose="020B0604020202020204" pitchFamily="34" charset="0"/>
              </a:rPr>
              <a:t>, and created an IAM user with the required permissions (e.g.,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AdministratorAccess</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panose="020B0604020202020204" pitchFamily="34" charset="-128"/>
              </a:rPr>
              <a:t>AmazonS3FullAccess</a:t>
            </a:r>
            <a:r>
              <a:rPr kumimoji="0" lang="en-US" altLang="en-US" sz="2000" b="0" i="0" u="none" strike="noStrike" cap="none" normalizeH="0" baseline="0" dirty="0">
                <a:ln>
                  <a:noFill/>
                </a:ln>
                <a:solidFill>
                  <a:schemeClr val="tx1"/>
                </a:solidFill>
                <a:effectLst/>
              </a:rPr>
              <a:t>). The </a:t>
            </a:r>
            <a:r>
              <a:rPr kumimoji="0" lang="en-US" altLang="en-US" sz="2000" b="1" i="0" u="none" strike="noStrike" cap="none" normalizeH="0" baseline="0" dirty="0">
                <a:ln>
                  <a:noFill/>
                </a:ln>
                <a:solidFill>
                  <a:schemeClr val="tx1"/>
                </a:solidFill>
                <a:effectLst/>
                <a:latin typeface="Arial" panose="020B0604020202020204" pitchFamily="34" charset="0"/>
              </a:rPr>
              <a:t>Access Key ID</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Secret Access Key</a:t>
            </a:r>
            <a:r>
              <a:rPr kumimoji="0" lang="en-US" altLang="en-US" sz="2000" b="0" i="0" u="none" strike="noStrike" cap="none" normalizeH="0" baseline="0" dirty="0">
                <a:ln>
                  <a:noFill/>
                </a:ln>
                <a:solidFill>
                  <a:schemeClr val="tx1"/>
                </a:solidFill>
                <a:effectLst/>
                <a:latin typeface="Arial" panose="020B0604020202020204" pitchFamily="34" charset="0"/>
              </a:rPr>
              <a:t> were stored for later use.</a:t>
            </a:r>
          </a:p>
        </p:txBody>
      </p:sp>
      <p:pic>
        <p:nvPicPr>
          <p:cNvPr id="6" name="Picture 5">
            <a:extLst>
              <a:ext uri="{FF2B5EF4-FFF2-40B4-BE49-F238E27FC236}">
                <a16:creationId xmlns:a16="http://schemas.microsoft.com/office/drawing/2014/main" id="{0C8E7A26-24A7-E563-A4ED-204600632EB1}"/>
              </a:ext>
            </a:extLst>
          </p:cNvPr>
          <p:cNvPicPr>
            <a:picLocks noChangeAspect="1"/>
          </p:cNvPicPr>
          <p:nvPr/>
        </p:nvPicPr>
        <p:blipFill>
          <a:blip r:embed="rId3"/>
          <a:stretch>
            <a:fillRect/>
          </a:stretch>
        </p:blipFill>
        <p:spPr>
          <a:xfrm>
            <a:off x="3008671" y="3512780"/>
            <a:ext cx="5574890" cy="2828223"/>
          </a:xfrm>
          <a:prstGeom prst="rect">
            <a:avLst/>
          </a:prstGeom>
        </p:spPr>
      </p:pic>
      <p:cxnSp>
        <p:nvCxnSpPr>
          <p:cNvPr id="12" name="Connector: Elbow 11">
            <a:extLst>
              <a:ext uri="{FF2B5EF4-FFF2-40B4-BE49-F238E27FC236}">
                <a16:creationId xmlns:a16="http://schemas.microsoft.com/office/drawing/2014/main" id="{1C586CBC-4810-7ECD-DF2D-658EEBF24B71}"/>
              </a:ext>
            </a:extLst>
          </p:cNvPr>
          <p:cNvCxnSpPr>
            <a:cxnSpLocks/>
          </p:cNvCxnSpPr>
          <p:nvPr/>
        </p:nvCxnSpPr>
        <p:spPr>
          <a:xfrm>
            <a:off x="1858297" y="4799515"/>
            <a:ext cx="1307691" cy="1170039"/>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A627D888-3BAB-B74C-2291-2AC07CEBD327}"/>
              </a:ext>
            </a:extLst>
          </p:cNvPr>
          <p:cNvSpPr txBox="1"/>
          <p:nvPr/>
        </p:nvSpPr>
        <p:spPr>
          <a:xfrm>
            <a:off x="334297" y="4456990"/>
            <a:ext cx="2674374" cy="1015663"/>
          </a:xfrm>
          <a:prstGeom prst="rect">
            <a:avLst/>
          </a:prstGeom>
          <a:solidFill>
            <a:schemeClr val="bg1"/>
          </a:solidFill>
        </p:spPr>
        <p:txBody>
          <a:bodyPr wrap="square" rtlCol="0">
            <a:spAutoFit/>
          </a:bodyPr>
          <a:lstStyle/>
          <a:p>
            <a:r>
              <a:rPr lang="en-US" sz="2000" b="1" dirty="0"/>
              <a:t>I have grant “</a:t>
            </a:r>
            <a:r>
              <a:rPr lang="en-US" sz="2000" b="1" dirty="0" err="1"/>
              <a:t>AdministratorAccess</a:t>
            </a:r>
            <a:r>
              <a:rPr lang="en-US" sz="2000" b="1" dirty="0"/>
              <a:t>” to the user</a:t>
            </a:r>
            <a:endParaRPr lang="en-IN" sz="2000" b="1" dirty="0"/>
          </a:p>
        </p:txBody>
      </p:sp>
      <p:cxnSp>
        <p:nvCxnSpPr>
          <p:cNvPr id="18" name="Straight Arrow Connector 17">
            <a:extLst>
              <a:ext uri="{FF2B5EF4-FFF2-40B4-BE49-F238E27FC236}">
                <a16:creationId xmlns:a16="http://schemas.microsoft.com/office/drawing/2014/main" id="{84D63B05-E4D4-887B-D94B-2DAA259836BE}"/>
              </a:ext>
            </a:extLst>
          </p:cNvPr>
          <p:cNvCxnSpPr/>
          <p:nvPr/>
        </p:nvCxnSpPr>
        <p:spPr>
          <a:xfrm>
            <a:off x="7059561" y="4395019"/>
            <a:ext cx="23007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EC6B2EFA-9C9F-62F6-F302-00DAF43DE337}"/>
              </a:ext>
            </a:extLst>
          </p:cNvPr>
          <p:cNvSpPr txBox="1"/>
          <p:nvPr/>
        </p:nvSpPr>
        <p:spPr>
          <a:xfrm>
            <a:off x="9360311" y="4031226"/>
            <a:ext cx="2615380" cy="707886"/>
          </a:xfrm>
          <a:prstGeom prst="rect">
            <a:avLst/>
          </a:prstGeom>
          <a:noFill/>
        </p:spPr>
        <p:txBody>
          <a:bodyPr wrap="square" rtlCol="0">
            <a:spAutoFit/>
          </a:bodyPr>
          <a:lstStyle/>
          <a:p>
            <a:r>
              <a:rPr lang="en-US" sz="2000" b="1" dirty="0"/>
              <a:t>Create Access Key From Here</a:t>
            </a:r>
            <a:endParaRPr lang="en-IN" sz="2000" b="1" dirty="0"/>
          </a:p>
        </p:txBody>
      </p:sp>
      <p:sp>
        <p:nvSpPr>
          <p:cNvPr id="22" name="TextBox 21">
            <a:extLst>
              <a:ext uri="{FF2B5EF4-FFF2-40B4-BE49-F238E27FC236}">
                <a16:creationId xmlns:a16="http://schemas.microsoft.com/office/drawing/2014/main" id="{06392616-E86B-41DF-2A35-3CB214579D01}"/>
              </a:ext>
            </a:extLst>
          </p:cNvPr>
          <p:cNvSpPr txBox="1"/>
          <p:nvPr/>
        </p:nvSpPr>
        <p:spPr>
          <a:xfrm>
            <a:off x="609600" y="3512781"/>
            <a:ext cx="2310582" cy="707886"/>
          </a:xfrm>
          <a:prstGeom prst="rect">
            <a:avLst/>
          </a:prstGeom>
          <a:solidFill>
            <a:schemeClr val="accent1">
              <a:lumMod val="20000"/>
              <a:lumOff val="80000"/>
            </a:schemeClr>
          </a:solidFill>
        </p:spPr>
        <p:txBody>
          <a:bodyPr wrap="square" rtlCol="0">
            <a:spAutoFit/>
          </a:bodyPr>
          <a:lstStyle/>
          <a:p>
            <a:r>
              <a:rPr lang="en-US" sz="2000" b="1" dirty="0"/>
              <a:t>IAM User </a:t>
            </a:r>
            <a:r>
              <a:rPr lang="en-US" sz="2000" b="1" dirty="0" err="1"/>
              <a:t>Dashbord</a:t>
            </a:r>
            <a:r>
              <a:rPr lang="en-US" sz="2000" b="1" dirty="0"/>
              <a:t> (pic-1)</a:t>
            </a:r>
            <a:endParaRPr lang="en-IN" sz="2000" b="1" dirty="0"/>
          </a:p>
        </p:txBody>
      </p:sp>
    </p:spTree>
    <p:extLst>
      <p:ext uri="{BB962C8B-B14F-4D97-AF65-F5344CB8AC3E}">
        <p14:creationId xmlns:p14="http://schemas.microsoft.com/office/powerpoint/2010/main" val="287059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15654-9733-B89B-0509-D704CD46289D}"/>
              </a:ext>
            </a:extLst>
          </p:cNvPr>
          <p:cNvPicPr>
            <a:picLocks noChangeAspect="1"/>
          </p:cNvPicPr>
          <p:nvPr/>
        </p:nvPicPr>
        <p:blipFill>
          <a:blip r:embed="rId2"/>
          <a:stretch>
            <a:fillRect/>
          </a:stretch>
        </p:blipFill>
        <p:spPr>
          <a:xfrm>
            <a:off x="727587" y="799077"/>
            <a:ext cx="5211097" cy="1517885"/>
          </a:xfrm>
          <a:prstGeom prst="rect">
            <a:avLst/>
          </a:prstGeom>
        </p:spPr>
      </p:pic>
      <p:sp>
        <p:nvSpPr>
          <p:cNvPr id="3" name="TextBox 2">
            <a:extLst>
              <a:ext uri="{FF2B5EF4-FFF2-40B4-BE49-F238E27FC236}">
                <a16:creationId xmlns:a16="http://schemas.microsoft.com/office/drawing/2014/main" id="{D71D9E0D-93DA-38ED-C244-A3969928040D}"/>
              </a:ext>
            </a:extLst>
          </p:cNvPr>
          <p:cNvSpPr txBox="1"/>
          <p:nvPr/>
        </p:nvSpPr>
        <p:spPr>
          <a:xfrm>
            <a:off x="1406013" y="245806"/>
            <a:ext cx="3736258" cy="461665"/>
          </a:xfrm>
          <a:prstGeom prst="rect">
            <a:avLst/>
          </a:prstGeom>
          <a:solidFill>
            <a:schemeClr val="accent1">
              <a:lumMod val="20000"/>
              <a:lumOff val="80000"/>
            </a:schemeClr>
          </a:solidFill>
        </p:spPr>
        <p:txBody>
          <a:bodyPr wrap="square" rtlCol="0">
            <a:spAutoFit/>
          </a:bodyPr>
          <a:lstStyle/>
          <a:p>
            <a:r>
              <a:rPr lang="en-US" sz="2400" b="1" dirty="0"/>
              <a:t>Select the CLI option (pic-2)</a:t>
            </a:r>
            <a:endParaRPr lang="en-IN" sz="2400" b="1" dirty="0"/>
          </a:p>
        </p:txBody>
      </p:sp>
      <p:pic>
        <p:nvPicPr>
          <p:cNvPr id="4" name="Picture 3">
            <a:extLst>
              <a:ext uri="{FF2B5EF4-FFF2-40B4-BE49-F238E27FC236}">
                <a16:creationId xmlns:a16="http://schemas.microsoft.com/office/drawing/2014/main" id="{B8076568-40E6-4B81-37F9-A3F5B95A377C}"/>
              </a:ext>
            </a:extLst>
          </p:cNvPr>
          <p:cNvPicPr>
            <a:picLocks noChangeAspect="1"/>
          </p:cNvPicPr>
          <p:nvPr/>
        </p:nvPicPr>
        <p:blipFill>
          <a:blip r:embed="rId3"/>
          <a:stretch>
            <a:fillRect/>
          </a:stretch>
        </p:blipFill>
        <p:spPr>
          <a:xfrm>
            <a:off x="6096000" y="799078"/>
            <a:ext cx="5407744" cy="1517885"/>
          </a:xfrm>
          <a:prstGeom prst="rect">
            <a:avLst/>
          </a:prstGeom>
        </p:spPr>
      </p:pic>
      <p:sp>
        <p:nvSpPr>
          <p:cNvPr id="5" name="TextBox 4">
            <a:extLst>
              <a:ext uri="{FF2B5EF4-FFF2-40B4-BE49-F238E27FC236}">
                <a16:creationId xmlns:a16="http://schemas.microsoft.com/office/drawing/2014/main" id="{B4134C9A-532B-DCAA-8B8C-FD642F6929BA}"/>
              </a:ext>
            </a:extLst>
          </p:cNvPr>
          <p:cNvSpPr txBox="1"/>
          <p:nvPr/>
        </p:nvSpPr>
        <p:spPr>
          <a:xfrm>
            <a:off x="6223819" y="245805"/>
            <a:ext cx="5240593" cy="523220"/>
          </a:xfrm>
          <a:prstGeom prst="rect">
            <a:avLst/>
          </a:prstGeom>
          <a:solidFill>
            <a:schemeClr val="accent1">
              <a:lumMod val="20000"/>
              <a:lumOff val="80000"/>
            </a:schemeClr>
          </a:solidFill>
        </p:spPr>
        <p:txBody>
          <a:bodyPr wrap="square" rtlCol="0">
            <a:spAutoFit/>
          </a:bodyPr>
          <a:lstStyle/>
          <a:p>
            <a:r>
              <a:rPr lang="en-US" sz="2400" b="1" dirty="0"/>
              <a:t>Do C</a:t>
            </a:r>
            <a:r>
              <a:rPr lang="en-US" sz="2800" b="1" dirty="0"/>
              <a:t>onfirm</a:t>
            </a:r>
            <a:r>
              <a:rPr lang="en-US" sz="2400" b="1" dirty="0"/>
              <a:t> And Click On Next (pic-3)</a:t>
            </a:r>
            <a:endParaRPr lang="en-IN" sz="2400" b="1" dirty="0"/>
          </a:p>
        </p:txBody>
      </p:sp>
      <p:pic>
        <p:nvPicPr>
          <p:cNvPr id="7" name="Picture 6">
            <a:extLst>
              <a:ext uri="{FF2B5EF4-FFF2-40B4-BE49-F238E27FC236}">
                <a16:creationId xmlns:a16="http://schemas.microsoft.com/office/drawing/2014/main" id="{F9070AF0-7217-755F-51AD-C4FD5CAB1EBF}"/>
              </a:ext>
            </a:extLst>
          </p:cNvPr>
          <p:cNvPicPr>
            <a:picLocks noChangeAspect="1"/>
          </p:cNvPicPr>
          <p:nvPr/>
        </p:nvPicPr>
        <p:blipFill>
          <a:blip r:embed="rId4"/>
          <a:stretch>
            <a:fillRect/>
          </a:stretch>
        </p:blipFill>
        <p:spPr>
          <a:xfrm>
            <a:off x="2880852" y="3240466"/>
            <a:ext cx="6253316" cy="3195054"/>
          </a:xfrm>
          <a:prstGeom prst="rect">
            <a:avLst/>
          </a:prstGeom>
        </p:spPr>
      </p:pic>
      <p:sp>
        <p:nvSpPr>
          <p:cNvPr id="8" name="TextBox 7">
            <a:extLst>
              <a:ext uri="{FF2B5EF4-FFF2-40B4-BE49-F238E27FC236}">
                <a16:creationId xmlns:a16="http://schemas.microsoft.com/office/drawing/2014/main" id="{20F8C698-D3C7-9603-DA50-CB94CAEDB867}"/>
              </a:ext>
            </a:extLst>
          </p:cNvPr>
          <p:cNvSpPr txBox="1"/>
          <p:nvPr/>
        </p:nvSpPr>
        <p:spPr>
          <a:xfrm>
            <a:off x="3392130" y="2703871"/>
            <a:ext cx="5063612" cy="461665"/>
          </a:xfrm>
          <a:prstGeom prst="rect">
            <a:avLst/>
          </a:prstGeom>
          <a:solidFill>
            <a:schemeClr val="accent1">
              <a:lumMod val="20000"/>
              <a:lumOff val="80000"/>
            </a:schemeClr>
          </a:solidFill>
        </p:spPr>
        <p:txBody>
          <a:bodyPr wrap="square" rtlCol="0">
            <a:spAutoFit/>
          </a:bodyPr>
          <a:lstStyle/>
          <a:p>
            <a:r>
              <a:rPr lang="en-US" sz="2400" b="1" dirty="0"/>
              <a:t>Successfully Created Access Key (pic-4)</a:t>
            </a:r>
            <a:endParaRPr lang="en-IN" sz="2400" b="1" dirty="0"/>
          </a:p>
        </p:txBody>
      </p:sp>
    </p:spTree>
    <p:extLst>
      <p:ext uri="{BB962C8B-B14F-4D97-AF65-F5344CB8AC3E}">
        <p14:creationId xmlns:p14="http://schemas.microsoft.com/office/powerpoint/2010/main" val="234928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7E1686-FA8A-8FBC-201B-8287F7EAE8CD}"/>
              </a:ext>
            </a:extLst>
          </p:cNvPr>
          <p:cNvSpPr txBox="1"/>
          <p:nvPr/>
        </p:nvSpPr>
        <p:spPr>
          <a:xfrm>
            <a:off x="658761" y="275303"/>
            <a:ext cx="10854813" cy="1631216"/>
          </a:xfrm>
          <a:prstGeom prst="rect">
            <a:avLst/>
          </a:prstGeom>
          <a:solidFill>
            <a:schemeClr val="accent1">
              <a:lumMod val="20000"/>
              <a:lumOff val="80000"/>
            </a:schemeClr>
          </a:solidFill>
        </p:spPr>
        <p:txBody>
          <a:bodyPr wrap="square">
            <a:spAutoFit/>
          </a:bodyPr>
          <a:lstStyle/>
          <a:p>
            <a:r>
              <a:rPr lang="en-US" sz="2800" b="1" dirty="0"/>
              <a:t>3. Configuring AWS CLI</a:t>
            </a:r>
          </a:p>
          <a:p>
            <a:r>
              <a:rPr lang="en-US" sz="2400" dirty="0"/>
              <a:t>Once the IAM user &amp; Access Key is generated, configure it using your IAM credentials:</a:t>
            </a:r>
          </a:p>
          <a:p>
            <a:endParaRPr lang="en-US" sz="2400" dirty="0"/>
          </a:p>
          <a:p>
            <a:r>
              <a:rPr lang="en-US" sz="2400" dirty="0"/>
              <a:t>Command: </a:t>
            </a:r>
            <a:r>
              <a:rPr lang="en-US" sz="2400" b="1" dirty="0" err="1"/>
              <a:t>aws</a:t>
            </a:r>
            <a:r>
              <a:rPr lang="en-US" sz="2400" b="1" dirty="0"/>
              <a:t> configure</a:t>
            </a:r>
            <a:endParaRPr lang="en-US" sz="2400" dirty="0"/>
          </a:p>
        </p:txBody>
      </p:sp>
      <p:pic>
        <p:nvPicPr>
          <p:cNvPr id="4" name="Picture 3">
            <a:extLst>
              <a:ext uri="{FF2B5EF4-FFF2-40B4-BE49-F238E27FC236}">
                <a16:creationId xmlns:a16="http://schemas.microsoft.com/office/drawing/2014/main" id="{E1DE212E-052B-8963-ED7D-6C1B3F6B58C1}"/>
              </a:ext>
            </a:extLst>
          </p:cNvPr>
          <p:cNvPicPr>
            <a:picLocks noChangeAspect="1"/>
          </p:cNvPicPr>
          <p:nvPr/>
        </p:nvPicPr>
        <p:blipFill>
          <a:blip r:embed="rId2"/>
          <a:stretch>
            <a:fillRect/>
          </a:stretch>
        </p:blipFill>
        <p:spPr>
          <a:xfrm>
            <a:off x="658761" y="2047843"/>
            <a:ext cx="10854813" cy="1381157"/>
          </a:xfrm>
          <a:prstGeom prst="rect">
            <a:avLst/>
          </a:prstGeom>
        </p:spPr>
      </p:pic>
      <p:sp>
        <p:nvSpPr>
          <p:cNvPr id="9" name="Rectangle 1">
            <a:extLst>
              <a:ext uri="{FF2B5EF4-FFF2-40B4-BE49-F238E27FC236}">
                <a16:creationId xmlns:a16="http://schemas.microsoft.com/office/drawing/2014/main" id="{BB1EA9D1-0E2E-D04C-F87F-8B56B37756B7}"/>
              </a:ext>
            </a:extLst>
          </p:cNvPr>
          <p:cNvSpPr>
            <a:spLocks noChangeArrowheads="1"/>
          </p:cNvSpPr>
          <p:nvPr/>
        </p:nvSpPr>
        <p:spPr bwMode="auto">
          <a:xfrm>
            <a:off x="658761" y="3424698"/>
            <a:ext cx="1121860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You will be prompted to input the following: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AWS Access Key ID</a:t>
            </a:r>
            <a:r>
              <a:rPr kumimoji="0" lang="en-US" altLang="en-US" sz="1800" b="0" i="0" u="none" strike="noStrike" cap="none" normalizeH="0" baseline="0" dirty="0">
                <a:ln>
                  <a:noFill/>
                </a:ln>
                <a:solidFill>
                  <a:schemeClr val="tx1"/>
                </a:solidFill>
                <a:effectLst/>
                <a:latin typeface="Arial" panose="020B0604020202020204" pitchFamily="34" charset="0"/>
              </a:rPr>
              <a:t>: Input your access key 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AWS Secret Access Key</a:t>
            </a:r>
            <a:r>
              <a:rPr kumimoji="0" lang="en-US" altLang="en-US" sz="1800" b="0" i="0" u="none" strike="noStrike" cap="none" normalizeH="0" baseline="0" dirty="0">
                <a:ln>
                  <a:noFill/>
                </a:ln>
                <a:solidFill>
                  <a:schemeClr val="tx1"/>
                </a:solidFill>
                <a:effectLst/>
                <a:latin typeface="Arial" panose="020B0604020202020204" pitchFamily="34" charset="0"/>
              </a:rPr>
              <a:t>: Input your secret access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Default region name</a:t>
            </a:r>
            <a:r>
              <a:rPr kumimoji="0" lang="en-US" altLang="en-US" sz="1800" b="0" i="0" u="none" strike="noStrike" cap="none" normalizeH="0" baseline="0" dirty="0">
                <a:ln>
                  <a:noFill/>
                </a:ln>
                <a:solidFill>
                  <a:schemeClr val="tx1"/>
                </a:solidFill>
                <a:effectLst/>
                <a:latin typeface="Arial" panose="020B0604020202020204" pitchFamily="34" charset="0"/>
              </a:rPr>
              <a:t>: Specify a region (e.g., </a:t>
            </a:r>
            <a:r>
              <a:rPr kumimoji="0" lang="en-US" altLang="en-US" sz="2000" b="0" i="0" u="none" strike="noStrike" cap="none" normalizeH="0" baseline="0" dirty="0">
                <a:ln>
                  <a:noFill/>
                </a:ln>
                <a:solidFill>
                  <a:schemeClr val="tx1"/>
                </a:solidFill>
                <a:effectLst/>
                <a:latin typeface="Arial Unicode MS" panose="020B0604020202020204" pitchFamily="34" charset="-128"/>
              </a:rPr>
              <a:t>us-east-1</a:t>
            </a:r>
            <a:r>
              <a:rPr kumimoji="0" lang="en-US" altLang="en-US" sz="1600" b="0" i="0" u="none" strike="noStrike" cap="none" normalizeH="0" baseline="0" dirty="0">
                <a:ln>
                  <a:noFill/>
                </a:ln>
                <a:solidFill>
                  <a:schemeClr val="tx1"/>
                </a:solidFill>
                <a:effectLst/>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Default output format</a:t>
            </a:r>
            <a:r>
              <a:rPr kumimoji="0" lang="en-US" altLang="en-US" sz="1800" b="0" i="0" u="none" strike="noStrike" cap="none" normalizeH="0" baseline="0" dirty="0">
                <a:ln>
                  <a:noFill/>
                </a:ln>
                <a:solidFill>
                  <a:schemeClr val="tx1"/>
                </a:solidFill>
                <a:effectLst/>
                <a:latin typeface="Arial" panose="020B0604020202020204" pitchFamily="34" charset="0"/>
              </a:rPr>
              <a:t>: Set this to </a:t>
            </a:r>
            <a:r>
              <a:rPr kumimoji="0" lang="en-US" altLang="en-US" b="0" i="0" u="none" strike="noStrike" cap="none" normalizeH="0" baseline="0" dirty="0" err="1">
                <a:ln>
                  <a:noFill/>
                </a:ln>
                <a:solidFill>
                  <a:schemeClr val="tx1"/>
                </a:solidFill>
                <a:effectLst/>
                <a:latin typeface="Arial Unicode MS" panose="020B0604020202020204" pitchFamily="34" charset="-128"/>
              </a:rPr>
              <a:t>json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panose="020B0604020202020204" pitchFamily="34" charset="-128"/>
              </a:rPr>
              <a:t>text</a:t>
            </a:r>
            <a:r>
              <a:rPr kumimoji="0" lang="en-US" altLang="en-US" b="0" i="0" u="none" strike="noStrike" cap="none" normalizeH="0" baseline="0" dirty="0">
                <a:ln>
                  <a:noFill/>
                </a:ln>
                <a:solidFill>
                  <a:schemeClr val="tx1"/>
                </a:solidFill>
                <a:effectLst/>
              </a:rPr>
              <a:t>, or </a:t>
            </a:r>
            <a:r>
              <a:rPr kumimoji="0" lang="en-US" altLang="en-US" b="0" i="0" u="none" strike="noStrike" cap="none" normalizeH="0" baseline="0" dirty="0">
                <a:ln>
                  <a:noFill/>
                </a:ln>
                <a:solidFill>
                  <a:schemeClr val="tx1"/>
                </a:solidFill>
                <a:effectLst/>
                <a:latin typeface="Arial Unicode MS" panose="020B0604020202020204" pitchFamily="34" charset="-128"/>
              </a:rPr>
              <a:t>table</a:t>
            </a:r>
            <a:r>
              <a:rPr kumimoji="0" lang="en-US" altLang="en-US" b="0" i="0" u="none" strike="noStrike" cap="none" normalizeH="0" baseline="0" dirty="0">
                <a:ln>
                  <a:noFill/>
                </a:ln>
                <a:solidFill>
                  <a:schemeClr val="tx1"/>
                </a:solidFill>
                <a:effectLst/>
              </a:rPr>
              <a:t> (recommend </a:t>
            </a:r>
            <a:r>
              <a:rPr kumimoji="0" lang="en-US" altLang="en-US" b="0" i="0" u="none" strike="noStrike" cap="none" normalizeH="0" baseline="0" dirty="0" err="1">
                <a:ln>
                  <a:noFill/>
                </a:ln>
                <a:solidFill>
                  <a:schemeClr val="tx1"/>
                </a:solidFill>
                <a:effectLst/>
                <a:latin typeface="Arial Unicode MS" panose="020B0604020202020204" pitchFamily="34" charset="-128"/>
              </a:rPr>
              <a:t>json</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ight Brace 9">
            <a:extLst>
              <a:ext uri="{FF2B5EF4-FFF2-40B4-BE49-F238E27FC236}">
                <a16:creationId xmlns:a16="http://schemas.microsoft.com/office/drawing/2014/main" id="{D80CE367-F2A7-5422-5277-1AADAFE1520D}"/>
              </a:ext>
            </a:extLst>
          </p:cNvPr>
          <p:cNvSpPr/>
          <p:nvPr/>
        </p:nvSpPr>
        <p:spPr>
          <a:xfrm>
            <a:off x="7148052" y="4237703"/>
            <a:ext cx="78658" cy="56815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3D3F8B59-D2B2-2BAE-E33A-044C7AC7A4C6}"/>
              </a:ext>
            </a:extLst>
          </p:cNvPr>
          <p:cNvCxnSpPr>
            <a:cxnSpLocks/>
            <a:stCxn id="10" idx="0"/>
          </p:cNvCxnSpPr>
          <p:nvPr/>
        </p:nvCxnSpPr>
        <p:spPr>
          <a:xfrm flipH="1">
            <a:off x="5663381" y="4237703"/>
            <a:ext cx="1484671"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768A7E1F-C6A5-317E-E899-1EE41B190B1D}"/>
              </a:ext>
            </a:extLst>
          </p:cNvPr>
          <p:cNvCxnSpPr>
            <a:stCxn id="10" idx="2"/>
          </p:cNvCxnSpPr>
          <p:nvPr/>
        </p:nvCxnSpPr>
        <p:spPr>
          <a:xfrm flipH="1">
            <a:off x="6390968" y="4805853"/>
            <a:ext cx="757084" cy="0"/>
          </a:xfrm>
          <a:prstGeom prst="line">
            <a:avLst/>
          </a:prstGeom>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69555FB-9AD8-91C5-5CC3-D2D370F87634}"/>
              </a:ext>
            </a:extLst>
          </p:cNvPr>
          <p:cNvSpPr txBox="1"/>
          <p:nvPr/>
        </p:nvSpPr>
        <p:spPr>
          <a:xfrm>
            <a:off x="7429587" y="4337112"/>
            <a:ext cx="2563587" cy="369332"/>
          </a:xfrm>
          <a:prstGeom prst="rect">
            <a:avLst/>
          </a:prstGeom>
          <a:solidFill>
            <a:schemeClr val="accent4">
              <a:lumMod val="40000"/>
              <a:lumOff val="60000"/>
            </a:schemeClr>
          </a:solidFill>
        </p:spPr>
        <p:txBody>
          <a:bodyPr wrap="none" rtlCol="0">
            <a:spAutoFit/>
          </a:bodyPr>
          <a:lstStyle/>
          <a:p>
            <a:r>
              <a:rPr lang="en-US" b="1" dirty="0"/>
              <a:t>Get these two from pic-4</a:t>
            </a:r>
            <a:endParaRPr lang="en-IN" b="1" dirty="0"/>
          </a:p>
        </p:txBody>
      </p:sp>
      <p:sp>
        <p:nvSpPr>
          <p:cNvPr id="21" name="Right Brace 20">
            <a:extLst>
              <a:ext uri="{FF2B5EF4-FFF2-40B4-BE49-F238E27FC236}">
                <a16:creationId xmlns:a16="http://schemas.microsoft.com/office/drawing/2014/main" id="{A702D8FB-5372-B1B8-2C9C-F0F79E20A9CE}"/>
              </a:ext>
            </a:extLst>
          </p:cNvPr>
          <p:cNvSpPr/>
          <p:nvPr/>
        </p:nvSpPr>
        <p:spPr>
          <a:xfrm>
            <a:off x="8337755" y="4862933"/>
            <a:ext cx="88490" cy="57430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9EA87B01-25D8-BC1A-E0E0-34BEF2864F37}"/>
              </a:ext>
            </a:extLst>
          </p:cNvPr>
          <p:cNvCxnSpPr>
            <a:stCxn id="21" idx="0"/>
          </p:cNvCxnSpPr>
          <p:nvPr/>
        </p:nvCxnSpPr>
        <p:spPr>
          <a:xfrm flipH="1">
            <a:off x="6538452" y="4862933"/>
            <a:ext cx="1799303"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B013C3A2-0D46-CA99-8DE0-C3C160C2A4EC}"/>
              </a:ext>
            </a:extLst>
          </p:cNvPr>
          <p:cNvCxnSpPr>
            <a:stCxn id="21" idx="2"/>
          </p:cNvCxnSpPr>
          <p:nvPr/>
        </p:nvCxnSpPr>
        <p:spPr>
          <a:xfrm flipH="1">
            <a:off x="7429587" y="5437239"/>
            <a:ext cx="908168" cy="0"/>
          </a:xfrm>
          <a:prstGeom prst="line">
            <a:avLst/>
          </a:prstGeom>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605B5880-D8BF-8E10-CE9B-75D8189485F6}"/>
              </a:ext>
            </a:extLst>
          </p:cNvPr>
          <p:cNvSpPr txBox="1"/>
          <p:nvPr/>
        </p:nvSpPr>
        <p:spPr>
          <a:xfrm>
            <a:off x="8679884" y="4965420"/>
            <a:ext cx="2391240" cy="369332"/>
          </a:xfrm>
          <a:prstGeom prst="rect">
            <a:avLst/>
          </a:prstGeom>
          <a:solidFill>
            <a:schemeClr val="accent4">
              <a:lumMod val="40000"/>
              <a:lumOff val="60000"/>
            </a:schemeClr>
          </a:solidFill>
        </p:spPr>
        <p:txBody>
          <a:bodyPr wrap="square" rtlCol="0">
            <a:spAutoFit/>
          </a:bodyPr>
          <a:lstStyle/>
          <a:p>
            <a:r>
              <a:rPr lang="en-US" b="1" dirty="0"/>
              <a:t>These two are optional</a:t>
            </a:r>
            <a:endParaRPr lang="en-IN" b="1" dirty="0"/>
          </a:p>
        </p:txBody>
      </p:sp>
    </p:spTree>
    <p:extLst>
      <p:ext uri="{BB962C8B-B14F-4D97-AF65-F5344CB8AC3E}">
        <p14:creationId xmlns:p14="http://schemas.microsoft.com/office/powerpoint/2010/main" val="3520224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2ADD6-F8D7-56E3-B9E8-A8176B1565F4}"/>
              </a:ext>
            </a:extLst>
          </p:cNvPr>
          <p:cNvPicPr>
            <a:picLocks noChangeAspect="1"/>
          </p:cNvPicPr>
          <p:nvPr/>
        </p:nvPicPr>
        <p:blipFill>
          <a:blip r:embed="rId2"/>
          <a:stretch>
            <a:fillRect/>
          </a:stretch>
        </p:blipFill>
        <p:spPr>
          <a:xfrm>
            <a:off x="648929" y="776200"/>
            <a:ext cx="10894142" cy="1947335"/>
          </a:xfrm>
          <a:prstGeom prst="rect">
            <a:avLst/>
          </a:prstGeom>
        </p:spPr>
      </p:pic>
      <p:sp>
        <p:nvSpPr>
          <p:cNvPr id="4" name="TextBox 3">
            <a:extLst>
              <a:ext uri="{FF2B5EF4-FFF2-40B4-BE49-F238E27FC236}">
                <a16:creationId xmlns:a16="http://schemas.microsoft.com/office/drawing/2014/main" id="{BEADE455-83E2-702E-B5D4-E535F71F45BF}"/>
              </a:ext>
            </a:extLst>
          </p:cNvPr>
          <p:cNvSpPr txBox="1"/>
          <p:nvPr/>
        </p:nvSpPr>
        <p:spPr>
          <a:xfrm>
            <a:off x="648929" y="176981"/>
            <a:ext cx="1278194" cy="461665"/>
          </a:xfrm>
          <a:prstGeom prst="rect">
            <a:avLst/>
          </a:prstGeom>
          <a:solidFill>
            <a:schemeClr val="accent1">
              <a:lumMod val="20000"/>
              <a:lumOff val="80000"/>
            </a:schemeClr>
          </a:solidFill>
        </p:spPr>
        <p:txBody>
          <a:bodyPr wrap="square" rtlCol="0">
            <a:spAutoFit/>
          </a:bodyPr>
          <a:lstStyle/>
          <a:p>
            <a:r>
              <a:rPr lang="en-US" sz="2400" b="1" dirty="0"/>
              <a:t>Like this</a:t>
            </a:r>
            <a:endParaRPr lang="en-IN" sz="2400" b="1" dirty="0"/>
          </a:p>
        </p:txBody>
      </p:sp>
      <p:sp>
        <p:nvSpPr>
          <p:cNvPr id="5" name="TextBox 4">
            <a:extLst>
              <a:ext uri="{FF2B5EF4-FFF2-40B4-BE49-F238E27FC236}">
                <a16:creationId xmlns:a16="http://schemas.microsoft.com/office/drawing/2014/main" id="{320B18EA-C00A-4D9F-8E8F-6D40D8FC4118}"/>
              </a:ext>
            </a:extLst>
          </p:cNvPr>
          <p:cNvSpPr txBox="1"/>
          <p:nvPr/>
        </p:nvSpPr>
        <p:spPr>
          <a:xfrm>
            <a:off x="648930" y="2861089"/>
            <a:ext cx="8554064" cy="1077218"/>
          </a:xfrm>
          <a:prstGeom prst="rect">
            <a:avLst/>
          </a:prstGeom>
          <a:noFill/>
        </p:spPr>
        <p:txBody>
          <a:bodyPr wrap="square" rtlCol="0">
            <a:spAutoFit/>
          </a:bodyPr>
          <a:lstStyle/>
          <a:p>
            <a:r>
              <a:rPr lang="en-US" sz="2400" b="1" dirty="0"/>
              <a:t>Verify Configuration</a:t>
            </a:r>
            <a:r>
              <a:rPr lang="en-US" sz="2400" dirty="0"/>
              <a:t>: </a:t>
            </a:r>
            <a:r>
              <a:rPr lang="en-US" sz="2000" dirty="0"/>
              <a:t>Check that the configuration is correct by running:</a:t>
            </a:r>
          </a:p>
          <a:p>
            <a:endParaRPr lang="en-US" sz="2000" dirty="0"/>
          </a:p>
          <a:p>
            <a:r>
              <a:rPr lang="en-US" sz="2000" b="1" dirty="0"/>
              <a:t>Command: </a:t>
            </a:r>
            <a:r>
              <a:rPr lang="en-US" sz="2000" b="1" dirty="0" err="1"/>
              <a:t>aws</a:t>
            </a:r>
            <a:r>
              <a:rPr lang="en-US" sz="2000" b="1" dirty="0"/>
              <a:t> </a:t>
            </a:r>
            <a:r>
              <a:rPr lang="en-US" sz="2000" b="1" dirty="0" err="1"/>
              <a:t>sts</a:t>
            </a:r>
            <a:r>
              <a:rPr lang="en-US" sz="2000" b="1" dirty="0"/>
              <a:t> get-caller-identity</a:t>
            </a:r>
            <a:endParaRPr lang="en-IN" sz="2000" b="1" dirty="0"/>
          </a:p>
        </p:txBody>
      </p:sp>
      <p:pic>
        <p:nvPicPr>
          <p:cNvPr id="7" name="Picture 6">
            <a:extLst>
              <a:ext uri="{FF2B5EF4-FFF2-40B4-BE49-F238E27FC236}">
                <a16:creationId xmlns:a16="http://schemas.microsoft.com/office/drawing/2014/main" id="{46D5282B-E3F9-0D1E-F75A-B3022F371F2F}"/>
              </a:ext>
            </a:extLst>
          </p:cNvPr>
          <p:cNvPicPr>
            <a:picLocks noChangeAspect="1"/>
          </p:cNvPicPr>
          <p:nvPr/>
        </p:nvPicPr>
        <p:blipFill>
          <a:blip r:embed="rId3"/>
          <a:stretch>
            <a:fillRect/>
          </a:stretch>
        </p:blipFill>
        <p:spPr>
          <a:xfrm>
            <a:off x="648929" y="3938307"/>
            <a:ext cx="10894143" cy="2096644"/>
          </a:xfrm>
          <a:prstGeom prst="rect">
            <a:avLst/>
          </a:prstGeom>
        </p:spPr>
      </p:pic>
      <p:sp>
        <p:nvSpPr>
          <p:cNvPr id="8" name="TextBox 7">
            <a:extLst>
              <a:ext uri="{FF2B5EF4-FFF2-40B4-BE49-F238E27FC236}">
                <a16:creationId xmlns:a16="http://schemas.microsoft.com/office/drawing/2014/main" id="{C39EC648-AE44-A5DD-699C-7CFF4AF96A85}"/>
              </a:ext>
            </a:extLst>
          </p:cNvPr>
          <p:cNvSpPr txBox="1"/>
          <p:nvPr/>
        </p:nvSpPr>
        <p:spPr>
          <a:xfrm>
            <a:off x="3608439" y="6174658"/>
            <a:ext cx="4924938" cy="400110"/>
          </a:xfrm>
          <a:prstGeom prst="rect">
            <a:avLst/>
          </a:prstGeom>
          <a:solidFill>
            <a:schemeClr val="accent4">
              <a:lumMod val="40000"/>
              <a:lumOff val="60000"/>
            </a:schemeClr>
          </a:solidFill>
        </p:spPr>
        <p:txBody>
          <a:bodyPr wrap="none" rtlCol="0">
            <a:spAutoFit/>
          </a:bodyPr>
          <a:lstStyle/>
          <a:p>
            <a:r>
              <a:rPr lang="en-US" sz="2000" b="1" dirty="0"/>
              <a:t>We got “</a:t>
            </a:r>
            <a:r>
              <a:rPr lang="en-US" sz="2000" b="1" dirty="0" err="1"/>
              <a:t>UserId</a:t>
            </a:r>
            <a:r>
              <a:rPr lang="en-US" sz="2000" b="1" dirty="0"/>
              <a:t>, Account &amp; </a:t>
            </a:r>
            <a:r>
              <a:rPr lang="en-US" sz="2000" b="1" dirty="0" err="1"/>
              <a:t>Arn</a:t>
            </a:r>
            <a:r>
              <a:rPr lang="en-US" sz="2000" b="1" dirty="0"/>
              <a:t>” Successfully</a:t>
            </a:r>
            <a:endParaRPr lang="en-IN" sz="2000" b="1" dirty="0"/>
          </a:p>
        </p:txBody>
      </p:sp>
    </p:spTree>
    <p:extLst>
      <p:ext uri="{BB962C8B-B14F-4D97-AF65-F5344CB8AC3E}">
        <p14:creationId xmlns:p14="http://schemas.microsoft.com/office/powerpoint/2010/main" val="56386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DBF10-A1EC-4B36-C23E-91CE5EB21147}"/>
              </a:ext>
            </a:extLst>
          </p:cNvPr>
          <p:cNvSpPr txBox="1"/>
          <p:nvPr/>
        </p:nvSpPr>
        <p:spPr>
          <a:xfrm>
            <a:off x="457200" y="3770080"/>
            <a:ext cx="11277600" cy="954107"/>
          </a:xfrm>
          <a:prstGeom prst="rect">
            <a:avLst/>
          </a:prstGeom>
          <a:solidFill>
            <a:schemeClr val="accent1">
              <a:lumMod val="20000"/>
              <a:lumOff val="80000"/>
            </a:schemeClr>
          </a:solidFill>
        </p:spPr>
        <p:txBody>
          <a:bodyPr wrap="square">
            <a:spAutoFit/>
          </a:bodyPr>
          <a:lstStyle/>
          <a:p>
            <a:r>
              <a:rPr lang="en-US" sz="2000" b="1" dirty="0"/>
              <a:t>Step 3: Create an S3 Bucket (Testing CLI Commands)</a:t>
            </a:r>
          </a:p>
          <a:p>
            <a:pPr>
              <a:buFont typeface="+mj-lt"/>
              <a:buAutoNum type="arabicPeriod"/>
            </a:pPr>
            <a:r>
              <a:rPr lang="en-US" b="1" dirty="0"/>
              <a:t>Create a bucket: </a:t>
            </a:r>
          </a:p>
          <a:p>
            <a:r>
              <a:rPr lang="en-US" b="1" dirty="0"/>
              <a:t>    run the command (</a:t>
            </a:r>
            <a:r>
              <a:rPr lang="en-US" b="1" dirty="0" err="1"/>
              <a:t>aws</a:t>
            </a:r>
            <a:r>
              <a:rPr lang="en-US" b="1" dirty="0"/>
              <a:t> s3 mb s3://my-cli-demo13 --region ap-south-1)</a:t>
            </a:r>
            <a:endParaRPr lang="en-US" dirty="0"/>
          </a:p>
        </p:txBody>
      </p:sp>
      <p:sp>
        <p:nvSpPr>
          <p:cNvPr id="4" name="Right Brace 3">
            <a:extLst>
              <a:ext uri="{FF2B5EF4-FFF2-40B4-BE49-F238E27FC236}">
                <a16:creationId xmlns:a16="http://schemas.microsoft.com/office/drawing/2014/main" id="{17DC1EAE-E15B-5ABA-016A-BBCCE98CA81F}"/>
              </a:ext>
            </a:extLst>
          </p:cNvPr>
          <p:cNvSpPr/>
          <p:nvPr/>
        </p:nvSpPr>
        <p:spPr>
          <a:xfrm rot="5400000">
            <a:off x="4712881" y="4317945"/>
            <a:ext cx="78658" cy="115037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BF54B568-32A2-5C5E-CCBD-52D329C84F48}"/>
              </a:ext>
            </a:extLst>
          </p:cNvPr>
          <p:cNvSpPr txBox="1"/>
          <p:nvPr/>
        </p:nvSpPr>
        <p:spPr>
          <a:xfrm>
            <a:off x="4081930" y="5062077"/>
            <a:ext cx="1340560" cy="369332"/>
          </a:xfrm>
          <a:prstGeom prst="rect">
            <a:avLst/>
          </a:prstGeom>
          <a:solidFill>
            <a:schemeClr val="accent4">
              <a:lumMod val="40000"/>
              <a:lumOff val="60000"/>
            </a:schemeClr>
          </a:solidFill>
        </p:spPr>
        <p:txBody>
          <a:bodyPr wrap="none" rtlCol="0">
            <a:spAutoFit/>
          </a:bodyPr>
          <a:lstStyle/>
          <a:p>
            <a:r>
              <a:rPr lang="en-US" b="1" dirty="0"/>
              <a:t>Bucket </a:t>
            </a:r>
            <a:r>
              <a:rPr lang="en-US" b="1" dirty="0" err="1"/>
              <a:t>Nme</a:t>
            </a:r>
            <a:endParaRPr lang="en-IN" b="1" dirty="0"/>
          </a:p>
        </p:txBody>
      </p:sp>
      <p:pic>
        <p:nvPicPr>
          <p:cNvPr id="9" name="Picture 8">
            <a:extLst>
              <a:ext uri="{FF2B5EF4-FFF2-40B4-BE49-F238E27FC236}">
                <a16:creationId xmlns:a16="http://schemas.microsoft.com/office/drawing/2014/main" id="{462F50DA-F72E-BAB8-9276-7A6ACE57098D}"/>
              </a:ext>
            </a:extLst>
          </p:cNvPr>
          <p:cNvPicPr>
            <a:picLocks noChangeAspect="1"/>
          </p:cNvPicPr>
          <p:nvPr/>
        </p:nvPicPr>
        <p:blipFill>
          <a:blip r:embed="rId2"/>
          <a:stretch>
            <a:fillRect/>
          </a:stretch>
        </p:blipFill>
        <p:spPr>
          <a:xfrm>
            <a:off x="3323303" y="793032"/>
            <a:ext cx="4778478" cy="2478652"/>
          </a:xfrm>
          <a:prstGeom prst="rect">
            <a:avLst/>
          </a:prstGeom>
        </p:spPr>
      </p:pic>
      <p:sp>
        <p:nvSpPr>
          <p:cNvPr id="10" name="TextBox 9">
            <a:extLst>
              <a:ext uri="{FF2B5EF4-FFF2-40B4-BE49-F238E27FC236}">
                <a16:creationId xmlns:a16="http://schemas.microsoft.com/office/drawing/2014/main" id="{68E23F58-9524-CD8C-6D9C-190702FCF845}"/>
              </a:ext>
            </a:extLst>
          </p:cNvPr>
          <p:cNvSpPr txBox="1"/>
          <p:nvPr/>
        </p:nvSpPr>
        <p:spPr>
          <a:xfrm>
            <a:off x="1375413" y="202922"/>
            <a:ext cx="9441174" cy="461665"/>
          </a:xfrm>
          <a:prstGeom prst="rect">
            <a:avLst/>
          </a:prstGeom>
          <a:solidFill>
            <a:schemeClr val="accent1">
              <a:lumMod val="20000"/>
              <a:lumOff val="80000"/>
            </a:schemeClr>
          </a:solidFill>
          <a:ln>
            <a:solidFill>
              <a:schemeClr val="accent1">
                <a:lumMod val="20000"/>
                <a:lumOff val="80000"/>
              </a:schemeClr>
            </a:solidFill>
          </a:ln>
        </p:spPr>
        <p:txBody>
          <a:bodyPr wrap="none" rtlCol="0">
            <a:spAutoFit/>
          </a:bodyPr>
          <a:lstStyle/>
          <a:p>
            <a:r>
              <a:rPr lang="en-US" sz="2400" b="1" dirty="0"/>
              <a:t>Upon checking S3 bucket dashboard, I found there are no active buckets.</a:t>
            </a:r>
            <a:endParaRPr lang="en-IN" sz="2400" b="1" dirty="0"/>
          </a:p>
        </p:txBody>
      </p:sp>
      <p:sp>
        <p:nvSpPr>
          <p:cNvPr id="13" name="Right Brace 12">
            <a:extLst>
              <a:ext uri="{FF2B5EF4-FFF2-40B4-BE49-F238E27FC236}">
                <a16:creationId xmlns:a16="http://schemas.microsoft.com/office/drawing/2014/main" id="{188E1B05-514F-8996-6B94-E478172E0CAC}"/>
              </a:ext>
            </a:extLst>
          </p:cNvPr>
          <p:cNvSpPr/>
          <p:nvPr/>
        </p:nvSpPr>
        <p:spPr>
          <a:xfrm rot="5400000">
            <a:off x="6517100" y="4317945"/>
            <a:ext cx="78658" cy="115037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FF488A12-E4CE-7998-3BA4-2B005609E13D}"/>
              </a:ext>
            </a:extLst>
          </p:cNvPr>
          <p:cNvSpPr txBox="1"/>
          <p:nvPr/>
        </p:nvSpPr>
        <p:spPr>
          <a:xfrm>
            <a:off x="5606393" y="5062077"/>
            <a:ext cx="1900072" cy="369332"/>
          </a:xfrm>
          <a:prstGeom prst="rect">
            <a:avLst/>
          </a:prstGeom>
          <a:solidFill>
            <a:schemeClr val="accent4">
              <a:lumMod val="40000"/>
              <a:lumOff val="60000"/>
            </a:schemeClr>
          </a:solidFill>
        </p:spPr>
        <p:txBody>
          <a:bodyPr wrap="none" rtlCol="0">
            <a:spAutoFit/>
          </a:bodyPr>
          <a:lstStyle/>
          <a:p>
            <a:r>
              <a:rPr lang="en-US" b="1" dirty="0"/>
              <a:t>Specify the region</a:t>
            </a:r>
            <a:endParaRPr lang="en-IN" b="1" dirty="0"/>
          </a:p>
        </p:txBody>
      </p:sp>
    </p:spTree>
    <p:extLst>
      <p:ext uri="{BB962C8B-B14F-4D97-AF65-F5344CB8AC3E}">
        <p14:creationId xmlns:p14="http://schemas.microsoft.com/office/powerpoint/2010/main" val="305269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D40023-2851-65F1-2414-6EBBAF1204CF}"/>
              </a:ext>
            </a:extLst>
          </p:cNvPr>
          <p:cNvPicPr>
            <a:picLocks noChangeAspect="1"/>
          </p:cNvPicPr>
          <p:nvPr/>
        </p:nvPicPr>
        <p:blipFill>
          <a:blip r:embed="rId2"/>
          <a:stretch>
            <a:fillRect/>
          </a:stretch>
        </p:blipFill>
        <p:spPr>
          <a:xfrm>
            <a:off x="3583858" y="167593"/>
            <a:ext cx="8264013" cy="1685341"/>
          </a:xfrm>
          <a:prstGeom prst="rect">
            <a:avLst/>
          </a:prstGeom>
        </p:spPr>
      </p:pic>
      <p:sp>
        <p:nvSpPr>
          <p:cNvPr id="4" name="TextBox 3">
            <a:extLst>
              <a:ext uri="{FF2B5EF4-FFF2-40B4-BE49-F238E27FC236}">
                <a16:creationId xmlns:a16="http://schemas.microsoft.com/office/drawing/2014/main" id="{98F35E34-492C-A8DD-A18D-7F4AE2E36BD7}"/>
              </a:ext>
            </a:extLst>
          </p:cNvPr>
          <p:cNvSpPr txBox="1"/>
          <p:nvPr/>
        </p:nvSpPr>
        <p:spPr>
          <a:xfrm>
            <a:off x="167149" y="167593"/>
            <a:ext cx="2969342" cy="668594"/>
          </a:xfrm>
          <a:prstGeom prst="rect">
            <a:avLst/>
          </a:prstGeom>
          <a:solidFill>
            <a:schemeClr val="accent4">
              <a:lumMod val="40000"/>
              <a:lumOff val="60000"/>
            </a:schemeClr>
          </a:solidFill>
        </p:spPr>
        <p:txBody>
          <a:bodyPr wrap="square" rtlCol="0">
            <a:spAutoFit/>
          </a:bodyPr>
          <a:lstStyle/>
          <a:p>
            <a:r>
              <a:rPr lang="en-US" b="1" dirty="0"/>
              <a:t>The bucket has been created successfully</a:t>
            </a:r>
            <a:endParaRPr lang="en-IN" b="1" dirty="0"/>
          </a:p>
        </p:txBody>
      </p:sp>
      <p:cxnSp>
        <p:nvCxnSpPr>
          <p:cNvPr id="6" name="Connector: Elbow 5">
            <a:extLst>
              <a:ext uri="{FF2B5EF4-FFF2-40B4-BE49-F238E27FC236}">
                <a16:creationId xmlns:a16="http://schemas.microsoft.com/office/drawing/2014/main" id="{19868B11-51E1-8E9E-FFA8-3CE823A6FF25}"/>
              </a:ext>
            </a:extLst>
          </p:cNvPr>
          <p:cNvCxnSpPr>
            <a:cxnSpLocks/>
            <a:stCxn id="4" idx="2"/>
          </p:cNvCxnSpPr>
          <p:nvPr/>
        </p:nvCxnSpPr>
        <p:spPr>
          <a:xfrm rot="16200000" flipH="1">
            <a:off x="2409126" y="78881"/>
            <a:ext cx="343684" cy="1858296"/>
          </a:xfrm>
          <a:prstGeom prst="bentConnector2">
            <a:avLst/>
          </a:prstGeom>
          <a:ln>
            <a:tailEnd type="triangle"/>
          </a:ln>
          <a:effectLst>
            <a:glow rad="635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47AAF009-C3C9-47D4-7808-0D25828941E7}"/>
              </a:ext>
            </a:extLst>
          </p:cNvPr>
          <p:cNvPicPr>
            <a:picLocks noChangeAspect="1"/>
          </p:cNvPicPr>
          <p:nvPr/>
        </p:nvPicPr>
        <p:blipFill>
          <a:blip r:embed="rId3"/>
          <a:stretch>
            <a:fillRect/>
          </a:stretch>
        </p:blipFill>
        <p:spPr>
          <a:xfrm>
            <a:off x="4586748" y="3820279"/>
            <a:ext cx="5318067" cy="2788060"/>
          </a:xfrm>
          <a:prstGeom prst="rect">
            <a:avLst/>
          </a:prstGeom>
        </p:spPr>
      </p:pic>
      <p:pic>
        <p:nvPicPr>
          <p:cNvPr id="13" name="Picture 12">
            <a:extLst>
              <a:ext uri="{FF2B5EF4-FFF2-40B4-BE49-F238E27FC236}">
                <a16:creationId xmlns:a16="http://schemas.microsoft.com/office/drawing/2014/main" id="{8D7D2041-EECF-E045-A070-CFA650CFC837}"/>
              </a:ext>
            </a:extLst>
          </p:cNvPr>
          <p:cNvPicPr>
            <a:picLocks noChangeAspect="1"/>
          </p:cNvPicPr>
          <p:nvPr/>
        </p:nvPicPr>
        <p:blipFill>
          <a:blip r:embed="rId4"/>
          <a:stretch>
            <a:fillRect/>
          </a:stretch>
        </p:blipFill>
        <p:spPr>
          <a:xfrm>
            <a:off x="3583858" y="1993936"/>
            <a:ext cx="8264013" cy="1685341"/>
          </a:xfrm>
          <a:prstGeom prst="rect">
            <a:avLst/>
          </a:prstGeom>
        </p:spPr>
      </p:pic>
      <p:sp>
        <p:nvSpPr>
          <p:cNvPr id="14" name="TextBox 13">
            <a:extLst>
              <a:ext uri="{FF2B5EF4-FFF2-40B4-BE49-F238E27FC236}">
                <a16:creationId xmlns:a16="http://schemas.microsoft.com/office/drawing/2014/main" id="{516E7B53-2E25-3F7C-B335-164E6A52BB8E}"/>
              </a:ext>
            </a:extLst>
          </p:cNvPr>
          <p:cNvSpPr txBox="1"/>
          <p:nvPr/>
        </p:nvSpPr>
        <p:spPr>
          <a:xfrm>
            <a:off x="167149" y="1993936"/>
            <a:ext cx="2969342" cy="923330"/>
          </a:xfrm>
          <a:prstGeom prst="rect">
            <a:avLst/>
          </a:prstGeom>
          <a:solidFill>
            <a:schemeClr val="accent4">
              <a:lumMod val="40000"/>
              <a:lumOff val="60000"/>
            </a:schemeClr>
          </a:solidFill>
        </p:spPr>
        <p:txBody>
          <a:bodyPr wrap="square" rtlCol="0">
            <a:spAutoFit/>
          </a:bodyPr>
          <a:lstStyle/>
          <a:p>
            <a:r>
              <a:rPr lang="en-IN" b="1" dirty="0"/>
              <a:t>Verify bucket creation: </a:t>
            </a:r>
          </a:p>
          <a:p>
            <a:r>
              <a:rPr lang="en-IN" b="1" dirty="0"/>
              <a:t>By ls (list) command</a:t>
            </a:r>
          </a:p>
          <a:p>
            <a:r>
              <a:rPr lang="en-IN" b="1" dirty="0"/>
              <a:t>(</a:t>
            </a:r>
            <a:r>
              <a:rPr lang="en-IN" b="1" dirty="0" err="1"/>
              <a:t>aws</a:t>
            </a:r>
            <a:r>
              <a:rPr lang="en-IN" b="1" dirty="0"/>
              <a:t> s3 ls)</a:t>
            </a:r>
          </a:p>
        </p:txBody>
      </p:sp>
      <p:cxnSp>
        <p:nvCxnSpPr>
          <p:cNvPr id="22" name="Straight Arrow Connector 21">
            <a:extLst>
              <a:ext uri="{FF2B5EF4-FFF2-40B4-BE49-F238E27FC236}">
                <a16:creationId xmlns:a16="http://schemas.microsoft.com/office/drawing/2014/main" id="{353C56BC-DD63-4B0C-E688-D4B29772DB48}"/>
              </a:ext>
            </a:extLst>
          </p:cNvPr>
          <p:cNvCxnSpPr>
            <a:cxnSpLocks/>
          </p:cNvCxnSpPr>
          <p:nvPr/>
        </p:nvCxnSpPr>
        <p:spPr>
          <a:xfrm>
            <a:off x="1651820" y="2971800"/>
            <a:ext cx="1858296" cy="0"/>
          </a:xfrm>
          <a:prstGeom prst="straightConnector1">
            <a:avLst/>
          </a:prstGeom>
          <a:ln>
            <a:tailEnd type="triangle"/>
          </a:ln>
          <a:effectLst>
            <a:glow rad="1016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2B6E9E0-32CE-9439-B3C2-F095D3E027CA}"/>
              </a:ext>
            </a:extLst>
          </p:cNvPr>
          <p:cNvSpPr txBox="1"/>
          <p:nvPr/>
        </p:nvSpPr>
        <p:spPr>
          <a:xfrm>
            <a:off x="167149" y="4173783"/>
            <a:ext cx="3057832" cy="646330"/>
          </a:xfrm>
          <a:prstGeom prst="rect">
            <a:avLst/>
          </a:prstGeom>
          <a:solidFill>
            <a:schemeClr val="accent4">
              <a:lumMod val="40000"/>
              <a:lumOff val="60000"/>
            </a:schemeClr>
          </a:solidFill>
        </p:spPr>
        <p:txBody>
          <a:bodyPr wrap="square" rtlCol="0">
            <a:spAutoFit/>
          </a:bodyPr>
          <a:lstStyle/>
          <a:p>
            <a:r>
              <a:rPr lang="en-US" b="1" dirty="0"/>
              <a:t>Verifying through the AWS Management Console</a:t>
            </a:r>
            <a:endParaRPr lang="en-IN" b="1" dirty="0"/>
          </a:p>
        </p:txBody>
      </p:sp>
      <p:cxnSp>
        <p:nvCxnSpPr>
          <p:cNvPr id="27" name="Connector: Elbow 26">
            <a:extLst>
              <a:ext uri="{FF2B5EF4-FFF2-40B4-BE49-F238E27FC236}">
                <a16:creationId xmlns:a16="http://schemas.microsoft.com/office/drawing/2014/main" id="{B1C1FBC9-D7A0-0631-0D50-5C950ED94802}"/>
              </a:ext>
            </a:extLst>
          </p:cNvPr>
          <p:cNvCxnSpPr/>
          <p:nvPr/>
        </p:nvCxnSpPr>
        <p:spPr>
          <a:xfrm>
            <a:off x="1651820" y="4935794"/>
            <a:ext cx="2861186" cy="688258"/>
          </a:xfrm>
          <a:prstGeom prst="bentConnector3">
            <a:avLst/>
          </a:prstGeom>
          <a:ln>
            <a:tailEnd type="triangle"/>
          </a:ln>
          <a:effectLst>
            <a:glow rad="1016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04082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2412</TotalTime>
  <Words>1033</Words>
  <Application>Microsoft Office PowerPoint</Application>
  <PresentationFormat>Widescreen</PresentationFormat>
  <Paragraphs>107</Paragraphs>
  <Slides>16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1</vt:i4>
      </vt:variant>
      <vt:variant>
        <vt:lpstr>Slide Titles</vt:lpstr>
      </vt:variant>
      <vt:variant>
        <vt:i4>16</vt:i4>
      </vt:variant>
    </vt:vector>
  </HeadingPairs>
  <TitlesOfParts>
    <vt:vector size="26" baseType="lpstr">
      <vt:lpstr>Arial Unicode MS</vt:lpstr>
      <vt:lpstr>Arial</vt:lpstr>
      <vt:lpstr>Arial Rounded MT Bold</vt:lpstr>
      <vt:lpstr>Bahnschrift Condensed</vt:lpstr>
      <vt:lpstr>Baskerville Old Face</vt:lpstr>
      <vt:lpstr>Calibri</vt:lpstr>
      <vt:lpstr>Calibri Light</vt:lpstr>
      <vt:lpstr>Wingdings</vt:lpstr>
      <vt:lpstr>Office Theme</vt:lpstr>
      <vt:lpstr>https://docs.aws.amazon.com/cli/latest/reference/s3api/create-bucket.html</vt:lpstr>
      <vt:lpstr>AWS CLI Setup and Testing: Demonstrating My Cloud Management Skills </vt:lpstr>
      <vt:lpstr>Introduction  This documentation details the process followed to set up and configure the AWS Command Line Interface (CLI) for managing AWS services. It demonstrates the steps I took to configure the AWS CLI, execute commands, and verify functionality, showcasing my proficiency in cloud management. </vt:lpstr>
      <vt:lpstr>Step 1:  Installing AWS CLI Windows  The AWS CLI installer was downloaded from the AWS CLI WEBSITE, and the installation steps were followed.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Mohd Umair Mehdi</dc:creator>
  <cp:lastModifiedBy>Mohd Umair Mehdi</cp:lastModifiedBy>
  <cp:revision>5</cp:revision>
  <dcterms:created xsi:type="dcterms:W3CDTF">2024-10-11T12:35:03Z</dcterms:created>
  <dcterms:modified xsi:type="dcterms:W3CDTF">2024-10-14T13:23:08Z</dcterms:modified>
</cp:coreProperties>
</file>