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62" r:id="rId6"/>
    <p:sldId id="2463" r:id="rId7"/>
    <p:sldId id="2471" r:id="rId8"/>
    <p:sldId id="2470" r:id="rId9"/>
    <p:sldId id="2464" r:id="rId10"/>
    <p:sldId id="2465" r:id="rId11"/>
    <p:sldId id="2466" r:id="rId12"/>
    <p:sldId id="2467" r:id="rId13"/>
    <p:sldId id="2468" r:id="rId14"/>
    <p:sldId id="24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ohd-zeeshan-cs.github.io/shophere.github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light spots">
            <a:extLst>
              <a:ext uri="{FF2B5EF4-FFF2-40B4-BE49-F238E27FC236}">
                <a16:creationId xmlns:a16="http://schemas.microsoft.com/office/drawing/2014/main" id="{2AC16E21-CCE3-4A30-9E23-8737F21A61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" b="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E5221B5-EAE9-4EEC-8B6A-370BAA6AF1CB}"/>
              </a:ext>
            </a:extLst>
          </p:cNvPr>
          <p:cNvSpPr txBox="1">
            <a:spLocks/>
          </p:cNvSpPr>
          <p:nvPr/>
        </p:nvSpPr>
        <p:spPr bwMode="white">
          <a:xfrm>
            <a:off x="1543855" y="681684"/>
            <a:ext cx="9104289" cy="1543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n>
                  <a:solidFill>
                    <a:srgbClr val="0070C0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Maulana azad national</a:t>
            </a:r>
            <a:br>
              <a:rPr lang="en-US" sz="4800" b="1" dirty="0">
                <a:ln>
                  <a:solidFill>
                    <a:srgbClr val="0070C0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</a:br>
            <a:r>
              <a:rPr lang="en-US" sz="4800" b="1" dirty="0">
                <a:ln>
                  <a:solidFill>
                    <a:srgbClr val="0070C0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  urdu university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06AB3-7409-42F6-953D-F3463CC0FF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8" r="28773" b="383"/>
          <a:stretch/>
        </p:blipFill>
        <p:spPr>
          <a:xfrm>
            <a:off x="1168754" y="2992448"/>
            <a:ext cx="2058474" cy="2530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EA64D2-7DB2-4B84-8EF2-DDA0081D99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0" b="1098"/>
          <a:stretch/>
        </p:blipFill>
        <p:spPr>
          <a:xfrm>
            <a:off x="9356500" y="2992448"/>
            <a:ext cx="2058473" cy="2535787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06F26E10-4527-43AC-80A6-D294861D5872}"/>
              </a:ext>
            </a:extLst>
          </p:cNvPr>
          <p:cNvSpPr txBox="1">
            <a:spLocks/>
          </p:cNvSpPr>
          <p:nvPr/>
        </p:nvSpPr>
        <p:spPr>
          <a:xfrm>
            <a:off x="3227228" y="2356834"/>
            <a:ext cx="6129272" cy="3171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kern="1200" dirty="0">
              <a:effectLst/>
              <a:latin typeface="Arial Rounded MT Bold" panose="020F0704030504030204" pitchFamily="34" charset="0"/>
              <a:ea typeface="+mn-ea"/>
              <a:cs typeface="+mn-cs"/>
            </a:endParaRPr>
          </a:p>
          <a:p>
            <a:pPr>
              <a:spcBef>
                <a:spcPts val="0"/>
              </a:spcBef>
            </a:pPr>
            <a:r>
              <a:rPr lang="en-US" sz="2400" kern="1200" dirty="0">
                <a:effectLst/>
                <a:latin typeface="Arial Rounded MT Bold" panose="020F0704030504030204" pitchFamily="34" charset="0"/>
                <a:ea typeface="+mn-ea"/>
                <a:cs typeface="+mn-cs"/>
              </a:rPr>
              <a:t>Department of CS &amp; IT</a:t>
            </a:r>
            <a:endParaRPr lang="en-IN" sz="3200" dirty="0">
              <a:effectLst/>
            </a:endParaRP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effectLst/>
                <a:latin typeface="Arial Rounded MT Bold" panose="020F0704030504030204" pitchFamily="34" charset="0"/>
                <a:ea typeface="+mn-ea"/>
                <a:cs typeface="+mn-cs"/>
              </a:rPr>
              <a:t>B-tech (6</a:t>
            </a:r>
            <a:r>
              <a:rPr lang="en-US" sz="2400" kern="1200" baseline="30000" dirty="0">
                <a:effectLst/>
                <a:latin typeface="Arial Rounded MT Bold" panose="020F0704030504030204" pitchFamily="34" charset="0"/>
                <a:ea typeface="+mn-ea"/>
                <a:cs typeface="+mn-cs"/>
              </a:rPr>
              <a:t>th</a:t>
            </a:r>
            <a:r>
              <a:rPr lang="en-US" sz="2400" kern="1200" dirty="0">
                <a:effectLst/>
                <a:latin typeface="Arial Rounded MT Bold" panose="020F0704030504030204" pitchFamily="34" charset="0"/>
                <a:ea typeface="+mn-ea"/>
                <a:cs typeface="+mn-cs"/>
              </a:rPr>
              <a:t>–semester)</a:t>
            </a:r>
            <a:endParaRPr lang="en-IN" sz="3200" dirty="0"/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effectLst/>
                <a:latin typeface="Arial Rounded MT Bold" panose="020F0704030504030204" pitchFamily="34" charset="0"/>
                <a:ea typeface="+mn-ea"/>
                <a:cs typeface="+mn-cs"/>
              </a:rPr>
              <a:t>Project-1</a:t>
            </a: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 Rounded MT Bold" panose="020F0704030504030204" pitchFamily="34" charset="0"/>
              </a:rPr>
              <a:t>   </a:t>
            </a:r>
            <a:endParaRPr lang="en-US" sz="1800" kern="1200" dirty="0">
              <a:solidFill>
                <a:srgbClr val="FFFFFF"/>
              </a:solidFill>
              <a:effectLst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solidFill>
                <a:srgbClr val="FFFFFF"/>
              </a:solidFill>
              <a:effectLst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solidFill>
                <a:srgbClr val="FFFFFF"/>
              </a:solidFill>
              <a:effectLst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2400" dirty="0">
              <a:effectLst/>
            </a:endParaRPr>
          </a:p>
          <a:p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09EDC-3A73-41BD-BAC4-6DD2811B7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869833-75AC-46CC-9E1F-8E55EF6C3ABB}"/>
              </a:ext>
            </a:extLst>
          </p:cNvPr>
          <p:cNvSpPr txBox="1">
            <a:spLocks/>
          </p:cNvSpPr>
          <p:nvPr/>
        </p:nvSpPr>
        <p:spPr>
          <a:xfrm>
            <a:off x="605307" y="148828"/>
            <a:ext cx="10501040" cy="6226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effectLst/>
                <a:latin typeface="Algerian" panose="04020705040A02060702" pitchFamily="82" charset="0"/>
                <a:ea typeface="Trebuchet MS" panose="020B0603020202020204" pitchFamily="34" charset="0"/>
                <a:cs typeface="Trebuchet MS" panose="020B0603020202020204" pitchFamily="34" charset="0"/>
              </a:rPr>
              <a:t>Future plan</a:t>
            </a:r>
            <a:endParaRPr lang="en-IN" sz="3200" dirty="0">
              <a:solidFill>
                <a:srgbClr val="0070C0"/>
              </a:solidFill>
              <a:effectLst/>
              <a:latin typeface="Algerian" panose="04020705040A02060702" pitchFamily="82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172085" marR="2068195" indent="0">
              <a:lnSpc>
                <a:spcPct val="102000"/>
              </a:lnSpc>
              <a:spcBef>
                <a:spcPts val="3520"/>
              </a:spcBef>
              <a:spcAft>
                <a:spcPts val="0"/>
              </a:spcAft>
              <a:buNone/>
              <a:tabLst>
                <a:tab pos="514350" algn="l"/>
              </a:tabLst>
            </a:pPr>
            <a:r>
              <a:rPr lang="en-US" sz="2400" b="1" spc="-45" dirty="0">
                <a:effectLst/>
                <a:ea typeface="Trebuchet MS" panose="020B0603020202020204" pitchFamily="34" charset="0"/>
                <a:cs typeface="Trebuchet MS" panose="020B0603020202020204" pitchFamily="34" charset="0"/>
              </a:rPr>
              <a:t>We </a:t>
            </a:r>
            <a:r>
              <a:rPr lang="en-US" sz="2400" b="1" dirty="0">
                <a:effectLst/>
                <a:ea typeface="Trebuchet MS" panose="020B0603020202020204" pitchFamily="34" charset="0"/>
                <a:cs typeface="Trebuchet MS" panose="020B0603020202020204" pitchFamily="34" charset="0"/>
              </a:rPr>
              <a:t>are thinking of some modifications and adding some advanced new features in out system. Some of them are</a:t>
            </a:r>
            <a:r>
              <a:rPr lang="en-US" sz="2400" b="1" spc="5" dirty="0">
                <a:effectLst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400" b="1" dirty="0">
                <a:effectLst/>
                <a:ea typeface="Trebuchet MS" panose="020B0603020202020204" pitchFamily="34" charset="0"/>
                <a:cs typeface="Trebuchet MS" panose="020B0603020202020204" pitchFamily="34" charset="0"/>
              </a:rPr>
              <a:t>–</a:t>
            </a:r>
          </a:p>
          <a:p>
            <a:pPr marL="514985" marR="2068195" indent="-342900">
              <a:lnSpc>
                <a:spcPct val="102000"/>
              </a:lnSpc>
              <a:spcBef>
                <a:spcPts val="352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14350" algn="l"/>
              </a:tabLst>
            </a:pPr>
            <a:r>
              <a:rPr lang="en-IN" sz="2400" b="1" dirty="0">
                <a:ea typeface="Trebuchet MS" panose="020B0603020202020204" pitchFamily="34" charset="0"/>
                <a:cs typeface="Trebuchet MS" panose="020B0603020202020204" pitchFamily="34" charset="0"/>
              </a:rPr>
              <a:t>Recommendations using ML Algorithms</a:t>
            </a:r>
          </a:p>
          <a:p>
            <a:pPr marL="514985" marR="2068195" indent="-342900">
              <a:lnSpc>
                <a:spcPct val="102000"/>
              </a:lnSpc>
              <a:spcBef>
                <a:spcPts val="352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14350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Trebuchet MS" panose="020B0603020202020204" pitchFamily="34" charset="0"/>
              </a:rPr>
              <a:t>GUI modification (more user friendly) </a:t>
            </a:r>
          </a:p>
          <a:p>
            <a:pPr marL="514985" marR="2068195" indent="-342900">
              <a:lnSpc>
                <a:spcPct val="102000"/>
              </a:lnSpc>
              <a:spcBef>
                <a:spcPts val="352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14350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Trebuchet MS" panose="020B0603020202020204" pitchFamily="34" charset="0"/>
              </a:rPr>
              <a:t>Users can sell their products</a:t>
            </a:r>
            <a:endParaRPr lang="en-IN" sz="2400" b="1" dirty="0"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14985" marR="2068195" indent="-342900">
              <a:lnSpc>
                <a:spcPct val="102000"/>
              </a:lnSpc>
              <a:spcBef>
                <a:spcPts val="352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14350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Trebuchet MS" panose="020B0603020202020204" pitchFamily="34" charset="0"/>
              </a:rPr>
              <a:t> Users can signup / login using their social media account such as facebook , google+ etc.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677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9" descr="light spots">
            <a:extLst>
              <a:ext uri="{FF2B5EF4-FFF2-40B4-BE49-F238E27FC236}">
                <a16:creationId xmlns:a16="http://schemas.microsoft.com/office/drawing/2014/main" id="{10FC4EFA-A878-4351-824C-A46DA19B78A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" b="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CA1FC98-723E-4A78-91BB-7DFD7B031B20}"/>
              </a:ext>
            </a:extLst>
          </p:cNvPr>
          <p:cNvSpPr/>
          <p:nvPr/>
        </p:nvSpPr>
        <p:spPr>
          <a:xfrm>
            <a:off x="3348507" y="2421228"/>
            <a:ext cx="5681729" cy="15841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THANK YOU!!!</a:t>
            </a:r>
            <a:endParaRPr lang="en-IN" sz="4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7655" y="2544864"/>
            <a:ext cx="5761614" cy="3612525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Algerian" panose="04020705040A02060702" pitchFamily="82" charset="0"/>
              </a:rPr>
              <a:t>Presented by: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939800" algn="l"/>
                <a:tab pos="1054100" algn="l"/>
              </a:tabLst>
            </a:pPr>
            <a:r>
              <a:rPr lang="en-US" sz="2400" b="1" dirty="0">
                <a:solidFill>
                  <a:schemeClr val="accent5"/>
                </a:solidFill>
                <a:effectLst/>
                <a:ea typeface="Trebuchet MS" panose="020B0603020202020204" pitchFamily="34" charset="0"/>
                <a:cs typeface="Symbol" panose="05050102010706020507" pitchFamily="18" charset="2"/>
              </a:rPr>
              <a:t>Mohd Shakir       (18BTCS008HY)</a:t>
            </a:r>
            <a:endParaRPr lang="en-IN" sz="2400" b="1" dirty="0">
              <a:solidFill>
                <a:schemeClr val="accent5"/>
              </a:solidFill>
              <a:effectLst/>
              <a:ea typeface="Trebuchet MS" panose="020B0603020202020204" pitchFamily="34" charset="0"/>
              <a:cs typeface="Symbol" panose="05050102010706020507" pitchFamily="18" charset="2"/>
            </a:endParaRPr>
          </a:p>
          <a:p>
            <a:pPr>
              <a:spcBef>
                <a:spcPts val="0"/>
              </a:spcBef>
              <a:tabLst>
                <a:tab pos="939800" algn="l"/>
                <a:tab pos="1054100" algn="l"/>
              </a:tabLst>
            </a:pPr>
            <a:r>
              <a:rPr lang="en-US" sz="2400" b="1" dirty="0">
                <a:solidFill>
                  <a:schemeClr val="accent5"/>
                </a:solidFill>
                <a:effectLst/>
                <a:ea typeface="Trebuchet MS" panose="020B0603020202020204" pitchFamily="34" charset="0"/>
                <a:cs typeface="Symbol" panose="05050102010706020507" pitchFamily="18" charset="2"/>
              </a:rPr>
              <a:t>Mohd Zeeshan    (18BTCS006HY)</a:t>
            </a:r>
            <a:br>
              <a:rPr lang="en-US" sz="20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sz="20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19B29C-CB18-40DE-A779-A8A2FADC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37704"/>
            <a:ext cx="5563673" cy="31295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FAFA00-74F6-48F8-9139-A2522EA15451}"/>
              </a:ext>
            </a:extLst>
          </p:cNvPr>
          <p:cNvSpPr/>
          <p:nvPr/>
        </p:nvSpPr>
        <p:spPr>
          <a:xfrm>
            <a:off x="1429553" y="700611"/>
            <a:ext cx="8950817" cy="1097280"/>
          </a:xfrm>
          <a:prstGeom prst="rect">
            <a:avLst/>
          </a:prstGeom>
          <a:noFill/>
          <a:ln w="57150">
            <a:noFill/>
            <a:prstDash val="soli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n>
                  <a:solidFill>
                    <a:schemeClr val="accent5">
                      <a:lumMod val="90000"/>
                      <a:lumOff val="10000"/>
                    </a:schemeClr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E-Commerce Website</a:t>
            </a:r>
            <a:endParaRPr lang="en-IN" sz="4800" dirty="0">
              <a:ln>
                <a:solidFill>
                  <a:schemeClr val="accent5">
                    <a:lumMod val="90000"/>
                    <a:lumOff val="10000"/>
                  </a:schemeClr>
                </a:solidFill>
              </a:ln>
              <a:solidFill>
                <a:srgbClr val="0070C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1065" y="502276"/>
            <a:ext cx="10918203" cy="560231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Algerian" panose="04020705040A02060702" pitchFamily="82" charset="0"/>
              </a:rPr>
              <a:t>Contents :</a:t>
            </a:r>
          </a:p>
          <a:p>
            <a:pPr marL="0" indent="0">
              <a:buNone/>
            </a:pPr>
            <a:endParaRPr lang="en-US" sz="800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i="0" dirty="0">
                <a:effectLst/>
              </a:rPr>
              <a:t>  </a:t>
            </a:r>
            <a:r>
              <a:rPr lang="en-US" sz="2600" b="1" dirty="0"/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 FEATURES &amp; CONTENTS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 LANGUAGES &amp; TOOLS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 DATA FLOW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 ADVANTAGES DISADVANTAGES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 FUTURE PLANS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7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1065" y="502276"/>
            <a:ext cx="10918203" cy="560231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Algerian" panose="04020705040A02060702" pitchFamily="82" charset="0"/>
              </a:rPr>
              <a:t>Introduction :</a:t>
            </a:r>
          </a:p>
          <a:p>
            <a:pPr marL="0" indent="0">
              <a:buNone/>
            </a:pPr>
            <a:endParaRPr lang="en-US" sz="800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i="0" dirty="0">
                <a:effectLst/>
              </a:rPr>
              <a:t>  </a:t>
            </a:r>
            <a:r>
              <a:rPr lang="en-US" sz="2600" b="1" i="0" dirty="0">
                <a:solidFill>
                  <a:srgbClr val="0070C0"/>
                </a:solidFill>
                <a:effectLst/>
              </a:rPr>
              <a:t>E-commerce</a:t>
            </a:r>
            <a:r>
              <a:rPr lang="en-US" sz="2600" b="1" i="0" dirty="0">
                <a:effectLst/>
              </a:rPr>
              <a:t> : E-commerce is the buying and selling of good or services 	via the internet, and the transfer of money and data to complete the 	sales.</a:t>
            </a:r>
          </a:p>
          <a:p>
            <a:pPr marL="457200" lvl="1" indent="0">
              <a:buNone/>
            </a:pPr>
            <a:endParaRPr lang="en-US" sz="900" b="1" i="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/>
              <a:t>  For now we have used frontend web-development and tried to 	make the website as interactive possible by using navigation bar, in-	page links, forms and other tools.</a:t>
            </a:r>
            <a:endParaRPr lang="en-US" sz="2200" b="1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3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DF33B3-B3E6-4D62-B0E2-66799B54F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6" t="13128" r="6621" b="7324"/>
          <a:stretch/>
        </p:blipFill>
        <p:spPr>
          <a:xfrm rot="892261">
            <a:off x="5909881" y="2811894"/>
            <a:ext cx="2434107" cy="1234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85F9D-5438-4DC4-ADC8-86BB3A850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81" r="1630" b="4129"/>
          <a:stretch/>
        </p:blipFill>
        <p:spPr>
          <a:xfrm>
            <a:off x="7126934" y="3617758"/>
            <a:ext cx="1881808" cy="93237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1065" y="386366"/>
            <a:ext cx="10552555" cy="571822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Features &amp; Contents:</a:t>
            </a:r>
          </a:p>
          <a:p>
            <a:r>
              <a:rPr lang="en-US" dirty="0"/>
              <a:t>	</a:t>
            </a:r>
            <a:r>
              <a:rPr lang="en-US" sz="2400" b="1" dirty="0"/>
              <a:t>Welcome Page</a:t>
            </a:r>
          </a:p>
          <a:p>
            <a:r>
              <a:rPr lang="en-US" sz="2400" b="1" dirty="0"/>
              <a:t>	Our Products Categories</a:t>
            </a:r>
          </a:p>
          <a:p>
            <a:r>
              <a:rPr lang="en-US" sz="2400" b="1" dirty="0"/>
              <a:t>	Review System</a:t>
            </a:r>
          </a:p>
          <a:p>
            <a:r>
              <a:rPr lang="en-US" sz="2400" b="1" dirty="0"/>
              <a:t>	Account and Activities</a:t>
            </a:r>
          </a:p>
          <a:p>
            <a:r>
              <a:rPr lang="en-US" sz="2400" b="1" dirty="0"/>
              <a:t>	About Us</a:t>
            </a:r>
          </a:p>
          <a:p>
            <a:r>
              <a:rPr lang="en-US" sz="2400" b="1" dirty="0"/>
              <a:t>	Contact Info</a:t>
            </a:r>
          </a:p>
          <a:p>
            <a:r>
              <a:rPr lang="en-US" sz="2400" b="1" u="sng" dirty="0">
                <a:latin typeface="Arial Rounded MT Bold" panose="020F0704030504030204" pitchFamily="34" charset="0"/>
              </a:rPr>
              <a:t>				</a:t>
            </a: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Shop Here</a:t>
            </a:r>
            <a:r>
              <a:rPr lang="en-US" sz="2400" b="1" u="sng" dirty="0">
                <a:latin typeface="Arial Rounded MT Bold" panose="020F0704030504030204" pitchFamily="34" charset="0"/>
              </a:rPr>
              <a:t>				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7A50A-8037-47EA-A05D-E9768478B3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65" r="11796" b="16791"/>
          <a:stretch/>
        </p:blipFill>
        <p:spPr>
          <a:xfrm rot="20535011">
            <a:off x="6018230" y="635150"/>
            <a:ext cx="2473107" cy="1113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ED1992-D3E5-4A95-A750-6C5BE7385E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37" t="9558" r="2922" b="15476"/>
          <a:stretch/>
        </p:blipFill>
        <p:spPr>
          <a:xfrm>
            <a:off x="6437651" y="1641157"/>
            <a:ext cx="2571091" cy="1146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2A0AF6-FFDA-46DA-BE9B-8BCAEB3D8B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76" t="8806" r="6621" b="7773"/>
          <a:stretch/>
        </p:blipFill>
        <p:spPr>
          <a:xfrm rot="985300">
            <a:off x="6000604" y="3963848"/>
            <a:ext cx="1962582" cy="10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3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1521" y="489396"/>
            <a:ext cx="10393251" cy="5499279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Algerian" panose="04020705040A02060702" pitchFamily="82" charset="0"/>
              </a:rPr>
              <a:t>Languages &amp; Tools Used: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	HTML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    CSS</a:t>
            </a:r>
            <a:endParaRPr lang="en-US" sz="24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	JavaScript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	Bootstrap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	Other tools(Sliders, Fonts etc.)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0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AD0AD-6F59-4740-A4AB-482BE3966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80" y="512602"/>
            <a:ext cx="8540840" cy="58327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5159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276" y="463640"/>
            <a:ext cx="10501040" cy="5427002"/>
          </a:xfrm>
        </p:spPr>
        <p:txBody>
          <a:bodyPr/>
          <a:lstStyle/>
          <a:p>
            <a:pPr marL="358140" marR="0">
              <a:spcBef>
                <a:spcPts val="50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0070C0"/>
                </a:solidFill>
                <a:effectLst/>
                <a:latin typeface="Algerian" panose="04020705040A02060702" pitchFamily="82" charset="0"/>
                <a:ea typeface="Trebuchet MS" panose="020B0603020202020204" pitchFamily="34" charset="0"/>
                <a:cs typeface="Trebuchet MS" panose="020B0603020202020204" pitchFamily="34" charset="0"/>
              </a:rPr>
              <a:t>ADVANTAGES OF E-COMMERCE</a:t>
            </a:r>
            <a:endParaRPr lang="en-IN" sz="20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701040" algn="l"/>
                <a:tab pos="701675" algn="l"/>
              </a:tabLst>
            </a:pPr>
            <a:r>
              <a:rPr lang="en-US" sz="2400" b="1" spc="-15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Faster </a:t>
            </a: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buying/selling procedure, as well as easy to find</a:t>
            </a:r>
            <a:r>
              <a:rPr lang="en-US" sz="2400" b="1" spc="-70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 </a:t>
            </a: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products.</a:t>
            </a:r>
            <a:endParaRPr lang="en-IN" sz="2400" b="1" dirty="0">
              <a:effectLst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701040" algn="l"/>
                <a:tab pos="701675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Buying/selling</a:t>
            </a:r>
            <a:r>
              <a:rPr lang="en-US" sz="2400" b="1" spc="-30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 </a:t>
            </a: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24/7.</a:t>
            </a:r>
            <a:endParaRPr lang="en-IN" sz="2400" b="1" dirty="0">
              <a:effectLst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701040" algn="l"/>
                <a:tab pos="701675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More reach to customers, there is no theoretical geographic</a:t>
            </a:r>
            <a:r>
              <a:rPr lang="en-US" sz="2400" b="1" spc="-105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 </a:t>
            </a: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limitations.</a:t>
            </a:r>
            <a:endParaRPr lang="en-IN" sz="2400" b="1" dirty="0">
              <a:effectLst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701040" algn="l"/>
                <a:tab pos="701675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Low operational costs and better quality of</a:t>
            </a:r>
            <a:r>
              <a:rPr lang="en-US" sz="2400" b="1" spc="-45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 </a:t>
            </a: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services.</a:t>
            </a:r>
            <a:endParaRPr lang="en-IN" sz="2400" b="1" dirty="0">
              <a:effectLst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701040" algn="l"/>
                <a:tab pos="701675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No need of physical company</a:t>
            </a:r>
            <a:r>
              <a:rPr lang="en-US" sz="2400" b="1" spc="-35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 </a:t>
            </a: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set-ups.</a:t>
            </a:r>
            <a:endParaRPr lang="en-IN" sz="2400" b="1" dirty="0">
              <a:effectLst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701040" algn="l"/>
                <a:tab pos="701675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Easy to start and manage a</a:t>
            </a:r>
            <a:r>
              <a:rPr lang="en-US" sz="2400" b="1" spc="-25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 </a:t>
            </a: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business.</a:t>
            </a:r>
            <a:endParaRPr lang="en-IN" sz="2400" b="1" dirty="0">
              <a:effectLst/>
              <a:ea typeface="Trebuchet MS" panose="020B0603020202020204" pitchFamily="34" charset="0"/>
              <a:cs typeface="Wingdings" panose="05000000000000000000" pitchFamily="2" charset="2"/>
            </a:endParaRPr>
          </a:p>
          <a:p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0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CD3D5-04EA-4006-865D-2A4B4A981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06A449E-AD5B-434A-8F00-9DBE141EF3E9}"/>
              </a:ext>
            </a:extLst>
          </p:cNvPr>
          <p:cNvSpPr txBox="1">
            <a:spLocks/>
          </p:cNvSpPr>
          <p:nvPr/>
        </p:nvSpPr>
        <p:spPr>
          <a:xfrm>
            <a:off x="553792" y="715499"/>
            <a:ext cx="10501040" cy="5427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effectLst/>
                <a:latin typeface="Algerian" panose="04020705040A02060702" pitchFamily="82" charset="0"/>
                <a:ea typeface="Trebuchet MS" panose="020B0603020202020204" pitchFamily="34" charset="0"/>
                <a:cs typeface="Trebuchet MS" panose="020B0603020202020204" pitchFamily="34" charset="0"/>
              </a:rPr>
              <a:t>DISADVANTAGES OF E-COMMERCE</a:t>
            </a:r>
            <a:r>
              <a:rPr lang="en-US" sz="3200" dirty="0">
                <a:solidFill>
                  <a:srgbClr val="0070C0"/>
                </a:solidFill>
                <a:effectLst/>
                <a:latin typeface="Algerian" panose="04020705040A02060702" pitchFamily="82" charset="0"/>
                <a:ea typeface="Trebuchet MS" panose="020B0603020202020204" pitchFamily="34" charset="0"/>
                <a:cs typeface="Trebuchet MS" panose="020B0603020202020204" pitchFamily="34" charset="0"/>
              </a:rPr>
              <a:t> </a:t>
            </a:r>
          </a:p>
          <a:p>
            <a:pPr marL="0" marR="0" indent="0">
              <a:spcBef>
                <a:spcPts val="505"/>
              </a:spcBef>
              <a:spcAft>
                <a:spcPts val="0"/>
              </a:spcAft>
              <a:buNone/>
            </a:pPr>
            <a:endParaRPr lang="en-IN" sz="1050" dirty="0">
              <a:solidFill>
                <a:srgbClr val="0070C0"/>
              </a:solidFill>
              <a:effectLst/>
              <a:latin typeface="Algerian" panose="04020705040A02060702" pitchFamily="82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R="0" lvl="0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413385" algn="l"/>
                <a:tab pos="414020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Unable to examine products</a:t>
            </a:r>
            <a:r>
              <a:rPr lang="en-US" sz="2400" b="1" spc="-125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 </a:t>
            </a: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personally</a:t>
            </a:r>
            <a:r>
              <a:rPr lang="en-US" sz="2400" b="1" dirty="0">
                <a:effectLst/>
                <a:ea typeface="Trebuchet MS" panose="020B0603020202020204" pitchFamily="34" charset="0"/>
                <a:cs typeface="Trebuchet MS" panose="020B0603020202020204" pitchFamily="34" charset="0"/>
              </a:rPr>
              <a:t> .</a:t>
            </a:r>
          </a:p>
          <a:p>
            <a:pPr marL="0" marR="0" lvl="0" indent="0">
              <a:spcBef>
                <a:spcPts val="5"/>
              </a:spcBef>
              <a:spcAft>
                <a:spcPts val="0"/>
              </a:spcAft>
              <a:buNone/>
              <a:tabLst>
                <a:tab pos="0" algn="l"/>
                <a:tab pos="413385" algn="l"/>
                <a:tab pos="414020" algn="l"/>
              </a:tabLst>
            </a:pPr>
            <a:endParaRPr lang="en-IN" sz="900" b="1" dirty="0">
              <a:effectLst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413385" algn="l"/>
                <a:tab pos="414020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Not everyone is connected to the</a:t>
            </a:r>
            <a:r>
              <a:rPr lang="en-US" sz="2400" b="1" spc="-175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 </a:t>
            </a: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Internet</a:t>
            </a:r>
            <a:r>
              <a:rPr lang="en-US" sz="2400" b="1" dirty="0">
                <a:effectLst/>
                <a:ea typeface="Trebuchet MS" panose="020B0603020202020204" pitchFamily="34" charset="0"/>
                <a:cs typeface="Trebuchet MS" panose="020B0603020202020204" pitchFamily="34" charset="0"/>
              </a:rPr>
              <a:t> 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13385" algn="l"/>
                <a:tab pos="414020" algn="l"/>
              </a:tabLst>
            </a:pPr>
            <a:endParaRPr lang="en-IN" sz="900" b="1" dirty="0">
              <a:effectLst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413385" algn="l"/>
                <a:tab pos="414020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There is the possibility of credit card number</a:t>
            </a:r>
            <a:r>
              <a:rPr lang="en-US" sz="2400" b="1" spc="-195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 </a:t>
            </a: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theft.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13385" algn="l"/>
                <a:tab pos="414020" algn="l"/>
              </a:tabLst>
            </a:pPr>
            <a:endParaRPr lang="en-IN" sz="900" b="1" dirty="0">
              <a:effectLst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413385" algn="l"/>
                <a:tab pos="414020" algn="l"/>
              </a:tabLst>
            </a:pP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Mechanical failures can cause unpredictable effects on the total</a:t>
            </a:r>
            <a:r>
              <a:rPr lang="en-US" sz="2400" b="1" spc="-305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 </a:t>
            </a:r>
            <a:r>
              <a:rPr lang="en-US" sz="2400" b="1" dirty="0">
                <a:effectLst/>
                <a:ea typeface="Trebuchet MS" panose="020B0603020202020204" pitchFamily="34" charset="0"/>
                <a:cs typeface="Wingdings" panose="05000000000000000000" pitchFamily="2" charset="2"/>
              </a:rPr>
              <a:t>processes</a:t>
            </a:r>
            <a:r>
              <a:rPr lang="en-US" sz="2400" b="1" dirty="0">
                <a:ea typeface="Trebuchet MS" panose="020B0603020202020204" pitchFamily="34" charset="0"/>
                <a:cs typeface="Wingdings" panose="05000000000000000000" pitchFamily="2" charset="2"/>
              </a:rPr>
              <a:t>.</a:t>
            </a:r>
            <a:br>
              <a:rPr lang="en-US" sz="2400" b="1" dirty="0">
                <a:effectLst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162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287</TotalTime>
  <Words>349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Rounded MT Bold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mzeeazmi366@gmail.com</dc:creator>
  <cp:lastModifiedBy>mzeeazmi366@gmail.com</cp:lastModifiedBy>
  <cp:revision>26</cp:revision>
  <dcterms:created xsi:type="dcterms:W3CDTF">2021-06-10T15:20:04Z</dcterms:created>
  <dcterms:modified xsi:type="dcterms:W3CDTF">2021-09-12T06:00:31Z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