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4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498A035-1F4E-4669-B911-3DED85C2EF95}" type="datetimeFigureOut">
              <a:rPr lang="en-US" smtClean="0"/>
              <a:t>4/20/2024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A62A16-5FEB-4881-89E9-9A1E06BF86E3}" type="slidenum">
              <a:rPr lang="en-US" smtClean="0"/>
              <a:t>‹#›</a:t>
            </a:fld>
            <a:endParaRPr lang="en-US"/>
          </a:p>
        </p:txBody>
      </p:sp>
    </p:spTree>
    <p:extLst>
      <p:ext uri="{BB962C8B-B14F-4D97-AF65-F5344CB8AC3E}">
        <p14:creationId xmlns:p14="http://schemas.microsoft.com/office/powerpoint/2010/main" val="98528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62A16-5FEB-4881-89E9-9A1E06BF86E3}" type="slidenum">
              <a:rPr lang="en-US" smtClean="0"/>
              <a:t>1</a:t>
            </a:fld>
            <a:endParaRPr lang="en-US"/>
          </a:p>
        </p:txBody>
      </p:sp>
    </p:spTree>
    <p:extLst>
      <p:ext uri="{BB962C8B-B14F-4D97-AF65-F5344CB8AC3E}">
        <p14:creationId xmlns:p14="http://schemas.microsoft.com/office/powerpoint/2010/main" val="108676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Mohamed </a:t>
            </a:r>
            <a:r>
              <a:rPr lang="en-US" sz="3200" dirty="0" err="1">
                <a:latin typeface="Trebuchet MS"/>
                <a:cs typeface="Trebuchet MS"/>
              </a:rPr>
              <a:t>Afri</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dirty="0">
                <a:solidFill>
                  <a:srgbClr val="2D83C3"/>
                </a:solidFill>
                <a:latin typeface="Trebuchet MS"/>
                <a:cs typeface="Trebuchet MS"/>
              </a:rPr>
              <a:t>3</a:t>
            </a:r>
            <a:r>
              <a:rPr sz="1100" dirty="0">
                <a:solidFill>
                  <a:srgbClr val="2D83C3"/>
                </a:solidFill>
                <a:latin typeface="Trebuchet MS"/>
                <a:cs typeface="Trebuchet MS"/>
              </a:rPr>
              <a:t>/21/2024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a:extLst>
              <a:ext uri="{FF2B5EF4-FFF2-40B4-BE49-F238E27FC236}">
                <a16:creationId xmlns:a16="http://schemas.microsoft.com/office/drawing/2014/main" id="{FF010685-4DB4-95BD-1686-B31E2E9690E2}"/>
              </a:ext>
            </a:extLst>
          </p:cNvPr>
          <p:cNvPicPr>
            <a:picLocks noChangeAspect="1"/>
          </p:cNvPicPr>
          <p:nvPr/>
        </p:nvPicPr>
        <p:blipFill>
          <a:blip r:embed="rId4"/>
          <a:stretch>
            <a:fillRect/>
          </a:stretch>
        </p:blipFill>
        <p:spPr>
          <a:xfrm>
            <a:off x="62439" y="1194648"/>
            <a:ext cx="12027949" cy="42917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F819B165-5F9C-973D-86AB-FA8E25F66F12}"/>
              </a:ext>
            </a:extLst>
          </p:cNvPr>
          <p:cNvPicPr>
            <a:picLocks noChangeAspect="1"/>
          </p:cNvPicPr>
          <p:nvPr/>
        </p:nvPicPr>
        <p:blipFill>
          <a:blip r:embed="rId4"/>
          <a:stretch>
            <a:fillRect/>
          </a:stretch>
        </p:blipFill>
        <p:spPr>
          <a:xfrm>
            <a:off x="76200" y="1179175"/>
            <a:ext cx="12039600" cy="4499650"/>
          </a:xfrm>
          <a:prstGeom prst="rect">
            <a:avLst/>
          </a:prstGeom>
        </p:spPr>
      </p:pic>
    </p:spTree>
    <p:extLst>
      <p:ext uri="{BB962C8B-B14F-4D97-AF65-F5344CB8AC3E}">
        <p14:creationId xmlns:p14="http://schemas.microsoft.com/office/powerpoint/2010/main" val="332237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23640" y="1892075"/>
            <a:ext cx="6875959" cy="2311850"/>
          </a:xfrm>
          <a:prstGeom prst="rect">
            <a:avLst/>
          </a:prstGeom>
        </p:spPr>
        <p:txBody>
          <a:bodyPr vert="horz" wrap="square" lIns="0" tIns="460692" rIns="0" bIns="0" rtlCol="0">
            <a:spAutoFit/>
          </a:bodyPr>
          <a:lstStyle/>
          <a:p>
            <a:pPr marL="193675">
              <a:lnSpc>
                <a:spcPct val="100000"/>
              </a:lnSpc>
              <a:spcBef>
                <a:spcPts val="130"/>
              </a:spcBef>
            </a:pPr>
            <a:r>
              <a:rPr lang="en-US" sz="6000" dirty="0"/>
              <a:t>Rock vs Mine Prediction</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68815"/>
          </a:xfrm>
          <a:prstGeom prst="rect">
            <a:avLst/>
          </a:prstGeom>
        </p:spPr>
        <p:txBody>
          <a:bodyPr vert="horz" wrap="square" lIns="0" tIns="73279" rIns="0" bIns="0" rtlCol="0">
            <a:spAutoFit/>
          </a:bodyPr>
          <a:lstStyle/>
          <a:p>
            <a:pPr marL="0" marR="0">
              <a:lnSpc>
                <a:spcPct val="115000"/>
              </a:lnSpc>
              <a:spcBef>
                <a:spcPts val="0"/>
              </a:spcBef>
              <a:spcAft>
                <a:spcPts val="1000"/>
              </a:spcAft>
            </a:pPr>
            <a:r>
              <a:rPr spc="-10" dirty="0"/>
              <a:t>AGENDA</a:t>
            </a:r>
            <a:br>
              <a:rPr lang="en-US" spc="-10" dirty="0"/>
            </a:br>
            <a:r>
              <a:rPr lang="en-US" sz="1800" b="0" dirty="0">
                <a:effectLst/>
                <a:latin typeface="Calibri" panose="020F0502020204030204" pitchFamily="34" charset="0"/>
                <a:ea typeface="Calibri" panose="020F0502020204030204" pitchFamily="34" charset="0"/>
                <a:cs typeface="Times New Roman" panose="02020603050405020304" pitchFamily="18" charset="0"/>
              </a:rPr>
              <a:t>Welcome to our exploration of advanced technology in Rock vs. Mine Prediction using Logistic Regression. We embark on this journey with an Introduction, outlining the Problem Statement and offering a concise Project Overview.</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Transitioning to our Solution segment, we delve into the architecture and methodologies applied in our predictive system.</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Moving forward, we delve into Model Building, revealing the logistic regression framework and techniques employed to train our model.</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Finally, in the Predictive System segment, we showcase the practical application of our solution. Join us as we advance towards more accurate and efficient rock vs. mine classification solutions.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9452928" cy="2774734"/>
          </a:xfrm>
          <a:prstGeom prst="rect">
            <a:avLst/>
          </a:prstGeom>
        </p:spPr>
        <p:txBody>
          <a:bodyPr vert="horz" wrap="square" lIns="0" tIns="16510" rIns="0" bIns="0" rtlCol="0">
            <a:spAutoFit/>
          </a:bodyPr>
          <a:lstStyle/>
          <a:p>
            <a:pPr marL="0" marR="0">
              <a:lnSpc>
                <a:spcPct val="115000"/>
              </a:lnSpc>
              <a:spcBef>
                <a:spcPts val="0"/>
              </a:spcBef>
              <a:spcAft>
                <a:spcPts val="1000"/>
              </a:spcAft>
            </a:pPr>
            <a:r>
              <a:rPr sz="4250" spc="-10" dirty="0"/>
              <a:t>PROBLEM</a:t>
            </a:r>
            <a:r>
              <a:rPr sz="4250" dirty="0"/>
              <a:t>	</a:t>
            </a:r>
            <a:r>
              <a:rPr sz="4250" spc="-75" dirty="0"/>
              <a:t>STATEMENT</a:t>
            </a:r>
            <a:br>
              <a:rPr lang="en-US" sz="4250" spc="-75" dirty="0"/>
            </a:br>
            <a:br>
              <a:rPr lang="en-US" sz="4250" spc="-75" dirty="0"/>
            </a:br>
            <a:r>
              <a:rPr lang="en-US" sz="1800" b="0" dirty="0">
                <a:effectLst/>
                <a:latin typeface="Calibri" panose="020F0502020204030204" pitchFamily="34" charset="0"/>
                <a:ea typeface="Calibri" panose="020F0502020204030204" pitchFamily="34" charset="0"/>
                <a:cs typeface="Times New Roman" panose="02020603050405020304" pitchFamily="18" charset="0"/>
              </a:rPr>
              <a:t>In domains like underwater navigation and defense, accurately distinguishing between rocks and mines using SONAR data is critical. Manual analysis is time-consuming and prone to errors.</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Developing an automated solution for rock vs. mine classification can significantly enhance operational efficiency and ensure safety.</a:t>
            </a: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328025" cy="3093283"/>
          </a:xfrm>
          <a:prstGeom prst="rect">
            <a:avLst/>
          </a:prstGeom>
        </p:spPr>
        <p:txBody>
          <a:bodyPr vert="horz" wrap="square" lIns="0" tIns="16510" rIns="0" bIns="0" rtlCol="0">
            <a:spAutoFit/>
          </a:bodyPr>
          <a:lstStyle/>
          <a:p>
            <a:pPr marL="0" marR="0">
              <a:lnSpc>
                <a:spcPct val="115000"/>
              </a:lnSpc>
              <a:spcBef>
                <a:spcPts val="0"/>
              </a:spcBef>
              <a:spcAft>
                <a:spcPts val="1000"/>
              </a:spcAft>
            </a:pPr>
            <a:r>
              <a:rPr sz="4250" spc="-10" dirty="0"/>
              <a:t>PROJECT</a:t>
            </a:r>
            <a:r>
              <a:rPr sz="4250" dirty="0"/>
              <a:t>	</a:t>
            </a:r>
            <a:r>
              <a:rPr sz="4250" spc="-10" dirty="0"/>
              <a:t>OVERVIEW</a:t>
            </a:r>
            <a:br>
              <a:rPr lang="en-US" sz="4250" spc="-10" dirty="0"/>
            </a:br>
            <a:br>
              <a:rPr lang="en-US" sz="4250" spc="-10" dirty="0"/>
            </a:br>
            <a:r>
              <a:rPr lang="en-US" sz="1800" b="0" dirty="0">
                <a:effectLst/>
                <a:latin typeface="Calibri" panose="020F0502020204030204" pitchFamily="34" charset="0"/>
                <a:ea typeface="Calibri" panose="020F0502020204030204" pitchFamily="34" charset="0"/>
                <a:cs typeface="Times New Roman" panose="02020603050405020304" pitchFamily="18" charset="0"/>
              </a:rPr>
              <a:t>Our project aims to optimize underwater navigation and defense systems by developing an intelligent system capable of autonomously classifying SONAR data into "rock" or "mine" categories.</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By harnessing the power of logistic regression, we strive to create a solution that not only improves classification accuracy but also enhances operational efficiency.</a:t>
            </a: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4727960"/>
          </a:xfrm>
          <a:prstGeom prst="rect">
            <a:avLst/>
          </a:prstGeom>
        </p:spPr>
        <p:txBody>
          <a:bodyPr vert="horz" wrap="square" lIns="0" tIns="522858" rIns="0" bIns="0" rtlCol="0">
            <a:spAutoFit/>
          </a:bodyPr>
          <a:lstStyle/>
          <a:p>
            <a:pPr marL="0" marR="0">
              <a:lnSpc>
                <a:spcPct val="115000"/>
              </a:lnSpc>
              <a:spcBef>
                <a:spcPts val="0"/>
              </a:spcBef>
              <a:spcAft>
                <a:spcPts val="1000"/>
              </a:spcAft>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br>
              <a:rPr lang="en-US" sz="3200" spc="-10"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Defense</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Navy and defense agencies can utilize our solution to enhance underwater threat detection and navigation safety.</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Marine Exploration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Companies engaged in marine exploration and research can leverage our technology for accurate identification of underwater objects.</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Commercial Shipping</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Shipping companies can employ our system to mitigate collision risks and ensure safe navigation in marine environments.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C98EB7DB-495F-AE65-817F-085BC95BB037}"/>
              </a:ext>
            </a:extLst>
          </p:cNvPr>
          <p:cNvSpPr txBox="1"/>
          <p:nvPr/>
        </p:nvSpPr>
        <p:spPr>
          <a:xfrm>
            <a:off x="3048000" y="1752600"/>
            <a:ext cx="7772400" cy="44971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solution leverages Logistic Regression to analyze SONAR data and classify it into "rock" or "mine" categories. The model is trained on a dataset comprising SONAR signals corresponding to rocks and mines, enabling it to accurately differentiate between the two.</a:t>
            </a:r>
          </a:p>
          <a:p>
            <a:endParaRPr lang="en-US" dirty="0"/>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Accuracy: </a:t>
            </a:r>
            <a:r>
              <a:rPr lang="en-US" sz="1800" dirty="0">
                <a:effectLst/>
                <a:latin typeface="Calibri" panose="020F0502020204030204" pitchFamily="34" charset="0"/>
                <a:ea typeface="Calibri" panose="020F0502020204030204" pitchFamily="34" charset="0"/>
                <a:cs typeface="Times New Roman" panose="02020603050405020304" pitchFamily="18" charset="0"/>
              </a:rPr>
              <a:t>Achieves high accuracy rates in classifying SONAR data into rocks and mines.</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Efficiency: </a:t>
            </a:r>
            <a:r>
              <a:rPr lang="en-US" sz="1800" dirty="0">
                <a:effectLst/>
                <a:latin typeface="Calibri" panose="020F0502020204030204" pitchFamily="34" charset="0"/>
                <a:ea typeface="Calibri" panose="020F0502020204030204" pitchFamily="34" charset="0"/>
                <a:cs typeface="Times New Roman" panose="02020603050405020304" pitchFamily="18" charset="0"/>
              </a:rPr>
              <a:t>Automates the classification process, saving time and resources.</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Applicability: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Applicable across various domains including defense, marine exploration, and commercial shipping.</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Real-time Detection: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Provides real-time analysis, enabling swift responses to potential threats.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5234190"/>
          </a:xfrm>
          <a:prstGeom prst="rect">
            <a:avLst/>
          </a:prstGeom>
        </p:spPr>
        <p:txBody>
          <a:bodyPr vert="horz" wrap="square" lIns="0" tIns="286004" rIns="0" bIns="0" rtlCol="0">
            <a:spAutoFit/>
          </a:bodyPr>
          <a:lstStyle/>
          <a:p>
            <a:pPr marL="0" marR="0">
              <a:lnSpc>
                <a:spcPct val="115000"/>
              </a:lnSpc>
              <a:spcBef>
                <a:spcPts val="0"/>
              </a:spcBef>
              <a:spcAft>
                <a:spcPts val="1000"/>
              </a:spcAft>
            </a:pPr>
            <a:r>
              <a:rPr sz="4250" dirty="0"/>
              <a:t>THE</a:t>
            </a:r>
            <a:r>
              <a:rPr sz="4250" spc="20" dirty="0"/>
              <a:t> </a:t>
            </a:r>
            <a:r>
              <a:rPr sz="4250" dirty="0"/>
              <a:t>WOW</a:t>
            </a:r>
            <a:r>
              <a:rPr sz="4250" spc="90" dirty="0"/>
              <a:t> </a:t>
            </a:r>
            <a:r>
              <a:rPr sz="4250" dirty="0"/>
              <a:t>IN YOUR </a:t>
            </a:r>
            <a:r>
              <a:rPr sz="4250" spc="-10" dirty="0"/>
              <a:t>SOLUTION</a:t>
            </a:r>
            <a:br>
              <a:rPr lang="en-US" sz="4250" spc="-10"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Data Preprocessing Excellence:</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Thorough data preprocessing ensures dataset integrity and enhances model performance, with data split into training and validation sets.</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Logistic Regression Optimization:</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Fine-tuning of hyperparameters and regularization techniques optimize model performance and robustness.</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Scalability and Adaptability:</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		Modular design facilitates easy customization and integration into diverse 			environments, promising scalability and adaptability.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5113" y="914400"/>
            <a:ext cx="9991725" cy="5285293"/>
          </a:xfrm>
          <a:prstGeom prst="rect">
            <a:avLst/>
          </a:prstGeom>
        </p:spPr>
        <p:txBody>
          <a:bodyPr vert="horz" wrap="square" lIns="0" tIns="12700" rIns="0" bIns="0" rtlCol="0">
            <a:spAutoFit/>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Preparation: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Utilize dataset of SONAR signals corresponding to rocks and mines.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Preprocess data and split for training/validation.</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Architecture: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Implement Logistic Regression model using scikit-learn for classification.</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Training and Evaluation: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Train model, evaluate on validation set, visualize performance metrics.</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Predictive System Development: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Develop data preprocessing pipeline, implement prediction.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Deploy system for real-time rock vs. mine classification.</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Tech stack used: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Technology used: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Scikit-learn for Logistic Regression implementation.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NumPy for data handling.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Matplotlib for visualization.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668</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Trebuchet MS</vt:lpstr>
      <vt:lpstr>Office Theme</vt:lpstr>
      <vt:lpstr>PowerPoint Presentation</vt:lpstr>
      <vt:lpstr>Rock vs Mine Prediction</vt:lpstr>
      <vt:lpstr>AGENDA Welcome to our exploration of advanced technology in Rock vs. Mine Prediction using Logistic Regression. We embark on this journey with an Introduction, outlining the Problem Statement and offering a concise Project Overview. Transitioning to our Solution segment, we delve into the architecture and methodologies applied in our predictive system. Moving forward, we delve into Model Building, revealing the logistic regression framework and techniques employed to train our model. Finally, in the Predictive System segment, we showcase the practical application of our solution. Join us as we advance towards more accurate and efficient rock vs. mine classification solutions. </vt:lpstr>
      <vt:lpstr>PROBLEM STATEMENT  In domains like underwater navigation and defense, accurately distinguishing between rocks and mines using SONAR data is critical. Manual analysis is time-consuming and prone to errors. Developing an automated solution for rock vs. mine classification can significantly enhance operational efficiency and ensure safety.</vt:lpstr>
      <vt:lpstr>PROJECT OVERVIEW  Our project aims to optimize underwater navigation and defense systems by developing an intelligent system capable of autonomously classifying SONAR data into "rock" or "mine" categories. By harnessing the power of logistic regression, we strive to create a solution that not only improves classification accuracy but also enhances operational efficiency.</vt:lpstr>
      <vt:lpstr>WHO ARE THE END USERS?  Defense: Navy and defense agencies can utilize our solution to enhance underwater threat detection and navigation safety.  Marine Exploration: Companies engaged in marine exploration and research can leverage our technology for accurate identification of underwater objects.  Commercial Shipping: Shipping companies can employ our system to mitigate collision risks and ensure safe navigation in marine environments. </vt:lpstr>
      <vt:lpstr>YOUR SOLUTION AND ITS VALUE PROPOSITION</vt:lpstr>
      <vt:lpstr>THE WOW IN YOUR SOLUTION Data Preprocessing Excellence: Thorough data preprocessing ensures dataset integrity and enhances model performance, with data split into training and validation sets. Logistic Regression Optimization: Fine-tuning of hyperparameters and regularization techniques optimize model performance and robustness.       Scalability and Adaptability:   Modular design facilitates easy customization and integration into diverse    environments, promising scalability and adaptability. </vt:lpstr>
      <vt:lpstr>MODELLING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 mohamed</dc:creator>
  <cp:lastModifiedBy>habib mohamed</cp:lastModifiedBy>
  <cp:revision>1</cp:revision>
  <dcterms:created xsi:type="dcterms:W3CDTF">2024-04-05T08:30:55Z</dcterms:created>
  <dcterms:modified xsi:type="dcterms:W3CDTF">2024-04-20T14:11:56Z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