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8" r:id="rId2"/>
    <p:sldId id="259" r:id="rId3"/>
    <p:sldId id="262" r:id="rId4"/>
    <p:sldId id="260" r:id="rId5"/>
    <p:sldId id="270" r:id="rId6"/>
    <p:sldId id="271" r:id="rId7"/>
    <p:sldId id="263" r:id="rId8"/>
    <p:sldId id="264" r:id="rId9"/>
    <p:sldId id="265" r:id="rId10"/>
    <p:sldId id="266" r:id="rId11"/>
    <p:sldId id="269" r:id="rId12"/>
    <p:sldId id="267" r:id="rId13"/>
    <p:sldId id="268"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106F9A-EE18-4751-9713-B70E2D2435C3}" type="datetimeFigureOut">
              <a:rPr lang="en-US" smtClean="0"/>
              <a:pPr/>
              <a:t>26/5/2022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00F07D-698C-4E77-8E19-2483507A9E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00F07D-698C-4E77-8E19-2483507A9E0E}"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0358E32-4135-45A4-A0BA-250475204A94}" type="datetimeFigureOut">
              <a:rPr lang="en-US" smtClean="0"/>
              <a:pPr/>
              <a:t>26/5/2022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60ED72A-B746-4C4B-946C-5AA79065111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358E32-4135-45A4-A0BA-250475204A94}" type="datetimeFigureOut">
              <a:rPr lang="en-US" smtClean="0"/>
              <a:pPr/>
              <a:t>26/5/2022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ED72A-B746-4C4B-946C-5AA7906511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358E32-4135-45A4-A0BA-250475204A94}" type="datetimeFigureOut">
              <a:rPr lang="en-US" smtClean="0"/>
              <a:pPr/>
              <a:t>26/5/2022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ED72A-B746-4C4B-946C-5AA7906511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358E32-4135-45A4-A0BA-250475204A94}" type="datetimeFigureOut">
              <a:rPr lang="en-US" smtClean="0"/>
              <a:pPr/>
              <a:t>26/5/2022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ED72A-B746-4C4B-946C-5AA7906511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0358E32-4135-45A4-A0BA-250475204A94}" type="datetimeFigureOut">
              <a:rPr lang="en-US" smtClean="0"/>
              <a:pPr/>
              <a:t>26/5/2022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ED72A-B746-4C4B-946C-5AA79065111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358E32-4135-45A4-A0BA-250475204A94}" type="datetimeFigureOut">
              <a:rPr lang="en-US" smtClean="0"/>
              <a:pPr/>
              <a:t>26/5/2022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ED72A-B746-4C4B-946C-5AA7906511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0358E32-4135-45A4-A0BA-250475204A94}" type="datetimeFigureOut">
              <a:rPr lang="en-US" smtClean="0"/>
              <a:pPr/>
              <a:t>26/5/2022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0ED72A-B746-4C4B-946C-5AA7906511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0358E32-4135-45A4-A0BA-250475204A94}" type="datetimeFigureOut">
              <a:rPr lang="en-US" smtClean="0"/>
              <a:pPr/>
              <a:t>26/5/2022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0ED72A-B746-4C4B-946C-5AA7906511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58E32-4135-45A4-A0BA-250475204A94}" type="datetimeFigureOut">
              <a:rPr lang="en-US" smtClean="0"/>
              <a:pPr/>
              <a:t>26/5/2022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0ED72A-B746-4C4B-946C-5AA7906511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358E32-4135-45A4-A0BA-250475204A94}" type="datetimeFigureOut">
              <a:rPr lang="en-US" smtClean="0"/>
              <a:pPr/>
              <a:t>26/5/2022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ED72A-B746-4C4B-946C-5AA79065111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0358E32-4135-45A4-A0BA-250475204A94}" type="datetimeFigureOut">
              <a:rPr lang="en-US" smtClean="0"/>
              <a:pPr/>
              <a:t>26/5/2022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60ED72A-B746-4C4B-946C-5AA79065111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0358E32-4135-45A4-A0BA-250475204A94}" type="datetimeFigureOut">
              <a:rPr lang="en-US" smtClean="0"/>
              <a:pPr/>
              <a:t>26/5/2022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60ED72A-B746-4C4B-946C-5AA79065111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82000" cy="6096000"/>
          </a:xfrm>
        </p:spPr>
        <p:txBody>
          <a:bodyPr anchor="ctr">
            <a:normAutofit fontScale="90000"/>
          </a:bodyPr>
          <a:lstStyle/>
          <a:p>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r>
              <a:rPr lang="en-US" sz="2800" b="1" dirty="0" smtClean="0"/>
              <a:t>                </a:t>
            </a:r>
            <a:r>
              <a:rPr lang="en-US" sz="2800" b="1" dirty="0" smtClean="0">
                <a:solidFill>
                  <a:schemeClr val="tx2">
                    <a:lumMod val="50000"/>
                  </a:schemeClr>
                </a:solidFill>
              </a:rPr>
              <a:t>BABASAHEB BHIMRAO AMBEDKAR UNIVERSITY</a:t>
            </a:r>
            <a:r>
              <a:rPr lang="en-US" sz="4000" b="1" dirty="0" smtClean="0">
                <a:solidFill>
                  <a:schemeClr val="tx2">
                    <a:lumMod val="50000"/>
                  </a:schemeClr>
                </a:solidFill>
              </a:rPr>
              <a:t/>
            </a:r>
            <a:br>
              <a:rPr lang="en-US" sz="4000" b="1" dirty="0" smtClean="0">
                <a:solidFill>
                  <a:schemeClr val="tx2">
                    <a:lumMod val="50000"/>
                  </a:schemeClr>
                </a:solidFill>
              </a:rPr>
            </a:br>
            <a:r>
              <a:rPr lang="en-US" sz="4000" b="1" dirty="0" smtClean="0">
                <a:solidFill>
                  <a:schemeClr val="tx2">
                    <a:lumMod val="50000"/>
                  </a:schemeClr>
                </a:solidFill>
              </a:rPr>
              <a:t>         </a:t>
            </a:r>
            <a:r>
              <a:rPr lang="en-US" sz="2800" b="1" u="sng" dirty="0" smtClean="0">
                <a:solidFill>
                  <a:schemeClr val="tx2">
                    <a:lumMod val="50000"/>
                  </a:schemeClr>
                </a:solidFill>
              </a:rPr>
              <a:t>VIDYA VIHAR, RAEBARELI ROAD, LUCKNOW-226025</a:t>
            </a:r>
            <a:br>
              <a:rPr lang="en-US" sz="2800" b="1" u="sng" dirty="0" smtClean="0">
                <a:solidFill>
                  <a:schemeClr val="tx2">
                    <a:lumMod val="50000"/>
                  </a:schemeClr>
                </a:solidFill>
              </a:rPr>
            </a:br>
            <a:r>
              <a:rPr lang="en-US" sz="4000" b="1" dirty="0" smtClean="0">
                <a:solidFill>
                  <a:schemeClr val="tx2">
                    <a:lumMod val="50000"/>
                  </a:schemeClr>
                </a:solidFill>
              </a:rPr>
              <a:t>                  </a:t>
            </a:r>
            <a:r>
              <a:rPr lang="en-US" sz="3200" b="1" dirty="0" smtClean="0">
                <a:solidFill>
                  <a:schemeClr val="tx2">
                    <a:lumMod val="50000"/>
                  </a:schemeClr>
                </a:solidFill>
              </a:rPr>
              <a:t>Department of Computer Science</a:t>
            </a:r>
            <a:r>
              <a:rPr lang="en-US" sz="4000" dirty="0" smtClean="0">
                <a:solidFill>
                  <a:schemeClr val="tx2">
                    <a:lumMod val="50000"/>
                  </a:schemeClr>
                </a:solidFill>
              </a:rPr>
              <a:t/>
            </a:r>
            <a:br>
              <a:rPr lang="en-US" sz="4000" dirty="0" smtClean="0">
                <a:solidFill>
                  <a:schemeClr val="tx2">
                    <a:lumMod val="50000"/>
                  </a:schemeClr>
                </a:solidFill>
              </a:rPr>
            </a:br>
            <a:r>
              <a:rPr lang="en-US" sz="4000" dirty="0" smtClean="0">
                <a:solidFill>
                  <a:schemeClr val="tx2">
                    <a:lumMod val="50000"/>
                  </a:schemeClr>
                </a:solidFill>
              </a:rPr>
              <a:t>                </a:t>
            </a:r>
            <a:r>
              <a:rPr lang="en-US" sz="2800" b="1" u="sng" dirty="0" smtClean="0">
                <a:solidFill>
                  <a:schemeClr val="tx2">
                    <a:lumMod val="50000"/>
                  </a:schemeClr>
                </a:solidFill>
              </a:rPr>
              <a:t>Presentation of Mini Project – Delta Game </a:t>
            </a:r>
            <a:br>
              <a:rPr lang="en-US" sz="2800" b="1" u="sng" dirty="0" smtClean="0">
                <a:solidFill>
                  <a:schemeClr val="tx2">
                    <a:lumMod val="50000"/>
                  </a:schemeClr>
                </a:solidFill>
              </a:rPr>
            </a:br>
            <a:r>
              <a:rPr lang="en-US" sz="2800" b="1" u="sng" dirty="0" smtClean="0">
                <a:solidFill>
                  <a:schemeClr val="tx2">
                    <a:lumMod val="50000"/>
                  </a:schemeClr>
                </a:solidFill>
              </a:rPr>
              <a:t/>
            </a:r>
            <a:br>
              <a:rPr lang="en-US" sz="2800" b="1" u="sng" dirty="0" smtClean="0">
                <a:solidFill>
                  <a:schemeClr val="tx2">
                    <a:lumMod val="50000"/>
                  </a:schemeClr>
                </a:solidFill>
              </a:rPr>
            </a:br>
            <a:r>
              <a:rPr lang="en-US" sz="2800" b="1" u="sng" dirty="0" smtClean="0">
                <a:solidFill>
                  <a:schemeClr val="tx2">
                    <a:lumMod val="50000"/>
                  </a:schemeClr>
                </a:solidFill>
              </a:rPr>
              <a:t>  </a:t>
            </a:r>
            <a:br>
              <a:rPr lang="en-US" sz="2800" b="1" u="sng" dirty="0" smtClean="0">
                <a:solidFill>
                  <a:schemeClr val="tx2">
                    <a:lumMod val="50000"/>
                  </a:schemeClr>
                </a:solidFill>
              </a:rPr>
            </a:br>
            <a:r>
              <a:rPr lang="en-US" sz="2200" b="1" dirty="0" smtClean="0">
                <a:solidFill>
                  <a:schemeClr val="tx2">
                    <a:lumMod val="50000"/>
                  </a:schemeClr>
                </a:solidFill>
              </a:rPr>
              <a:t>        </a:t>
            </a:r>
            <a:r>
              <a:rPr lang="en-US" sz="2200" b="1" u="sng" dirty="0" smtClean="0">
                <a:solidFill>
                  <a:schemeClr val="tx2">
                    <a:lumMod val="50000"/>
                  </a:schemeClr>
                </a:solidFill>
              </a:rPr>
              <a:t>Submitted by</a:t>
            </a:r>
            <a:r>
              <a:rPr lang="en-US" sz="2200" b="1" dirty="0" smtClean="0">
                <a:solidFill>
                  <a:schemeClr val="tx2">
                    <a:lumMod val="50000"/>
                  </a:schemeClr>
                </a:solidFill>
              </a:rPr>
              <a:t>                                                                         </a:t>
            </a:r>
            <a:r>
              <a:rPr lang="en-US" sz="2200" b="1" u="sng" dirty="0" smtClean="0">
                <a:solidFill>
                  <a:schemeClr val="tx2">
                    <a:lumMod val="50000"/>
                  </a:schemeClr>
                </a:solidFill>
              </a:rPr>
              <a:t>Submitted to</a:t>
            </a:r>
            <a:r>
              <a:rPr lang="en-US" sz="2200" dirty="0" smtClean="0">
                <a:solidFill>
                  <a:schemeClr val="tx2">
                    <a:lumMod val="50000"/>
                  </a:schemeClr>
                </a:solidFill>
              </a:rPr>
              <a:t/>
            </a:r>
            <a:br>
              <a:rPr lang="en-US" sz="2200" dirty="0" smtClean="0">
                <a:solidFill>
                  <a:schemeClr val="tx2">
                    <a:lumMod val="50000"/>
                  </a:schemeClr>
                </a:solidFill>
              </a:rPr>
            </a:br>
            <a:r>
              <a:rPr lang="en-US" sz="2200" dirty="0" smtClean="0">
                <a:solidFill>
                  <a:schemeClr val="tx2">
                    <a:lumMod val="50000"/>
                  </a:schemeClr>
                </a:solidFill>
              </a:rPr>
              <a:t>        </a:t>
            </a:r>
            <a:r>
              <a:rPr lang="en-US" sz="2200" b="1" dirty="0" err="1" smtClean="0">
                <a:solidFill>
                  <a:schemeClr val="tx2">
                    <a:lumMod val="50000"/>
                  </a:schemeClr>
                </a:solidFill>
              </a:rPr>
              <a:t>Mohd</a:t>
            </a:r>
            <a:r>
              <a:rPr lang="en-US" sz="2200" b="1" dirty="0" smtClean="0">
                <a:solidFill>
                  <a:schemeClr val="tx2">
                    <a:lumMod val="50000"/>
                  </a:schemeClr>
                </a:solidFill>
              </a:rPr>
              <a:t> </a:t>
            </a:r>
            <a:r>
              <a:rPr lang="en-US" sz="2200" b="1" dirty="0" err="1" smtClean="0">
                <a:solidFill>
                  <a:schemeClr val="tx2">
                    <a:lumMod val="50000"/>
                  </a:schemeClr>
                </a:solidFill>
              </a:rPr>
              <a:t>Talib</a:t>
            </a:r>
            <a:r>
              <a:rPr lang="en-US" sz="2200" b="1" dirty="0" smtClean="0">
                <a:solidFill>
                  <a:schemeClr val="tx2">
                    <a:lumMod val="50000"/>
                  </a:schemeClr>
                </a:solidFill>
              </a:rPr>
              <a:t>                                                                             Dr. </a:t>
            </a:r>
            <a:r>
              <a:rPr lang="en-US" sz="2200" b="1" dirty="0" err="1" smtClean="0">
                <a:solidFill>
                  <a:schemeClr val="tx2">
                    <a:lumMod val="50000"/>
                  </a:schemeClr>
                </a:solidFill>
              </a:rPr>
              <a:t>Deepa</a:t>
            </a:r>
            <a:r>
              <a:rPr lang="en-US" sz="2200" b="1" dirty="0" smtClean="0">
                <a:solidFill>
                  <a:schemeClr val="tx2">
                    <a:lumMod val="50000"/>
                  </a:schemeClr>
                </a:solidFill>
              </a:rPr>
              <a:t> Raj </a:t>
            </a:r>
            <a:r>
              <a:rPr lang="en-US" sz="2200" b="1" dirty="0" err="1" smtClean="0">
                <a:solidFill>
                  <a:schemeClr val="tx2">
                    <a:lumMod val="50000"/>
                  </a:schemeClr>
                </a:solidFill>
              </a:rPr>
              <a:t>Mam</a:t>
            </a:r>
            <a:r>
              <a:rPr lang="en-US" sz="2200" b="1" dirty="0" smtClean="0">
                <a:solidFill>
                  <a:schemeClr val="tx2">
                    <a:lumMod val="50000"/>
                  </a:schemeClr>
                </a:solidFill>
              </a:rPr>
              <a:t>                                                  </a:t>
            </a:r>
            <a:br>
              <a:rPr lang="en-US" sz="2200" b="1" dirty="0" smtClean="0">
                <a:solidFill>
                  <a:schemeClr val="tx2">
                    <a:lumMod val="50000"/>
                  </a:schemeClr>
                </a:solidFill>
              </a:rPr>
            </a:br>
            <a:r>
              <a:rPr lang="en-US" sz="2200" b="1" dirty="0" smtClean="0">
                <a:solidFill>
                  <a:schemeClr val="tx2">
                    <a:lumMod val="50000"/>
                  </a:schemeClr>
                </a:solidFill>
              </a:rPr>
              <a:t>       Class - </a:t>
            </a:r>
            <a:r>
              <a:rPr lang="en-US" sz="2200" b="1" dirty="0" err="1" smtClean="0">
                <a:solidFill>
                  <a:schemeClr val="tx2">
                    <a:lumMod val="50000"/>
                  </a:schemeClr>
                </a:solidFill>
              </a:rPr>
              <a:t>Mca</a:t>
            </a:r>
            <a:r>
              <a:rPr lang="en-US" sz="2200" b="1" dirty="0" smtClean="0">
                <a:solidFill>
                  <a:schemeClr val="tx2">
                    <a:lumMod val="50000"/>
                  </a:schemeClr>
                </a:solidFill>
              </a:rPr>
              <a:t>                                                                              Prof. </a:t>
            </a:r>
            <a:r>
              <a:rPr lang="en-US" sz="2200" b="1" dirty="0" err="1" smtClean="0">
                <a:solidFill>
                  <a:schemeClr val="tx2">
                    <a:lumMod val="50000"/>
                  </a:schemeClr>
                </a:solidFill>
              </a:rPr>
              <a:t>Shishir</a:t>
            </a:r>
            <a:r>
              <a:rPr lang="en-US" sz="2200" b="1" dirty="0" smtClean="0">
                <a:solidFill>
                  <a:schemeClr val="tx2">
                    <a:lumMod val="50000"/>
                  </a:schemeClr>
                </a:solidFill>
              </a:rPr>
              <a:t> Kumar Sir                              </a:t>
            </a:r>
            <a:r>
              <a:rPr lang="en-US" sz="2200" dirty="0" smtClean="0">
                <a:solidFill>
                  <a:schemeClr val="tx2">
                    <a:lumMod val="50000"/>
                  </a:schemeClr>
                </a:solidFill>
              </a:rPr>
              <a:t/>
            </a:r>
            <a:br>
              <a:rPr lang="en-US" sz="2200" dirty="0" smtClean="0">
                <a:solidFill>
                  <a:schemeClr val="tx2">
                    <a:lumMod val="50000"/>
                  </a:schemeClr>
                </a:solidFill>
              </a:rPr>
            </a:br>
            <a:r>
              <a:rPr lang="en-US" sz="2200" dirty="0" smtClean="0">
                <a:solidFill>
                  <a:schemeClr val="tx2">
                    <a:lumMod val="50000"/>
                  </a:schemeClr>
                </a:solidFill>
              </a:rPr>
              <a:t>       </a:t>
            </a:r>
            <a:r>
              <a:rPr lang="en-US" sz="2200" b="1" dirty="0" smtClean="0">
                <a:solidFill>
                  <a:schemeClr val="tx2">
                    <a:lumMod val="50000"/>
                  </a:schemeClr>
                </a:solidFill>
              </a:rPr>
              <a:t>Semester - </a:t>
            </a:r>
            <a:r>
              <a:rPr lang="en-US" sz="2200" b="1" dirty="0" err="1" smtClean="0">
                <a:solidFill>
                  <a:schemeClr val="tx2">
                    <a:lumMod val="50000"/>
                  </a:schemeClr>
                </a:solidFill>
              </a:rPr>
              <a:t>IV</a:t>
            </a:r>
            <a:r>
              <a:rPr lang="en-US" sz="2200" b="1" baseline="30000" dirty="0" err="1" smtClean="0">
                <a:solidFill>
                  <a:schemeClr val="tx2">
                    <a:lumMod val="50000"/>
                  </a:schemeClr>
                </a:solidFill>
              </a:rPr>
              <a:t>th</a:t>
            </a:r>
            <a:r>
              <a:rPr lang="en-US" sz="2200" dirty="0" smtClean="0">
                <a:solidFill>
                  <a:schemeClr val="tx2">
                    <a:lumMod val="50000"/>
                  </a:schemeClr>
                </a:solidFill>
              </a:rPr>
              <a:t/>
            </a:r>
            <a:br>
              <a:rPr lang="en-US" sz="2200" dirty="0" smtClean="0">
                <a:solidFill>
                  <a:schemeClr val="tx2">
                    <a:lumMod val="50000"/>
                  </a:schemeClr>
                </a:solidFill>
              </a:rPr>
            </a:br>
            <a:r>
              <a:rPr lang="en-US" sz="2200" dirty="0" smtClean="0">
                <a:solidFill>
                  <a:schemeClr val="tx2">
                    <a:lumMod val="50000"/>
                  </a:schemeClr>
                </a:solidFill>
              </a:rPr>
              <a:t>       </a:t>
            </a:r>
            <a:r>
              <a:rPr lang="en-US" sz="2200" b="1" dirty="0" smtClean="0">
                <a:solidFill>
                  <a:schemeClr val="tx2">
                    <a:lumMod val="50000"/>
                  </a:schemeClr>
                </a:solidFill>
              </a:rPr>
              <a:t>Roll No. – 200821</a:t>
            </a:r>
            <a:r>
              <a:rPr lang="en-US" sz="3600" dirty="0" smtClean="0"/>
              <a:t/>
            </a:r>
            <a:br>
              <a:rPr lang="en-US" sz="3600" dirty="0" smtClean="0"/>
            </a:br>
            <a:r>
              <a:rPr lang="en-US" sz="4000" dirty="0" smtClean="0"/>
              <a:t/>
            </a:r>
            <a:br>
              <a:rPr lang="en-US" sz="4000" dirty="0" smtClean="0"/>
            </a:br>
            <a:r>
              <a:rPr lang="en-US" sz="4000" dirty="0" smtClean="0"/>
              <a:t/>
            </a:r>
            <a:br>
              <a:rPr lang="en-US" sz="4000" dirty="0" smtClean="0"/>
            </a:br>
            <a:r>
              <a:rPr lang="en-US" sz="4000" b="1" dirty="0" smtClean="0"/>
              <a:t/>
            </a:r>
            <a:br>
              <a:rPr lang="en-US" sz="4000" b="1" dirty="0" smtClean="0"/>
            </a:br>
            <a:r>
              <a:rPr lang="en-US" sz="4000" b="1" dirty="0" smtClean="0"/>
              <a:t/>
            </a:r>
            <a:br>
              <a:rPr lang="en-US" sz="4000" b="1" dirty="0" smtClean="0"/>
            </a:br>
            <a:r>
              <a:rPr lang="en-US" sz="4000" b="1" dirty="0" smtClean="0"/>
              <a:t>   </a:t>
            </a:r>
            <a:endParaRPr lang="en-US" sz="4000" b="1" dirty="0"/>
          </a:p>
        </p:txBody>
      </p:sp>
    </p:spTree>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Lenovo\Pictures\Screenshots\Screenshot (592).png"/>
          <p:cNvPicPr>
            <a:picLocks noChangeAspect="1" noChangeArrowheads="1"/>
          </p:cNvPicPr>
          <p:nvPr/>
        </p:nvPicPr>
        <p:blipFill>
          <a:blip r:embed="rId2" cstate="print"/>
          <a:srcRect/>
          <a:stretch>
            <a:fillRect/>
          </a:stretch>
        </p:blipFill>
        <p:spPr bwMode="auto">
          <a:xfrm>
            <a:off x="533400" y="1143000"/>
            <a:ext cx="8153400" cy="5334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Lenovo\Pictures\Screenshots\Screenshot (593).png"/>
          <p:cNvPicPr>
            <a:picLocks noChangeAspect="1" noChangeArrowheads="1"/>
          </p:cNvPicPr>
          <p:nvPr/>
        </p:nvPicPr>
        <p:blipFill>
          <a:blip r:embed="rId3" cstate="print"/>
          <a:srcRect/>
          <a:stretch>
            <a:fillRect/>
          </a:stretch>
        </p:blipFill>
        <p:spPr bwMode="auto">
          <a:xfrm>
            <a:off x="609600" y="1219200"/>
            <a:ext cx="7924801" cy="51816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Users\Lenovo\Pictures\Screenshots\Screenshot (599).png"/>
          <p:cNvPicPr>
            <a:picLocks noChangeAspect="1" noChangeArrowheads="1"/>
          </p:cNvPicPr>
          <p:nvPr/>
        </p:nvPicPr>
        <p:blipFill>
          <a:blip r:embed="rId2" cstate="print"/>
          <a:srcRect/>
          <a:stretch>
            <a:fillRect/>
          </a:stretch>
        </p:blipFill>
        <p:spPr bwMode="auto">
          <a:xfrm>
            <a:off x="609600" y="1143001"/>
            <a:ext cx="8001000" cy="5181599"/>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Lenovo\Pictures\Screenshots\Screenshot (601).png"/>
          <p:cNvPicPr>
            <a:picLocks noChangeAspect="1" noChangeArrowheads="1"/>
          </p:cNvPicPr>
          <p:nvPr/>
        </p:nvPicPr>
        <p:blipFill>
          <a:blip r:embed="rId2" cstate="print"/>
          <a:srcRect/>
          <a:stretch>
            <a:fillRect/>
          </a:stretch>
        </p:blipFill>
        <p:spPr bwMode="auto">
          <a:xfrm>
            <a:off x="609600" y="1066800"/>
            <a:ext cx="7924800" cy="539115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4782312"/>
          </a:xfrm>
        </p:spPr>
        <p:txBody>
          <a:bodyPr/>
          <a:lstStyle/>
          <a:p>
            <a:pPr algn="ctr"/>
            <a:r>
              <a:rPr lang="en-US" sz="8000" b="1" u="sng" dirty="0" smtClean="0"/>
              <a:t>Thank You</a:t>
            </a:r>
            <a:br>
              <a:rPr lang="en-US" sz="8000" b="1" u="sng" dirty="0" smtClean="0"/>
            </a:br>
            <a:r>
              <a:rPr lang="en-US" sz="5400" b="1" u="sng" dirty="0" smtClean="0"/>
              <a:t>Presented By – </a:t>
            </a:r>
            <a:br>
              <a:rPr lang="en-US" sz="5400" b="1" u="sng" dirty="0" smtClean="0"/>
            </a:br>
            <a:r>
              <a:rPr lang="en-US" sz="5400" b="1" u="sng" dirty="0" err="1" smtClean="0"/>
              <a:t>Mohd</a:t>
            </a:r>
            <a:r>
              <a:rPr lang="en-US" sz="5400" b="1" u="sng" dirty="0" smtClean="0"/>
              <a:t>  </a:t>
            </a:r>
            <a:r>
              <a:rPr lang="en-US" sz="5400" b="1" u="sng" dirty="0" err="1" smtClean="0"/>
              <a:t>Talib</a:t>
            </a:r>
            <a:r>
              <a:rPr lang="en-US" sz="5400" b="1" u="sng" dirty="0" smtClean="0"/>
              <a:t/>
            </a:r>
            <a:br>
              <a:rPr lang="en-US" sz="5400" b="1" u="sng"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04088"/>
            <a:ext cx="8229600" cy="1277112"/>
          </a:xfrm>
        </p:spPr>
        <p:txBody>
          <a:bodyPr anchor="ctr">
            <a:normAutofit fontScale="90000"/>
          </a:bodyPr>
          <a:lstStyle/>
          <a:p>
            <a:pPr algn="ctr"/>
            <a:r>
              <a:rPr lang="en-US" sz="4000" b="1" u="sng" dirty="0" smtClean="0"/>
              <a:t> </a:t>
            </a:r>
            <a:br>
              <a:rPr lang="en-US" sz="4000" b="1" u="sng" dirty="0" smtClean="0"/>
            </a:br>
            <a:r>
              <a:rPr lang="en-US" sz="4000" b="1" dirty="0" smtClean="0"/>
              <a:t> </a:t>
            </a:r>
            <a:r>
              <a:rPr lang="en-US" sz="4000" b="1" u="sng" dirty="0" smtClean="0"/>
              <a:t>Title Of Project</a:t>
            </a:r>
            <a:r>
              <a:rPr lang="en-US" sz="4000" dirty="0" smtClean="0"/>
              <a:t/>
            </a:r>
            <a:br>
              <a:rPr lang="en-US" sz="4000" dirty="0" smtClean="0"/>
            </a:br>
            <a:endParaRPr lang="en-US" sz="4000" b="1" u="sng" dirty="0"/>
          </a:p>
        </p:txBody>
      </p:sp>
      <p:sp>
        <p:nvSpPr>
          <p:cNvPr id="2" name="Content Placeholder 1"/>
          <p:cNvSpPr>
            <a:spLocks noGrp="1"/>
          </p:cNvSpPr>
          <p:nvPr>
            <p:ph idx="1"/>
          </p:nvPr>
        </p:nvSpPr>
        <p:spPr>
          <a:xfrm>
            <a:off x="457200" y="1676400"/>
            <a:ext cx="8229600" cy="4648200"/>
          </a:xfrm>
        </p:spPr>
        <p:txBody>
          <a:bodyPr>
            <a:normAutofit/>
          </a:bodyPr>
          <a:lstStyle/>
          <a:p>
            <a:pPr algn="ctr">
              <a:buNone/>
            </a:pPr>
            <a:r>
              <a:rPr lang="en-US" sz="3200" dirty="0" smtClean="0">
                <a:solidFill>
                  <a:schemeClr val="tx2">
                    <a:lumMod val="50000"/>
                  </a:schemeClr>
                </a:solidFill>
                <a:latin typeface="+mj-lt"/>
              </a:rPr>
              <a:t>  Delta Game </a:t>
            </a:r>
          </a:p>
          <a:p>
            <a:pPr>
              <a:buNone/>
            </a:pPr>
            <a:r>
              <a:rPr lang="en-US" sz="3600" b="1" dirty="0" smtClean="0">
                <a:solidFill>
                  <a:schemeClr val="accent2">
                    <a:lumMod val="50000"/>
                  </a:schemeClr>
                </a:solidFill>
                <a:latin typeface="+mj-lt"/>
              </a:rPr>
              <a:t>  </a:t>
            </a:r>
            <a:r>
              <a:rPr lang="en-US" sz="3600" b="1" u="sng" dirty="0" smtClean="0">
                <a:solidFill>
                  <a:schemeClr val="accent2">
                    <a:lumMod val="50000"/>
                  </a:schemeClr>
                </a:solidFill>
                <a:latin typeface="+mj-lt"/>
              </a:rPr>
              <a:t>Tools Used In Project:-</a:t>
            </a:r>
          </a:p>
          <a:p>
            <a:pPr>
              <a:buNone/>
            </a:pPr>
            <a:endParaRPr lang="en-US" sz="3600" dirty="0" smtClean="0">
              <a:solidFill>
                <a:schemeClr val="accent2">
                  <a:lumMod val="50000"/>
                </a:schemeClr>
              </a:solidFill>
            </a:endParaRPr>
          </a:p>
          <a:p>
            <a:pPr>
              <a:buNone/>
            </a:pPr>
            <a:endParaRPr lang="en-US" sz="2400" b="1" u="sng" dirty="0" smtClean="0">
              <a:latin typeface="+mj-lt"/>
            </a:endParaRPr>
          </a:p>
          <a:p>
            <a:pPr>
              <a:buNone/>
            </a:pPr>
            <a:r>
              <a:rPr lang="en-US" b="1" u="sng" dirty="0" smtClean="0"/>
              <a:t> </a:t>
            </a:r>
            <a:endParaRPr lang="en-US" b="1" u="sng" dirty="0"/>
          </a:p>
        </p:txBody>
      </p:sp>
      <p:graphicFrame>
        <p:nvGraphicFramePr>
          <p:cNvPr id="5" name="Table 4"/>
          <p:cNvGraphicFramePr>
            <a:graphicFrameLocks noGrp="1"/>
          </p:cNvGraphicFramePr>
          <p:nvPr/>
        </p:nvGraphicFramePr>
        <p:xfrm>
          <a:off x="914400" y="3124200"/>
          <a:ext cx="7391400" cy="3032760"/>
        </p:xfrm>
        <a:graphic>
          <a:graphicData uri="http://schemas.openxmlformats.org/drawingml/2006/table">
            <a:tbl>
              <a:tblPr firstRow="1" bandRow="1">
                <a:tableStyleId>{5C22544A-7EE6-4342-B048-85BDC9FD1C3A}</a:tableStyleId>
              </a:tblPr>
              <a:tblGrid>
                <a:gridCol w="3695700"/>
                <a:gridCol w="3695700"/>
              </a:tblGrid>
              <a:tr h="624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lt1"/>
                          </a:solidFill>
                          <a:latin typeface="+mn-lt"/>
                          <a:ea typeface="+mn-ea"/>
                          <a:cs typeface="+mn-cs"/>
                        </a:rPr>
                        <a:t>Concept/Subject</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lt1"/>
                          </a:solidFill>
                          <a:latin typeface="+mn-lt"/>
                          <a:ea typeface="+mn-ea"/>
                          <a:cs typeface="+mn-cs"/>
                        </a:rPr>
                        <a:t>Software/Tools</a:t>
                      </a:r>
                      <a:endParaRPr lang="en-US" sz="2400" dirty="0"/>
                    </a:p>
                  </a:txBody>
                  <a:tcPr/>
                </a:tc>
              </a:tr>
              <a:tr h="624840">
                <a:tc>
                  <a:txBody>
                    <a:bodyPr/>
                    <a:lstStyle/>
                    <a:p>
                      <a:pPr algn="ctr"/>
                      <a:r>
                        <a:rPr kumimoji="0" lang="en-US" sz="2000" kern="1200" dirty="0" smtClean="0">
                          <a:solidFill>
                            <a:schemeClr val="dk1"/>
                          </a:solidFill>
                          <a:latin typeface="+mj-lt"/>
                          <a:ea typeface="+mn-ea"/>
                          <a:cs typeface="+mn-cs"/>
                        </a:rPr>
                        <a:t>HTML</a:t>
                      </a:r>
                      <a:endParaRPr lang="en-US" sz="2000" dirty="0">
                        <a:latin typeface="+mj-lt"/>
                      </a:endParaRPr>
                    </a:p>
                  </a:txBody>
                  <a:tcPr/>
                </a:tc>
                <a:tc>
                  <a:txBody>
                    <a:bodyPr/>
                    <a:lstStyle/>
                    <a:p>
                      <a:pPr algn="ctr"/>
                      <a:r>
                        <a:rPr kumimoji="0" lang="en-US" sz="2000" kern="1200" dirty="0" smtClean="0">
                          <a:solidFill>
                            <a:schemeClr val="dk1"/>
                          </a:solidFill>
                          <a:latin typeface="+mj-lt"/>
                          <a:ea typeface="+mn-ea"/>
                          <a:cs typeface="+mn-cs"/>
                        </a:rPr>
                        <a:t>Visual Studio Code Editor and Chrome Browser</a:t>
                      </a:r>
                      <a:endParaRPr lang="en-US" sz="2000" dirty="0">
                        <a:latin typeface="+mj-lt"/>
                      </a:endParaRPr>
                    </a:p>
                  </a:txBody>
                  <a:tcPr/>
                </a:tc>
              </a:tr>
              <a:tr h="624840">
                <a:tc>
                  <a:txBody>
                    <a:bodyPr/>
                    <a:lstStyle/>
                    <a:p>
                      <a:pPr algn="ctr"/>
                      <a:r>
                        <a:rPr kumimoji="0" lang="en-US" sz="2000" kern="1200" dirty="0" smtClean="0">
                          <a:solidFill>
                            <a:schemeClr val="dk1"/>
                          </a:solidFill>
                          <a:latin typeface="+mj-lt"/>
                          <a:ea typeface="+mn-ea"/>
                          <a:cs typeface="+mn-cs"/>
                        </a:rPr>
                        <a:t>CSS</a:t>
                      </a:r>
                      <a:endParaRPr lang="en-US" sz="2000" dirty="0">
                        <a:latin typeface="+mj-lt"/>
                      </a:endParaRPr>
                    </a:p>
                  </a:txBody>
                  <a:tcPr/>
                </a:tc>
                <a:tc>
                  <a:txBody>
                    <a:bodyPr/>
                    <a:lstStyle/>
                    <a:p>
                      <a:pPr algn="ctr"/>
                      <a:r>
                        <a:rPr kumimoji="0" lang="en-US" sz="2000" kern="1200" dirty="0" smtClean="0">
                          <a:solidFill>
                            <a:schemeClr val="dk1"/>
                          </a:solidFill>
                          <a:latin typeface="+mj-lt"/>
                          <a:ea typeface="+mn-ea"/>
                          <a:cs typeface="+mn-cs"/>
                        </a:rPr>
                        <a:t>Visual Studio Code Editor and Chrome Browser</a:t>
                      </a:r>
                      <a:endParaRPr lang="en-US" sz="2000" dirty="0">
                        <a:latin typeface="+mj-lt"/>
                      </a:endParaRPr>
                    </a:p>
                  </a:txBody>
                  <a:tcPr/>
                </a:tc>
              </a:tr>
              <a:tr h="624840">
                <a:tc>
                  <a:txBody>
                    <a:bodyPr/>
                    <a:lstStyle/>
                    <a:p>
                      <a:pPr algn="ctr"/>
                      <a:r>
                        <a:rPr kumimoji="0" lang="en-US" sz="2000" kern="1200" dirty="0" smtClean="0">
                          <a:solidFill>
                            <a:schemeClr val="dk1"/>
                          </a:solidFill>
                          <a:latin typeface="+mj-lt"/>
                          <a:ea typeface="+mn-ea"/>
                          <a:cs typeface="+mn-cs"/>
                        </a:rPr>
                        <a:t>Java Script</a:t>
                      </a:r>
                      <a:endParaRPr lang="en-US" sz="2000" dirty="0">
                        <a:latin typeface="+mj-lt"/>
                      </a:endParaRPr>
                    </a:p>
                  </a:txBody>
                  <a:tcPr/>
                </a:tc>
                <a:tc>
                  <a:txBody>
                    <a:bodyPr/>
                    <a:lstStyle/>
                    <a:p>
                      <a:pPr algn="ctr"/>
                      <a:r>
                        <a:rPr kumimoji="0" lang="en-US" sz="2000" kern="1200" dirty="0" smtClean="0">
                          <a:solidFill>
                            <a:schemeClr val="dk1"/>
                          </a:solidFill>
                          <a:latin typeface="+mj-lt"/>
                          <a:ea typeface="+mn-ea"/>
                          <a:cs typeface="+mn-cs"/>
                        </a:rPr>
                        <a:t>Visual Studio Code Editor and Console Window of Chrome Browser</a:t>
                      </a:r>
                      <a:endParaRPr lang="en-US" sz="2000" dirty="0">
                        <a:latin typeface="+mj-lt"/>
                      </a:endParaRPr>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849112"/>
          </a:xfrm>
        </p:spPr>
        <p:txBody>
          <a:bodyPr>
            <a:normAutofit fontScale="90000"/>
          </a:bodyPr>
          <a:lstStyle/>
          <a:p>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solidFill>
                  <a:schemeClr val="tx2">
                    <a:lumMod val="50000"/>
                  </a:schemeClr>
                </a:solidFill>
              </a:rPr>
              <a:t>Delta Game project is developed using HTML, CSS, and JavaScript. The game play of this project is similar to the space shooter game. Here the player has to dodge and shoot the enemies using Keyboard controls (Arrow Keys for movement and Space Bar to Shoot) in order to gain score points. The enemy comes and shoots randomly forming different shapes. There are maximum three lives of the player’s spaceship. Now talking about the environment, the game is based on outer space and the asteroids are also set in the gaming environment. For the development of this simple web-based gaming project, different Images, scripts, sounds are used to bring the final output. All the gaming function is set from Java script whereas HTML and CSS are set for the layouts and other minor functions. To run this project, we recommend you to use Modern browsers such as Google Chrome.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305800" cy="5315712"/>
          </a:xfrm>
        </p:spPr>
        <p:txBody>
          <a:bodyPr anchor="t">
            <a:normAutofit/>
          </a:bodyPr>
          <a:lstStyle/>
          <a:p>
            <a:r>
              <a:rPr lang="en-US" sz="3600" b="1" u="sng" dirty="0" smtClean="0"/>
              <a:t>Objective Of Project:-</a:t>
            </a:r>
            <a:r>
              <a:rPr lang="en-US" sz="2000" dirty="0" smtClean="0"/>
              <a:t/>
            </a:r>
            <a:br>
              <a:rPr lang="en-US" sz="2000" dirty="0" smtClean="0"/>
            </a:br>
            <a:r>
              <a:rPr lang="en-US" sz="2000" dirty="0" smtClean="0"/>
              <a:t/>
            </a:r>
            <a:br>
              <a:rPr lang="en-US" sz="2000" dirty="0" smtClean="0"/>
            </a:br>
            <a:r>
              <a:rPr lang="en-US" sz="3200" dirty="0" smtClean="0">
                <a:solidFill>
                  <a:schemeClr val="tx2">
                    <a:lumMod val="50000"/>
                  </a:schemeClr>
                </a:solidFill>
              </a:rPr>
              <a:t>Delta Game is a single </a:t>
            </a:r>
            <a:r>
              <a:rPr lang="en-US" sz="3200" smtClean="0">
                <a:solidFill>
                  <a:schemeClr val="tx2">
                    <a:lumMod val="50000"/>
                  </a:schemeClr>
                </a:solidFill>
              </a:rPr>
              <a:t>player </a:t>
            </a:r>
            <a:r>
              <a:rPr lang="en-US" sz="3200" smtClean="0">
                <a:solidFill>
                  <a:schemeClr val="tx2">
                    <a:lumMod val="50000"/>
                  </a:schemeClr>
                </a:solidFill>
              </a:rPr>
              <a:t>shooter </a:t>
            </a:r>
            <a:r>
              <a:rPr lang="en-US" sz="3200" dirty="0" smtClean="0">
                <a:solidFill>
                  <a:schemeClr val="tx2">
                    <a:lumMod val="50000"/>
                  </a:schemeClr>
                </a:solidFill>
              </a:rPr>
              <a:t>game that has kept us busy  to shoot enemies and the enemy comes and shoots randomly forming different shape. This video game has made several fans.</a:t>
            </a:r>
            <a:r>
              <a:rPr lang="en-US" sz="2000" dirty="0" smtClean="0"/>
              <a:t/>
            </a:r>
            <a:br>
              <a:rPr lang="en-US" sz="2000" dirty="0" smtClean="0"/>
            </a:b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447800"/>
          </a:xfrm>
        </p:spPr>
        <p:txBody>
          <a:bodyPr>
            <a:normAutofit fontScale="90000"/>
          </a:bodyPr>
          <a:lstStyle/>
          <a:p>
            <a:pPr marL="274320" lvl="0" indent="-274320">
              <a:spcBef>
                <a:spcPct val="20000"/>
              </a:spcBef>
            </a:pPr>
            <a:r>
              <a:rPr lang="en-US" sz="5400" b="1" u="sng" dirty="0" smtClean="0">
                <a:solidFill>
                  <a:schemeClr val="accent2">
                    <a:lumMod val="50000"/>
                  </a:schemeClr>
                </a:solidFill>
              </a:rPr>
              <a:t/>
            </a:r>
            <a:br>
              <a:rPr lang="en-US" sz="5400" b="1" u="sng" dirty="0" smtClean="0">
                <a:solidFill>
                  <a:schemeClr val="accent2">
                    <a:lumMod val="50000"/>
                  </a:schemeClr>
                </a:solidFill>
              </a:rPr>
            </a:br>
            <a:r>
              <a:rPr lang="en-US" sz="4000" b="1" u="sng" dirty="0" smtClean="0">
                <a:solidFill>
                  <a:srgbClr val="009DD9">
                    <a:lumMod val="50000"/>
                  </a:srgbClr>
                </a:solidFill>
                <a:ea typeface="+mn-ea"/>
                <a:cs typeface="+mn-cs"/>
              </a:rPr>
              <a:t>First Level Data Flow Diagram(DFD):-</a:t>
            </a:r>
            <a:r>
              <a:rPr lang="en-US" sz="3600" b="1" u="sng" dirty="0" smtClean="0">
                <a:solidFill>
                  <a:srgbClr val="009DD9">
                    <a:lumMod val="50000"/>
                  </a:srgbClr>
                </a:solidFill>
                <a:ea typeface="+mn-ea"/>
                <a:cs typeface="+mn-cs"/>
              </a:rPr>
              <a:t/>
            </a:r>
            <a:br>
              <a:rPr lang="en-US" sz="3600" b="1" u="sng" dirty="0" smtClean="0">
                <a:solidFill>
                  <a:srgbClr val="009DD9">
                    <a:lumMod val="50000"/>
                  </a:srgbClr>
                </a:solidFill>
                <a:ea typeface="+mn-ea"/>
                <a:cs typeface="+mn-cs"/>
              </a:rPr>
            </a:br>
            <a:endParaRPr lang="en-US" dirty="0"/>
          </a:p>
        </p:txBody>
      </p:sp>
      <p:sp>
        <p:nvSpPr>
          <p:cNvPr id="3" name="Content Placeholder 2"/>
          <p:cNvSpPr>
            <a:spLocks noGrp="1"/>
          </p:cNvSpPr>
          <p:nvPr>
            <p:ph idx="1"/>
          </p:nvPr>
        </p:nvSpPr>
        <p:spPr>
          <a:xfrm>
            <a:off x="457200" y="1752600"/>
            <a:ext cx="8229600" cy="4572000"/>
          </a:xfrm>
        </p:spPr>
        <p:txBody>
          <a:bodyPr/>
          <a:lstStyle/>
          <a:p>
            <a:pPr>
              <a:buNone/>
            </a:pPr>
            <a:endParaRPr lang="en-US" dirty="0" smtClean="0"/>
          </a:p>
          <a:p>
            <a:pPr>
              <a:buNone/>
            </a:pPr>
            <a:endParaRPr lang="en-US" dirty="0" smtClean="0"/>
          </a:p>
          <a:p>
            <a:pPr>
              <a:buNone/>
            </a:pPr>
            <a:r>
              <a:rPr lang="en-US" sz="1400" dirty="0" smtClean="0"/>
              <a:t>    </a:t>
            </a:r>
          </a:p>
          <a:p>
            <a:pPr>
              <a:buNone/>
            </a:pPr>
            <a:r>
              <a:rPr lang="en-US" sz="1400" dirty="0" smtClean="0"/>
              <a:t>                 Move to Left                       Start and  Shoot                                                      Move  to Right</a:t>
            </a:r>
          </a:p>
          <a:p>
            <a:pPr>
              <a:buNone/>
            </a:pPr>
            <a:endParaRPr lang="en-US" dirty="0" smtClean="0"/>
          </a:p>
          <a:p>
            <a:pPr>
              <a:buNone/>
            </a:pPr>
            <a:endParaRPr lang="en-US" dirty="0" smtClean="0"/>
          </a:p>
          <a:p>
            <a:pPr>
              <a:buNone/>
            </a:pPr>
            <a:endParaRPr lang="en-US" dirty="0" smtClean="0"/>
          </a:p>
          <a:p>
            <a:pPr>
              <a:buNone/>
            </a:pPr>
            <a:r>
              <a:rPr lang="en-US" dirty="0" smtClean="0"/>
              <a:t>            </a:t>
            </a:r>
            <a:r>
              <a:rPr lang="en-US" sz="1400" dirty="0" smtClean="0"/>
              <a:t>Move to Up                                                                                                       Move to Down</a:t>
            </a:r>
            <a:endParaRPr lang="en-US" sz="1400" dirty="0"/>
          </a:p>
        </p:txBody>
      </p:sp>
      <p:sp>
        <p:nvSpPr>
          <p:cNvPr id="5" name="Oval 4"/>
          <p:cNvSpPr/>
          <p:nvPr/>
        </p:nvSpPr>
        <p:spPr>
          <a:xfrm>
            <a:off x="3200400" y="3352800"/>
            <a:ext cx="2743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Delta Game</a:t>
            </a:r>
            <a:endParaRPr lang="en-US" sz="2400" dirty="0"/>
          </a:p>
        </p:txBody>
      </p:sp>
      <p:sp>
        <p:nvSpPr>
          <p:cNvPr id="6" name="Rectangle 5"/>
          <p:cNvSpPr/>
          <p:nvPr/>
        </p:nvSpPr>
        <p:spPr>
          <a:xfrm>
            <a:off x="7239000" y="19812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Right Arrow</a:t>
            </a:r>
            <a:endParaRPr lang="en-US" dirty="0"/>
          </a:p>
        </p:txBody>
      </p:sp>
      <p:sp>
        <p:nvSpPr>
          <p:cNvPr id="7" name="Rectangle 6"/>
          <p:cNvSpPr/>
          <p:nvPr/>
        </p:nvSpPr>
        <p:spPr>
          <a:xfrm>
            <a:off x="609600" y="19812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Left Arrow</a:t>
            </a:r>
            <a:endParaRPr lang="en-US" dirty="0"/>
          </a:p>
        </p:txBody>
      </p:sp>
      <p:sp>
        <p:nvSpPr>
          <p:cNvPr id="9" name="Rectangle 8"/>
          <p:cNvSpPr/>
          <p:nvPr/>
        </p:nvSpPr>
        <p:spPr>
          <a:xfrm>
            <a:off x="609600" y="55626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 Arrow</a:t>
            </a:r>
            <a:endParaRPr lang="en-US" dirty="0"/>
          </a:p>
        </p:txBody>
      </p:sp>
      <p:sp>
        <p:nvSpPr>
          <p:cNvPr id="10" name="Rectangle 9"/>
          <p:cNvSpPr/>
          <p:nvPr/>
        </p:nvSpPr>
        <p:spPr>
          <a:xfrm>
            <a:off x="7239000" y="5562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Down Arrow</a:t>
            </a:r>
            <a:endParaRPr lang="en-US" dirty="0"/>
          </a:p>
        </p:txBody>
      </p:sp>
      <p:sp>
        <p:nvSpPr>
          <p:cNvPr id="11" name="Rectangle 10"/>
          <p:cNvSpPr/>
          <p:nvPr/>
        </p:nvSpPr>
        <p:spPr>
          <a:xfrm>
            <a:off x="3886200" y="1905000"/>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Spacebar</a:t>
            </a:r>
            <a:endParaRPr lang="en-US" dirty="0"/>
          </a:p>
        </p:txBody>
      </p:sp>
      <p:cxnSp>
        <p:nvCxnSpPr>
          <p:cNvPr id="13" name="Straight Arrow Connector 12"/>
          <p:cNvCxnSpPr/>
          <p:nvPr/>
        </p:nvCxnSpPr>
        <p:spPr>
          <a:xfrm>
            <a:off x="1981200" y="2514600"/>
            <a:ext cx="12192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057400" y="4267200"/>
            <a:ext cx="12954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572000" y="2514600"/>
            <a:ext cx="381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867400" y="2514600"/>
            <a:ext cx="13716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5867400" y="4114800"/>
            <a:ext cx="13716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sz="4000" b="1" u="sng" dirty="0" smtClean="0">
                <a:solidFill>
                  <a:srgbClr val="009DD9">
                    <a:lumMod val="50000"/>
                  </a:srgbClr>
                </a:solidFill>
              </a:rPr>
              <a:t>Second Level Data Flow Diagram(DFD):-</a:t>
            </a:r>
            <a:r>
              <a:rPr lang="en-US" sz="4800" b="1" u="sng" dirty="0" smtClean="0">
                <a:solidFill>
                  <a:srgbClr val="009DD9">
                    <a:lumMod val="50000"/>
                  </a:srgbClr>
                </a:solidFill>
              </a:rPr>
              <a:t/>
            </a:r>
            <a:br>
              <a:rPr lang="en-US" sz="4800" b="1" u="sng" dirty="0" smtClean="0">
                <a:solidFill>
                  <a:srgbClr val="009DD9">
                    <a:lumMod val="50000"/>
                  </a:srgbClr>
                </a:solidFill>
              </a:rPr>
            </a:br>
            <a:endParaRPr lang="en-US" dirty="0"/>
          </a:p>
        </p:txBody>
      </p:sp>
      <p:sp>
        <p:nvSpPr>
          <p:cNvPr id="3" name="Content Placeholder 2"/>
          <p:cNvSpPr>
            <a:spLocks noGrp="1"/>
          </p:cNvSpPr>
          <p:nvPr>
            <p:ph idx="1"/>
          </p:nvPr>
        </p:nvSpPr>
        <p:spPr>
          <a:xfrm>
            <a:off x="457200" y="1600200"/>
            <a:ext cx="8229600" cy="5029200"/>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r>
              <a:rPr lang="en-US" sz="1400" dirty="0" smtClean="0"/>
              <a:t>No</a:t>
            </a:r>
            <a:r>
              <a:rPr lang="en-US" sz="2400" dirty="0" smtClean="0"/>
              <a:t> </a:t>
            </a:r>
            <a:r>
              <a:rPr lang="en-US" dirty="0" smtClean="0"/>
              <a:t>                                     </a:t>
            </a:r>
            <a:r>
              <a:rPr lang="en-US" sz="1400" dirty="0" smtClean="0"/>
              <a:t>Yes</a:t>
            </a:r>
            <a:endParaRPr lang="en-US" sz="1400" dirty="0"/>
          </a:p>
        </p:txBody>
      </p:sp>
      <p:sp>
        <p:nvSpPr>
          <p:cNvPr id="4" name="Title 1"/>
          <p:cNvSpPr txBox="1">
            <a:spLocks/>
          </p:cNvSpPr>
          <p:nvPr/>
        </p:nvSpPr>
        <p:spPr>
          <a:xfrm>
            <a:off x="457200" y="685800"/>
            <a:ext cx="8229600" cy="1447800"/>
          </a:xfrm>
          <a:prstGeom prst="rect">
            <a:avLst/>
          </a:prstGeom>
        </p:spPr>
        <p:txBody>
          <a:bodyPr vert="horz" lIns="0" rIns="0" bIns="0" anchor="b">
            <a:normAutofit fontScale="97500"/>
          </a:bodyPr>
          <a:lstStyle/>
          <a:p>
            <a:pPr marL="274320" marR="0" lvl="0" indent="-274320" algn="l" defTabSz="914400" rtl="0" eaLnBrk="1" fontAlgn="auto" latinLnBrk="0" hangingPunct="1">
              <a:lnSpc>
                <a:spcPct val="100000"/>
              </a:lnSpc>
              <a:spcBef>
                <a:spcPct val="20000"/>
              </a:spcBef>
              <a:spcAft>
                <a:spcPts val="0"/>
              </a:spcAft>
              <a:buClrTx/>
              <a:buSzTx/>
              <a:buFontTx/>
              <a:buNone/>
              <a:tabLst/>
              <a:defRPr/>
            </a:pP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457200" y="1752600"/>
            <a:ext cx="8229600" cy="45720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                Move to Left                       Start and  Shoot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1400" dirty="0" smtClean="0"/>
              <a:t>                                                                                                                                         </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Move  to Right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noProof="0" dirty="0" smtClean="0"/>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Move to Up                                                    Move to Down</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Oval 5"/>
          <p:cNvSpPr/>
          <p:nvPr/>
        </p:nvSpPr>
        <p:spPr>
          <a:xfrm>
            <a:off x="3657600" y="3124200"/>
            <a:ext cx="19050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Delta Game</a:t>
            </a:r>
            <a:endParaRPr lang="en-US" sz="2400" dirty="0"/>
          </a:p>
        </p:txBody>
      </p:sp>
      <p:sp>
        <p:nvSpPr>
          <p:cNvPr id="7" name="Rectangle 6"/>
          <p:cNvSpPr/>
          <p:nvPr/>
        </p:nvSpPr>
        <p:spPr>
          <a:xfrm>
            <a:off x="7239000" y="19812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Right Arrow</a:t>
            </a:r>
            <a:endParaRPr lang="en-US" dirty="0"/>
          </a:p>
        </p:txBody>
      </p:sp>
      <p:sp>
        <p:nvSpPr>
          <p:cNvPr id="8" name="Rectangle 7"/>
          <p:cNvSpPr/>
          <p:nvPr/>
        </p:nvSpPr>
        <p:spPr>
          <a:xfrm>
            <a:off x="609600" y="19812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Left Arrow</a:t>
            </a:r>
            <a:endParaRPr lang="en-US" dirty="0"/>
          </a:p>
        </p:txBody>
      </p:sp>
      <p:sp>
        <p:nvSpPr>
          <p:cNvPr id="9" name="Rectangle 8"/>
          <p:cNvSpPr/>
          <p:nvPr/>
        </p:nvSpPr>
        <p:spPr>
          <a:xfrm>
            <a:off x="1600200" y="45720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 Arrow</a:t>
            </a:r>
            <a:endParaRPr lang="en-US" dirty="0"/>
          </a:p>
        </p:txBody>
      </p:sp>
      <p:sp>
        <p:nvSpPr>
          <p:cNvPr id="10" name="Rectangle 9"/>
          <p:cNvSpPr/>
          <p:nvPr/>
        </p:nvSpPr>
        <p:spPr>
          <a:xfrm>
            <a:off x="6096000" y="44958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Down Arrow</a:t>
            </a:r>
            <a:endParaRPr lang="en-US" dirty="0"/>
          </a:p>
        </p:txBody>
      </p:sp>
      <p:sp>
        <p:nvSpPr>
          <p:cNvPr id="11" name="Rectangle 10"/>
          <p:cNvSpPr/>
          <p:nvPr/>
        </p:nvSpPr>
        <p:spPr>
          <a:xfrm>
            <a:off x="3886200" y="1905000"/>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Spacebar</a:t>
            </a:r>
            <a:endParaRPr lang="en-US" dirty="0"/>
          </a:p>
        </p:txBody>
      </p:sp>
      <p:cxnSp>
        <p:nvCxnSpPr>
          <p:cNvPr id="12" name="Straight Arrow Connector 11"/>
          <p:cNvCxnSpPr/>
          <p:nvPr/>
        </p:nvCxnSpPr>
        <p:spPr>
          <a:xfrm>
            <a:off x="1981200" y="2514600"/>
            <a:ext cx="1676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048000" y="3886200"/>
            <a:ext cx="685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2"/>
            <a:endCxn id="6" idx="0"/>
          </p:cNvCxnSpPr>
          <p:nvPr/>
        </p:nvCxnSpPr>
        <p:spPr>
          <a:xfrm>
            <a:off x="4610100" y="25146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486400" y="2514600"/>
            <a:ext cx="1752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5410200" y="3886200"/>
            <a:ext cx="685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Parallelogram 37"/>
          <p:cNvSpPr/>
          <p:nvPr/>
        </p:nvSpPr>
        <p:spPr>
          <a:xfrm>
            <a:off x="3429000" y="5029200"/>
            <a:ext cx="2362200" cy="6096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life is  collides  to any images.</a:t>
            </a:r>
            <a:endParaRPr lang="en-US" dirty="0"/>
          </a:p>
        </p:txBody>
      </p:sp>
      <p:sp>
        <p:nvSpPr>
          <p:cNvPr id="39" name="Rectangle 38"/>
          <p:cNvSpPr/>
          <p:nvPr/>
        </p:nvSpPr>
        <p:spPr>
          <a:xfrm>
            <a:off x="609600" y="54102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Score++</a:t>
            </a:r>
            <a:endParaRPr lang="en-US" dirty="0"/>
          </a:p>
        </p:txBody>
      </p:sp>
      <p:sp>
        <p:nvSpPr>
          <p:cNvPr id="40" name="Rectangle 39"/>
          <p:cNvSpPr/>
          <p:nvPr/>
        </p:nvSpPr>
        <p:spPr>
          <a:xfrm>
            <a:off x="7391400" y="54102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Stop</a:t>
            </a:r>
            <a:endParaRPr lang="en-US" dirty="0"/>
          </a:p>
        </p:txBody>
      </p:sp>
      <p:sp>
        <p:nvSpPr>
          <p:cNvPr id="41" name="Rectangle 40"/>
          <p:cNvSpPr/>
          <p:nvPr/>
        </p:nvSpPr>
        <p:spPr>
          <a:xfrm>
            <a:off x="3962400" y="60198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Exit</a:t>
            </a:r>
            <a:endParaRPr lang="en-US" dirty="0"/>
          </a:p>
        </p:txBody>
      </p:sp>
      <p:cxnSp>
        <p:nvCxnSpPr>
          <p:cNvPr id="43" name="Straight Arrow Connector 42"/>
          <p:cNvCxnSpPr>
            <a:stCxn id="6" idx="4"/>
            <a:endCxn id="38" idx="0"/>
          </p:cNvCxnSpPr>
          <p:nvPr/>
        </p:nvCxnSpPr>
        <p:spPr>
          <a:xfrm>
            <a:off x="4610100" y="41910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38" idx="2"/>
            <a:endCxn id="40" idx="1"/>
          </p:cNvCxnSpPr>
          <p:nvPr/>
        </p:nvCxnSpPr>
        <p:spPr>
          <a:xfrm>
            <a:off x="5715000" y="5334000"/>
            <a:ext cx="1676400" cy="342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8" idx="5"/>
            <a:endCxn id="39" idx="3"/>
          </p:cNvCxnSpPr>
          <p:nvPr/>
        </p:nvCxnSpPr>
        <p:spPr>
          <a:xfrm flipH="1">
            <a:off x="1981200" y="5334000"/>
            <a:ext cx="15240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1" idx="3"/>
          </p:cNvCxnSpPr>
          <p:nvPr/>
        </p:nvCxnSpPr>
        <p:spPr>
          <a:xfrm flipH="1">
            <a:off x="5334000" y="5943600"/>
            <a:ext cx="20574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600" b="1" u="sng" dirty="0" smtClean="0"/>
              <a:t>Screenshots Of Delta Game:-</a:t>
            </a:r>
            <a:endParaRPr lang="en-US" sz="3600" dirty="0"/>
          </a:p>
        </p:txBody>
      </p:sp>
      <p:pic>
        <p:nvPicPr>
          <p:cNvPr id="19458" name="Picture 2" descr="C:\Users\Lenovo\Pictures\Screenshots\Screenshot (585).png"/>
          <p:cNvPicPr>
            <a:picLocks noGrp="1" noChangeAspect="1" noChangeArrowheads="1"/>
          </p:cNvPicPr>
          <p:nvPr>
            <p:ph idx="1"/>
          </p:nvPr>
        </p:nvPicPr>
        <p:blipFill>
          <a:blip r:embed="rId2" cstate="print"/>
          <a:srcRect/>
          <a:stretch>
            <a:fillRect/>
          </a:stretch>
        </p:blipFill>
        <p:spPr bwMode="auto">
          <a:xfrm>
            <a:off x="533400" y="1676400"/>
            <a:ext cx="7772399" cy="48768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Lenovo\Pictures\Screenshots\Screenshot (586).png"/>
          <p:cNvPicPr>
            <a:picLocks noChangeAspect="1" noChangeArrowheads="1"/>
          </p:cNvPicPr>
          <p:nvPr/>
        </p:nvPicPr>
        <p:blipFill>
          <a:blip r:embed="rId2" cstate="print"/>
          <a:srcRect/>
          <a:stretch>
            <a:fillRect/>
          </a:stretch>
        </p:blipFill>
        <p:spPr bwMode="auto">
          <a:xfrm>
            <a:off x="609600" y="1219200"/>
            <a:ext cx="7924799" cy="5205413"/>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Lenovo\Pictures\Screenshots\Screenshot (590).png"/>
          <p:cNvPicPr>
            <a:picLocks noChangeAspect="1" noChangeArrowheads="1"/>
          </p:cNvPicPr>
          <p:nvPr/>
        </p:nvPicPr>
        <p:blipFill>
          <a:blip r:embed="rId2" cstate="print"/>
          <a:srcRect/>
          <a:stretch>
            <a:fillRect/>
          </a:stretch>
        </p:blipFill>
        <p:spPr bwMode="auto">
          <a:xfrm>
            <a:off x="609600" y="1143000"/>
            <a:ext cx="7924800" cy="5362575"/>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534</TotalTime>
  <Words>132</Words>
  <Application>Microsoft Office PowerPoint</Application>
  <PresentationFormat>On-screen Show (4:3)</PresentationFormat>
  <Paragraphs>61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                       BABASAHEB BHIMRAO AMBEDKAR UNIVERSITY          VIDYA VIHAR, RAEBARELI ROAD, LUCKNOW-226025                   Department of Computer Science                 Presentation of Mini Project – Delta Game              Submitted by                                                                         Submitted to         Mohd Talib                                                                             Dr. Deepa Raj Mam                                                          Class - Mca                                                                              Prof. Shishir Kumar Sir                                      Semester - IVth        Roll No. – 200821        </vt:lpstr>
      <vt:lpstr>   Title Of Project </vt:lpstr>
      <vt:lpstr>                   Delta Game project is developed using HTML, CSS, and JavaScript. The game play of this project is similar to the space shooter game. Here the player has to dodge and shoot the enemies using Keyboard controls (Arrow Keys for movement and Space Bar to Shoot) in order to gain score points. The enemy comes and shoots randomly forming different shapes. There are maximum three lives of the player’s spaceship. Now talking about the environment, the game is based on outer space and the asteroids are also set in the gaming environment. For the development of this simple web-based gaming project, different Images, scripts, sounds are used to bring the final output. All the gaming function is set from Java script whereas HTML and CSS are set for the layouts and other minor functions. To run this project, we recommend you to use Modern browsers such as Google Chrome.  </vt:lpstr>
      <vt:lpstr>Objective Of Project:-  Delta Game is a single player shooter game that has kept us busy  to shoot enemies and the enemy comes and shoots randomly forming different shape. This video game has made several fans. </vt:lpstr>
      <vt:lpstr> First Level Data Flow Diagram(DFD):- </vt:lpstr>
      <vt:lpstr>Second Level Data Flow Diagram(DFD):- </vt:lpstr>
      <vt:lpstr>Screenshots Of Delta Game:-</vt:lpstr>
      <vt:lpstr>Slide 8</vt:lpstr>
      <vt:lpstr>Slide 9</vt:lpstr>
      <vt:lpstr>Slide 10</vt:lpstr>
      <vt:lpstr>Slide 11</vt:lpstr>
      <vt:lpstr>Slide 12</vt:lpstr>
      <vt:lpstr>Slide 13</vt:lpstr>
      <vt:lpstr>Thank You Presented By –  Mohd  Talib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54</cp:revision>
  <dcterms:created xsi:type="dcterms:W3CDTF">2022-02-10T16:22:03Z</dcterms:created>
  <dcterms:modified xsi:type="dcterms:W3CDTF">2022-05-26T04:38:42Z</dcterms:modified>
</cp:coreProperties>
</file>