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7" r:id="rId6"/>
    <p:sldId id="258" r:id="rId7"/>
    <p:sldId id="278" r:id="rId8"/>
    <p:sldId id="284" r:id="rId9"/>
    <p:sldId id="282" r:id="rId10"/>
    <p:sldId id="276" r:id="rId11"/>
    <p:sldId id="279" r:id="rId12"/>
    <p:sldId id="260" r:id="rId13"/>
    <p:sldId id="277" r:id="rId14"/>
    <p:sldId id="286" r:id="rId15"/>
    <p:sldId id="280" r:id="rId16"/>
    <p:sldId id="265" r:id="rId17"/>
    <p:sldId id="285" r:id="rId18"/>
    <p:sldId id="289" r:id="rId19"/>
    <p:sldId id="266" r:id="rId20"/>
    <p:sldId id="283" r:id="rId21"/>
    <p:sldId id="287" r:id="rId22"/>
    <p:sldId id="288" r:id="rId23"/>
    <p:sldId id="26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4718"/>
  </p:normalViewPr>
  <p:slideViewPr>
    <p:cSldViewPr snapToGrid="0">
      <p:cViewPr varScale="1">
        <p:scale>
          <a:sx n="86" d="100"/>
          <a:sy n="86" d="100"/>
        </p:scale>
        <p:origin x="322" y="6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transition spd="slow">
    <p:cover/>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2" y="287383"/>
            <a:ext cx="6696347" cy="1245083"/>
          </a:xfrm>
        </p:spPr>
        <p:txBody>
          <a:bodyPr/>
          <a:lstStyle/>
          <a:p>
            <a:r>
              <a:rPr lang="en-US" sz="4600" dirty="0">
                <a:solidFill>
                  <a:srgbClr val="002060"/>
                </a:solidFill>
                <a:latin typeface="Segoe UI" panose="020B0502040204020203" pitchFamily="34" charset="0"/>
                <a:cs typeface="Segoe UI" panose="020B0502040204020203" pitchFamily="34" charset="0"/>
              </a:rPr>
              <a:t>Day Care Application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40773" y="2063689"/>
            <a:ext cx="8069640" cy="2107717"/>
          </a:xfrm>
        </p:spPr>
        <p:txBody>
          <a:bodyPr/>
          <a:lstStyle/>
          <a:p>
            <a:r>
              <a:rPr lang="en-US" sz="2200" b="1" dirty="0"/>
              <a:t>By:</a:t>
            </a:r>
            <a:r>
              <a:rPr lang="en-US" sz="2200" dirty="0"/>
              <a:t>           19819 Sawant Vinayak Suresh</a:t>
            </a:r>
          </a:p>
          <a:p>
            <a:r>
              <a:rPr lang="en-US" sz="2200" dirty="0"/>
              <a:t>                19820 Sayyed Mohd. Aazen Kalim Ali</a:t>
            </a:r>
          </a:p>
          <a:p>
            <a:r>
              <a:rPr lang="en-US" sz="2200" dirty="0"/>
              <a:t>                19823 Shaikh Mohammed Hassaan Asadullah</a:t>
            </a:r>
          </a:p>
          <a:p>
            <a:r>
              <a:rPr lang="en-US" sz="2200" dirty="0"/>
              <a:t>                19831 Syed Md Junaid Warsi</a:t>
            </a:r>
          </a:p>
        </p:txBody>
      </p:sp>
      <p:sp>
        <p:nvSpPr>
          <p:cNvPr id="4" name="TextBox 3">
            <a:extLst>
              <a:ext uri="{FF2B5EF4-FFF2-40B4-BE49-F238E27FC236}">
                <a16:creationId xmlns:a16="http://schemas.microsoft.com/office/drawing/2014/main" id="{2F22097E-3E3F-CB81-9F85-7C0E6414AE8C}"/>
              </a:ext>
            </a:extLst>
          </p:cNvPr>
          <p:cNvSpPr txBox="1"/>
          <p:nvPr/>
        </p:nvSpPr>
        <p:spPr>
          <a:xfrm>
            <a:off x="2751909" y="4833257"/>
            <a:ext cx="6670765" cy="1631216"/>
          </a:xfrm>
          <a:prstGeom prst="rect">
            <a:avLst/>
          </a:prstGeom>
          <a:noFill/>
        </p:spPr>
        <p:txBody>
          <a:bodyPr wrap="square" rtlCol="0">
            <a:spAutoFit/>
          </a:bodyPr>
          <a:lstStyle/>
          <a:p>
            <a:r>
              <a:rPr lang="en-US" sz="2000" b="1" dirty="0"/>
              <a:t>Subject:</a:t>
            </a:r>
            <a:r>
              <a:rPr lang="en-US" sz="2000" dirty="0"/>
              <a:t> Capstone Project Execution (CPE)</a:t>
            </a:r>
          </a:p>
          <a:p>
            <a:r>
              <a:rPr lang="en-US" sz="2000" b="1" dirty="0"/>
              <a:t>Mentor Name: </a:t>
            </a:r>
            <a:r>
              <a:rPr lang="en-US" sz="2000" dirty="0"/>
              <a:t>Ms. Sameera Khan Ma’am</a:t>
            </a:r>
          </a:p>
          <a:p>
            <a:r>
              <a:rPr lang="en-US" sz="2000" b="1" dirty="0"/>
              <a:t>Guided By: </a:t>
            </a:r>
            <a:r>
              <a:rPr lang="en-US" sz="2000" dirty="0"/>
              <a:t>Ms. Noorusabah Ma’am</a:t>
            </a:r>
          </a:p>
          <a:p>
            <a:r>
              <a:rPr lang="en-US" sz="2000" b="1" dirty="0"/>
              <a:t>Academic Year:</a:t>
            </a:r>
            <a:r>
              <a:rPr lang="en-US" sz="2000" dirty="0"/>
              <a:t> 2021-2022</a:t>
            </a:r>
          </a:p>
          <a:p>
            <a:endParaRPr lang="en-US" sz="2000" dirty="0"/>
          </a:p>
        </p:txBody>
      </p:sp>
    </p:spTree>
    <p:extLst>
      <p:ext uri="{BB962C8B-B14F-4D97-AF65-F5344CB8AC3E}">
        <p14:creationId xmlns:p14="http://schemas.microsoft.com/office/powerpoint/2010/main" val="22593088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26"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80">
                                          <p:stCondLst>
                                            <p:cond delay="0"/>
                                          </p:stCondLst>
                                        </p:cTn>
                                        <p:tgtEl>
                                          <p:spTgt spid="2"/>
                                        </p:tgtEl>
                                      </p:cBhvr>
                                    </p:animEffect>
                                    <p:anim calcmode="lin" valueType="num">
                                      <p:cBhvr>
                                        <p:cTn id="2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4" dur="26">
                                          <p:stCondLst>
                                            <p:cond delay="650"/>
                                          </p:stCondLst>
                                        </p:cTn>
                                        <p:tgtEl>
                                          <p:spTgt spid="2"/>
                                        </p:tgtEl>
                                      </p:cBhvr>
                                      <p:to x="100000" y="60000"/>
                                    </p:animScale>
                                    <p:animScale>
                                      <p:cBhvr>
                                        <p:cTn id="35" dur="166" decel="50000">
                                          <p:stCondLst>
                                            <p:cond delay="676"/>
                                          </p:stCondLst>
                                        </p:cTn>
                                        <p:tgtEl>
                                          <p:spTgt spid="2"/>
                                        </p:tgtEl>
                                      </p:cBhvr>
                                      <p:to x="100000" y="100000"/>
                                    </p:animScale>
                                    <p:animScale>
                                      <p:cBhvr>
                                        <p:cTn id="36" dur="26">
                                          <p:stCondLst>
                                            <p:cond delay="1312"/>
                                          </p:stCondLst>
                                        </p:cTn>
                                        <p:tgtEl>
                                          <p:spTgt spid="2"/>
                                        </p:tgtEl>
                                      </p:cBhvr>
                                      <p:to x="100000" y="80000"/>
                                    </p:animScale>
                                    <p:animScale>
                                      <p:cBhvr>
                                        <p:cTn id="37" dur="166" decel="50000">
                                          <p:stCondLst>
                                            <p:cond delay="1338"/>
                                          </p:stCondLst>
                                        </p:cTn>
                                        <p:tgtEl>
                                          <p:spTgt spid="2"/>
                                        </p:tgtEl>
                                      </p:cBhvr>
                                      <p:to x="100000" y="100000"/>
                                    </p:animScale>
                                    <p:animScale>
                                      <p:cBhvr>
                                        <p:cTn id="38" dur="26">
                                          <p:stCondLst>
                                            <p:cond delay="1642"/>
                                          </p:stCondLst>
                                        </p:cTn>
                                        <p:tgtEl>
                                          <p:spTgt spid="2"/>
                                        </p:tgtEl>
                                      </p:cBhvr>
                                      <p:to x="100000" y="90000"/>
                                    </p:animScale>
                                    <p:animScale>
                                      <p:cBhvr>
                                        <p:cTn id="39" dur="166" decel="50000">
                                          <p:stCondLst>
                                            <p:cond delay="1668"/>
                                          </p:stCondLst>
                                        </p:cTn>
                                        <p:tgtEl>
                                          <p:spTgt spid="2"/>
                                        </p:tgtEl>
                                      </p:cBhvr>
                                      <p:to x="100000" y="100000"/>
                                    </p:animScale>
                                    <p:animScale>
                                      <p:cBhvr>
                                        <p:cTn id="40" dur="26">
                                          <p:stCondLst>
                                            <p:cond delay="1808"/>
                                          </p:stCondLst>
                                        </p:cTn>
                                        <p:tgtEl>
                                          <p:spTgt spid="2"/>
                                        </p:tgtEl>
                                      </p:cBhvr>
                                      <p:to x="100000" y="95000"/>
                                    </p:animScale>
                                    <p:animScale>
                                      <p:cBhvr>
                                        <p:cTn id="41"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4FE02-C4BF-4009-8FCD-B7218D224F21}"/>
              </a:ext>
            </a:extLst>
          </p:cNvPr>
          <p:cNvSpPr>
            <a:spLocks noGrp="1"/>
          </p:cNvSpPr>
          <p:nvPr>
            <p:ph idx="1"/>
          </p:nvPr>
        </p:nvSpPr>
        <p:spPr>
          <a:xfrm>
            <a:off x="910819" y="1166949"/>
            <a:ext cx="9779182" cy="5042262"/>
          </a:xfrm>
        </p:spPr>
        <p:txBody>
          <a:bodyPr/>
          <a:lstStyle/>
          <a:p>
            <a:pPr marL="0" marR="0" algn="just">
              <a:spcBef>
                <a:spcPts val="0"/>
              </a:spcBef>
              <a:spcAft>
                <a:spcPts val="0"/>
              </a:spcAft>
            </a:pPr>
            <a:r>
              <a:rPr lang="en-US" sz="1800" b="1" dirty="0">
                <a:effectLst/>
                <a:ea typeface="Times New Roman" panose="02020603050405020304" pitchFamily="18" charset="0"/>
                <a:cs typeface="Times New Roman" panose="02020603050405020304" pitchFamily="18" charset="0"/>
              </a:rPr>
              <a:t>Tuition Collection and Payment – </a:t>
            </a:r>
            <a:r>
              <a:rPr lang="en-US" sz="1800" dirty="0">
                <a:effectLst/>
                <a:ea typeface="Times New Roman" panose="02020603050405020304" pitchFamily="18" charset="0"/>
                <a:cs typeface="Times New Roman" panose="02020603050405020304" pitchFamily="18" charset="0"/>
              </a:rPr>
              <a:t>Our app take the hassle out of child care billing with all of the touchless payment options you need — electronic fund transfer (EFT), online or completely automated. Parents can also do an in-person point-of-sale transaction if needed. Tuition collection is a seamless experience for daycare providers.</a:t>
            </a:r>
            <a:endParaRPr lang="en-US" sz="1800" dirty="0">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endParaRPr>
          </a:p>
          <a:p>
            <a:pPr marL="0" marR="0" algn="just">
              <a:spcBef>
                <a:spcPts val="0"/>
              </a:spcBef>
              <a:spcAft>
                <a:spcPts val="0"/>
              </a:spcAft>
            </a:pPr>
            <a:r>
              <a:rPr lang="en-US" sz="1800" b="1" dirty="0">
                <a:effectLst/>
                <a:ea typeface="Times New Roman" panose="02020603050405020304" pitchFamily="18" charset="0"/>
                <a:cs typeface="Times New Roman" panose="02020603050405020304" pitchFamily="18" charset="0"/>
              </a:rPr>
              <a:t>Staff Management – </a:t>
            </a:r>
            <a:r>
              <a:rPr lang="en-US" sz="1800" dirty="0">
                <a:effectLst/>
                <a:ea typeface="Times New Roman" panose="02020603050405020304" pitchFamily="18" charset="0"/>
                <a:cs typeface="Times New Roman" panose="02020603050405020304" pitchFamily="18" charset="0"/>
              </a:rPr>
              <a:t>Daycare’s staff is the hub of its successful daycare business. Monitoring and complying with staff-child ratios, allowing staff to clock-in/out and having staff records available readily is key to better managing your employees. </a:t>
            </a:r>
            <a:endParaRPr lang="en-US" sz="1800" dirty="0">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endParaRPr>
          </a:p>
          <a:p>
            <a:pPr marL="0" marR="0" algn="just">
              <a:spcBef>
                <a:spcPts val="0"/>
              </a:spcBef>
              <a:spcAft>
                <a:spcPts val="0"/>
              </a:spcAft>
            </a:pPr>
            <a:r>
              <a:rPr lang="en-US" sz="1800" b="1" dirty="0">
                <a:effectLst/>
                <a:ea typeface="Times New Roman" panose="02020603050405020304" pitchFamily="18" charset="0"/>
                <a:cs typeface="Times New Roman" panose="02020603050405020304" pitchFamily="18" charset="0"/>
              </a:rPr>
              <a:t>Track Attendance - </a:t>
            </a:r>
            <a:r>
              <a:rPr lang="en-US" sz="1800" dirty="0">
                <a:effectLst/>
                <a:ea typeface="Times New Roman" panose="02020603050405020304" pitchFamily="18" charset="0"/>
                <a:cs typeface="Times New Roman" panose="02020603050405020304" pitchFamily="18" charset="0"/>
              </a:rPr>
              <a:t>Record and maintain up-to-the-minute information on the children in your care with attendance tracking.</a:t>
            </a:r>
            <a:endParaRPr lang="en-US" sz="1800" dirty="0">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endParaRPr>
          </a:p>
          <a:p>
            <a:pPr marL="0" marR="0" algn="just">
              <a:spcBef>
                <a:spcPts val="0"/>
              </a:spcBef>
              <a:spcAft>
                <a:spcPts val="0"/>
              </a:spcAft>
            </a:pPr>
            <a:r>
              <a:rPr lang="en-US" sz="1800" b="1" dirty="0">
                <a:effectLst/>
                <a:ea typeface="Times New Roman" panose="02020603050405020304" pitchFamily="18" charset="0"/>
                <a:cs typeface="Times New Roman" panose="02020603050405020304" pitchFamily="18" charset="0"/>
              </a:rPr>
              <a:t>Monitor &amp; Report Staff-Child Ratios - </a:t>
            </a:r>
            <a:r>
              <a:rPr lang="en-US" sz="1800" dirty="0">
                <a:effectLst/>
                <a:ea typeface="Times New Roman" panose="02020603050405020304" pitchFamily="18" charset="0"/>
                <a:cs typeface="Times New Roman" panose="02020603050405020304" pitchFamily="18" charset="0"/>
              </a:rPr>
              <a:t>Monitor and manage staff-child ratios for proper development and to meet state requirements.</a:t>
            </a:r>
            <a:endParaRPr lang="en-US" sz="1800" dirty="0">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endParaRPr>
          </a:p>
        </p:txBody>
      </p:sp>
      <p:sp>
        <p:nvSpPr>
          <p:cNvPr id="5" name="Footer Placeholder 4">
            <a:extLst>
              <a:ext uri="{FF2B5EF4-FFF2-40B4-BE49-F238E27FC236}">
                <a16:creationId xmlns:a16="http://schemas.microsoft.com/office/drawing/2014/main" id="{A13DA62E-B1B4-420E-BD83-7B76CA2E4A74}"/>
              </a:ext>
            </a:extLst>
          </p:cNvPr>
          <p:cNvSpPr>
            <a:spLocks noGrp="1"/>
          </p:cNvSpPr>
          <p:nvPr>
            <p:ph type="ftr" sz="quarter" idx="3"/>
          </p:nvPr>
        </p:nvSpPr>
        <p:spPr/>
        <p:txBody>
          <a:bodyPr/>
          <a:lstStyle/>
          <a:p>
            <a:r>
              <a:rPr lang="en-US" dirty="0"/>
              <a:t>Daycare App.</a:t>
            </a:r>
          </a:p>
        </p:txBody>
      </p:sp>
      <p:sp>
        <p:nvSpPr>
          <p:cNvPr id="6" name="Slide Number Placeholder 5">
            <a:extLst>
              <a:ext uri="{FF2B5EF4-FFF2-40B4-BE49-F238E27FC236}">
                <a16:creationId xmlns:a16="http://schemas.microsoft.com/office/drawing/2014/main" id="{E2C14CD2-BEF0-4BE7-A18E-E2FFF476058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2" name="TextBox 1">
            <a:extLst>
              <a:ext uri="{FF2B5EF4-FFF2-40B4-BE49-F238E27FC236}">
                <a16:creationId xmlns:a16="http://schemas.microsoft.com/office/drawing/2014/main" id="{CD398EC9-8D7D-22E2-0202-97DDB918D022}"/>
              </a:ext>
            </a:extLst>
          </p:cNvPr>
          <p:cNvSpPr txBox="1"/>
          <p:nvPr/>
        </p:nvSpPr>
        <p:spPr>
          <a:xfrm>
            <a:off x="910819" y="136525"/>
            <a:ext cx="9635262" cy="769441"/>
          </a:xfrm>
          <a:prstGeom prst="rect">
            <a:avLst/>
          </a:prstGeom>
          <a:noFill/>
        </p:spPr>
        <p:txBody>
          <a:bodyPr wrap="square" rtlCol="0">
            <a:spAutoFit/>
          </a:bodyPr>
          <a:lstStyle/>
          <a:p>
            <a:pPr algn="ctr"/>
            <a:r>
              <a:rPr lang="en-US" sz="4400" b="1" dirty="0"/>
              <a:t>Objectives (Contd. )</a:t>
            </a:r>
          </a:p>
        </p:txBody>
      </p:sp>
    </p:spTree>
    <p:extLst>
      <p:ext uri="{BB962C8B-B14F-4D97-AF65-F5344CB8AC3E}">
        <p14:creationId xmlns:p14="http://schemas.microsoft.com/office/powerpoint/2010/main" val="2213186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96D2-1DEC-E1E3-21D6-F3E60B4EE435}"/>
              </a:ext>
            </a:extLst>
          </p:cNvPr>
          <p:cNvSpPr>
            <a:spLocks noGrp="1"/>
          </p:cNvSpPr>
          <p:nvPr>
            <p:ph type="ctrTitle"/>
          </p:nvPr>
        </p:nvSpPr>
        <p:spPr>
          <a:xfrm>
            <a:off x="1167494" y="678226"/>
            <a:ext cx="6220278" cy="802231"/>
          </a:xfrm>
        </p:spPr>
        <p:txBody>
          <a:bodyPr/>
          <a:lstStyle/>
          <a:p>
            <a:r>
              <a:rPr lang="en-US" sz="4400" dirty="0"/>
              <a:t>Advantages</a:t>
            </a:r>
          </a:p>
        </p:txBody>
      </p:sp>
      <p:sp>
        <p:nvSpPr>
          <p:cNvPr id="3" name="Content Placeholder 2">
            <a:extLst>
              <a:ext uri="{FF2B5EF4-FFF2-40B4-BE49-F238E27FC236}">
                <a16:creationId xmlns:a16="http://schemas.microsoft.com/office/drawing/2014/main" id="{2A18BAB0-EBB1-698D-4283-AE1E8874D08E}"/>
              </a:ext>
            </a:extLst>
          </p:cNvPr>
          <p:cNvSpPr>
            <a:spLocks noGrp="1"/>
          </p:cNvSpPr>
          <p:nvPr>
            <p:ph type="subTitle" idx="1"/>
          </p:nvPr>
        </p:nvSpPr>
        <p:spPr>
          <a:xfrm>
            <a:off x="1167494" y="1692849"/>
            <a:ext cx="6220277" cy="4127863"/>
          </a:xfrm>
        </p:spPr>
        <p:txBody>
          <a:bodyPr/>
          <a:lstStyle/>
          <a:p>
            <a:pPr marL="342900" indent="-342900" algn="just">
              <a:lnSpc>
                <a:spcPct val="150000"/>
              </a:lnSpc>
              <a:spcBef>
                <a:spcPts val="0"/>
              </a:spcBef>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Staff Management </a:t>
            </a:r>
            <a:endParaRPr lang="en-US" sz="2000" dirty="0">
              <a:effectLst/>
              <a:ea typeface="Times New Roman" panose="02020603050405020304" pitchFamily="18" charset="0"/>
            </a:endParaRPr>
          </a:p>
          <a:p>
            <a:pPr marL="342900" indent="-342900" algn="just">
              <a:lnSpc>
                <a:spcPct val="150000"/>
              </a:lnSpc>
              <a:spcBef>
                <a:spcPts val="0"/>
              </a:spcBef>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Online Registration </a:t>
            </a:r>
            <a:endParaRPr lang="en-US" sz="2000" dirty="0">
              <a:effectLst/>
              <a:ea typeface="Times New Roman" panose="02020603050405020304" pitchFamily="18" charset="0"/>
            </a:endParaRPr>
          </a:p>
          <a:p>
            <a:pPr marL="342900" indent="-342900" algn="just">
              <a:lnSpc>
                <a:spcPct val="150000"/>
              </a:lnSpc>
              <a:spcBef>
                <a:spcPts val="0"/>
              </a:spcBef>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Track Attendance</a:t>
            </a:r>
          </a:p>
          <a:p>
            <a:pPr marL="342900" indent="-342900" algn="just">
              <a:lnSpc>
                <a:spcPct val="150000"/>
              </a:lnSpc>
              <a:spcBef>
                <a:spcPts val="0"/>
              </a:spcBef>
              <a:buFont typeface="Arial" panose="020B0604020202020204" pitchFamily="34" charset="0"/>
              <a:buChar char="•"/>
            </a:pPr>
            <a:r>
              <a:rPr lang="en-US" sz="2000" dirty="0">
                <a:ea typeface="Times New Roman" panose="02020603050405020304" pitchFamily="18" charset="0"/>
                <a:cs typeface="Times New Roman" panose="02020603050405020304" pitchFamily="18" charset="0"/>
              </a:rPr>
              <a:t>Chatting Functionality</a:t>
            </a:r>
            <a:endParaRPr lang="en-US" sz="2000" dirty="0">
              <a:effectLst/>
              <a:ea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Monitor &amp; Report Staff-Child Ratios </a:t>
            </a:r>
          </a:p>
          <a:p>
            <a:pPr marL="342900" marR="0" lvl="0" indent="-342900" algn="just">
              <a:lnSpc>
                <a:spcPct val="150000"/>
              </a:lnSpc>
              <a:spcBef>
                <a:spcPts val="0"/>
              </a:spcBef>
              <a:spcAft>
                <a:spcPts val="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Secure &amp; Contactless Payments</a:t>
            </a:r>
            <a:endParaRPr lang="en-US" sz="2000" dirty="0">
              <a:effectLst/>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Tuition Collection and Payment</a:t>
            </a:r>
            <a:endParaRPr lang="en-US" sz="2000" dirty="0">
              <a:effectLst/>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Early Childhood Learning</a:t>
            </a:r>
          </a:p>
          <a:p>
            <a:pPr marL="342900" marR="0" lvl="0" indent="-342900" algn="just">
              <a:lnSpc>
                <a:spcPct val="150000"/>
              </a:lnSpc>
              <a:spcBef>
                <a:spcPts val="0"/>
              </a:spcBef>
              <a:spcAft>
                <a:spcPts val="0"/>
              </a:spcAft>
              <a:buFont typeface="Arial" panose="020B0604020202020204" pitchFamily="34" charset="0"/>
              <a:buChar char="•"/>
            </a:pPr>
            <a:r>
              <a:rPr lang="en-US" sz="2000" dirty="0">
                <a:ea typeface="Times New Roman" panose="02020603050405020304" pitchFamily="18" charset="0"/>
                <a:cs typeface="Times New Roman" panose="02020603050405020304" pitchFamily="18" charset="0"/>
              </a:rPr>
              <a:t>No Internet Connection(is required to save info.)</a:t>
            </a:r>
            <a:endParaRPr lang="en-US" sz="3200" dirty="0"/>
          </a:p>
        </p:txBody>
      </p:sp>
      <p:sp>
        <p:nvSpPr>
          <p:cNvPr id="5" name="Footer Placeholder 4">
            <a:extLst>
              <a:ext uri="{FF2B5EF4-FFF2-40B4-BE49-F238E27FC236}">
                <a16:creationId xmlns:a16="http://schemas.microsoft.com/office/drawing/2014/main" id="{ADA8B6E7-3B94-FA61-5727-76780AC9FBB2}"/>
              </a:ext>
            </a:extLst>
          </p:cNvPr>
          <p:cNvSpPr>
            <a:spLocks noGrp="1"/>
          </p:cNvSpPr>
          <p:nvPr>
            <p:ph type="ftr" sz="quarter" idx="4294967295"/>
          </p:nvPr>
        </p:nvSpPr>
        <p:spPr>
          <a:xfrm>
            <a:off x="4038600" y="6356350"/>
            <a:ext cx="4114800" cy="365125"/>
          </a:xfrm>
        </p:spPr>
        <p:txBody>
          <a:bodyPr/>
          <a:lstStyle/>
          <a:p>
            <a:r>
              <a:rPr lang="en-US" dirty="0"/>
              <a:t>Daycare App.</a:t>
            </a:r>
          </a:p>
        </p:txBody>
      </p:sp>
      <p:sp>
        <p:nvSpPr>
          <p:cNvPr id="6" name="Slide Number Placeholder 5">
            <a:extLst>
              <a:ext uri="{FF2B5EF4-FFF2-40B4-BE49-F238E27FC236}">
                <a16:creationId xmlns:a16="http://schemas.microsoft.com/office/drawing/2014/main" id="{BEAF4519-EA17-786B-643C-82FDD26FA665}"/>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4296591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B875-BBBA-4DCE-948B-EEE34DF31878}"/>
              </a:ext>
            </a:extLst>
          </p:cNvPr>
          <p:cNvSpPr>
            <a:spLocks noGrp="1"/>
          </p:cNvSpPr>
          <p:nvPr>
            <p:ph type="title"/>
          </p:nvPr>
        </p:nvSpPr>
        <p:spPr/>
        <p:txBody>
          <a:bodyPr/>
          <a:lstStyle/>
          <a:p>
            <a:pPr algn="ctr"/>
            <a:r>
              <a:rPr lang="en-US" dirty="0"/>
              <a:t>Proposed Methodology</a:t>
            </a:r>
          </a:p>
        </p:txBody>
      </p:sp>
      <p:sp>
        <p:nvSpPr>
          <p:cNvPr id="5" name="Footer Placeholder 4">
            <a:extLst>
              <a:ext uri="{FF2B5EF4-FFF2-40B4-BE49-F238E27FC236}">
                <a16:creationId xmlns:a16="http://schemas.microsoft.com/office/drawing/2014/main" id="{55D28446-F15F-477B-BEF9-B20EA30A0338}"/>
              </a:ext>
            </a:extLst>
          </p:cNvPr>
          <p:cNvSpPr>
            <a:spLocks noGrp="1"/>
          </p:cNvSpPr>
          <p:nvPr>
            <p:ph type="ftr" sz="quarter" idx="11"/>
          </p:nvPr>
        </p:nvSpPr>
        <p:spPr/>
        <p:txBody>
          <a:bodyPr/>
          <a:lstStyle/>
          <a:p>
            <a:r>
              <a:rPr lang="en-US" dirty="0"/>
              <a:t>Daycare App.</a:t>
            </a:r>
          </a:p>
        </p:txBody>
      </p:sp>
      <p:sp>
        <p:nvSpPr>
          <p:cNvPr id="6" name="Slide Number Placeholder 5">
            <a:extLst>
              <a:ext uri="{FF2B5EF4-FFF2-40B4-BE49-F238E27FC236}">
                <a16:creationId xmlns:a16="http://schemas.microsoft.com/office/drawing/2014/main" id="{3FA22F7D-4759-4CF2-9E5D-33B265C2A17D}"/>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4" name="TextBox 3">
            <a:extLst>
              <a:ext uri="{FF2B5EF4-FFF2-40B4-BE49-F238E27FC236}">
                <a16:creationId xmlns:a16="http://schemas.microsoft.com/office/drawing/2014/main" id="{E7C7180A-0CDA-40B8-B530-BE7D54237F4A}"/>
              </a:ext>
            </a:extLst>
          </p:cNvPr>
          <p:cNvSpPr txBox="1"/>
          <p:nvPr/>
        </p:nvSpPr>
        <p:spPr>
          <a:xfrm>
            <a:off x="1090863" y="2454442"/>
            <a:ext cx="9593179" cy="3369449"/>
          </a:xfrm>
          <a:prstGeom prst="rect">
            <a:avLst/>
          </a:prstGeom>
          <a:noFill/>
        </p:spPr>
        <p:txBody>
          <a:bodyPr wrap="square" rtlCol="0">
            <a:spAutoFit/>
          </a:bodyPr>
          <a:lstStyle/>
          <a:p>
            <a:pPr marL="0" indent="0">
              <a:lnSpc>
                <a:spcPct val="150000"/>
              </a:lnSpc>
              <a:buNone/>
            </a:pPr>
            <a:r>
              <a:rPr lang="en-US" dirty="0">
                <a:solidFill>
                  <a:schemeClr val="bg1"/>
                </a:solidFill>
              </a:rPr>
              <a:t>As we Know, System Methodology refers to software development model that we select to develop the project. In our project, we have used Incremental Model of Software Development Life Cycle. Before planning, we have understand the old system thoroughly and determined how computers can best be used in order to operate efficiently.</a:t>
            </a:r>
          </a:p>
          <a:p>
            <a:pPr>
              <a:lnSpc>
                <a:spcPct val="150000"/>
              </a:lnSpc>
            </a:pPr>
            <a:r>
              <a:rPr lang="en-US" dirty="0">
                <a:solidFill>
                  <a:schemeClr val="bg1"/>
                </a:solidFill>
              </a:rPr>
              <a:t>The reason behind selecting this model is as follows:</a:t>
            </a:r>
          </a:p>
          <a:p>
            <a:pPr marL="285750" indent="-285750">
              <a:lnSpc>
                <a:spcPct val="150000"/>
              </a:lnSpc>
              <a:buFont typeface="Arial" panose="020B0604020202020204" pitchFamily="34" charset="0"/>
              <a:buChar char="•"/>
            </a:pPr>
            <a:r>
              <a:rPr lang="en-US" dirty="0">
                <a:solidFill>
                  <a:schemeClr val="bg1"/>
                </a:solidFill>
                <a:effectLst/>
                <a:latin typeface="+mj-lt"/>
                <a:ea typeface="Times New Roman" panose="02020603050405020304" pitchFamily="18" charset="0"/>
              </a:rPr>
              <a:t>Software development is </a:t>
            </a:r>
            <a:r>
              <a:rPr lang="en-US" dirty="0">
                <a:solidFill>
                  <a:schemeClr val="bg1"/>
                </a:solidFill>
                <a:latin typeface="+mj-lt"/>
                <a:ea typeface="Times New Roman" panose="02020603050405020304" pitchFamily="18" charset="0"/>
              </a:rPr>
              <a:t>easier</a:t>
            </a:r>
            <a:r>
              <a:rPr lang="en-US" dirty="0">
                <a:solidFill>
                  <a:schemeClr val="bg1"/>
                </a:solidFill>
                <a:effectLst/>
                <a:latin typeface="+mj-lt"/>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chemeClr val="bg1"/>
                </a:solidFill>
                <a:latin typeface="+mj-lt"/>
                <a:ea typeface="Times New Roman" panose="02020603050405020304" pitchFamily="18" charset="0"/>
              </a:rPr>
              <a:t>More Flexible</a:t>
            </a:r>
            <a:endParaRPr lang="en-US" dirty="0">
              <a:solidFill>
                <a:schemeClr val="bg1"/>
              </a:solidFill>
              <a:effectLst/>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chemeClr val="bg1"/>
                </a:solidFill>
                <a:effectLst/>
                <a:latin typeface="+mj-lt"/>
                <a:ea typeface="Times New Roman" panose="02020603050405020304" pitchFamily="18" charset="0"/>
              </a:rPr>
              <a:t>Easier </a:t>
            </a:r>
            <a:r>
              <a:rPr lang="en-US" dirty="0">
                <a:solidFill>
                  <a:schemeClr val="bg1"/>
                </a:solidFill>
                <a:latin typeface="+mj-lt"/>
                <a:ea typeface="Times New Roman" panose="02020603050405020304" pitchFamily="18" charset="0"/>
              </a:rPr>
              <a:t>T</a:t>
            </a:r>
            <a:r>
              <a:rPr lang="en-US" dirty="0">
                <a:solidFill>
                  <a:schemeClr val="bg1"/>
                </a:solidFill>
                <a:effectLst/>
                <a:latin typeface="+mj-lt"/>
                <a:ea typeface="Times New Roman" panose="02020603050405020304" pitchFamily="18" charset="0"/>
              </a:rPr>
              <a:t>o </a:t>
            </a:r>
            <a:r>
              <a:rPr lang="en-US" dirty="0">
                <a:solidFill>
                  <a:schemeClr val="bg1"/>
                </a:solidFill>
                <a:latin typeface="+mj-lt"/>
                <a:ea typeface="Times New Roman" panose="02020603050405020304" pitchFamily="18" charset="0"/>
              </a:rPr>
              <a:t>T</a:t>
            </a:r>
            <a:r>
              <a:rPr lang="en-US" dirty="0">
                <a:solidFill>
                  <a:schemeClr val="bg1"/>
                </a:solidFill>
                <a:effectLst/>
                <a:latin typeface="+mj-lt"/>
                <a:ea typeface="Times New Roman" panose="02020603050405020304" pitchFamily="18" charset="0"/>
              </a:rPr>
              <a:t>est &amp; Debug</a:t>
            </a:r>
            <a:endParaRPr lang="en-IN" dirty="0"/>
          </a:p>
        </p:txBody>
      </p:sp>
      <p:sp>
        <p:nvSpPr>
          <p:cNvPr id="8" name="TextBox 7">
            <a:extLst>
              <a:ext uri="{FF2B5EF4-FFF2-40B4-BE49-F238E27FC236}">
                <a16:creationId xmlns:a16="http://schemas.microsoft.com/office/drawing/2014/main" id="{C2D53855-A424-58C9-8BDC-FF3A73CE757B}"/>
              </a:ext>
            </a:extLst>
          </p:cNvPr>
          <p:cNvSpPr txBox="1"/>
          <p:nvPr/>
        </p:nvSpPr>
        <p:spPr>
          <a:xfrm>
            <a:off x="5368833" y="4139166"/>
            <a:ext cx="5821681" cy="1707455"/>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solidFill>
                <a:schemeClr val="bg1"/>
              </a:solidFill>
              <a:effectLst/>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chemeClr val="bg1"/>
                </a:solidFill>
                <a:latin typeface="+mj-lt"/>
                <a:ea typeface="Times New Roman" panose="02020603050405020304" pitchFamily="18" charset="0"/>
              </a:rPr>
              <a:t>Easier To Manage</a:t>
            </a:r>
            <a:endParaRPr lang="en-IN" dirty="0">
              <a:solidFill>
                <a:schemeClr val="bg1"/>
              </a:solidFill>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chemeClr val="bg1"/>
                </a:solidFill>
                <a:effectLst/>
                <a:latin typeface="+mj-lt"/>
                <a:ea typeface="Times New Roman" panose="02020603050405020304" pitchFamily="18" charset="0"/>
              </a:rPr>
              <a:t>More flexible</a:t>
            </a:r>
            <a:r>
              <a:rPr lang="en-US" dirty="0">
                <a:solidFill>
                  <a:schemeClr val="bg1"/>
                </a:solidFill>
                <a:latin typeface="+mj-lt"/>
              </a:rPr>
              <a:t> </a:t>
            </a:r>
          </a:p>
          <a:p>
            <a:pPr marL="285750" indent="-285750">
              <a:lnSpc>
                <a:spcPct val="150000"/>
              </a:lnSpc>
              <a:buFont typeface="Arial" panose="020B0604020202020204" pitchFamily="34" charset="0"/>
              <a:buChar char="•"/>
            </a:pPr>
            <a:r>
              <a:rPr lang="en-US" dirty="0">
                <a:solidFill>
                  <a:schemeClr val="bg1"/>
                </a:solidFill>
                <a:latin typeface="+mj-lt"/>
              </a:rPr>
              <a:t>More cost effective</a:t>
            </a:r>
            <a:endParaRPr lang="en-IN" dirty="0">
              <a:solidFill>
                <a:schemeClr val="bg1"/>
              </a:solidFill>
              <a:latin typeface="+mj-lt"/>
            </a:endParaRPr>
          </a:p>
        </p:txBody>
      </p:sp>
    </p:spTree>
    <p:extLst>
      <p:ext uri="{BB962C8B-B14F-4D97-AF65-F5344CB8AC3E}">
        <p14:creationId xmlns:p14="http://schemas.microsoft.com/office/powerpoint/2010/main" val="23653573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1000"/>
                                        <p:tgtEl>
                                          <p:spTgt spid="4">
                                            <p:txEl>
                                              <p:pRg st="2" end="2"/>
                                            </p:txEl>
                                          </p:spTgt>
                                        </p:tgtEl>
                                      </p:cBhvr>
                                    </p:animEffect>
                                    <p:anim calcmode="lin" valueType="num">
                                      <p:cBhvr>
                                        <p:cTn id="2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6000"/>
                            </p:stCondLst>
                            <p:childTnLst>
                              <p:par>
                                <p:cTn id="33" presetID="42" presetClass="entr" presetSubtype="0" fill="hold"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21915" y="136525"/>
            <a:ext cx="9779183" cy="760458"/>
          </a:xfrm>
        </p:spPr>
        <p:txBody>
          <a:bodyPr/>
          <a:lstStyle/>
          <a:p>
            <a:pPr algn="ctr"/>
            <a:r>
              <a:rPr lang="en-US" sz="4400" dirty="0"/>
              <a:t>Block Diagram</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marL="0" algn="ctr" rtl="0" eaLnBrk="1" latinLnBrk="0" hangingPunct="1">
              <a:spcBef>
                <a:spcPts val="0"/>
              </a:spcBef>
              <a:spcAft>
                <a:spcPts val="0"/>
              </a:spcAft>
            </a:pPr>
            <a:r>
              <a:rPr lang="en-US" kern="1200" dirty="0">
                <a:solidFill>
                  <a:srgbClr val="637183"/>
                </a:solidFill>
                <a:effectLst/>
                <a:latin typeface="Tenorite" panose="00000500000000000000" pitchFamily="2" charset="0"/>
                <a:ea typeface="+mn-ea"/>
                <a:cs typeface="+mn-cs"/>
              </a:rPr>
              <a:t>Daycare App.</a:t>
            </a:r>
            <a:endParaRPr lang="en-US" sz="1000" dirty="0">
              <a:effectLst/>
            </a:endParaRP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6" name="Picture 5">
            <a:extLst>
              <a:ext uri="{FF2B5EF4-FFF2-40B4-BE49-F238E27FC236}">
                <a16:creationId xmlns:a16="http://schemas.microsoft.com/office/drawing/2014/main" id="{C5D31BC5-C0BE-9584-F80B-1ECB8251F3BF}"/>
              </a:ext>
            </a:extLst>
          </p:cNvPr>
          <p:cNvPicPr>
            <a:picLocks noChangeAspect="1"/>
          </p:cNvPicPr>
          <p:nvPr/>
        </p:nvPicPr>
        <p:blipFill>
          <a:blip r:embed="rId2">
            <a:extLst>
              <a:ext uri="{28A0092B-C50C-407E-A947-70E740481C1C}">
                <a14:useLocalDpi xmlns:a14="http://schemas.microsoft.com/office/drawing/2010/main" val="0"/>
              </a:ext>
            </a:extLst>
          </a:blip>
          <a:srcRect b="-1694"/>
          <a:stretch>
            <a:fillRect/>
          </a:stretch>
        </p:blipFill>
        <p:spPr bwMode="auto">
          <a:xfrm>
            <a:off x="3829595" y="1474319"/>
            <a:ext cx="3652218" cy="3717771"/>
          </a:xfrm>
          <a:prstGeom prst="rect">
            <a:avLst/>
          </a:prstGeom>
          <a:noFill/>
          <a:ln>
            <a:noFill/>
          </a:ln>
        </p:spPr>
      </p:pic>
      <p:sp>
        <p:nvSpPr>
          <p:cNvPr id="3" name="TextBox 2">
            <a:extLst>
              <a:ext uri="{FF2B5EF4-FFF2-40B4-BE49-F238E27FC236}">
                <a16:creationId xmlns:a16="http://schemas.microsoft.com/office/drawing/2014/main" id="{8A745D2C-0108-2DCE-D18A-112616994E87}"/>
              </a:ext>
            </a:extLst>
          </p:cNvPr>
          <p:cNvSpPr txBox="1"/>
          <p:nvPr/>
        </p:nvSpPr>
        <p:spPr>
          <a:xfrm>
            <a:off x="818605" y="5118351"/>
            <a:ext cx="5103224" cy="1015663"/>
          </a:xfrm>
          <a:prstGeom prst="rect">
            <a:avLst/>
          </a:prstGeom>
          <a:noFill/>
        </p:spPr>
        <p:txBody>
          <a:bodyPr wrap="square" rtlCol="0">
            <a:spAutoFit/>
          </a:bodyPr>
          <a:lstStyle/>
          <a:p>
            <a:r>
              <a:rPr lang="en-US" sz="2000" dirty="0"/>
              <a:t>Both the User’s will </a:t>
            </a:r>
          </a:p>
          <a:p>
            <a:r>
              <a:rPr lang="en-US" sz="2000" i="1" dirty="0"/>
              <a:t>Register</a:t>
            </a:r>
            <a:r>
              <a:rPr lang="en-US" sz="2000" dirty="0"/>
              <a:t> &gt; </a:t>
            </a:r>
            <a:r>
              <a:rPr lang="en-US" sz="2000" i="1" dirty="0"/>
              <a:t>Login</a:t>
            </a:r>
            <a:r>
              <a:rPr lang="en-US" sz="2000" dirty="0"/>
              <a:t> &gt; </a:t>
            </a:r>
            <a:r>
              <a:rPr lang="en-US" sz="2000" i="1" dirty="0"/>
              <a:t>Home page </a:t>
            </a:r>
            <a:r>
              <a:rPr lang="en-US" sz="2000" dirty="0"/>
              <a:t>&gt; </a:t>
            </a:r>
            <a:r>
              <a:rPr lang="en-US" sz="2000" i="1" dirty="0"/>
              <a:t>Information</a:t>
            </a:r>
            <a:r>
              <a:rPr lang="en-US" sz="2000" dirty="0"/>
              <a:t> </a:t>
            </a:r>
            <a:r>
              <a:rPr lang="en-US" sz="2000" b="1" dirty="0"/>
              <a:t>will be displayed/can be updated</a:t>
            </a:r>
          </a:p>
        </p:txBody>
      </p:sp>
    </p:spTree>
    <p:extLst>
      <p:ext uri="{BB962C8B-B14F-4D97-AF65-F5344CB8AC3E}">
        <p14:creationId xmlns:p14="http://schemas.microsoft.com/office/powerpoint/2010/main" val="25631196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21915" y="136525"/>
            <a:ext cx="9779183" cy="760458"/>
          </a:xfrm>
        </p:spPr>
        <p:txBody>
          <a:bodyPr/>
          <a:lstStyle/>
          <a:p>
            <a:pPr algn="ctr"/>
            <a:r>
              <a:rPr lang="en-US" sz="4400" dirty="0"/>
              <a:t>Block Diagram </a:t>
            </a:r>
            <a:r>
              <a:rPr lang="en-US" dirty="0"/>
              <a:t>(Contd. )</a:t>
            </a:r>
            <a:endParaRPr lang="en-US" sz="4400"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marL="0" algn="ctr" rtl="0" eaLnBrk="1" latinLnBrk="0" hangingPunct="1">
              <a:spcBef>
                <a:spcPts val="0"/>
              </a:spcBef>
              <a:spcAft>
                <a:spcPts val="0"/>
              </a:spcAft>
            </a:pPr>
            <a:r>
              <a:rPr lang="en-US" kern="1200" dirty="0">
                <a:solidFill>
                  <a:srgbClr val="637183"/>
                </a:solidFill>
                <a:effectLst/>
                <a:latin typeface="Tenorite" panose="00000500000000000000" pitchFamily="2" charset="0"/>
                <a:ea typeface="+mn-ea"/>
                <a:cs typeface="+mn-cs"/>
              </a:rPr>
              <a:t>Daycare App.</a:t>
            </a:r>
            <a:endParaRPr lang="en-US" sz="1000" dirty="0">
              <a:effectLst/>
            </a:endParaRP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BDFBD62A-BBCA-5305-8D12-6B41DA6BD4EA}"/>
              </a:ext>
            </a:extLst>
          </p:cNvPr>
          <p:cNvPicPr>
            <a:picLocks noChangeAspect="1"/>
          </p:cNvPicPr>
          <p:nvPr/>
        </p:nvPicPr>
        <p:blipFill rotWithShape="1">
          <a:blip r:embed="rId2">
            <a:extLst>
              <a:ext uri="{28A0092B-C50C-407E-A947-70E740481C1C}">
                <a14:useLocalDpi xmlns:a14="http://schemas.microsoft.com/office/drawing/2010/main" val="0"/>
              </a:ext>
            </a:extLst>
          </a:blip>
          <a:srcRect l="14904" t="9322" r="17628"/>
          <a:stretch/>
        </p:blipFill>
        <p:spPr bwMode="auto">
          <a:xfrm>
            <a:off x="6618514" y="1989727"/>
            <a:ext cx="4878705" cy="225434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8627A14-7C8C-9722-24A8-EAB504A40E11}"/>
              </a:ext>
            </a:extLst>
          </p:cNvPr>
          <p:cNvSpPr txBox="1"/>
          <p:nvPr/>
        </p:nvSpPr>
        <p:spPr>
          <a:xfrm>
            <a:off x="694781" y="1305341"/>
            <a:ext cx="5625737" cy="4247317"/>
          </a:xfrm>
          <a:prstGeom prst="rect">
            <a:avLst/>
          </a:prstGeom>
          <a:noFill/>
        </p:spPr>
        <p:txBody>
          <a:bodyPr wrap="square" rtlCol="0">
            <a:spAutoFit/>
          </a:bodyPr>
          <a:lstStyle/>
          <a:p>
            <a:r>
              <a:rPr lang="en-US" dirty="0"/>
              <a:t>There will be 2 sections here</a:t>
            </a:r>
          </a:p>
          <a:p>
            <a:pPr marL="342900" indent="-342900">
              <a:buFont typeface="+mj-lt"/>
              <a:buAutoNum type="arabicParenR"/>
            </a:pPr>
            <a:r>
              <a:rPr lang="en-US" dirty="0"/>
              <a:t>Admin</a:t>
            </a:r>
          </a:p>
          <a:p>
            <a:pPr marL="342900" indent="-342900">
              <a:buFont typeface="+mj-lt"/>
              <a:buAutoNum type="arabicParenR"/>
            </a:pPr>
            <a:r>
              <a:rPr lang="en-US" dirty="0"/>
              <a:t>Parent</a:t>
            </a:r>
          </a:p>
          <a:p>
            <a:endParaRPr lang="en-US" dirty="0"/>
          </a:p>
          <a:p>
            <a:pPr marL="285750" indent="-285750">
              <a:buFont typeface="Arial" panose="020B0604020202020204" pitchFamily="34" charset="0"/>
              <a:buChar char="•"/>
            </a:pPr>
            <a:r>
              <a:rPr lang="en-US" dirty="0"/>
              <a:t>Admin:</a:t>
            </a:r>
          </a:p>
          <a:p>
            <a:r>
              <a:rPr lang="en-US" dirty="0"/>
              <a:t>Has a permission to</a:t>
            </a:r>
          </a:p>
          <a:p>
            <a:r>
              <a:rPr lang="en-US" dirty="0"/>
              <a:t>Show what child is doing currently</a:t>
            </a:r>
          </a:p>
          <a:p>
            <a:pPr marL="285750" indent="-285750">
              <a:buFont typeface="Wingdings" panose="05000000000000000000" pitchFamily="2" charset="2"/>
              <a:buChar char="Ø"/>
            </a:pPr>
            <a:r>
              <a:rPr lang="en-US" dirty="0"/>
              <a:t>   Update attendance</a:t>
            </a:r>
          </a:p>
          <a:p>
            <a:pPr marL="285750" indent="-285750">
              <a:buFont typeface="Wingdings" panose="05000000000000000000" pitchFamily="2" charset="2"/>
              <a:buChar char="Ø"/>
            </a:pPr>
            <a:r>
              <a:rPr lang="en-US" dirty="0"/>
              <a:t>   Change child's report</a:t>
            </a:r>
          </a:p>
          <a:p>
            <a:endParaRPr lang="en-US" dirty="0"/>
          </a:p>
          <a:p>
            <a:pPr marL="285750" indent="-285750">
              <a:buFont typeface="Arial" panose="020B0604020202020204" pitchFamily="34" charset="0"/>
              <a:buChar char="•"/>
            </a:pPr>
            <a:r>
              <a:rPr lang="en-US" dirty="0"/>
              <a:t>Parent:</a:t>
            </a:r>
          </a:p>
          <a:p>
            <a:r>
              <a:rPr lang="en-US" dirty="0"/>
              <a:t>Has viewer’s permission to</a:t>
            </a:r>
          </a:p>
          <a:p>
            <a:pPr marL="285750" indent="-285750">
              <a:buFont typeface="Wingdings" panose="05000000000000000000" pitchFamily="2" charset="2"/>
              <a:buChar char="ü"/>
            </a:pPr>
            <a:r>
              <a:rPr lang="en-US" dirty="0"/>
              <a:t>     See attendance</a:t>
            </a:r>
          </a:p>
          <a:p>
            <a:pPr marL="285750" indent="-285750">
              <a:buFont typeface="Wingdings" panose="05000000000000000000" pitchFamily="2" charset="2"/>
              <a:buChar char="ü"/>
            </a:pPr>
            <a:r>
              <a:rPr lang="en-US" dirty="0"/>
              <a:t>     View info</a:t>
            </a:r>
          </a:p>
          <a:p>
            <a:endParaRPr lang="en-US" dirty="0"/>
          </a:p>
        </p:txBody>
      </p:sp>
    </p:spTree>
    <p:extLst>
      <p:ext uri="{BB962C8B-B14F-4D97-AF65-F5344CB8AC3E}">
        <p14:creationId xmlns:p14="http://schemas.microsoft.com/office/powerpoint/2010/main" val="40831335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C49B07E-51CE-77AD-5FA0-A8BEF4D99ED9}"/>
              </a:ext>
            </a:extLst>
          </p:cNvPr>
          <p:cNvSpPr>
            <a:spLocks noGrp="1"/>
          </p:cNvSpPr>
          <p:nvPr>
            <p:ph type="pic" sz="quarter" idx="14"/>
          </p:nvPr>
        </p:nvSpPr>
        <p:spPr/>
      </p:sp>
      <p:sp>
        <p:nvSpPr>
          <p:cNvPr id="15" name="Picture Placeholder 14">
            <a:extLst>
              <a:ext uri="{FF2B5EF4-FFF2-40B4-BE49-F238E27FC236}">
                <a16:creationId xmlns:a16="http://schemas.microsoft.com/office/drawing/2014/main" id="{860C21F4-FB6A-71DD-3340-0004087A437E}"/>
              </a:ext>
            </a:extLst>
          </p:cNvPr>
          <p:cNvSpPr>
            <a:spLocks noGrp="1"/>
          </p:cNvSpPr>
          <p:nvPr>
            <p:ph type="pic" sz="quarter" idx="16"/>
          </p:nvPr>
        </p:nvSpPr>
        <p:spPr/>
      </p:sp>
      <p:sp>
        <p:nvSpPr>
          <p:cNvPr id="4" name="Date Placeholder 3">
            <a:extLst>
              <a:ext uri="{FF2B5EF4-FFF2-40B4-BE49-F238E27FC236}">
                <a16:creationId xmlns:a16="http://schemas.microsoft.com/office/drawing/2014/main" id="{EF069BB8-EAE0-D7AC-FB1E-577DB4828165}"/>
              </a:ext>
            </a:extLst>
          </p:cNvPr>
          <p:cNvSpPr>
            <a:spLocks noGrp="1"/>
          </p:cNvSpPr>
          <p:nvPr>
            <p:ph type="dt" sz="half" idx="10"/>
          </p:nvPr>
        </p:nvSpPr>
        <p:spPr/>
        <p:txBody>
          <a:bodyPr/>
          <a:lstStyle/>
          <a:p>
            <a:fld id="{C1583C39-01BF-7F43-854C-FBB4E9AB6B0C}" type="datetime1">
              <a:rPr lang="en-US" smtClean="0"/>
              <a:pPr/>
              <a:t>6/1/2022</a:t>
            </a:fld>
            <a:endParaRPr lang="en-US" dirty="0"/>
          </a:p>
        </p:txBody>
      </p:sp>
      <p:sp>
        <p:nvSpPr>
          <p:cNvPr id="5" name="Footer Placeholder 4">
            <a:extLst>
              <a:ext uri="{FF2B5EF4-FFF2-40B4-BE49-F238E27FC236}">
                <a16:creationId xmlns:a16="http://schemas.microsoft.com/office/drawing/2014/main" id="{24EEE313-A566-5F75-B1A3-719B15BC7D4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C89A99F-370E-1B4F-714D-1579EBBBA587}"/>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10" name="Picture 9">
            <a:extLst>
              <a:ext uri="{FF2B5EF4-FFF2-40B4-BE49-F238E27FC236}">
                <a16:creationId xmlns:a16="http://schemas.microsoft.com/office/drawing/2014/main" id="{97C972FA-C5CB-F130-0B7F-BE9CF4BF20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0803" y="236862"/>
            <a:ext cx="7525328" cy="6119488"/>
          </a:xfrm>
          <a:prstGeom prst="rect">
            <a:avLst/>
          </a:prstGeom>
        </p:spPr>
      </p:pic>
    </p:spTree>
    <p:extLst>
      <p:ext uri="{BB962C8B-B14F-4D97-AF65-F5344CB8AC3E}">
        <p14:creationId xmlns:p14="http://schemas.microsoft.com/office/powerpoint/2010/main" val="321564476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17146" y="341997"/>
            <a:ext cx="9158968" cy="886292"/>
          </a:xfrm>
        </p:spPr>
        <p:txBody>
          <a:bodyPr/>
          <a:lstStyle/>
          <a:p>
            <a:pPr algn="ctr"/>
            <a:r>
              <a:rPr lang="en-US" sz="4400" dirty="0"/>
              <a:t>Implementation Tools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Daycare App.</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3" name="TextBox 2">
            <a:extLst>
              <a:ext uri="{FF2B5EF4-FFF2-40B4-BE49-F238E27FC236}">
                <a16:creationId xmlns:a16="http://schemas.microsoft.com/office/drawing/2014/main" id="{725391A0-BDA7-40B9-9EFD-01C8A9460D71}"/>
              </a:ext>
            </a:extLst>
          </p:cNvPr>
          <p:cNvSpPr txBox="1"/>
          <p:nvPr/>
        </p:nvSpPr>
        <p:spPr>
          <a:xfrm>
            <a:off x="1117146" y="1882641"/>
            <a:ext cx="5842908" cy="1692771"/>
          </a:xfrm>
          <a:prstGeom prst="rect">
            <a:avLst/>
          </a:prstGeom>
          <a:noFill/>
        </p:spPr>
        <p:txBody>
          <a:bodyPr wrap="square" rtlCol="0">
            <a:spAutoFit/>
          </a:bodyPr>
          <a:lstStyle/>
          <a:p>
            <a:r>
              <a:rPr lang="en-US" sz="3200" b="1" dirty="0"/>
              <a:t>Software Requirement:</a:t>
            </a:r>
            <a:endParaRPr lang="en-IN" sz="3200" b="1" dirty="0"/>
          </a:p>
          <a:p>
            <a:pPr marL="285750" indent="-285750">
              <a:buFont typeface="Arial" panose="020B0604020202020204" pitchFamily="34" charset="0"/>
              <a:buChar char="•"/>
            </a:pPr>
            <a:r>
              <a:rPr lang="en-IN" dirty="0">
                <a:cs typeface="Times New Roman" panose="02020603050405020304" pitchFamily="18" charset="0"/>
              </a:rPr>
              <a:t>Android Studio</a:t>
            </a:r>
          </a:p>
          <a:p>
            <a:pPr marL="285750" indent="-285750">
              <a:buFont typeface="Arial" panose="020B0604020202020204" pitchFamily="34" charset="0"/>
              <a:buChar char="•"/>
            </a:pPr>
            <a:r>
              <a:rPr lang="en-IN" dirty="0">
                <a:cs typeface="Times New Roman" panose="02020603050405020304" pitchFamily="18" charset="0"/>
              </a:rPr>
              <a:t>Android emulator</a:t>
            </a:r>
          </a:p>
          <a:p>
            <a:pPr marL="285750" indent="-285750">
              <a:buFont typeface="Arial" panose="020B0604020202020204" pitchFamily="34" charset="0"/>
              <a:buChar char="•"/>
            </a:pPr>
            <a:r>
              <a:rPr lang="en-IN" dirty="0">
                <a:cs typeface="Times New Roman" panose="02020603050405020304" pitchFamily="18" charset="0"/>
              </a:rPr>
              <a:t>Firebase</a:t>
            </a:r>
          </a:p>
          <a:p>
            <a:endParaRPr lang="en-IN" dirty="0"/>
          </a:p>
        </p:txBody>
      </p:sp>
      <p:sp>
        <p:nvSpPr>
          <p:cNvPr id="10" name="TextBox 9">
            <a:extLst>
              <a:ext uri="{FF2B5EF4-FFF2-40B4-BE49-F238E27FC236}">
                <a16:creationId xmlns:a16="http://schemas.microsoft.com/office/drawing/2014/main" id="{586752B1-33BF-492C-8C44-D382FA83F4EF}"/>
              </a:ext>
            </a:extLst>
          </p:cNvPr>
          <p:cNvSpPr txBox="1"/>
          <p:nvPr/>
        </p:nvSpPr>
        <p:spPr>
          <a:xfrm>
            <a:off x="1117146" y="3691682"/>
            <a:ext cx="6098240" cy="1138773"/>
          </a:xfrm>
          <a:prstGeom prst="rect">
            <a:avLst/>
          </a:prstGeom>
          <a:noFill/>
        </p:spPr>
        <p:txBody>
          <a:bodyPr wrap="square">
            <a:spAutoFit/>
          </a:bodyPr>
          <a:lstStyle/>
          <a:p>
            <a:pPr lvl="0"/>
            <a:r>
              <a:rPr lang="en-US" sz="3200" b="1" dirty="0"/>
              <a:t>Languages used</a:t>
            </a:r>
            <a:endParaRPr lang="en-IN" sz="3200" b="1" dirty="0"/>
          </a:p>
          <a:p>
            <a:pPr marL="342900" indent="-342900">
              <a:buFont typeface="Arial" panose="020B0604020202020204" pitchFamily="34" charset="0"/>
              <a:buChar char="•"/>
            </a:pPr>
            <a:r>
              <a:rPr lang="en-IN" dirty="0">
                <a:cs typeface="Times New Roman" panose="02020603050405020304" pitchFamily="18" charset="0"/>
              </a:rPr>
              <a:t>Java </a:t>
            </a:r>
          </a:p>
          <a:p>
            <a:pPr marL="342900" indent="-342900">
              <a:buFont typeface="Arial" panose="020B0604020202020204" pitchFamily="34" charset="0"/>
              <a:buChar char="•"/>
            </a:pPr>
            <a:r>
              <a:rPr lang="en-IN" dirty="0">
                <a:cs typeface="Times New Roman" panose="02020603050405020304" pitchFamily="18" charset="0"/>
              </a:rPr>
              <a:t>Android Studio</a:t>
            </a:r>
          </a:p>
        </p:txBody>
      </p:sp>
      <p:sp>
        <p:nvSpPr>
          <p:cNvPr id="12" name="TextBox 11">
            <a:extLst>
              <a:ext uri="{FF2B5EF4-FFF2-40B4-BE49-F238E27FC236}">
                <a16:creationId xmlns:a16="http://schemas.microsoft.com/office/drawing/2014/main" id="{261F3657-5DD0-4CCD-A172-BE59B9FB1C09}"/>
              </a:ext>
            </a:extLst>
          </p:cNvPr>
          <p:cNvSpPr txBox="1"/>
          <p:nvPr/>
        </p:nvSpPr>
        <p:spPr>
          <a:xfrm>
            <a:off x="6379338" y="2265021"/>
            <a:ext cx="5168227" cy="2620782"/>
          </a:xfrm>
          <a:prstGeom prst="rect">
            <a:avLst/>
          </a:prstGeom>
          <a:noFill/>
        </p:spPr>
        <p:txBody>
          <a:bodyPr wrap="square">
            <a:spAutoFit/>
          </a:bodyPr>
          <a:lstStyle/>
          <a:p>
            <a:pPr lvl="0"/>
            <a:r>
              <a:rPr lang="en-US" sz="3200" b="1" dirty="0"/>
              <a:t>Hardware Requirement</a:t>
            </a:r>
            <a:endParaRPr lang="en-IN" sz="4000" dirty="0"/>
          </a:p>
          <a:p>
            <a:pPr marL="342900" lvl="0" indent="-342900" algn="just" rtl="0">
              <a:lnSpc>
                <a:spcPct val="106000"/>
              </a:lnSpc>
              <a:buFont typeface="Symbol" panose="05050102010706020507" pitchFamily="18" charset="2"/>
              <a:buChar char=""/>
              <a:tabLst>
                <a:tab pos="571500" algn="l"/>
              </a:tabLst>
            </a:pPr>
            <a:r>
              <a:rPr lang="en-US" sz="1800" dirty="0">
                <a:effectLst/>
                <a:ea typeface="Times New Roman" panose="02020603050405020304" pitchFamily="18" charset="0"/>
                <a:cs typeface="Times New Roman" panose="02020603050405020304" pitchFamily="18" charset="0"/>
              </a:rPr>
              <a:t>4GB RAM recommended.</a:t>
            </a:r>
            <a:endParaRPr lang="en-IN" sz="1800" dirty="0">
              <a:effectLst/>
              <a:ea typeface="Times New Roman" panose="02020603050405020304" pitchFamily="18" charset="0"/>
            </a:endParaRPr>
          </a:p>
          <a:p>
            <a:pPr marL="342900" lvl="0" indent="-342900" algn="just">
              <a:lnSpc>
                <a:spcPct val="106000"/>
              </a:lnSpc>
              <a:buFont typeface="Symbol" panose="05050102010706020507" pitchFamily="18" charset="2"/>
              <a:buChar char=""/>
              <a:tabLst>
                <a:tab pos="571500" algn="l"/>
              </a:tabLst>
            </a:pPr>
            <a:r>
              <a:rPr lang="en-US" sz="1800" dirty="0">
                <a:effectLst/>
                <a:ea typeface="Times New Roman" panose="02020603050405020304" pitchFamily="18" charset="0"/>
                <a:cs typeface="Times New Roman" panose="02020603050405020304" pitchFamily="18" charset="0"/>
              </a:rPr>
              <a:t>500 MB disk space</a:t>
            </a:r>
            <a:endParaRPr lang="en-IN" sz="1800" dirty="0">
              <a:effectLst/>
              <a:ea typeface="Times New Roman" panose="02020603050405020304" pitchFamily="18" charset="0"/>
            </a:endParaRPr>
          </a:p>
          <a:p>
            <a:pPr marL="342900" lvl="0" indent="-342900" algn="just">
              <a:lnSpc>
                <a:spcPct val="106000"/>
              </a:lnSpc>
              <a:buFont typeface="Symbol" panose="05050102010706020507" pitchFamily="18" charset="2"/>
              <a:buChar char=""/>
              <a:tabLst>
                <a:tab pos="571500" algn="l"/>
              </a:tabLst>
            </a:pPr>
            <a:r>
              <a:rPr lang="en-US" sz="1800" dirty="0">
                <a:effectLst/>
                <a:ea typeface="Times New Roman" panose="02020603050405020304" pitchFamily="18" charset="0"/>
                <a:cs typeface="Times New Roman" panose="02020603050405020304" pitchFamily="18" charset="0"/>
              </a:rPr>
              <a:t>1 GB for Android SDK.</a:t>
            </a:r>
            <a:endParaRPr lang="en-IN" sz="1800" dirty="0">
              <a:effectLst/>
              <a:ea typeface="Times New Roman" panose="02020603050405020304" pitchFamily="18" charset="0"/>
            </a:endParaRPr>
          </a:p>
          <a:p>
            <a:pPr marL="342900" lvl="0" indent="-342900" algn="just">
              <a:lnSpc>
                <a:spcPct val="106000"/>
              </a:lnSpc>
              <a:buFont typeface="Symbol" panose="05050102010706020507" pitchFamily="18" charset="2"/>
              <a:buChar char=""/>
              <a:tabLst>
                <a:tab pos="571500" algn="l"/>
              </a:tabLst>
            </a:pPr>
            <a:r>
              <a:rPr lang="en-US" sz="1800" dirty="0">
                <a:effectLst/>
                <a:ea typeface="Times New Roman" panose="02020603050405020304" pitchFamily="18" charset="0"/>
                <a:cs typeface="Times New Roman" panose="02020603050405020304" pitchFamily="18" charset="0"/>
              </a:rPr>
              <a:t>Java Development Kit (JDK) 7 or above.</a:t>
            </a:r>
          </a:p>
          <a:p>
            <a:pPr marL="342900" lvl="0" indent="-342900" algn="just" rtl="0">
              <a:lnSpc>
                <a:spcPct val="106000"/>
              </a:lnSpc>
              <a:buFont typeface="Symbol" panose="05050102010706020507" pitchFamily="18" charset="2"/>
              <a:buChar char=""/>
              <a:tabLst>
                <a:tab pos="571500" algn="l"/>
              </a:tabLst>
            </a:pPr>
            <a:r>
              <a:rPr lang="en-US" sz="1800" dirty="0">
                <a:effectLst/>
                <a:ea typeface="Times New Roman" panose="02020603050405020304" pitchFamily="18" charset="0"/>
                <a:cs typeface="Times New Roman" panose="02020603050405020304" pitchFamily="18" charset="0"/>
              </a:rPr>
              <a:t>Microsoft Windows 8/8.1/10/11 (32 or 64 bit).</a:t>
            </a:r>
            <a:endParaRPr lang="en-IN" sz="1800" dirty="0">
              <a:effectLst/>
              <a:ea typeface="Times New Roman" panose="02020603050405020304" pitchFamily="18" charset="0"/>
            </a:endParaRPr>
          </a:p>
          <a:p>
            <a:pPr marL="342900" lvl="0" indent="-342900" algn="just">
              <a:lnSpc>
                <a:spcPct val="106000"/>
              </a:lnSpc>
              <a:buFont typeface="Symbol" panose="05050102010706020507" pitchFamily="18" charset="2"/>
              <a:buChar char=""/>
              <a:tabLst>
                <a:tab pos="571500" algn="l"/>
              </a:tabLst>
            </a:pPr>
            <a:r>
              <a:rPr lang="en-US" sz="1800" dirty="0">
                <a:effectLst/>
                <a:ea typeface="Times New Roman" panose="02020603050405020304" pitchFamily="18" charset="0"/>
                <a:cs typeface="Times New Roman" panose="02020603050405020304" pitchFamily="18" charset="0"/>
              </a:rPr>
              <a:t>Mac OS X 10.8.5 or above.</a:t>
            </a:r>
            <a:endParaRPr lang="en-IN" sz="1800" dirty="0">
              <a:effectLst/>
              <a:ea typeface="Times New Roman" panose="02020603050405020304" pitchFamily="18" charset="0"/>
            </a:endParaRPr>
          </a:p>
          <a:p>
            <a:pPr marL="342900" lvl="0" indent="-342900" algn="just">
              <a:lnSpc>
                <a:spcPct val="106000"/>
              </a:lnSpc>
              <a:buFont typeface="Symbol" panose="05050102010706020507" pitchFamily="18" charset="2"/>
              <a:buChar char=""/>
              <a:tabLst>
                <a:tab pos="57150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15085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anim calcmode="lin" valueType="num">
                                      <p:cBhvr>
                                        <p:cTn id="3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fade">
                                      <p:cBhvr>
                                        <p:cTn id="41" dur="1000"/>
                                        <p:tgtEl>
                                          <p:spTgt spid="10">
                                            <p:txEl>
                                              <p:pRg st="1" end="1"/>
                                            </p:txEl>
                                          </p:spTgt>
                                        </p:tgtEl>
                                      </p:cBhvr>
                                    </p:animEffect>
                                    <p:anim calcmode="lin" valueType="num">
                                      <p:cBhvr>
                                        <p:cTn id="4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42" presetClass="entr" presetSubtype="0" fill="hold" nodeType="after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fade">
                                      <p:cBhvr>
                                        <p:cTn id="47" dur="1000"/>
                                        <p:tgtEl>
                                          <p:spTgt spid="10">
                                            <p:txEl>
                                              <p:pRg st="2" end="2"/>
                                            </p:txEl>
                                          </p:spTgt>
                                        </p:tgtEl>
                                      </p:cBhvr>
                                    </p:animEffect>
                                    <p:anim calcmode="lin" valueType="num">
                                      <p:cBhvr>
                                        <p:cTn id="4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50" fill="hold">
                            <p:stCondLst>
                              <p:cond delay="5500"/>
                            </p:stCondLst>
                            <p:childTnLst>
                              <p:par>
                                <p:cTn id="51" presetID="2" presetClass="entr" presetSubtype="4" fill="hold" nodeType="afterEffect">
                                  <p:stCondLst>
                                    <p:cond delay="0"/>
                                  </p:stCondLst>
                                  <p:childTnLst>
                                    <p:set>
                                      <p:cBhvr>
                                        <p:cTn id="52" dur="1" fill="hold">
                                          <p:stCondLst>
                                            <p:cond delay="0"/>
                                          </p:stCondLst>
                                        </p:cTn>
                                        <p:tgtEl>
                                          <p:spTgt spid="12">
                                            <p:txEl>
                                              <p:pRg st="0" end="0"/>
                                            </p:txEl>
                                          </p:spTgt>
                                        </p:tgtEl>
                                        <p:attrNameLst>
                                          <p:attrName>style.visibility</p:attrName>
                                        </p:attrNameLst>
                                      </p:cBhvr>
                                      <p:to>
                                        <p:strVal val="visible"/>
                                      </p:to>
                                    </p:set>
                                    <p:anim calcmode="lin" valueType="num">
                                      <p:cBhvr additive="base">
                                        <p:cTn id="5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anim calcmode="lin" valueType="num">
                                      <p:cBhvr additive="base">
                                        <p:cTn id="5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
                                            <p:txEl>
                                              <p:pRg st="2" end="2"/>
                                            </p:txEl>
                                          </p:spTgt>
                                        </p:tgtEl>
                                        <p:attrNameLst>
                                          <p:attrName>style.visibility</p:attrName>
                                        </p:attrNameLst>
                                      </p:cBhvr>
                                      <p:to>
                                        <p:strVal val="visible"/>
                                      </p:to>
                                    </p:set>
                                    <p:anim calcmode="lin" valueType="num">
                                      <p:cBhvr additive="base">
                                        <p:cTn id="6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2">
                                            <p:txEl>
                                              <p:pRg st="3" end="3"/>
                                            </p:txEl>
                                          </p:spTgt>
                                        </p:tgtEl>
                                        <p:attrNameLst>
                                          <p:attrName>style.visibility</p:attrName>
                                        </p:attrNameLst>
                                      </p:cBhvr>
                                      <p:to>
                                        <p:strVal val="visible"/>
                                      </p:to>
                                    </p:set>
                                    <p:anim calcmode="lin" valueType="num">
                                      <p:cBhvr additive="base">
                                        <p:cTn id="6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2">
                                            <p:txEl>
                                              <p:pRg st="4" end="4"/>
                                            </p:txEl>
                                          </p:spTgt>
                                        </p:tgtEl>
                                        <p:attrNameLst>
                                          <p:attrName>style.visibility</p:attrName>
                                        </p:attrNameLst>
                                      </p:cBhvr>
                                      <p:to>
                                        <p:strVal val="visible"/>
                                      </p:to>
                                    </p:set>
                                    <p:anim calcmode="lin" valueType="num">
                                      <p:cBhvr additive="base">
                                        <p:cTn id="6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2">
                                            <p:txEl>
                                              <p:pRg st="5" end="5"/>
                                            </p:txEl>
                                          </p:spTgt>
                                        </p:tgtEl>
                                        <p:attrNameLst>
                                          <p:attrName>style.visibility</p:attrName>
                                        </p:attrNameLst>
                                      </p:cBhvr>
                                      <p:to>
                                        <p:strVal val="visible"/>
                                      </p:to>
                                    </p:set>
                                    <p:anim calcmode="lin" valueType="num">
                                      <p:cBhvr additive="base">
                                        <p:cTn id="7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2">
                                            <p:txEl>
                                              <p:pRg st="6" end="6"/>
                                            </p:txEl>
                                          </p:spTgt>
                                        </p:tgtEl>
                                        <p:attrNameLst>
                                          <p:attrName>style.visibility</p:attrName>
                                        </p:attrNameLst>
                                      </p:cBhvr>
                                      <p:to>
                                        <p:strVal val="visible"/>
                                      </p:to>
                                    </p:set>
                                    <p:anim calcmode="lin" valueType="num">
                                      <p:cBhvr additive="base">
                                        <p:cTn id="7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63DF-3AE9-70F8-0CEF-D5BE49621BEA}"/>
              </a:ext>
            </a:extLst>
          </p:cNvPr>
          <p:cNvSpPr>
            <a:spLocks noGrp="1"/>
          </p:cNvSpPr>
          <p:nvPr>
            <p:ph type="title"/>
          </p:nvPr>
        </p:nvSpPr>
        <p:spPr>
          <a:xfrm>
            <a:off x="1167492" y="136525"/>
            <a:ext cx="9779183" cy="787810"/>
          </a:xfrm>
        </p:spPr>
        <p:txBody>
          <a:bodyPr/>
          <a:lstStyle/>
          <a:p>
            <a:pPr algn="ctr"/>
            <a:r>
              <a:rPr lang="en-US" sz="4400" b="1" dirty="0">
                <a:effectLst/>
                <a:ea typeface="Times New Roman" panose="02020603050405020304" pitchFamily="18" charset="0"/>
                <a:cs typeface="Times New Roman" panose="02020603050405020304" pitchFamily="18" charset="0"/>
              </a:rPr>
              <a:t>Screenshots </a:t>
            </a:r>
            <a:endParaRPr lang="en-US" sz="4400" dirty="0"/>
          </a:p>
        </p:txBody>
      </p:sp>
      <p:sp>
        <p:nvSpPr>
          <p:cNvPr id="6" name="Slide Number Placeholder 5">
            <a:extLst>
              <a:ext uri="{FF2B5EF4-FFF2-40B4-BE49-F238E27FC236}">
                <a16:creationId xmlns:a16="http://schemas.microsoft.com/office/drawing/2014/main" id="{1B3A3E09-3FC7-4756-A33F-F47849B657A1}"/>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2" name="Picture 11">
            <a:extLst>
              <a:ext uri="{FF2B5EF4-FFF2-40B4-BE49-F238E27FC236}">
                <a16:creationId xmlns:a16="http://schemas.microsoft.com/office/drawing/2014/main" id="{9F6F95FC-86BC-66CC-7ACA-1043E98982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877" y="1271451"/>
            <a:ext cx="2502879" cy="45620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FAE088E-411E-63EB-A689-62FB1F8762E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1936" y="1233905"/>
            <a:ext cx="2357826" cy="45620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2E77C4ED-6645-C55D-5B27-3CBDFCB2057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4942" y="1185152"/>
            <a:ext cx="2428691" cy="4659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Footer Placeholder 4">
            <a:extLst>
              <a:ext uri="{FF2B5EF4-FFF2-40B4-BE49-F238E27FC236}">
                <a16:creationId xmlns:a16="http://schemas.microsoft.com/office/drawing/2014/main" id="{DDBBEAC1-DAA0-73D2-2BBA-4831955D2B60}"/>
              </a:ext>
            </a:extLst>
          </p:cNvPr>
          <p:cNvSpPr>
            <a:spLocks noGrp="1"/>
          </p:cNvSpPr>
          <p:nvPr>
            <p:ph type="ftr" sz="quarter" idx="3"/>
          </p:nvPr>
        </p:nvSpPr>
        <p:spPr>
          <a:xfrm>
            <a:off x="4038600" y="6356350"/>
            <a:ext cx="4114800" cy="365125"/>
          </a:xfrm>
        </p:spPr>
        <p:txBody>
          <a:bodyPr/>
          <a:lstStyle/>
          <a:p>
            <a:r>
              <a:rPr lang="en-US" dirty="0"/>
              <a:t>Daycare App.</a:t>
            </a:r>
          </a:p>
        </p:txBody>
      </p:sp>
      <p:sp>
        <p:nvSpPr>
          <p:cNvPr id="9" name="TextBox 8">
            <a:extLst>
              <a:ext uri="{FF2B5EF4-FFF2-40B4-BE49-F238E27FC236}">
                <a16:creationId xmlns:a16="http://schemas.microsoft.com/office/drawing/2014/main" id="{E8868F14-02F2-4C30-576D-C84005C90575}"/>
              </a:ext>
            </a:extLst>
          </p:cNvPr>
          <p:cNvSpPr txBox="1"/>
          <p:nvPr/>
        </p:nvSpPr>
        <p:spPr>
          <a:xfrm>
            <a:off x="3123287" y="6007173"/>
            <a:ext cx="6096000" cy="369332"/>
          </a:xfrm>
          <a:prstGeom prst="rect">
            <a:avLst/>
          </a:prstGeom>
          <a:noFill/>
        </p:spPr>
        <p:txBody>
          <a:bodyPr wrap="square">
            <a:spAutoFit/>
          </a:bodyPr>
          <a:lstStyle/>
          <a:p>
            <a:pPr marL="0" algn="ctr" rtl="0" eaLnBrk="1" latinLnBrk="0" hangingPunct="1">
              <a:spcBef>
                <a:spcPts val="0"/>
              </a:spcBef>
              <a:spcAft>
                <a:spcPts val="0"/>
              </a:spcAft>
            </a:pPr>
            <a:r>
              <a:rPr lang="en-US" u="sng" dirty="0">
                <a:solidFill>
                  <a:srgbClr val="92D050"/>
                </a:solidFill>
                <a:latin typeface="Tenorite" panose="00000500000000000000" pitchFamily="2" charset="0"/>
              </a:rPr>
              <a:t>I</a:t>
            </a:r>
            <a:r>
              <a:rPr lang="en-US" sz="1800" u="sng" kern="1200" dirty="0">
                <a:solidFill>
                  <a:srgbClr val="92D050"/>
                </a:solidFill>
                <a:effectLst/>
                <a:latin typeface="Tenorite" panose="00000500000000000000" pitchFamily="2" charset="0"/>
                <a:ea typeface="+mn-ea"/>
                <a:cs typeface="+mn-cs"/>
              </a:rPr>
              <a:t>n app screenshots (Login)</a:t>
            </a:r>
            <a:endParaRPr lang="en-US" u="sng" dirty="0">
              <a:solidFill>
                <a:srgbClr val="92D050"/>
              </a:solidFill>
              <a:effectLst/>
            </a:endParaRPr>
          </a:p>
        </p:txBody>
      </p:sp>
    </p:spTree>
    <p:extLst>
      <p:ext uri="{BB962C8B-B14F-4D97-AF65-F5344CB8AC3E}">
        <p14:creationId xmlns:p14="http://schemas.microsoft.com/office/powerpoint/2010/main" val="33329490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27C-B80F-FE8E-42AD-C5AB66DC8404}"/>
              </a:ext>
            </a:extLst>
          </p:cNvPr>
          <p:cNvSpPr>
            <a:spLocks noGrp="1"/>
          </p:cNvSpPr>
          <p:nvPr>
            <p:ph type="title"/>
          </p:nvPr>
        </p:nvSpPr>
        <p:spPr>
          <a:xfrm>
            <a:off x="1167492" y="209006"/>
            <a:ext cx="9779183" cy="855565"/>
          </a:xfrm>
        </p:spPr>
        <p:txBody>
          <a:bodyPr/>
          <a:lstStyle/>
          <a:p>
            <a:pPr algn="ctr"/>
            <a:r>
              <a:rPr lang="en-US" sz="4400" b="1" dirty="0">
                <a:effectLst/>
                <a:ea typeface="Times New Roman" panose="02020603050405020304" pitchFamily="18" charset="0"/>
                <a:cs typeface="Times New Roman" panose="02020603050405020304" pitchFamily="18" charset="0"/>
              </a:rPr>
              <a:t>Screenshots</a:t>
            </a:r>
            <a:r>
              <a:rPr lang="en-US" sz="4400" b="1" dirty="0"/>
              <a:t> (Contd. )</a:t>
            </a:r>
            <a:endParaRPr lang="en-US" sz="4400" dirty="0"/>
          </a:p>
        </p:txBody>
      </p:sp>
      <p:sp>
        <p:nvSpPr>
          <p:cNvPr id="5" name="Footer Placeholder 4">
            <a:extLst>
              <a:ext uri="{FF2B5EF4-FFF2-40B4-BE49-F238E27FC236}">
                <a16:creationId xmlns:a16="http://schemas.microsoft.com/office/drawing/2014/main" id="{D21E2F29-FEBD-5653-A6B7-CD9CDC2B6754}"/>
              </a:ext>
            </a:extLst>
          </p:cNvPr>
          <p:cNvSpPr>
            <a:spLocks noGrp="1"/>
          </p:cNvSpPr>
          <p:nvPr>
            <p:ph type="ftr" sz="quarter" idx="3"/>
          </p:nvPr>
        </p:nvSpPr>
        <p:spPr/>
        <p:txBody>
          <a:bodyPr/>
          <a:lstStyle/>
          <a:p>
            <a:pPr marL="0" algn="ctr" rtl="0" eaLnBrk="1" latinLnBrk="0" hangingPunct="1">
              <a:spcBef>
                <a:spcPts val="0"/>
              </a:spcBef>
              <a:spcAft>
                <a:spcPts val="0"/>
              </a:spcAft>
            </a:pPr>
            <a:r>
              <a:rPr lang="en-US" sz="1200" kern="1200" dirty="0">
                <a:solidFill>
                  <a:srgbClr val="637183"/>
                </a:solidFill>
                <a:effectLst/>
                <a:latin typeface="Tenorite" panose="00000500000000000000" pitchFamily="2" charset="0"/>
                <a:ea typeface="+mn-ea"/>
                <a:cs typeface="+mn-cs"/>
              </a:rPr>
              <a:t>Daycare App.</a:t>
            </a:r>
            <a:endParaRPr lang="en-US" dirty="0">
              <a:effectLst/>
            </a:endParaRPr>
          </a:p>
        </p:txBody>
      </p:sp>
      <p:sp>
        <p:nvSpPr>
          <p:cNvPr id="6" name="Slide Number Placeholder 5">
            <a:extLst>
              <a:ext uri="{FF2B5EF4-FFF2-40B4-BE49-F238E27FC236}">
                <a16:creationId xmlns:a16="http://schemas.microsoft.com/office/drawing/2014/main" id="{E0EB9EB6-480D-E046-E00A-F6569F81FD94}"/>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7" name="Picture 6">
            <a:extLst>
              <a:ext uri="{FF2B5EF4-FFF2-40B4-BE49-F238E27FC236}">
                <a16:creationId xmlns:a16="http://schemas.microsoft.com/office/drawing/2014/main" id="{0B8748D7-7219-D38B-1ED1-0D97903E51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2974" y="1195860"/>
            <a:ext cx="2375626" cy="4647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49E77F43-F00A-7BEA-4498-CCD7334850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2675" y="1195860"/>
            <a:ext cx="2306649" cy="4647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0E8766AD-5326-19AA-C23E-81867CD04E5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399" y="1195860"/>
            <a:ext cx="2269608" cy="4840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C6DB123-17CA-E4EF-B0B3-7AA01CF4029A}"/>
              </a:ext>
            </a:extLst>
          </p:cNvPr>
          <p:cNvSpPr txBox="1"/>
          <p:nvPr/>
        </p:nvSpPr>
        <p:spPr>
          <a:xfrm>
            <a:off x="3123287" y="6007173"/>
            <a:ext cx="6096000" cy="369332"/>
          </a:xfrm>
          <a:prstGeom prst="rect">
            <a:avLst/>
          </a:prstGeom>
          <a:noFill/>
        </p:spPr>
        <p:txBody>
          <a:bodyPr wrap="square">
            <a:spAutoFit/>
          </a:bodyPr>
          <a:lstStyle/>
          <a:p>
            <a:pPr marL="0" algn="ctr" rtl="0" eaLnBrk="1" latinLnBrk="0" hangingPunct="1">
              <a:spcBef>
                <a:spcPts val="0"/>
              </a:spcBef>
              <a:spcAft>
                <a:spcPts val="0"/>
              </a:spcAft>
            </a:pPr>
            <a:r>
              <a:rPr lang="en-US" u="sng" dirty="0">
                <a:solidFill>
                  <a:srgbClr val="92D050"/>
                </a:solidFill>
                <a:latin typeface="Tenorite" panose="00000500000000000000" pitchFamily="2" charset="0"/>
              </a:rPr>
              <a:t>I</a:t>
            </a:r>
            <a:r>
              <a:rPr lang="en-US" sz="1800" u="sng" kern="1200" dirty="0">
                <a:solidFill>
                  <a:srgbClr val="92D050"/>
                </a:solidFill>
                <a:effectLst/>
                <a:latin typeface="Tenorite" panose="00000500000000000000" pitchFamily="2" charset="0"/>
                <a:ea typeface="+mn-ea"/>
                <a:cs typeface="+mn-cs"/>
              </a:rPr>
              <a:t>n app screenshots(Details page)</a:t>
            </a:r>
            <a:endParaRPr lang="en-US" u="sng" dirty="0">
              <a:solidFill>
                <a:srgbClr val="92D050"/>
              </a:solidFill>
              <a:effectLst/>
            </a:endParaRPr>
          </a:p>
        </p:txBody>
      </p:sp>
    </p:spTree>
    <p:extLst>
      <p:ext uri="{BB962C8B-B14F-4D97-AF65-F5344CB8AC3E}">
        <p14:creationId xmlns:p14="http://schemas.microsoft.com/office/powerpoint/2010/main" val="1535764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3602-F4BA-EAE2-8129-2EC7BFB48A1E}"/>
              </a:ext>
            </a:extLst>
          </p:cNvPr>
          <p:cNvSpPr>
            <a:spLocks noGrp="1"/>
          </p:cNvSpPr>
          <p:nvPr>
            <p:ph type="title"/>
          </p:nvPr>
        </p:nvSpPr>
        <p:spPr>
          <a:xfrm>
            <a:off x="1167492" y="136526"/>
            <a:ext cx="9779183" cy="786584"/>
          </a:xfrm>
        </p:spPr>
        <p:txBody>
          <a:bodyPr/>
          <a:lstStyle/>
          <a:p>
            <a:pPr algn="ctr"/>
            <a:r>
              <a:rPr lang="en-US" sz="4400" b="1" kern="1200" dirty="0">
                <a:solidFill>
                  <a:srgbClr val="000000"/>
                </a:solidFill>
                <a:effectLst/>
                <a:latin typeface="Tenorite" panose="00000500000000000000" pitchFamily="2" charset="0"/>
                <a:ea typeface="Times New Roman" panose="02020603050405020304" pitchFamily="18" charset="0"/>
                <a:cs typeface="Times New Roman" panose="02020603050405020304" pitchFamily="18" charset="0"/>
              </a:rPr>
              <a:t>Screenshots </a:t>
            </a:r>
            <a:r>
              <a:rPr lang="en-US" sz="4400" b="1" kern="1200" dirty="0">
                <a:solidFill>
                  <a:srgbClr val="000000"/>
                </a:solidFill>
                <a:effectLst/>
                <a:latin typeface="Tenorite" panose="00000500000000000000" pitchFamily="2" charset="0"/>
                <a:ea typeface="+mn-ea"/>
                <a:cs typeface="+mn-cs"/>
              </a:rPr>
              <a:t>(Contd. )</a:t>
            </a:r>
            <a:endParaRPr lang="en-US" sz="4400" dirty="0"/>
          </a:p>
        </p:txBody>
      </p:sp>
      <p:sp>
        <p:nvSpPr>
          <p:cNvPr id="5" name="Footer Placeholder 4">
            <a:extLst>
              <a:ext uri="{FF2B5EF4-FFF2-40B4-BE49-F238E27FC236}">
                <a16:creationId xmlns:a16="http://schemas.microsoft.com/office/drawing/2014/main" id="{21F92B76-0707-1E6D-7970-7204EC8C4A85}"/>
              </a:ext>
            </a:extLst>
          </p:cNvPr>
          <p:cNvSpPr>
            <a:spLocks noGrp="1"/>
          </p:cNvSpPr>
          <p:nvPr>
            <p:ph type="ftr" sz="quarter" idx="3"/>
          </p:nvPr>
        </p:nvSpPr>
        <p:spPr/>
        <p:txBody>
          <a:bodyPr/>
          <a:lstStyle/>
          <a:p>
            <a:pPr marL="0" algn="ctr" rtl="0" eaLnBrk="1" latinLnBrk="0" hangingPunct="1">
              <a:spcBef>
                <a:spcPts val="0"/>
              </a:spcBef>
              <a:spcAft>
                <a:spcPts val="0"/>
              </a:spcAft>
            </a:pPr>
            <a:r>
              <a:rPr lang="en-US" kern="1200" dirty="0">
                <a:solidFill>
                  <a:srgbClr val="637183"/>
                </a:solidFill>
                <a:effectLst/>
                <a:latin typeface="Tenorite" panose="00000500000000000000" pitchFamily="2" charset="0"/>
                <a:ea typeface="+mn-ea"/>
                <a:cs typeface="+mn-cs"/>
              </a:rPr>
              <a:t>Daycare App.</a:t>
            </a:r>
            <a:endParaRPr lang="en-US" dirty="0">
              <a:effectLst/>
            </a:endParaRPr>
          </a:p>
        </p:txBody>
      </p:sp>
      <p:sp>
        <p:nvSpPr>
          <p:cNvPr id="6" name="Slide Number Placeholder 5">
            <a:extLst>
              <a:ext uri="{FF2B5EF4-FFF2-40B4-BE49-F238E27FC236}">
                <a16:creationId xmlns:a16="http://schemas.microsoft.com/office/drawing/2014/main" id="{436F52F4-5CF3-8673-093B-EA994968B1E4}"/>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8" name="Picture 7">
            <a:extLst>
              <a:ext uri="{FF2B5EF4-FFF2-40B4-BE49-F238E27FC236}">
                <a16:creationId xmlns:a16="http://schemas.microsoft.com/office/drawing/2014/main" id="{EE2F4A45-E648-243D-38BE-D8B0EE93F1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6762" y="1272287"/>
            <a:ext cx="2003676" cy="4597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Content Placeholder 8">
            <a:extLst>
              <a:ext uri="{FF2B5EF4-FFF2-40B4-BE49-F238E27FC236}">
                <a16:creationId xmlns:a16="http://schemas.microsoft.com/office/drawing/2014/main" id="{0A2667D1-DBC2-F1E2-E6FA-51D219A5E2B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90175" y="1273202"/>
            <a:ext cx="2003676" cy="459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E8C8EBD0-5252-CA8F-2E87-0BB57DB0EC65}"/>
              </a:ext>
            </a:extLst>
          </p:cNvPr>
          <p:cNvSpPr txBox="1"/>
          <p:nvPr/>
        </p:nvSpPr>
        <p:spPr>
          <a:xfrm>
            <a:off x="3123287" y="6007173"/>
            <a:ext cx="6096000" cy="369332"/>
          </a:xfrm>
          <a:prstGeom prst="rect">
            <a:avLst/>
          </a:prstGeom>
          <a:noFill/>
        </p:spPr>
        <p:txBody>
          <a:bodyPr wrap="square">
            <a:spAutoFit/>
          </a:bodyPr>
          <a:lstStyle/>
          <a:p>
            <a:pPr marL="0" algn="ctr" rtl="0" eaLnBrk="1" latinLnBrk="0" hangingPunct="1">
              <a:spcBef>
                <a:spcPts val="0"/>
              </a:spcBef>
              <a:spcAft>
                <a:spcPts val="0"/>
              </a:spcAft>
            </a:pPr>
            <a:r>
              <a:rPr lang="en-US" u="sng" dirty="0">
                <a:solidFill>
                  <a:srgbClr val="92D050"/>
                </a:solidFill>
                <a:latin typeface="Tenorite" panose="00000500000000000000" pitchFamily="2" charset="0"/>
              </a:rPr>
              <a:t>I</a:t>
            </a:r>
            <a:r>
              <a:rPr lang="en-US" sz="1800" u="sng" kern="1200" dirty="0">
                <a:solidFill>
                  <a:srgbClr val="92D050"/>
                </a:solidFill>
                <a:effectLst/>
                <a:latin typeface="Tenorite" panose="00000500000000000000" pitchFamily="2" charset="0"/>
                <a:ea typeface="+mn-ea"/>
                <a:cs typeface="+mn-cs"/>
              </a:rPr>
              <a:t>n app screenshots(Profile page)</a:t>
            </a:r>
            <a:endParaRPr lang="en-US" u="sng" dirty="0">
              <a:solidFill>
                <a:srgbClr val="92D050"/>
              </a:solidFill>
              <a:effectLst/>
            </a:endParaRPr>
          </a:p>
        </p:txBody>
      </p:sp>
    </p:spTree>
    <p:extLst>
      <p:ext uri="{BB962C8B-B14F-4D97-AF65-F5344CB8AC3E}">
        <p14:creationId xmlns:p14="http://schemas.microsoft.com/office/powerpoint/2010/main" val="17597452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986246"/>
          </a:xfrm>
        </p:spPr>
        <p:txBody>
          <a:bodyPr/>
          <a:lstStyle/>
          <a:p>
            <a:r>
              <a:rPr lang="en-US" sz="4000"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367247"/>
            <a:ext cx="9779182" cy="4728166"/>
          </a:xfrm>
        </p:spPr>
        <p:txBody>
          <a:bodyPr vert="horz" lIns="91440" tIns="45720" rIns="91440" bIns="45720" rtlCol="0" anchor="t">
            <a:noAutofit/>
          </a:bodyPr>
          <a:lstStyle/>
          <a:p>
            <a:pPr marL="342900" indent="-342900">
              <a:buFont typeface="Arial" panose="020B0604020202020204" pitchFamily="34" charset="0"/>
              <a:buChar char="•"/>
            </a:pPr>
            <a:r>
              <a:rPr lang="en-US" sz="2200" dirty="0"/>
              <a:t>Overview of Project</a:t>
            </a:r>
          </a:p>
          <a:p>
            <a:pPr marL="342900" indent="-342900">
              <a:buFont typeface="Arial" panose="020B0604020202020204" pitchFamily="34" charset="0"/>
              <a:buChar char="•"/>
            </a:pPr>
            <a:r>
              <a:rPr lang="en-US" sz="2200" dirty="0"/>
              <a:t>Problem Statement</a:t>
            </a:r>
          </a:p>
          <a:p>
            <a:pPr marL="342900" indent="-342900">
              <a:buFont typeface="Arial" panose="020B0604020202020204" pitchFamily="34" charset="0"/>
              <a:buChar char="•"/>
            </a:pPr>
            <a:r>
              <a:rPr lang="en-US" sz="2200" dirty="0"/>
              <a:t>Solutions</a:t>
            </a:r>
          </a:p>
          <a:p>
            <a:pPr marL="342900" indent="-342900">
              <a:buFont typeface="Arial" panose="020B0604020202020204" pitchFamily="34" charset="0"/>
              <a:buChar char="•"/>
            </a:pPr>
            <a:r>
              <a:rPr lang="en-US" sz="2200" dirty="0"/>
              <a:t>Existing System </a:t>
            </a:r>
          </a:p>
          <a:p>
            <a:pPr marL="342900" indent="-342900">
              <a:buFont typeface="Arial" panose="020B0604020202020204" pitchFamily="34" charset="0"/>
              <a:buChar char="•"/>
            </a:pPr>
            <a:r>
              <a:rPr lang="en-US" sz="2200" dirty="0"/>
              <a:t>Objectives</a:t>
            </a:r>
          </a:p>
          <a:p>
            <a:pPr marL="342900" indent="-342900">
              <a:buFont typeface="Arial" panose="020B0604020202020204" pitchFamily="34" charset="0"/>
              <a:buChar char="•"/>
            </a:pPr>
            <a:r>
              <a:rPr lang="en-US" sz="2200" dirty="0"/>
              <a:t>Advantages</a:t>
            </a:r>
          </a:p>
          <a:p>
            <a:pPr marL="342900" indent="-342900">
              <a:buFont typeface="Arial" panose="020B0604020202020204" pitchFamily="34" charset="0"/>
              <a:buChar char="•"/>
            </a:pPr>
            <a:r>
              <a:rPr lang="en-US" sz="2200" dirty="0"/>
              <a:t>Proposed Methodology</a:t>
            </a:r>
          </a:p>
          <a:p>
            <a:pPr marL="342900" indent="-342900">
              <a:buFont typeface="Arial" panose="020B0604020202020204" pitchFamily="34" charset="0"/>
              <a:buChar char="•"/>
            </a:pPr>
            <a:r>
              <a:rPr lang="en-US" sz="2200" dirty="0"/>
              <a:t>Block diagram</a:t>
            </a:r>
          </a:p>
          <a:p>
            <a:pPr marL="342900" indent="-342900">
              <a:buFont typeface="Arial" panose="020B0604020202020204" pitchFamily="34" charset="0"/>
              <a:buChar char="•"/>
            </a:pPr>
            <a:r>
              <a:rPr lang="en-US" sz="2200" dirty="0"/>
              <a:t>Implementation tools</a:t>
            </a:r>
          </a:p>
          <a:p>
            <a:pPr marL="342900" indent="-342900">
              <a:buFont typeface="Arial" panose="020B0604020202020204" pitchFamily="34" charset="0"/>
              <a:buChar char="•"/>
            </a:pPr>
            <a:r>
              <a:rPr lang="en-US" sz="2200" dirty="0"/>
              <a:t>Screenshots</a:t>
            </a:r>
          </a:p>
          <a:p>
            <a:pPr marL="342900" indent="-342900">
              <a:buFont typeface="Arial" panose="020B0604020202020204" pitchFamily="34" charset="0"/>
              <a:buChar char="•"/>
            </a:pPr>
            <a:r>
              <a:rPr lang="en-US" sz="2200" dirty="0"/>
              <a:t>Conclusion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pPr marL="0" algn="ctr" rtl="0" eaLnBrk="1" latinLnBrk="0" hangingPunct="1">
              <a:spcBef>
                <a:spcPts val="0"/>
              </a:spcBef>
              <a:spcAft>
                <a:spcPts val="0"/>
              </a:spcAft>
            </a:pPr>
            <a:r>
              <a:rPr lang="en-US" kern="1200" dirty="0">
                <a:solidFill>
                  <a:srgbClr val="637183"/>
                </a:solidFill>
                <a:effectLst/>
                <a:latin typeface="Tenorite" panose="00000500000000000000" pitchFamily="2" charset="0"/>
                <a:ea typeface="+mn-ea"/>
                <a:cs typeface="+mn-cs"/>
              </a:rPr>
              <a:t>Daycare App.</a:t>
            </a:r>
            <a:endParaRPr lang="en-US" sz="1000" dirty="0">
              <a:effectLst/>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down)">
                                      <p:cBhvr>
                                        <p:cTn id="44" dur="500"/>
                                        <p:tgtEl>
                                          <p:spTgt spid="3">
                                            <p:txEl>
                                              <p:pRg st="8" end="8"/>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down)">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768350"/>
            <a:ext cx="9779183" cy="938213"/>
          </a:xfrm>
        </p:spPr>
        <p:txBody>
          <a:bodyPr/>
          <a:lstStyle/>
          <a:p>
            <a:pPr algn="ctr"/>
            <a:r>
              <a:rPr lang="en-US" sz="4600"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023559" y="2492300"/>
            <a:ext cx="9779183" cy="3436483"/>
          </a:xfrm>
        </p:spPr>
        <p:txBody>
          <a:bodyPr vert="horz" lIns="91440" tIns="45720" rIns="91440" bIns="45720" rtlCol="0" anchor="t">
            <a:normAutofit fontScale="92500"/>
          </a:bodyPr>
          <a:lstStyle/>
          <a:p>
            <a:pPr marL="285750" indent="-285750" algn="just">
              <a:lnSpc>
                <a:spcPct val="150000"/>
              </a:lnSpc>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If a child is starting school or daycare for the first time, the parents might be a bit apprehensive. After all, they have never been away from their children. Our  App Provides feature of parents to child any time.</a:t>
            </a:r>
            <a:endParaRPr lang="en-IN" sz="2000" dirty="0">
              <a:effectLst/>
              <a:ea typeface="Times New Roman" panose="02020603050405020304" pitchFamily="18" charset="0"/>
            </a:endParaRPr>
          </a:p>
          <a:p>
            <a:pPr marL="285750" indent="-285750">
              <a:lnSpc>
                <a:spcPct val="150000"/>
              </a:lnSpc>
              <a:spcBef>
                <a:spcPts val="20"/>
              </a:spcBef>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If you have an app that can help parents pay for daycare services and schedule payment reminders, it will make it easier for Daycare and the parents of the kids you look after.</a:t>
            </a:r>
            <a:endParaRPr lang="en-IN" sz="2000" dirty="0">
              <a:ea typeface="Times New Roman" panose="02020603050405020304" pitchFamily="18" charset="0"/>
            </a:endParaRPr>
          </a:p>
          <a:p>
            <a:pPr marL="285750" indent="-285750">
              <a:lnSpc>
                <a:spcPct val="150000"/>
              </a:lnSpc>
              <a:spcBef>
                <a:spcPts val="20"/>
              </a:spcBef>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This app provide many new features which will be user friendly, easy to use &amp; provide hassle-free.</a:t>
            </a:r>
            <a:endParaRPr lang="en-IN" sz="2000" dirty="0">
              <a:effectLst/>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Daycare App.</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450706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496695" y="2884094"/>
            <a:ext cx="6220278" cy="1089811"/>
          </a:xfrm>
        </p:spPr>
        <p:txBody>
          <a:bodyPr/>
          <a:lstStyle/>
          <a:p>
            <a:r>
              <a:rPr lang="en-US" dirty="0"/>
              <a:t>Thank You</a:t>
            </a:r>
          </a:p>
        </p:txBody>
      </p:sp>
      <p:sp>
        <p:nvSpPr>
          <p:cNvPr id="4" name="TextBox 3">
            <a:extLst>
              <a:ext uri="{FF2B5EF4-FFF2-40B4-BE49-F238E27FC236}">
                <a16:creationId xmlns:a16="http://schemas.microsoft.com/office/drawing/2014/main" id="{20FFFA9A-701A-6518-48C0-BD8B4070FF1F}"/>
              </a:ext>
            </a:extLst>
          </p:cNvPr>
          <p:cNvSpPr txBox="1"/>
          <p:nvPr/>
        </p:nvSpPr>
        <p:spPr>
          <a:xfrm>
            <a:off x="3048000" y="6486099"/>
            <a:ext cx="6096000" cy="276999"/>
          </a:xfrm>
          <a:prstGeom prst="rect">
            <a:avLst/>
          </a:prstGeom>
          <a:noFill/>
        </p:spPr>
        <p:txBody>
          <a:bodyPr wrap="square">
            <a:spAutoFit/>
          </a:bodyPr>
          <a:lstStyle/>
          <a:p>
            <a:pPr marL="0" algn="ctr" rtl="0" eaLnBrk="1" latinLnBrk="0" hangingPunct="1">
              <a:spcBef>
                <a:spcPts val="0"/>
              </a:spcBef>
              <a:spcAft>
                <a:spcPts val="0"/>
              </a:spcAft>
            </a:pPr>
            <a:r>
              <a:rPr lang="en-US" sz="1200" kern="1200" dirty="0">
                <a:solidFill>
                  <a:srgbClr val="637183"/>
                </a:solidFill>
                <a:effectLst/>
                <a:latin typeface="Tenorite" panose="00000500000000000000" pitchFamily="2" charset="0"/>
                <a:ea typeface="+mn-ea"/>
                <a:cs typeface="+mn-cs"/>
              </a:rPr>
              <a:t>Daycare App.</a:t>
            </a:r>
            <a:endParaRPr lang="en-US" sz="1200" dirty="0">
              <a:effectLst/>
            </a:endParaRPr>
          </a:p>
        </p:txBody>
      </p:sp>
    </p:spTree>
    <p:extLst>
      <p:ext uri="{BB962C8B-B14F-4D97-AF65-F5344CB8AC3E}">
        <p14:creationId xmlns:p14="http://schemas.microsoft.com/office/powerpoint/2010/main" val="9261845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160417"/>
          </a:xfrm>
        </p:spPr>
        <p:txBody>
          <a:bodyPr/>
          <a:lstStyle/>
          <a:p>
            <a:pPr algn="ctr"/>
            <a:r>
              <a:rPr lang="en-US" sz="4600" dirty="0"/>
              <a:t>Overview of the Project…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2" y="2087561"/>
            <a:ext cx="9927227" cy="3860393"/>
          </a:xfrm>
        </p:spPr>
        <p:txBody>
          <a:bodyPr vert="horz" lIns="91440" tIns="45720" rIns="91440" bIns="45720" rtlCol="0" anchor="t">
            <a:normAutofit/>
          </a:bodyPr>
          <a:lstStyle/>
          <a:p>
            <a:pPr marL="342900" indent="-342900">
              <a:buFont typeface="Arial" panose="020B0604020202020204" pitchFamily="34" charset="0"/>
              <a:buChar char="•"/>
            </a:pPr>
            <a:r>
              <a:rPr lang="en-US" sz="1900" dirty="0"/>
              <a:t>We Have created Daycare App which will help parents to stay connected to their children. </a:t>
            </a:r>
          </a:p>
          <a:p>
            <a:pPr marL="342900" indent="-342900">
              <a:buFont typeface="Arial" panose="020B0604020202020204" pitchFamily="34" charset="0"/>
              <a:buChar char="•"/>
            </a:pPr>
            <a:r>
              <a:rPr lang="en-US" sz="1900" dirty="0"/>
              <a:t>Parents like having access to information about their child so having this app will give them peace of mind knowing that information is there whenever they need it. </a:t>
            </a:r>
          </a:p>
          <a:p>
            <a:pPr marL="342900" indent="-342900">
              <a:buFont typeface="Arial" panose="020B0604020202020204" pitchFamily="34" charset="0"/>
              <a:buChar char="•"/>
            </a:pPr>
            <a:r>
              <a:rPr lang="en-US" sz="1900" dirty="0"/>
              <a:t>By giving them away to pay you with just a few clicks on their device, it will reduce their hassle of managing paying child care fees. </a:t>
            </a:r>
          </a:p>
          <a:p>
            <a:pPr marL="342900" indent="-342900">
              <a:buFont typeface="Arial" panose="020B0604020202020204" pitchFamily="34" charset="0"/>
              <a:buChar char="•"/>
            </a:pPr>
            <a:r>
              <a:rPr lang="en-US" sz="1900" dirty="0"/>
              <a:t>In-Built tracking,(through video) will help parents will be able to know what are they doing? &amp; we will provide the child’s daycare facilities. </a:t>
            </a:r>
          </a:p>
          <a:p>
            <a:pPr marL="342900" indent="-342900">
              <a:buFont typeface="Arial" panose="020B0604020202020204" pitchFamily="34" charset="0"/>
              <a:buChar char="•"/>
            </a:pPr>
            <a:r>
              <a:rPr lang="en-US" sz="1900" dirty="0"/>
              <a:t>Made with preschool kids and kindergarten teachers in mind, the app has support for powerful tools like monitoring, and academics.</a:t>
            </a:r>
          </a:p>
          <a:p>
            <a:pPr marL="342900" indent="-342900">
              <a:buFont typeface="Arial" panose="020B0604020202020204" pitchFamily="34" charset="0"/>
              <a:buChar char="•"/>
            </a:pPr>
            <a:r>
              <a:rPr lang="en-US" sz="1900" dirty="0"/>
              <a:t>In built Chat feature will help the owner and parents to stay in contact virtually.</a:t>
            </a:r>
            <a:endParaRPr lang="en-IN" sz="1900" dirty="0"/>
          </a:p>
          <a:p>
            <a:endParaRPr lang="en-US" sz="1800" b="0" i="0" dirty="0">
              <a:effectLst/>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C0A0-9E89-45B7-B6DB-7F0C4E1D82DF}"/>
              </a:ext>
            </a:extLst>
          </p:cNvPr>
          <p:cNvSpPr>
            <a:spLocks noGrp="1"/>
          </p:cNvSpPr>
          <p:nvPr>
            <p:ph type="title"/>
          </p:nvPr>
        </p:nvSpPr>
        <p:spPr>
          <a:xfrm>
            <a:off x="727694" y="302623"/>
            <a:ext cx="8401624" cy="814251"/>
          </a:xfrm>
        </p:spPr>
        <p:txBody>
          <a:bodyPr/>
          <a:lstStyle/>
          <a:p>
            <a:pPr algn="ctr"/>
            <a:r>
              <a:rPr lang="en-US" sz="4400" dirty="0"/>
              <a:t>Problem Statement</a:t>
            </a:r>
          </a:p>
        </p:txBody>
      </p:sp>
      <p:sp>
        <p:nvSpPr>
          <p:cNvPr id="4" name="Content Placeholder 3">
            <a:extLst>
              <a:ext uri="{FF2B5EF4-FFF2-40B4-BE49-F238E27FC236}">
                <a16:creationId xmlns:a16="http://schemas.microsoft.com/office/drawing/2014/main" id="{DBBB7349-B5D3-9F7F-2892-818C49437A19}"/>
              </a:ext>
            </a:extLst>
          </p:cNvPr>
          <p:cNvSpPr>
            <a:spLocks noGrp="1"/>
          </p:cNvSpPr>
          <p:nvPr>
            <p:ph type="body" sz="quarter" idx="18"/>
          </p:nvPr>
        </p:nvSpPr>
        <p:spPr>
          <a:xfrm>
            <a:off x="455977" y="1195251"/>
            <a:ext cx="9039497" cy="5281747"/>
          </a:xfrm>
        </p:spPr>
        <p:txBody>
          <a:bodyPr/>
          <a:lstStyle/>
          <a:p>
            <a:pPr algn="just">
              <a:spcBef>
                <a:spcPts val="0"/>
              </a:spcBef>
            </a:pPr>
            <a:r>
              <a:rPr lang="en-US" sz="2200" b="1" dirty="0">
                <a:ea typeface="Times New Roman" panose="02020603050405020304" pitchFamily="18" charset="0"/>
                <a:cs typeface="Times New Roman" panose="02020603050405020304" pitchFamily="18" charset="0"/>
              </a:rPr>
              <a:t>User Friendly:</a:t>
            </a:r>
            <a:endParaRPr lang="en-US" sz="2200" dirty="0">
              <a:ea typeface="Times New Roman" panose="02020603050405020304" pitchFamily="18" charset="0"/>
            </a:endParaRPr>
          </a:p>
          <a:p>
            <a:pPr algn="just">
              <a:spcBef>
                <a:spcPts val="0"/>
              </a:spcBef>
            </a:pPr>
            <a:r>
              <a:rPr lang="en-US" sz="2200" dirty="0">
                <a:ea typeface="Times New Roman" panose="02020603050405020304" pitchFamily="18" charset="0"/>
                <a:cs typeface="Times New Roman" panose="02020603050405020304" pitchFamily="18" charset="0"/>
              </a:rPr>
              <a:t>Struggling to even use daycare software will just cause more frustration in the long run. Many existing software’s were buggy and have minimal features which were tiring to use. </a:t>
            </a:r>
          </a:p>
          <a:p>
            <a:pPr algn="just">
              <a:spcBef>
                <a:spcPts val="0"/>
              </a:spcBef>
            </a:pPr>
            <a:endParaRPr lang="en-US" sz="2200" dirty="0">
              <a:ea typeface="Times New Roman" panose="02020603050405020304" pitchFamily="18" charset="0"/>
            </a:endParaRPr>
          </a:p>
          <a:p>
            <a:pPr algn="just">
              <a:spcBef>
                <a:spcPts val="0"/>
              </a:spcBef>
            </a:pPr>
            <a:r>
              <a:rPr lang="en-US" sz="2200" b="1" dirty="0">
                <a:ea typeface="Times New Roman" panose="02020603050405020304" pitchFamily="18" charset="0"/>
                <a:cs typeface="Times New Roman" panose="02020603050405020304" pitchFamily="18" charset="0"/>
              </a:rPr>
              <a:t>Schedule and Data Keeping :</a:t>
            </a:r>
            <a:r>
              <a:rPr lang="en-US" sz="2200" dirty="0">
                <a:ea typeface="Times New Roman" panose="02020603050405020304" pitchFamily="18" charset="0"/>
                <a:cs typeface="Times New Roman" panose="02020603050405020304" pitchFamily="18" charset="0"/>
              </a:rPr>
              <a:t> </a:t>
            </a:r>
            <a:endParaRPr lang="en-US" sz="2200" dirty="0">
              <a:ea typeface="Times New Roman" panose="02020603050405020304" pitchFamily="18" charset="0"/>
            </a:endParaRPr>
          </a:p>
          <a:p>
            <a:pPr algn="just">
              <a:spcBef>
                <a:spcPts val="0"/>
              </a:spcBef>
            </a:pPr>
            <a:r>
              <a:rPr lang="en-US" sz="2200" dirty="0">
                <a:ea typeface="Times New Roman" panose="02020603050405020304" pitchFamily="18" charset="0"/>
                <a:cs typeface="Times New Roman" panose="02020603050405020304" pitchFamily="18" charset="0"/>
              </a:rPr>
              <a:t>Existing software’s were unable to successfully manage the data which caused difficulty for daycare staff to manage data of multiple children. </a:t>
            </a:r>
          </a:p>
          <a:p>
            <a:pPr algn="just">
              <a:spcBef>
                <a:spcPts val="0"/>
              </a:spcBef>
            </a:pPr>
            <a:endParaRPr lang="en-US" sz="2200" dirty="0">
              <a:ea typeface="Times New Roman" panose="02020603050405020304" pitchFamily="18" charset="0"/>
            </a:endParaRPr>
          </a:p>
          <a:p>
            <a:pPr marL="0" marR="0" algn="just">
              <a:spcBef>
                <a:spcPts val="0"/>
              </a:spcBef>
              <a:spcAft>
                <a:spcPts val="0"/>
              </a:spcAft>
            </a:pPr>
            <a:r>
              <a:rPr lang="en-US" sz="2200" b="1" dirty="0">
                <a:effectLst/>
                <a:ea typeface="Times New Roman" panose="02020603050405020304" pitchFamily="18" charset="0"/>
                <a:cs typeface="Times New Roman" panose="02020603050405020304" pitchFamily="18" charset="0"/>
              </a:rPr>
              <a:t>Lesser Communication (Lil ones with their parents):</a:t>
            </a:r>
            <a:r>
              <a:rPr lang="en-US" sz="2200" dirty="0">
                <a:effectLst/>
                <a:ea typeface="Times New Roman" panose="02020603050405020304" pitchFamily="18" charset="0"/>
                <a:cs typeface="Times New Roman" panose="02020603050405020304" pitchFamily="18" charset="0"/>
              </a:rPr>
              <a:t> </a:t>
            </a:r>
            <a:endParaRPr lang="en-US" sz="2200" dirty="0">
              <a:effectLst/>
              <a:ea typeface="Times New Roman" panose="02020603050405020304" pitchFamily="18" charset="0"/>
            </a:endParaRPr>
          </a:p>
          <a:p>
            <a:pPr marL="0" marR="0" algn="just">
              <a:spcBef>
                <a:spcPts val="0"/>
              </a:spcBef>
              <a:spcAft>
                <a:spcPts val="0"/>
              </a:spcAft>
            </a:pPr>
            <a:r>
              <a:rPr lang="en-US" sz="2200" dirty="0">
                <a:effectLst/>
                <a:ea typeface="Times New Roman" panose="02020603050405020304" pitchFamily="18" charset="0"/>
                <a:cs typeface="Times New Roman" panose="02020603050405020304" pitchFamily="18" charset="0"/>
              </a:rPr>
              <a:t>Existing software’s were unable to form a constant and good communication with parents which we tried to overcome in our app by providing real-time logger system.  </a:t>
            </a:r>
          </a:p>
          <a:p>
            <a:pPr marL="0" marR="0" algn="just">
              <a:spcBef>
                <a:spcPts val="0"/>
              </a:spcBef>
              <a:spcAft>
                <a:spcPts val="0"/>
              </a:spcAft>
            </a:pPr>
            <a:endParaRPr lang="en-US" sz="2000" dirty="0">
              <a:effectLst/>
              <a:ea typeface="Times New Roman" panose="02020603050405020304" pitchFamily="18" charset="0"/>
            </a:endParaRPr>
          </a:p>
        </p:txBody>
      </p:sp>
      <p:sp>
        <p:nvSpPr>
          <p:cNvPr id="5" name="Footer Placeholder 4">
            <a:extLst>
              <a:ext uri="{FF2B5EF4-FFF2-40B4-BE49-F238E27FC236}">
                <a16:creationId xmlns:a16="http://schemas.microsoft.com/office/drawing/2014/main" id="{B59C254B-CAC7-43B8-B7BD-96962ED06117}"/>
              </a:ext>
            </a:extLst>
          </p:cNvPr>
          <p:cNvSpPr>
            <a:spLocks noGrp="1"/>
          </p:cNvSpPr>
          <p:nvPr>
            <p:ph type="ftr" sz="quarter" idx="11"/>
          </p:nvPr>
        </p:nvSpPr>
        <p:spPr>
          <a:xfrm>
            <a:off x="4038600" y="6416674"/>
            <a:ext cx="4114800" cy="365125"/>
          </a:xfrm>
        </p:spPr>
        <p:txBody>
          <a:bodyPr/>
          <a:lstStyle/>
          <a:p>
            <a:r>
              <a:rPr lang="en-US" dirty="0"/>
              <a:t>Daycare App.</a:t>
            </a:r>
          </a:p>
        </p:txBody>
      </p:sp>
      <p:sp>
        <p:nvSpPr>
          <p:cNvPr id="6" name="Slide Number Placeholder 5">
            <a:extLst>
              <a:ext uri="{FF2B5EF4-FFF2-40B4-BE49-F238E27FC236}">
                <a16:creationId xmlns:a16="http://schemas.microsoft.com/office/drawing/2014/main" id="{F0E44FFE-703D-41FA-8992-A91FF7A4F651}"/>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7659766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arn(inVertical)">
                                      <p:cBhvr>
                                        <p:cTn id="13" dur="500"/>
                                        <p:tgtEl>
                                          <p:spTgt spid="4">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arn(inVertical)">
                                      <p:cBhvr>
                                        <p:cTn id="22" dur="500"/>
                                        <p:tgtEl>
                                          <p:spTgt spid="4">
                                            <p:txEl>
                                              <p:pRg st="6" end="6"/>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arn(inVertical)">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C0A0-9E89-45B7-B6DB-7F0C4E1D82DF}"/>
              </a:ext>
            </a:extLst>
          </p:cNvPr>
          <p:cNvSpPr>
            <a:spLocks noGrp="1"/>
          </p:cNvSpPr>
          <p:nvPr>
            <p:ph type="title"/>
          </p:nvPr>
        </p:nvSpPr>
        <p:spPr>
          <a:xfrm>
            <a:off x="750430" y="381001"/>
            <a:ext cx="8401624" cy="814251"/>
          </a:xfrm>
        </p:spPr>
        <p:txBody>
          <a:bodyPr/>
          <a:lstStyle/>
          <a:p>
            <a:pPr algn="ctr"/>
            <a:r>
              <a:rPr lang="en-US" sz="4400" dirty="0"/>
              <a:t>Problem Statement </a:t>
            </a:r>
            <a:r>
              <a:rPr lang="en-US" dirty="0"/>
              <a:t>(Contd. )</a:t>
            </a:r>
            <a:endParaRPr lang="en-US" sz="4400" dirty="0"/>
          </a:p>
        </p:txBody>
      </p:sp>
      <p:sp>
        <p:nvSpPr>
          <p:cNvPr id="4" name="Content Placeholder 3">
            <a:extLst>
              <a:ext uri="{FF2B5EF4-FFF2-40B4-BE49-F238E27FC236}">
                <a16:creationId xmlns:a16="http://schemas.microsoft.com/office/drawing/2014/main" id="{DBBB7349-B5D3-9F7F-2892-818C49437A19}"/>
              </a:ext>
            </a:extLst>
          </p:cNvPr>
          <p:cNvSpPr>
            <a:spLocks noGrp="1"/>
          </p:cNvSpPr>
          <p:nvPr>
            <p:ph type="body" sz="quarter" idx="18"/>
          </p:nvPr>
        </p:nvSpPr>
        <p:spPr>
          <a:xfrm>
            <a:off x="455977" y="1195251"/>
            <a:ext cx="8696077" cy="5281747"/>
          </a:xfrm>
        </p:spPr>
        <p:txBody>
          <a:bodyPr/>
          <a:lstStyle/>
          <a:p>
            <a:pPr marL="0" marR="0" algn="just">
              <a:spcBef>
                <a:spcPts val="0"/>
              </a:spcBef>
              <a:spcAft>
                <a:spcPts val="0"/>
              </a:spcAft>
            </a:pPr>
            <a:endParaRPr lang="en-US" sz="2000" b="1" dirty="0">
              <a:effectLst/>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200" b="1" dirty="0">
                <a:effectLst/>
                <a:ea typeface="Times New Roman" panose="02020603050405020304" pitchFamily="18" charset="0"/>
                <a:cs typeface="Times New Roman" panose="02020603050405020304" pitchFamily="18" charset="0"/>
              </a:rPr>
              <a:t>Payment Options:</a:t>
            </a:r>
            <a:r>
              <a:rPr lang="en-US" sz="2200" dirty="0">
                <a:effectLst/>
                <a:ea typeface="Times New Roman" panose="02020603050405020304" pitchFamily="18" charset="0"/>
                <a:cs typeface="Times New Roman" panose="02020603050405020304" pitchFamily="18" charset="0"/>
              </a:rPr>
              <a:t> </a:t>
            </a:r>
            <a:endParaRPr lang="en-US" sz="2200" dirty="0">
              <a:effectLst/>
              <a:ea typeface="Times New Roman" panose="02020603050405020304" pitchFamily="18" charset="0"/>
            </a:endParaRPr>
          </a:p>
          <a:p>
            <a:pPr marL="0" marR="0" algn="just">
              <a:spcBef>
                <a:spcPts val="0"/>
              </a:spcBef>
              <a:spcAft>
                <a:spcPts val="0"/>
              </a:spcAft>
            </a:pPr>
            <a:r>
              <a:rPr lang="en-US" sz="2200" dirty="0">
                <a:effectLst/>
                <a:ea typeface="Times New Roman" panose="02020603050405020304" pitchFamily="18" charset="0"/>
                <a:cs typeface="Times New Roman" panose="02020603050405020304" pitchFamily="18" charset="0"/>
              </a:rPr>
              <a:t>Existing software’s were unable to provide electronic fund transfer facility which we provided in our software.</a:t>
            </a:r>
          </a:p>
          <a:p>
            <a:pPr marL="0" marR="0" algn="just">
              <a:spcBef>
                <a:spcPts val="0"/>
              </a:spcBef>
              <a:spcAft>
                <a:spcPts val="0"/>
              </a:spcAft>
            </a:pPr>
            <a:endParaRPr lang="en-US" sz="2200" dirty="0">
              <a:effectLst/>
              <a:ea typeface="Times New Roman" panose="02020603050405020304" pitchFamily="18" charset="0"/>
            </a:endParaRPr>
          </a:p>
          <a:p>
            <a:pPr marL="0" marR="0" algn="just">
              <a:spcBef>
                <a:spcPts val="0"/>
              </a:spcBef>
              <a:spcAft>
                <a:spcPts val="0"/>
              </a:spcAft>
            </a:pPr>
            <a:r>
              <a:rPr lang="en-US" sz="2200" b="1" dirty="0">
                <a:ea typeface="Times New Roman" panose="02020603050405020304" pitchFamily="18" charset="0"/>
              </a:rPr>
              <a:t>Flexibility:</a:t>
            </a:r>
          </a:p>
          <a:p>
            <a:pPr marL="0" marR="0" algn="just">
              <a:spcBef>
                <a:spcPts val="0"/>
              </a:spcBef>
              <a:spcAft>
                <a:spcPts val="0"/>
              </a:spcAft>
            </a:pPr>
            <a:r>
              <a:rPr lang="en-US" sz="2200" dirty="0">
                <a:ea typeface="Times New Roman" panose="02020603050405020304" pitchFamily="18" charset="0"/>
              </a:rPr>
              <a:t>Tools are provided to Admins with uploading Information &amp; parent can and view the given information at any time or with no internet connection</a:t>
            </a:r>
          </a:p>
          <a:p>
            <a:pPr marL="0" marR="0" algn="just">
              <a:spcBef>
                <a:spcPts val="0"/>
              </a:spcBef>
              <a:spcAft>
                <a:spcPts val="0"/>
              </a:spcAft>
            </a:pPr>
            <a:endParaRPr lang="en-US" sz="2200" b="1" dirty="0">
              <a:ea typeface="Times New Roman" panose="02020603050405020304" pitchFamily="18" charset="0"/>
            </a:endParaRPr>
          </a:p>
          <a:p>
            <a:pPr marL="0" marR="0" algn="just">
              <a:spcBef>
                <a:spcPts val="0"/>
              </a:spcBef>
              <a:spcAft>
                <a:spcPts val="0"/>
              </a:spcAft>
            </a:pPr>
            <a:r>
              <a:rPr lang="en-US" sz="2200" b="1" dirty="0">
                <a:ea typeface="Times New Roman" panose="02020603050405020304" pitchFamily="18" charset="0"/>
              </a:rPr>
              <a:t>Speed:</a:t>
            </a:r>
          </a:p>
          <a:p>
            <a:pPr marL="0" marR="0" algn="just">
              <a:spcBef>
                <a:spcPts val="0"/>
              </a:spcBef>
              <a:spcAft>
                <a:spcPts val="0"/>
              </a:spcAft>
            </a:pPr>
            <a:r>
              <a:rPr lang="en-US" sz="2000" dirty="0">
                <a:effectLst/>
                <a:ea typeface="Times New Roman" panose="02020603050405020304" pitchFamily="18" charset="0"/>
              </a:rPr>
              <a:t>The User Interface (UI) is designed keeping in mind the guidelines and showing data according to the need of the user. It shows no ads or unnecessary information. The App also has a clean Interface &amp; supported </a:t>
            </a:r>
            <a:r>
              <a:rPr lang="en-US" sz="2000" dirty="0">
                <a:ea typeface="Times New Roman" panose="02020603050405020304" pitchFamily="18" charset="0"/>
              </a:rPr>
              <a:t>for older Android  Versions</a:t>
            </a:r>
            <a:endParaRPr lang="en-US" sz="2000" dirty="0">
              <a:effectLst/>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B59C254B-CAC7-43B8-B7BD-96962ED06117}"/>
              </a:ext>
            </a:extLst>
          </p:cNvPr>
          <p:cNvSpPr>
            <a:spLocks noGrp="1"/>
          </p:cNvSpPr>
          <p:nvPr>
            <p:ph type="ftr" sz="quarter" idx="11"/>
          </p:nvPr>
        </p:nvSpPr>
        <p:spPr>
          <a:xfrm>
            <a:off x="4038600" y="6458674"/>
            <a:ext cx="4114800" cy="365125"/>
          </a:xfrm>
        </p:spPr>
        <p:txBody>
          <a:bodyPr/>
          <a:lstStyle/>
          <a:p>
            <a:r>
              <a:rPr lang="en-US" dirty="0"/>
              <a:t>Daycare App.</a:t>
            </a:r>
          </a:p>
        </p:txBody>
      </p:sp>
      <p:sp>
        <p:nvSpPr>
          <p:cNvPr id="6" name="Slide Number Placeholder 5">
            <a:extLst>
              <a:ext uri="{FF2B5EF4-FFF2-40B4-BE49-F238E27FC236}">
                <a16:creationId xmlns:a16="http://schemas.microsoft.com/office/drawing/2014/main" id="{F0E44FFE-703D-41FA-8992-A91FF7A4F651}"/>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9259085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arn(inVertical)">
                                      <p:cBhvr>
                                        <p:cTn id="16" dur="500"/>
                                        <p:tgtEl>
                                          <p:spTgt spid="4">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arn(inVertical)">
                                      <p:cBhvr>
                                        <p:cTn id="19" dur="500"/>
                                        <p:tgtEl>
                                          <p:spTgt spid="4">
                                            <p:txEl>
                                              <p:pRg st="5" end="5"/>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arn(inVertical)">
                                      <p:cBhvr>
                                        <p:cTn id="22" dur="500"/>
                                        <p:tgtEl>
                                          <p:spTgt spid="4">
                                            <p:txEl>
                                              <p:pRg st="7" end="7"/>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barn(inVertical)">
                                      <p:cBhvr>
                                        <p:cTn id="2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63DF-3AE9-70F8-0CEF-D5BE49621BEA}"/>
              </a:ext>
            </a:extLst>
          </p:cNvPr>
          <p:cNvSpPr>
            <a:spLocks noGrp="1"/>
          </p:cNvSpPr>
          <p:nvPr>
            <p:ph type="title"/>
          </p:nvPr>
        </p:nvSpPr>
        <p:spPr>
          <a:xfrm>
            <a:off x="1167492" y="381000"/>
            <a:ext cx="9779183" cy="812074"/>
          </a:xfrm>
        </p:spPr>
        <p:txBody>
          <a:bodyPr/>
          <a:lstStyle/>
          <a:p>
            <a:pPr algn="ctr"/>
            <a:r>
              <a:rPr lang="en-US" sz="4400" b="1" dirty="0">
                <a:effectLst/>
                <a:ea typeface="Times New Roman" panose="02020603050405020304" pitchFamily="18" charset="0"/>
                <a:cs typeface="Times New Roman" panose="02020603050405020304" pitchFamily="18" charset="0"/>
              </a:rPr>
              <a:t>Solutions </a:t>
            </a:r>
            <a:endParaRPr lang="en-US" sz="4400" dirty="0"/>
          </a:p>
        </p:txBody>
      </p:sp>
      <p:sp>
        <p:nvSpPr>
          <p:cNvPr id="3" name="Content Placeholder 2">
            <a:extLst>
              <a:ext uri="{FF2B5EF4-FFF2-40B4-BE49-F238E27FC236}">
                <a16:creationId xmlns:a16="http://schemas.microsoft.com/office/drawing/2014/main" id="{73189991-5388-4983-B1D1-69290BE794FB}"/>
              </a:ext>
            </a:extLst>
          </p:cNvPr>
          <p:cNvSpPr>
            <a:spLocks noGrp="1"/>
          </p:cNvSpPr>
          <p:nvPr>
            <p:ph idx="1"/>
          </p:nvPr>
        </p:nvSpPr>
        <p:spPr>
          <a:xfrm>
            <a:off x="1206409" y="1578670"/>
            <a:ext cx="9779182" cy="4188823"/>
          </a:xfrm>
        </p:spPr>
        <p:txBody>
          <a:bodyPr/>
          <a:lstStyle/>
          <a:p>
            <a:pPr marL="342900" lvl="0" indent="-342900">
              <a:spcBef>
                <a:spcPts val="20"/>
              </a:spcBef>
              <a:spcAft>
                <a:spcPts val="0"/>
              </a:spcAft>
              <a:buFont typeface="Symbol" panose="05050102010706020507" pitchFamily="18" charset="2"/>
              <a:buChar char=""/>
            </a:pPr>
            <a:r>
              <a:rPr lang="en-US" sz="2000" dirty="0">
                <a:effectLst/>
                <a:ea typeface="Times New Roman" panose="02020603050405020304" pitchFamily="18" charset="0"/>
                <a:cs typeface="Times New Roman" panose="02020603050405020304" pitchFamily="18" charset="0"/>
              </a:rPr>
              <a:t>Daycare App. offers an easy to </a:t>
            </a:r>
            <a:r>
              <a:rPr lang="en-US" sz="2000" b="1" dirty="0">
                <a:effectLst/>
                <a:ea typeface="Times New Roman" panose="02020603050405020304" pitchFamily="18" charset="0"/>
                <a:cs typeface="Times New Roman" panose="02020603050405020304" pitchFamily="18" charset="0"/>
              </a:rPr>
              <a:t>use communication system </a:t>
            </a:r>
            <a:r>
              <a:rPr lang="en-US" sz="2000" dirty="0">
                <a:effectLst/>
                <a:ea typeface="Times New Roman" panose="02020603050405020304" pitchFamily="18" charset="0"/>
                <a:cs typeface="Times New Roman" panose="02020603050405020304" pitchFamily="18" charset="0"/>
              </a:rPr>
              <a:t>is one of the top priorities you should look for when choosing a daycare software.</a:t>
            </a:r>
            <a:endParaRPr lang="en-IN" sz="2000" dirty="0">
              <a:effectLst/>
              <a:ea typeface="Times New Roman" panose="02020603050405020304" pitchFamily="18" charset="0"/>
            </a:endParaRPr>
          </a:p>
          <a:p>
            <a:pPr marL="342900" indent="-342900" algn="just">
              <a:buFont typeface="Symbol" panose="05050102010706020507" pitchFamily="18" charset="2"/>
              <a:buChar char=""/>
            </a:pPr>
            <a:r>
              <a:rPr lang="en-US" sz="2000" dirty="0"/>
              <a:t>It creates a </a:t>
            </a:r>
            <a:r>
              <a:rPr lang="en-US" sz="2000" b="1" dirty="0"/>
              <a:t>safer environment</a:t>
            </a:r>
            <a:r>
              <a:rPr lang="en-US" sz="2000" dirty="0"/>
              <a:t> for kids eliminating various social problems.</a:t>
            </a:r>
            <a:endParaRPr lang="en-US" sz="2000" dirty="0">
              <a:effectLst/>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2000" dirty="0">
                <a:effectLst/>
                <a:ea typeface="Times New Roman" panose="02020603050405020304" pitchFamily="18" charset="0"/>
                <a:cs typeface="Times New Roman" panose="02020603050405020304" pitchFamily="18" charset="0"/>
              </a:rPr>
              <a:t>Daycares probably have many children to look after each day so being able to input data quickly and easily is important. By using the app the staff can </a:t>
            </a:r>
            <a:r>
              <a:rPr lang="en-US" sz="2000" b="1" dirty="0">
                <a:effectLst/>
                <a:ea typeface="Times New Roman" panose="02020603050405020304" pitchFamily="18" charset="0"/>
                <a:cs typeface="Times New Roman" panose="02020603050405020304" pitchFamily="18" charset="0"/>
              </a:rPr>
              <a:t>spend less time on “paper work”</a:t>
            </a:r>
            <a:r>
              <a:rPr lang="en-US" sz="2000" dirty="0">
                <a:effectLst/>
                <a:ea typeface="Times New Roman" panose="02020603050405020304" pitchFamily="18" charset="0"/>
                <a:cs typeface="Times New Roman" panose="02020603050405020304" pitchFamily="18" charset="0"/>
              </a:rPr>
              <a:t> and more time looking after kids.</a:t>
            </a:r>
            <a:endParaRPr lang="en-IN" sz="2000" dirty="0">
              <a:effectLst/>
              <a:ea typeface="Times New Roman" panose="02020603050405020304" pitchFamily="18" charset="0"/>
            </a:endParaRPr>
          </a:p>
          <a:p>
            <a:pPr marL="342900" lvl="0" indent="-342900">
              <a:spcBef>
                <a:spcPts val="20"/>
              </a:spcBef>
              <a:spcAft>
                <a:spcPts val="0"/>
              </a:spcAft>
              <a:buFont typeface="Symbol" panose="05050102010706020507" pitchFamily="18" charset="2"/>
              <a:buChar char=""/>
            </a:pPr>
            <a:r>
              <a:rPr lang="en-US" sz="2000" dirty="0">
                <a:effectLst/>
                <a:ea typeface="Times New Roman" panose="02020603050405020304" pitchFamily="18" charset="0"/>
                <a:cs typeface="Times New Roman" panose="02020603050405020304" pitchFamily="18" charset="0"/>
              </a:rPr>
              <a:t>If you have an app that can help parents pay for daycare services and </a:t>
            </a:r>
            <a:r>
              <a:rPr lang="en-US" sz="2000" b="1" dirty="0">
                <a:effectLst/>
                <a:ea typeface="Times New Roman" panose="02020603050405020304" pitchFamily="18" charset="0"/>
                <a:cs typeface="Times New Roman" panose="02020603050405020304" pitchFamily="18" charset="0"/>
              </a:rPr>
              <a:t>schedule payment reminders</a:t>
            </a:r>
            <a:r>
              <a:rPr lang="en-US" sz="2000" dirty="0">
                <a:effectLst/>
                <a:ea typeface="Times New Roman" panose="02020603050405020304" pitchFamily="18" charset="0"/>
                <a:cs typeface="Times New Roman" panose="02020603050405020304" pitchFamily="18" charset="0"/>
              </a:rPr>
              <a:t>, it will make it easier for Daycare and the parents of the kids you look after.</a:t>
            </a:r>
            <a:endParaRPr lang="en-IN" sz="2000" dirty="0">
              <a:effectLst/>
              <a:ea typeface="Times New Roman" panose="02020603050405020304" pitchFamily="18" charset="0"/>
            </a:endParaRPr>
          </a:p>
          <a:p>
            <a:pPr marL="342900" lvl="0" indent="-342900" algn="just">
              <a:buFont typeface="Symbol" panose="05050102010706020507" pitchFamily="18" charset="2"/>
              <a:buChar char=""/>
            </a:pPr>
            <a:r>
              <a:rPr lang="en-US" sz="2000" dirty="0">
                <a:effectLst/>
                <a:ea typeface="Times New Roman" panose="02020603050405020304" pitchFamily="18" charset="0"/>
                <a:cs typeface="Times New Roman" panose="02020603050405020304" pitchFamily="18" charset="0"/>
              </a:rPr>
              <a:t>This app provide many new features which will be </a:t>
            </a:r>
            <a:r>
              <a:rPr lang="en-US" sz="2000" b="1" dirty="0">
                <a:effectLst/>
                <a:ea typeface="Times New Roman" panose="02020603050405020304" pitchFamily="18" charset="0"/>
                <a:cs typeface="Times New Roman" panose="02020603050405020304" pitchFamily="18" charset="0"/>
              </a:rPr>
              <a:t>user friendly</a:t>
            </a:r>
            <a:r>
              <a:rPr lang="en-US" sz="2000" dirty="0">
                <a:effectLst/>
                <a:ea typeface="Times New Roman" panose="02020603050405020304" pitchFamily="18" charset="0"/>
                <a:cs typeface="Times New Roman" panose="02020603050405020304" pitchFamily="18" charset="0"/>
              </a:rPr>
              <a:t> and easy to use.</a:t>
            </a:r>
          </a:p>
          <a:p>
            <a:pPr marL="342900" indent="-342900" algn="just">
              <a:buFont typeface="Symbol" panose="05050102010706020507" pitchFamily="18" charset="2"/>
              <a:buChar char=""/>
            </a:pPr>
            <a:r>
              <a:rPr lang="en-US" sz="2000" dirty="0"/>
              <a:t>It enhances the chances of learning </a:t>
            </a:r>
            <a:r>
              <a:rPr lang="en-US" sz="2000" b="1" dirty="0"/>
              <a:t>new abilities and skills</a:t>
            </a:r>
            <a:r>
              <a:rPr lang="en-US" sz="2000" dirty="0"/>
              <a:t> in kids.</a:t>
            </a:r>
          </a:p>
        </p:txBody>
      </p:sp>
      <p:sp>
        <p:nvSpPr>
          <p:cNvPr id="6" name="Slide Number Placeholder 5">
            <a:extLst>
              <a:ext uri="{FF2B5EF4-FFF2-40B4-BE49-F238E27FC236}">
                <a16:creationId xmlns:a16="http://schemas.microsoft.com/office/drawing/2014/main" id="{1B3A3E09-3FC7-4756-A33F-F47849B657A1}"/>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EF0A8822-4D74-E3FE-C6D2-60D1191D0FF6}"/>
              </a:ext>
            </a:extLst>
          </p:cNvPr>
          <p:cNvSpPr txBox="1"/>
          <p:nvPr/>
        </p:nvSpPr>
        <p:spPr>
          <a:xfrm>
            <a:off x="3009083" y="6352143"/>
            <a:ext cx="6096000" cy="276999"/>
          </a:xfrm>
          <a:prstGeom prst="rect">
            <a:avLst/>
          </a:prstGeom>
          <a:noFill/>
        </p:spPr>
        <p:txBody>
          <a:bodyPr wrap="square">
            <a:spAutoFit/>
          </a:bodyPr>
          <a:lstStyle/>
          <a:p>
            <a:pPr marL="0" algn="ctr" rtl="0" eaLnBrk="1" latinLnBrk="0" hangingPunct="1">
              <a:spcBef>
                <a:spcPts val="0"/>
              </a:spcBef>
              <a:spcAft>
                <a:spcPts val="0"/>
              </a:spcAft>
            </a:pPr>
            <a:r>
              <a:rPr lang="en-US" sz="1200" kern="1200" dirty="0">
                <a:solidFill>
                  <a:srgbClr val="637183"/>
                </a:solidFill>
                <a:effectLst/>
                <a:latin typeface="Tenorite" panose="00000500000000000000" pitchFamily="2" charset="0"/>
                <a:ea typeface="+mn-ea"/>
                <a:cs typeface="+mn-cs"/>
              </a:rPr>
              <a:t>Daycare App.</a:t>
            </a:r>
            <a:endParaRPr lang="en-US" sz="1200" dirty="0">
              <a:effectLst/>
            </a:endParaRPr>
          </a:p>
        </p:txBody>
      </p:sp>
    </p:spTree>
    <p:extLst>
      <p:ext uri="{BB962C8B-B14F-4D97-AF65-F5344CB8AC3E}">
        <p14:creationId xmlns:p14="http://schemas.microsoft.com/office/powerpoint/2010/main" val="32962877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heel(1)">
                                      <p:cBhvr>
                                        <p:cTn id="2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A594-1E92-453F-8ED8-CB626342E214}"/>
              </a:ext>
            </a:extLst>
          </p:cNvPr>
          <p:cNvSpPr>
            <a:spLocks noGrp="1"/>
          </p:cNvSpPr>
          <p:nvPr>
            <p:ph type="title"/>
          </p:nvPr>
        </p:nvSpPr>
        <p:spPr>
          <a:xfrm>
            <a:off x="1167492" y="381001"/>
            <a:ext cx="9779183" cy="899159"/>
          </a:xfrm>
        </p:spPr>
        <p:txBody>
          <a:bodyPr/>
          <a:lstStyle/>
          <a:p>
            <a:pPr algn="ctr"/>
            <a:r>
              <a:rPr lang="en-US" sz="4400" dirty="0"/>
              <a:t>Existing System</a:t>
            </a:r>
          </a:p>
        </p:txBody>
      </p:sp>
      <p:sp>
        <p:nvSpPr>
          <p:cNvPr id="3" name="Content Placeholder 2">
            <a:extLst>
              <a:ext uri="{FF2B5EF4-FFF2-40B4-BE49-F238E27FC236}">
                <a16:creationId xmlns:a16="http://schemas.microsoft.com/office/drawing/2014/main" id="{A4A3A0EA-92A7-4E9D-AF8F-AB0B19B2A03E}"/>
              </a:ext>
            </a:extLst>
          </p:cNvPr>
          <p:cNvSpPr>
            <a:spLocks noGrp="1"/>
          </p:cNvSpPr>
          <p:nvPr>
            <p:ph idx="1"/>
          </p:nvPr>
        </p:nvSpPr>
        <p:spPr>
          <a:xfrm>
            <a:off x="936443" y="1489166"/>
            <a:ext cx="10319113" cy="4747087"/>
          </a:xfrm>
        </p:spPr>
        <p:txBody>
          <a:bodyPr/>
          <a:lstStyle/>
          <a:p>
            <a:pPr>
              <a:lnSpc>
                <a:spcPct val="150000"/>
              </a:lnSpc>
              <a:spcBef>
                <a:spcPts val="25"/>
              </a:spcBef>
            </a:pPr>
            <a:r>
              <a:rPr lang="en-US" sz="1900" dirty="0">
                <a:solidFill>
                  <a:srgbClr val="252525"/>
                </a:solidFill>
                <a:effectLst/>
                <a:ea typeface="Times New Roman" panose="02020603050405020304" pitchFamily="18" charset="0"/>
                <a:cs typeface="Times New Roman" panose="02020603050405020304" pitchFamily="18" charset="0"/>
              </a:rPr>
              <a:t>The particular features for circumstances that lack on similar existing apps are:-</a:t>
            </a:r>
            <a:endParaRPr lang="en-US" sz="1900" dirty="0">
              <a:effectLst/>
              <a:ea typeface="Times New Roman" panose="02020603050405020304" pitchFamily="18" charset="0"/>
              <a:cs typeface="Times New Roman" panose="02020603050405020304" pitchFamily="18" charset="0"/>
            </a:endParaRPr>
          </a:p>
          <a:p>
            <a:pPr marL="342900" indent="-342900">
              <a:lnSpc>
                <a:spcPct val="150000"/>
              </a:lnSpc>
              <a:spcBef>
                <a:spcPts val="25"/>
              </a:spcBef>
              <a:buAutoNum type="arabicPeriod"/>
            </a:pPr>
            <a:r>
              <a:rPr lang="en-US" sz="1900" dirty="0">
                <a:ea typeface="Times New Roman" panose="02020603050405020304" pitchFamily="18" charset="0"/>
                <a:cs typeface="Times New Roman" panose="02020603050405020304" pitchFamily="18" charset="0"/>
              </a:rPr>
              <a:t>User Friendly</a:t>
            </a:r>
            <a:endParaRPr lang="en-IN" sz="1900" dirty="0">
              <a:effectLst/>
              <a:ea typeface="Times New Roman" panose="02020603050405020304" pitchFamily="18" charset="0"/>
            </a:endParaRPr>
          </a:p>
          <a:p>
            <a:pPr marL="342900" indent="-342900">
              <a:lnSpc>
                <a:spcPct val="150000"/>
              </a:lnSpc>
              <a:spcBef>
                <a:spcPts val="25"/>
              </a:spcBef>
              <a:buAutoNum type="arabicPeriod" startAt="2"/>
            </a:pPr>
            <a:r>
              <a:rPr lang="en-US" sz="1900" dirty="0">
                <a:solidFill>
                  <a:srgbClr val="252525"/>
                </a:solidFill>
                <a:effectLst/>
                <a:ea typeface="Times New Roman" panose="02020603050405020304" pitchFamily="18" charset="0"/>
                <a:cs typeface="Times New Roman" panose="02020603050405020304" pitchFamily="18" charset="0"/>
              </a:rPr>
              <a:t>Speed</a:t>
            </a:r>
          </a:p>
          <a:p>
            <a:pPr marL="342900" indent="-342900">
              <a:lnSpc>
                <a:spcPct val="150000"/>
              </a:lnSpc>
              <a:spcBef>
                <a:spcPts val="25"/>
              </a:spcBef>
              <a:buAutoNum type="arabicPeriod" startAt="2"/>
            </a:pPr>
            <a:r>
              <a:rPr lang="en-US" sz="1900" dirty="0">
                <a:solidFill>
                  <a:srgbClr val="252525"/>
                </a:solidFill>
                <a:ea typeface="Times New Roman" panose="02020603050405020304" pitchFamily="18" charset="0"/>
                <a:cs typeface="Times New Roman" panose="02020603050405020304" pitchFamily="18" charset="0"/>
              </a:rPr>
              <a:t>Flexibility</a:t>
            </a:r>
            <a:endParaRPr lang="en-IN" sz="1900" dirty="0">
              <a:ea typeface="Times New Roman" panose="02020603050405020304" pitchFamily="18" charset="0"/>
            </a:endParaRPr>
          </a:p>
          <a:p>
            <a:pPr marL="342900" indent="-342900">
              <a:lnSpc>
                <a:spcPct val="150000"/>
              </a:lnSpc>
              <a:spcBef>
                <a:spcPts val="25"/>
              </a:spcBef>
              <a:buAutoNum type="arabicPeriod" startAt="2"/>
            </a:pPr>
            <a:r>
              <a:rPr lang="en-US" sz="1900" dirty="0">
                <a:effectLst/>
                <a:ea typeface="Times New Roman" panose="02020603050405020304" pitchFamily="18" charset="0"/>
                <a:cs typeface="Times New Roman" panose="02020603050405020304" pitchFamily="18" charset="0"/>
              </a:rPr>
              <a:t>Schedule and Data Keeping </a:t>
            </a:r>
            <a:endParaRPr lang="en-IN" sz="1900" dirty="0">
              <a:effectLst/>
              <a:ea typeface="Times New Roman" panose="02020603050405020304" pitchFamily="18" charset="0"/>
            </a:endParaRPr>
          </a:p>
          <a:p>
            <a:pPr marL="342900" indent="-342900">
              <a:lnSpc>
                <a:spcPct val="150000"/>
              </a:lnSpc>
              <a:spcBef>
                <a:spcPts val="25"/>
              </a:spcBef>
              <a:buAutoNum type="arabicPeriod" startAt="5"/>
            </a:pPr>
            <a:r>
              <a:rPr lang="en-US" sz="1900" dirty="0">
                <a:effectLst/>
                <a:ea typeface="Times New Roman" panose="02020603050405020304" pitchFamily="18" charset="0"/>
                <a:cs typeface="Times New Roman" panose="02020603050405020304" pitchFamily="18" charset="0"/>
              </a:rPr>
              <a:t>Digital Payment Options</a:t>
            </a:r>
            <a:r>
              <a:rPr lang="en-US" sz="1900" dirty="0">
                <a:solidFill>
                  <a:srgbClr val="252525"/>
                </a:solidFill>
                <a:effectLst/>
                <a:ea typeface="Times New Roman" panose="02020603050405020304" pitchFamily="18" charset="0"/>
                <a:cs typeface="Times New Roman" panose="02020603050405020304" pitchFamily="18" charset="0"/>
              </a:rPr>
              <a:t> </a:t>
            </a:r>
          </a:p>
          <a:p>
            <a:pPr marL="342900" indent="-342900">
              <a:lnSpc>
                <a:spcPct val="150000"/>
              </a:lnSpc>
              <a:spcBef>
                <a:spcPts val="25"/>
              </a:spcBef>
              <a:buAutoNum type="arabicPeriod" startAt="5"/>
            </a:pPr>
            <a:r>
              <a:rPr lang="en-US" sz="1900" dirty="0">
                <a:solidFill>
                  <a:srgbClr val="252525"/>
                </a:solidFill>
                <a:ea typeface="Times New Roman" panose="02020603050405020304" pitchFamily="18" charset="0"/>
                <a:cs typeface="Times New Roman" panose="02020603050405020304" pitchFamily="18" charset="0"/>
              </a:rPr>
              <a:t>Lesser communication</a:t>
            </a:r>
          </a:p>
          <a:p>
            <a:pPr>
              <a:lnSpc>
                <a:spcPct val="150000"/>
              </a:lnSpc>
              <a:spcBef>
                <a:spcPts val="25"/>
              </a:spcBef>
            </a:pPr>
            <a:endParaRPr lang="en-IN" sz="1900" dirty="0">
              <a:ea typeface="Times New Roman" panose="02020603050405020304" pitchFamily="18" charset="0"/>
            </a:endParaRPr>
          </a:p>
          <a:p>
            <a:pPr>
              <a:lnSpc>
                <a:spcPct val="150000"/>
              </a:lnSpc>
              <a:spcBef>
                <a:spcPts val="25"/>
              </a:spcBef>
            </a:pPr>
            <a:r>
              <a:rPr lang="en-US" sz="1900" dirty="0">
                <a:solidFill>
                  <a:srgbClr val="252525"/>
                </a:solidFill>
                <a:effectLst/>
                <a:ea typeface="Times New Roman" panose="02020603050405020304" pitchFamily="18" charset="0"/>
                <a:cs typeface="Times New Roman" panose="02020603050405020304" pitchFamily="18" charset="0"/>
              </a:rPr>
              <a:t>To sum up everything that has been stated so far, Here comes our app which makes it unique. </a:t>
            </a:r>
            <a:endParaRPr lang="en-IN" sz="1900" dirty="0">
              <a:effectLst/>
              <a:ea typeface="Times New Roman" panose="02020603050405020304" pitchFamily="18" charset="0"/>
            </a:endParaRPr>
          </a:p>
        </p:txBody>
      </p:sp>
      <p:sp>
        <p:nvSpPr>
          <p:cNvPr id="5" name="Footer Placeholder 4">
            <a:extLst>
              <a:ext uri="{FF2B5EF4-FFF2-40B4-BE49-F238E27FC236}">
                <a16:creationId xmlns:a16="http://schemas.microsoft.com/office/drawing/2014/main" id="{E5D023A8-47F6-456B-8369-2CF72A28C436}"/>
              </a:ext>
            </a:extLst>
          </p:cNvPr>
          <p:cNvSpPr>
            <a:spLocks noGrp="1"/>
          </p:cNvSpPr>
          <p:nvPr>
            <p:ph type="ftr" sz="quarter" idx="3"/>
          </p:nvPr>
        </p:nvSpPr>
        <p:spPr/>
        <p:txBody>
          <a:bodyPr/>
          <a:lstStyle/>
          <a:p>
            <a:r>
              <a:rPr lang="en-US" dirty="0"/>
              <a:t>Daycare App.</a:t>
            </a:r>
          </a:p>
        </p:txBody>
      </p:sp>
      <p:sp>
        <p:nvSpPr>
          <p:cNvPr id="6" name="Slide Number Placeholder 5">
            <a:extLst>
              <a:ext uri="{FF2B5EF4-FFF2-40B4-BE49-F238E27FC236}">
                <a16:creationId xmlns:a16="http://schemas.microsoft.com/office/drawing/2014/main" id="{903D8F90-DE73-4CB5-ABB2-BE900BCA58F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7363523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arn(inVertic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316F-CD49-4802-89D2-E83D6FC7B4BC}"/>
              </a:ext>
            </a:extLst>
          </p:cNvPr>
          <p:cNvSpPr>
            <a:spLocks noGrp="1"/>
          </p:cNvSpPr>
          <p:nvPr>
            <p:ph type="title"/>
          </p:nvPr>
        </p:nvSpPr>
        <p:spPr>
          <a:xfrm>
            <a:off x="1167490" y="449280"/>
            <a:ext cx="9779183" cy="782116"/>
          </a:xfrm>
        </p:spPr>
        <p:txBody>
          <a:bodyPr/>
          <a:lstStyle/>
          <a:p>
            <a:pPr algn="ctr"/>
            <a:r>
              <a:rPr lang="en-US" sz="4400" dirty="0"/>
              <a:t>Objectives</a:t>
            </a:r>
          </a:p>
        </p:txBody>
      </p:sp>
      <p:sp>
        <p:nvSpPr>
          <p:cNvPr id="3" name="Content Placeholder 2">
            <a:extLst>
              <a:ext uri="{FF2B5EF4-FFF2-40B4-BE49-F238E27FC236}">
                <a16:creationId xmlns:a16="http://schemas.microsoft.com/office/drawing/2014/main" id="{2DD8E55B-1D13-4808-A069-246CC52E902E}"/>
              </a:ext>
            </a:extLst>
          </p:cNvPr>
          <p:cNvSpPr>
            <a:spLocks noGrp="1"/>
          </p:cNvSpPr>
          <p:nvPr>
            <p:ph idx="1"/>
          </p:nvPr>
        </p:nvSpPr>
        <p:spPr>
          <a:xfrm>
            <a:off x="1167491" y="1696761"/>
            <a:ext cx="9779182" cy="4320901"/>
          </a:xfrm>
        </p:spPr>
        <p:txBody>
          <a:bodyPr/>
          <a:lstStyle/>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Child Care Business Management</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Parent Engagement</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Secure &amp; Contactless</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Tuition Collection and Payment</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Staff Management</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Track Attendance</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Monitor &amp; Report Staff-Child Ratios, </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Drop off &amp; Pick up</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Online Registration</a:t>
            </a:r>
            <a:endParaRPr lang="en-US" sz="2100" i="1" dirty="0">
              <a:effectLst/>
              <a:ea typeface="Times New Roman" panose="02020603050405020304" pitchFamily="18" charset="0"/>
            </a:endParaRPr>
          </a:p>
          <a:p>
            <a:pPr marL="342900" marR="0" lvl="0" indent="-342900">
              <a:spcBef>
                <a:spcPts val="935"/>
              </a:spcBef>
              <a:spcAft>
                <a:spcPts val="0"/>
              </a:spcAft>
              <a:buFont typeface="Symbol" panose="05050102010706020507" pitchFamily="18" charset="2"/>
              <a:buChar char=""/>
            </a:pPr>
            <a:r>
              <a:rPr lang="en-US" sz="2100" i="1" dirty="0">
                <a:effectLst/>
                <a:ea typeface="Times New Roman" panose="02020603050405020304" pitchFamily="18" charset="0"/>
                <a:cs typeface="Times New Roman" panose="02020603050405020304" pitchFamily="18" charset="0"/>
              </a:rPr>
              <a:t>Early Childhood Learning </a:t>
            </a:r>
            <a:endParaRPr lang="en-US" sz="2100" i="1" dirty="0">
              <a:effectLst/>
              <a:ea typeface="Times New Roman" panose="02020603050405020304" pitchFamily="18" charset="0"/>
            </a:endParaRPr>
          </a:p>
          <a:p>
            <a:endParaRPr lang="en-US" sz="3200" dirty="0"/>
          </a:p>
        </p:txBody>
      </p:sp>
      <p:sp>
        <p:nvSpPr>
          <p:cNvPr id="5" name="Footer Placeholder 4">
            <a:extLst>
              <a:ext uri="{FF2B5EF4-FFF2-40B4-BE49-F238E27FC236}">
                <a16:creationId xmlns:a16="http://schemas.microsoft.com/office/drawing/2014/main" id="{7D2FBFD4-9DB0-4ECF-9243-EC17D88CD156}"/>
              </a:ext>
            </a:extLst>
          </p:cNvPr>
          <p:cNvSpPr>
            <a:spLocks noGrp="1"/>
          </p:cNvSpPr>
          <p:nvPr>
            <p:ph type="ftr" sz="quarter" idx="3"/>
          </p:nvPr>
        </p:nvSpPr>
        <p:spPr/>
        <p:txBody>
          <a:bodyPr/>
          <a:lstStyle/>
          <a:p>
            <a:r>
              <a:rPr lang="en-US" dirty="0"/>
              <a:t>Daycare App.</a:t>
            </a:r>
          </a:p>
        </p:txBody>
      </p:sp>
      <p:sp>
        <p:nvSpPr>
          <p:cNvPr id="6" name="Slide Number Placeholder 5">
            <a:extLst>
              <a:ext uri="{FF2B5EF4-FFF2-40B4-BE49-F238E27FC236}">
                <a16:creationId xmlns:a16="http://schemas.microsoft.com/office/drawing/2014/main" id="{63D5852B-6727-42D6-A3B7-E3A8E3517E2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1512075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par>
                          <p:cTn id="26" fill="hold">
                            <p:stCondLst>
                              <p:cond delay="3000"/>
                            </p:stCondLst>
                            <p:childTnLst>
                              <p:par>
                                <p:cTn id="27" presetID="14" presetClass="entr" presetSubtype="10"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par>
                          <p:cTn id="30" fill="hold">
                            <p:stCondLst>
                              <p:cond delay="3500"/>
                            </p:stCondLst>
                            <p:childTnLst>
                              <p:par>
                                <p:cTn id="31" presetID="14" presetClass="entr" presetSubtype="10" fill="hold"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par>
                          <p:cTn id="34" fill="hold">
                            <p:stCondLst>
                              <p:cond delay="4000"/>
                            </p:stCondLst>
                            <p:childTnLst>
                              <p:par>
                                <p:cTn id="35" presetID="14" presetClass="entr" presetSubtype="10"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par>
                          <p:cTn id="38" fill="hold">
                            <p:stCondLst>
                              <p:cond delay="4500"/>
                            </p:stCondLst>
                            <p:childTnLst>
                              <p:par>
                                <p:cTn id="39" presetID="14" presetClass="entr" presetSubtype="10" fill="hold"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1" dur="500"/>
                                        <p:tgtEl>
                                          <p:spTgt spid="3">
                                            <p:txEl>
                                              <p:pRg st="7" end="7"/>
                                            </p:txEl>
                                          </p:spTgt>
                                        </p:tgtEl>
                                      </p:cBhvr>
                                    </p:animEffect>
                                  </p:childTnLst>
                                </p:cTn>
                              </p:par>
                            </p:childTnLst>
                          </p:cTn>
                        </p:par>
                        <p:par>
                          <p:cTn id="42" fill="hold">
                            <p:stCondLst>
                              <p:cond delay="5000"/>
                            </p:stCondLst>
                            <p:childTnLst>
                              <p:par>
                                <p:cTn id="43" presetID="14" presetClass="entr" presetSubtype="10" fill="hold" nodeType="after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5" dur="500"/>
                                        <p:tgtEl>
                                          <p:spTgt spid="3">
                                            <p:txEl>
                                              <p:pRg st="8" end="8"/>
                                            </p:txEl>
                                          </p:spTgt>
                                        </p:tgtEl>
                                      </p:cBhvr>
                                    </p:animEffect>
                                  </p:childTnLst>
                                </p:cTn>
                              </p:par>
                            </p:childTnLst>
                          </p:cTn>
                        </p:par>
                        <p:par>
                          <p:cTn id="46" fill="hold">
                            <p:stCondLst>
                              <p:cond delay="5500"/>
                            </p:stCondLst>
                            <p:childTnLst>
                              <p:par>
                                <p:cTn id="47" presetID="14" presetClass="entr" presetSubtype="10" fill="hold" nodeType="after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Daycare App.</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8" name="Content Placeholder 7">
            <a:extLst>
              <a:ext uri="{FF2B5EF4-FFF2-40B4-BE49-F238E27FC236}">
                <a16:creationId xmlns:a16="http://schemas.microsoft.com/office/drawing/2014/main" id="{7571527C-6BF4-43DB-904D-1638B331E697}"/>
              </a:ext>
            </a:extLst>
          </p:cNvPr>
          <p:cNvSpPr>
            <a:spLocks noGrp="1"/>
          </p:cNvSpPr>
          <p:nvPr>
            <p:ph idx="1"/>
          </p:nvPr>
        </p:nvSpPr>
        <p:spPr>
          <a:xfrm>
            <a:off x="814523" y="1411287"/>
            <a:ext cx="9779182" cy="5127625"/>
          </a:xfrm>
        </p:spPr>
        <p:txBody>
          <a:bodyPr/>
          <a:lstStyle/>
          <a:p>
            <a:pPr marL="0" marR="0" algn="just">
              <a:spcBef>
                <a:spcPts val="0"/>
              </a:spcBef>
              <a:spcAft>
                <a:spcPts val="0"/>
              </a:spcAft>
            </a:pPr>
            <a:r>
              <a:rPr lang="en-US" sz="1800" b="1" dirty="0">
                <a:effectLst/>
                <a:ea typeface="Times New Roman" panose="02020603050405020304" pitchFamily="18" charset="0"/>
                <a:cs typeface="Times New Roman" panose="02020603050405020304" pitchFamily="18" charset="0"/>
              </a:rPr>
              <a:t>Child Care Business Management – </a:t>
            </a:r>
            <a:r>
              <a:rPr lang="en-US" sz="1800" dirty="0">
                <a:effectLst/>
                <a:ea typeface="Times New Roman" panose="02020603050405020304" pitchFamily="18" charset="0"/>
                <a:cs typeface="Times New Roman" panose="02020603050405020304" pitchFamily="18" charset="0"/>
              </a:rPr>
              <a:t>Our app gives you the power to manage every aspect of your daycare — regardless of the size and structure of your organization. From invoicing, billing, and payments to family and child data to staff and student-to-staff ratios, everything you need is in one place. Our daycare app provides comprehensive solutions that save you time and money by streamlining your administrative tasks so you can focus more on the growth and development of the children you serve.</a:t>
            </a:r>
            <a:endParaRPr lang="en-US" sz="1800" dirty="0">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endParaRPr>
          </a:p>
          <a:p>
            <a:pPr marL="0" marR="0" algn="just">
              <a:spcBef>
                <a:spcPts val="0"/>
              </a:spcBef>
              <a:spcAft>
                <a:spcPts val="0"/>
              </a:spcAft>
            </a:pPr>
            <a:r>
              <a:rPr lang="en-US" sz="1800" b="1" dirty="0">
                <a:effectLst/>
                <a:ea typeface="Times New Roman" panose="02020603050405020304" pitchFamily="18" charset="0"/>
                <a:cs typeface="Times New Roman" panose="02020603050405020304" pitchFamily="18" charset="0"/>
              </a:rPr>
              <a:t>Parent Engagement - </a:t>
            </a:r>
            <a:r>
              <a:rPr lang="en-US" sz="1800" dirty="0">
                <a:effectLst/>
                <a:ea typeface="Times New Roman" panose="02020603050405020304" pitchFamily="18" charset="0"/>
                <a:cs typeface="Times New Roman" panose="02020603050405020304" pitchFamily="18" charset="0"/>
              </a:rPr>
              <a:t>When you are looking to build stronger connections with the families you serve, a parent engagement solution is the answer. With a fully integrated and complete parent engagement solution that also includes classroom management, you can immerse parents into their children’s day-to-day activities – from tracking developmental milestones to sharing photos and videos to enabling two-way communication.</a:t>
            </a:r>
            <a:endParaRPr lang="en-US" sz="1800" dirty="0">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endParaRPr>
          </a:p>
          <a:p>
            <a:pPr marL="0" marR="0" algn="just">
              <a:spcBef>
                <a:spcPts val="0"/>
              </a:spcBef>
              <a:spcAft>
                <a:spcPts val="0"/>
              </a:spcAft>
            </a:pPr>
            <a:r>
              <a:rPr lang="en-US" sz="1800" b="1" dirty="0">
                <a:effectLst/>
                <a:ea typeface="Times New Roman" panose="02020603050405020304" pitchFamily="18" charset="0"/>
                <a:cs typeface="Times New Roman" panose="02020603050405020304" pitchFamily="18" charset="0"/>
              </a:rPr>
              <a:t>Secure &amp; Contactless - </a:t>
            </a:r>
            <a:r>
              <a:rPr lang="en-US" sz="1800" dirty="0">
                <a:effectLst/>
                <a:ea typeface="Times New Roman" panose="02020603050405020304" pitchFamily="18" charset="0"/>
                <a:cs typeface="Times New Roman" panose="02020603050405020304" pitchFamily="18" charset="0"/>
              </a:rPr>
              <a:t>Safety has always been a top priority for daycare centers, but it has become even more important in today’s world. Eliminating unnecessary foot traffic is key in providing a safer environment. That’s why our app enables contactless check-in/out with the choice of QR codes. And, we also offer security hardware so you can ensure your center is truly secure.</a:t>
            </a:r>
            <a:endParaRPr lang="en-US" sz="1800" dirty="0">
              <a:effectLst/>
              <a:ea typeface="Times New Roman" panose="02020603050405020304" pitchFamily="18" charset="0"/>
            </a:endParaRPr>
          </a:p>
          <a:p>
            <a:pPr marL="0" marR="0" algn="just">
              <a:spcBef>
                <a:spcPts val="0"/>
              </a:spcBef>
              <a:spcAft>
                <a:spcPts val="0"/>
              </a:spcAft>
            </a:pPr>
            <a:r>
              <a:rPr lang="en-US" sz="1800"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endParaRPr>
          </a:p>
          <a:p>
            <a:endParaRPr lang="en-US" dirty="0"/>
          </a:p>
        </p:txBody>
      </p:sp>
      <p:sp>
        <p:nvSpPr>
          <p:cNvPr id="7" name="Title 1">
            <a:extLst>
              <a:ext uri="{FF2B5EF4-FFF2-40B4-BE49-F238E27FC236}">
                <a16:creationId xmlns:a16="http://schemas.microsoft.com/office/drawing/2014/main" id="{65917E61-120C-4DD5-A070-0D697259E5B4}"/>
              </a:ext>
            </a:extLst>
          </p:cNvPr>
          <p:cNvSpPr txBox="1">
            <a:spLocks/>
          </p:cNvSpPr>
          <p:nvPr/>
        </p:nvSpPr>
        <p:spPr>
          <a:xfrm>
            <a:off x="1206409" y="222989"/>
            <a:ext cx="9844768" cy="10057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4400" dirty="0"/>
              <a:t>Objectives</a:t>
            </a:r>
          </a:p>
        </p:txBody>
      </p:sp>
    </p:spTree>
    <p:extLst>
      <p:ext uri="{BB962C8B-B14F-4D97-AF65-F5344CB8AC3E}">
        <p14:creationId xmlns:p14="http://schemas.microsoft.com/office/powerpoint/2010/main" val="42129174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anim calcmode="lin" valueType="num">
                                      <p:cBhvr>
                                        <p:cTn id="1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1000"/>
                                        <p:tgtEl>
                                          <p:spTgt spid="8">
                                            <p:txEl>
                                              <p:pRg st="1" end="1"/>
                                            </p:txEl>
                                          </p:spTgt>
                                        </p:tgtEl>
                                      </p:cBhvr>
                                    </p:animEffect>
                                    <p:anim calcmode="lin" valueType="num">
                                      <p:cBhvr>
                                        <p:cTn id="1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663</TotalTime>
  <Words>1474</Words>
  <Application>Microsoft Office PowerPoint</Application>
  <PresentationFormat>Widescreen</PresentationFormat>
  <Paragraphs>194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Segoe UI</vt:lpstr>
      <vt:lpstr>Symbol</vt:lpstr>
      <vt:lpstr>Tenorite</vt:lpstr>
      <vt:lpstr>Times New Roman</vt:lpstr>
      <vt:lpstr>Wingdings</vt:lpstr>
      <vt:lpstr>Office Theme</vt:lpstr>
      <vt:lpstr>Day Care Application</vt:lpstr>
      <vt:lpstr>Contents</vt:lpstr>
      <vt:lpstr>Overview of the Project…</vt:lpstr>
      <vt:lpstr>Problem Statement</vt:lpstr>
      <vt:lpstr>Problem Statement (Contd. )</vt:lpstr>
      <vt:lpstr>Solutions </vt:lpstr>
      <vt:lpstr>Existing System</vt:lpstr>
      <vt:lpstr>Objectives</vt:lpstr>
      <vt:lpstr>PowerPoint Presentation</vt:lpstr>
      <vt:lpstr>PowerPoint Presentation</vt:lpstr>
      <vt:lpstr>Advantages</vt:lpstr>
      <vt:lpstr>Proposed Methodology</vt:lpstr>
      <vt:lpstr>Block Diagram</vt:lpstr>
      <vt:lpstr>Block Diagram (Contd. )</vt:lpstr>
      <vt:lpstr>PowerPoint Presentation</vt:lpstr>
      <vt:lpstr>Implementation Tools</vt:lpstr>
      <vt:lpstr>Screenshots </vt:lpstr>
      <vt:lpstr>Screenshots (Contd. )</vt:lpstr>
      <vt:lpstr>Screenshots (Contd.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Care Application</dc:title>
  <dc:creator>19831 Junaid Warsi</dc:creator>
  <cp:lastModifiedBy>Mohd. Aazen Sayyed</cp:lastModifiedBy>
  <cp:revision>37</cp:revision>
  <dcterms:created xsi:type="dcterms:W3CDTF">2022-01-10T10:33:43Z</dcterms:created>
  <dcterms:modified xsi:type="dcterms:W3CDTF">2022-06-01T05:15:21Z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