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6" r:id="rId13"/>
    <p:sldId id="267" r:id="rId14"/>
    <p:sldId id="268" r:id="rId15"/>
    <p:sldId id="269" r:id="rId16"/>
    <p:sldId id="273" r:id="rId17"/>
    <p:sldId id="274" r:id="rId18"/>
    <p:sldId id="271" r:id="rId19"/>
  </p:sldIdLst>
  <p:sldSz cx="18288000" cy="10287000"/>
  <p:notesSz cx="6858000" cy="9144000"/>
  <p:embeddedFontLst>
    <p:embeddedFont>
      <p:font typeface="Gotham" panose="020B0604020202020204" charset="0"/>
      <p:regular r:id="rId21"/>
    </p:embeddedFont>
    <p:embeddedFont>
      <p:font typeface="Gotham Bold" panose="020B0604020202020204" charset="0"/>
      <p:regular r:id="rId22"/>
    </p:embeddedFont>
    <p:embeddedFont>
      <p:font typeface="Segoe UI" panose="020B0502040204020203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6220"/>
    <a:srgbClr val="00F2E6"/>
    <a:srgbClr val="FFF9F4"/>
    <a:srgbClr val="F6A76C"/>
    <a:srgbClr val="FFE8DB"/>
    <a:srgbClr val="F79646"/>
    <a:srgbClr val="E56C37"/>
    <a:srgbClr val="F9EC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73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5D908-3429-4B51-B867-E3FDA2D7B5EA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287FD-BA8A-4A91-9FB8-BCAA2349C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559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287FD-BA8A-4A91-9FB8-BCAA2349CCA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650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287FD-BA8A-4A91-9FB8-BCAA2349CCA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459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yellow circle with black text&#10;&#10;Description automatically generated">
            <a:extLst>
              <a:ext uri="{FF2B5EF4-FFF2-40B4-BE49-F238E27FC236}">
                <a16:creationId xmlns:a16="http://schemas.microsoft.com/office/drawing/2014/main" id="{71661DAC-3B76-13C5-04AB-2A7F1FBA30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2" t="15585" r="15201" b="15242"/>
          <a:stretch/>
        </p:blipFill>
        <p:spPr>
          <a:xfrm>
            <a:off x="11061866" y="2095500"/>
            <a:ext cx="2044535" cy="1992424"/>
          </a:xfrm>
          <a:prstGeom prst="rect">
            <a:avLst/>
          </a:prstGeom>
        </p:spPr>
      </p:pic>
      <p:sp>
        <p:nvSpPr>
          <p:cNvPr id="2" name="Freeform 2"/>
          <p:cNvSpPr/>
          <p:nvPr/>
        </p:nvSpPr>
        <p:spPr>
          <a:xfrm>
            <a:off x="1028700" y="91400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6384897" y="5379918"/>
            <a:ext cx="6059445" cy="605944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5720762" y="6964430"/>
            <a:ext cx="2000810" cy="4114800"/>
          </a:xfrm>
          <a:custGeom>
            <a:avLst/>
            <a:gdLst/>
            <a:ahLst/>
            <a:cxnLst/>
            <a:rect l="l" t="t" r="r" b="b"/>
            <a:pathLst>
              <a:path w="2000810" h="4114800">
                <a:moveTo>
                  <a:pt x="0" y="0"/>
                </a:moveTo>
                <a:lnTo>
                  <a:pt x="2000810" y="0"/>
                </a:lnTo>
                <a:lnTo>
                  <a:pt x="20008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3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r="-204881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>
            <a:off x="11762088" y="-9632634"/>
            <a:ext cx="10994424" cy="10994424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28700" y="4222135"/>
            <a:ext cx="16230600" cy="688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2"/>
              </a:lnSpc>
              <a:spcBef>
                <a:spcPct val="0"/>
              </a:spcBef>
            </a:pPr>
            <a:r>
              <a:rPr lang="en-US" sz="4001" spc="224">
                <a:solidFill>
                  <a:srgbClr val="191919"/>
                </a:solidFill>
                <a:latin typeface="Gotham"/>
              </a:rPr>
              <a:t>Provide Insights to Management in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-9965724" y="-1383136"/>
            <a:ext cx="10994424" cy="10994424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8235786" y="2134560"/>
            <a:ext cx="1852800" cy="1813108"/>
          </a:xfrm>
          <a:custGeom>
            <a:avLst/>
            <a:gdLst/>
            <a:ahLst/>
            <a:cxnLst/>
            <a:rect l="l" t="t" r="r" b="b"/>
            <a:pathLst>
              <a:path w="1852800" h="1813108">
                <a:moveTo>
                  <a:pt x="0" y="0"/>
                </a:moveTo>
                <a:lnTo>
                  <a:pt x="1852800" y="0"/>
                </a:lnTo>
                <a:lnTo>
                  <a:pt x="1852800" y="1813108"/>
                </a:lnTo>
                <a:lnTo>
                  <a:pt x="0" y="181310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9" name="Freeform 19"/>
          <p:cNvSpPr/>
          <p:nvPr/>
        </p:nvSpPr>
        <p:spPr>
          <a:xfrm>
            <a:off x="5413028" y="2134560"/>
            <a:ext cx="1813108" cy="1813108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 w="47625" cap="rnd">
            <a:solidFill>
              <a:srgbClr val="04509B"/>
            </a:solidFill>
            <a:prstDash val="solid"/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20" name="TextBox 20"/>
          <p:cNvSpPr txBox="1"/>
          <p:nvPr/>
        </p:nvSpPr>
        <p:spPr>
          <a:xfrm>
            <a:off x="2649338" y="4824208"/>
            <a:ext cx="12984327" cy="13830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722"/>
              </a:lnSpc>
              <a:spcBef>
                <a:spcPct val="0"/>
              </a:spcBef>
            </a:pPr>
            <a:r>
              <a:rPr lang="en-US" sz="8373" spc="1172" dirty="0">
                <a:solidFill>
                  <a:srgbClr val="E56C37"/>
                </a:solidFill>
                <a:latin typeface="Gotham Bold"/>
              </a:rPr>
              <a:t>CONSUMER GOODS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28700" y="6293799"/>
            <a:ext cx="16230600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223">
                <a:solidFill>
                  <a:srgbClr val="191919"/>
                </a:solidFill>
                <a:latin typeface="Gotham"/>
              </a:rPr>
              <a:t>Domain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456923" y="7711768"/>
            <a:ext cx="13094642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420">
                <a:solidFill>
                  <a:srgbClr val="191919"/>
                </a:solidFill>
                <a:latin typeface="Gotham Bold"/>
              </a:rPr>
              <a:t>BY: </a:t>
            </a:r>
            <a:r>
              <a:rPr lang="en-US" sz="3000" spc="420">
                <a:solidFill>
                  <a:srgbClr val="191919"/>
                </a:solidFill>
                <a:latin typeface="Gotham"/>
              </a:rPr>
              <a:t>MOHD AKIF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35588" y="5318634"/>
            <a:ext cx="992463" cy="992463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</a:rPr>
                <a:t>6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77741" y="3315742"/>
            <a:ext cx="508158" cy="543805"/>
            <a:chOff x="0" y="0"/>
            <a:chExt cx="812800" cy="86981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3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77741" y="1982349"/>
            <a:ext cx="508158" cy="543805"/>
            <a:chOff x="0" y="0"/>
            <a:chExt cx="812800" cy="86981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77741" y="3983373"/>
            <a:ext cx="508158" cy="543805"/>
            <a:chOff x="0" y="0"/>
            <a:chExt cx="812800" cy="86981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4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77741" y="2648112"/>
            <a:ext cx="508158" cy="543805"/>
            <a:chOff x="0" y="0"/>
            <a:chExt cx="812800" cy="86981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2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977741" y="6425585"/>
            <a:ext cx="508158" cy="543805"/>
            <a:chOff x="0" y="0"/>
            <a:chExt cx="812800" cy="869819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7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977741" y="4651003"/>
            <a:ext cx="508158" cy="543805"/>
            <a:chOff x="0" y="0"/>
            <a:chExt cx="812800" cy="869819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5</a:t>
              </a: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977741" y="7093216"/>
            <a:ext cx="508158" cy="543805"/>
            <a:chOff x="0" y="0"/>
            <a:chExt cx="812800" cy="869819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8</a:t>
              </a:r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977741" y="7760846"/>
            <a:ext cx="508158" cy="543805"/>
            <a:chOff x="0" y="0"/>
            <a:chExt cx="812800" cy="869819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9</a:t>
              </a:r>
            </a:p>
          </p:txBody>
        </p:sp>
      </p:grpSp>
      <p:grpSp>
        <p:nvGrpSpPr>
          <p:cNvPr id="49" name="Group 47">
            <a:extLst>
              <a:ext uri="{FF2B5EF4-FFF2-40B4-BE49-F238E27FC236}">
                <a16:creationId xmlns:a16="http://schemas.microsoft.com/office/drawing/2014/main" id="{5B2A8C6B-2349-885C-D570-04DDAEA0E549}"/>
              </a:ext>
            </a:extLst>
          </p:cNvPr>
          <p:cNvGrpSpPr/>
          <p:nvPr/>
        </p:nvGrpSpPr>
        <p:grpSpPr>
          <a:xfrm>
            <a:off x="948234" y="8452647"/>
            <a:ext cx="508158" cy="543805"/>
            <a:chOff x="0" y="0"/>
            <a:chExt cx="812800" cy="869819"/>
          </a:xfrm>
        </p:grpSpPr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76FFD167-FAD8-0A57-64FB-B99FB9980B91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TextBox 49">
              <a:extLst>
                <a:ext uri="{FF2B5EF4-FFF2-40B4-BE49-F238E27FC236}">
                  <a16:creationId xmlns:a16="http://schemas.microsoft.com/office/drawing/2014/main" id="{6E517697-4D30-3165-0C72-364A4E35B482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</a:rPr>
                <a:t>10</a:t>
              </a:r>
            </a:p>
          </p:txBody>
        </p:sp>
      </p:grpSp>
      <p:sp>
        <p:nvSpPr>
          <p:cNvPr id="53" name="TextBox 33">
            <a:extLst>
              <a:ext uri="{FF2B5EF4-FFF2-40B4-BE49-F238E27FC236}">
                <a16:creationId xmlns:a16="http://schemas.microsoft.com/office/drawing/2014/main" id="{88024373-C31B-6F2E-3751-AC9D98D78932}"/>
              </a:ext>
            </a:extLst>
          </p:cNvPr>
          <p:cNvSpPr txBox="1"/>
          <p:nvPr/>
        </p:nvSpPr>
        <p:spPr>
          <a:xfrm>
            <a:off x="6858000" y="362631"/>
            <a:ext cx="6553200" cy="753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304"/>
              </a:lnSpc>
            </a:pPr>
            <a:r>
              <a:rPr lang="en-US" sz="4400" spc="324" dirty="0">
                <a:solidFill>
                  <a:srgbClr val="E56C37"/>
                </a:solidFill>
                <a:latin typeface="Gotham Bold"/>
              </a:rPr>
              <a:t>AD-HOC REQUESTS</a:t>
            </a:r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32BFDFDB-F2CF-A0BB-E3F2-5BAA595B2565}"/>
              </a:ext>
            </a:extLst>
          </p:cNvPr>
          <p:cNvSpPr/>
          <p:nvPr/>
        </p:nvSpPr>
        <p:spPr>
          <a:xfrm>
            <a:off x="16764000" y="621230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56" name="Picture 5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9D2B9491-E562-EEC9-A27B-D94AC75FC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495300"/>
            <a:ext cx="11963400" cy="3632031"/>
          </a:xfrm>
          <a:prstGeom prst="rect">
            <a:avLst/>
          </a:prstGeom>
        </p:spPr>
      </p:pic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59C572BD-08F8-CF85-69E7-8160B2E4A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423463"/>
              </p:ext>
            </p:extLst>
          </p:nvPr>
        </p:nvGraphicFramePr>
        <p:xfrm>
          <a:off x="3028434" y="4041297"/>
          <a:ext cx="5464147" cy="3814131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49347">
                  <a:extLst>
                    <a:ext uri="{9D8B030D-6E8A-4147-A177-3AD203B41FA5}">
                      <a16:colId xmlns:a16="http://schemas.microsoft.com/office/drawing/2014/main" val="430837613"/>
                    </a:ext>
                  </a:extLst>
                </a:gridCol>
                <a:gridCol w="2269328">
                  <a:extLst>
                    <a:ext uri="{9D8B030D-6E8A-4147-A177-3AD203B41FA5}">
                      <a16:colId xmlns:a16="http://schemas.microsoft.com/office/drawing/2014/main" val="3828913581"/>
                    </a:ext>
                  </a:extLst>
                </a:gridCol>
                <a:gridCol w="1845472">
                  <a:extLst>
                    <a:ext uri="{9D8B030D-6E8A-4147-A177-3AD203B41FA5}">
                      <a16:colId xmlns:a16="http://schemas.microsoft.com/office/drawing/2014/main" val="2767819218"/>
                    </a:ext>
                  </a:extLst>
                </a:gridCol>
              </a:tblGrid>
              <a:tr h="7422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Gotham Bold" panose="020B0604020202020204" charset="0"/>
                          <a:ea typeface="+mn-ea"/>
                          <a:cs typeface="Gotham Bold" panose="020B0604020202020204" charset="0"/>
                        </a:rPr>
                        <a:t>Customer Code</a:t>
                      </a:r>
                      <a:endParaRPr lang="en-IN" sz="1600" b="1" kern="1200" dirty="0">
                        <a:solidFill>
                          <a:schemeClr val="lt1"/>
                        </a:solidFill>
                        <a:latin typeface="Gotham Bold" panose="020B0604020202020204" charset="0"/>
                        <a:ea typeface="+mn-ea"/>
                        <a:cs typeface="Gotham Bol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Gotham Bold" panose="020B0604020202020204" charset="0"/>
                          <a:ea typeface="+mn-ea"/>
                          <a:cs typeface="Gotham Bold" panose="020B0604020202020204" charset="0"/>
                        </a:rPr>
                        <a:t>Customer</a:t>
                      </a:r>
                      <a:endParaRPr lang="en-IN" sz="1600" b="1" kern="1200" dirty="0">
                        <a:solidFill>
                          <a:schemeClr val="lt1"/>
                        </a:solidFill>
                        <a:latin typeface="Gotham Bold" panose="020B0604020202020204" charset="0"/>
                        <a:ea typeface="+mn-ea"/>
                        <a:cs typeface="Gotham Bol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Gotham Bold" panose="020B0604020202020204" charset="0"/>
                          <a:ea typeface="+mn-ea"/>
                          <a:cs typeface="Gotham Bold" panose="020B0604020202020204" charset="0"/>
                        </a:rPr>
                        <a:t>Avg Discount %</a:t>
                      </a:r>
                      <a:endParaRPr lang="en-IN" sz="1600" b="1" kern="1200" dirty="0">
                        <a:solidFill>
                          <a:schemeClr val="lt1"/>
                        </a:solidFill>
                        <a:latin typeface="Gotham Bold" panose="020B0604020202020204" charset="0"/>
                        <a:ea typeface="+mn-ea"/>
                        <a:cs typeface="Gotham Bold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1252614"/>
                  </a:ext>
                </a:extLst>
              </a:tr>
              <a:tr h="6143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90002009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Flipkart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30.83%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797784"/>
                  </a:ext>
                </a:extLst>
              </a:tr>
              <a:tr h="6143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90002006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Viveks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30.38%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804223"/>
                  </a:ext>
                </a:extLst>
              </a:tr>
              <a:tr h="6143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90002003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Ezone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30.28%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3042373"/>
                  </a:ext>
                </a:extLst>
              </a:tr>
              <a:tr h="6143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90002002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Croma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30.25%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048235"/>
                  </a:ext>
                </a:extLst>
              </a:tr>
              <a:tr h="6143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90002016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Amazon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29.33%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418312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FC20B1F7-D6A6-E40A-FD8B-398FE1729525}"/>
              </a:ext>
            </a:extLst>
          </p:cNvPr>
          <p:cNvSpPr txBox="1"/>
          <p:nvPr/>
        </p:nvSpPr>
        <p:spPr>
          <a:xfrm>
            <a:off x="3449650" y="8428604"/>
            <a:ext cx="12842561" cy="1135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otham" panose="020B0604020202020204" charset="0"/>
                <a:cs typeface="Gotham" panose="020B0604020202020204" charset="0"/>
              </a:rPr>
              <a:t>In the top 5 customers, </a:t>
            </a:r>
            <a:r>
              <a:rPr lang="en-US" sz="2400" dirty="0">
                <a:solidFill>
                  <a:srgbClr val="FD6220"/>
                </a:solidFill>
                <a:latin typeface="Gotham Bold" panose="020B0604020202020204" charset="0"/>
                <a:cs typeface="Gotham Bold" panose="020B0604020202020204" charset="0"/>
              </a:rPr>
              <a:t>Flipkart 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otham" panose="020B0604020202020204" charset="0"/>
                <a:cs typeface="Gotham" panose="020B0604020202020204" charset="0"/>
              </a:rPr>
              <a:t>had the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otham" panose="020B0604020202020204" charset="0"/>
                <a:cs typeface="Gotham" panose="020B0604020202020204" charset="0"/>
              </a:rPr>
              <a:t>highest 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otham" panose="020B0604020202020204" charset="0"/>
                <a:cs typeface="Gotham" panose="020B0604020202020204" charset="0"/>
              </a:rPr>
              <a:t>avg discount %, i.e., </a:t>
            </a:r>
            <a:r>
              <a:rPr lang="en-US" sz="2400" dirty="0">
                <a:solidFill>
                  <a:srgbClr val="FD6220"/>
                </a:solidFill>
                <a:latin typeface="Gotham Bold" panose="020B0604020202020204" charset="0"/>
                <a:cs typeface="Gotham Bold" panose="020B0604020202020204" charset="0"/>
              </a:rPr>
              <a:t>30.83%</a:t>
            </a:r>
            <a:r>
              <a:rPr lang="en-US" sz="2400" dirty="0">
                <a:solidFill>
                  <a:srgbClr val="FD6220"/>
                </a:solidFill>
                <a:latin typeface="Gotham" panose="020B0604020202020204" charset="0"/>
                <a:cs typeface="Gotham" panose="020B0604020202020204" charset="0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otham" panose="020B0604020202020204" charset="0"/>
                <a:cs typeface="Gotham" panose="020B0604020202020204" charset="0"/>
              </a:rPr>
              <a:t>while</a:t>
            </a:r>
            <a:r>
              <a:rPr lang="en-US" sz="2400" dirty="0">
                <a:solidFill>
                  <a:srgbClr val="FD6220"/>
                </a:solidFill>
                <a:latin typeface="Gotham Bold" panose="020B0604020202020204" charset="0"/>
                <a:cs typeface="Gotham Bold" panose="020B0604020202020204" charset="0"/>
              </a:rPr>
              <a:t> </a:t>
            </a:r>
            <a:r>
              <a:rPr lang="en-US" sz="2400" b="0" i="0" dirty="0">
                <a:solidFill>
                  <a:srgbClr val="FD6220"/>
                </a:solidFill>
                <a:effectLst/>
                <a:latin typeface="Gotham Bold" panose="020B0604020202020204" charset="0"/>
                <a:cs typeface="Gotham Bold" panose="020B0604020202020204" charset="0"/>
              </a:rPr>
              <a:t>Amazon</a:t>
            </a:r>
            <a:r>
              <a:rPr lang="en-US" sz="2400" dirty="0">
                <a:solidFill>
                  <a:srgbClr val="FD6220"/>
                </a:solidFill>
                <a:latin typeface="Gotham Bold" panose="020B0604020202020204" charset="0"/>
                <a:cs typeface="Gotham Bold" panose="020B0604020202020204" charset="0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otham" panose="020B0604020202020204" charset="0"/>
                <a:cs typeface="Gotham" panose="020B0604020202020204" charset="0"/>
              </a:rPr>
              <a:t>had the 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otham" panose="020B0604020202020204" charset="0"/>
                <a:cs typeface="Gotham" panose="020B0604020202020204" charset="0"/>
              </a:rPr>
              <a:t>lowest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otham" panose="020B0604020202020204" charset="0"/>
                <a:cs typeface="Gotham" panose="020B0604020202020204" charset="0"/>
              </a:rPr>
              <a:t> avg discount %, i.e.,</a:t>
            </a:r>
            <a:r>
              <a:rPr lang="en-US" sz="2400" dirty="0">
                <a:solidFill>
                  <a:srgbClr val="FD6220"/>
                </a:solidFill>
                <a:latin typeface="Gotham Bold" panose="020B0604020202020204" charset="0"/>
                <a:cs typeface="Gotham Bold" panose="020B0604020202020204" charset="0"/>
              </a:rPr>
              <a:t> 29.33%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otham" panose="020B0604020202020204" charset="0"/>
                <a:cs typeface="Gotham" panose="020B0604020202020204" charset="0"/>
              </a:rPr>
              <a:t>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Gotham" panose="020B0604020202020204" charset="0"/>
              <a:cs typeface="Gotham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DA6BF6-E6E3-2E46-AC3B-3E563DB388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2737" y="3893233"/>
            <a:ext cx="6068816" cy="416512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D97F71-3B55-8532-70A8-51CEAAD85DA4}"/>
              </a:ext>
            </a:extLst>
          </p:cNvPr>
          <p:cNvSpPr/>
          <p:nvPr/>
        </p:nvSpPr>
        <p:spPr>
          <a:xfrm>
            <a:off x="9180871" y="4027935"/>
            <a:ext cx="7132549" cy="3934415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6699AE31-DEDD-3C4A-22C1-F4EFE6D9BFC4}"/>
              </a:ext>
            </a:extLst>
          </p:cNvPr>
          <p:cNvGrpSpPr/>
          <p:nvPr/>
        </p:nvGrpSpPr>
        <p:grpSpPr>
          <a:xfrm>
            <a:off x="16992600" y="8724549"/>
            <a:ext cx="4648200" cy="4839375"/>
            <a:chOff x="0" y="0"/>
            <a:chExt cx="812800" cy="812800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C0717264-07A0-895A-4D68-E7FA2683B6D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56A76475-7FE0-406B-DC8F-81474AC7877D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9646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6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735588" y="5976927"/>
            <a:ext cx="992463" cy="992463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</a:rPr>
                <a:t>7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977741" y="3315742"/>
            <a:ext cx="508158" cy="543805"/>
            <a:chOff x="0" y="0"/>
            <a:chExt cx="812800" cy="869819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3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977741" y="1982349"/>
            <a:ext cx="508158" cy="543805"/>
            <a:chOff x="0" y="0"/>
            <a:chExt cx="812800" cy="86981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1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977741" y="3983373"/>
            <a:ext cx="508158" cy="543805"/>
            <a:chOff x="0" y="0"/>
            <a:chExt cx="812800" cy="869819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4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977741" y="2648112"/>
            <a:ext cx="508158" cy="543805"/>
            <a:chOff x="0" y="0"/>
            <a:chExt cx="812800" cy="869819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2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977741" y="5318634"/>
            <a:ext cx="508158" cy="543805"/>
            <a:chOff x="0" y="0"/>
            <a:chExt cx="812800" cy="869819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6</a:t>
              </a: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977741" y="4651003"/>
            <a:ext cx="508158" cy="543805"/>
            <a:chOff x="0" y="0"/>
            <a:chExt cx="812800" cy="869819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5</a:t>
              </a:r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977741" y="7093216"/>
            <a:ext cx="508158" cy="543805"/>
            <a:chOff x="0" y="0"/>
            <a:chExt cx="812800" cy="869819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8</a:t>
              </a: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977741" y="7760846"/>
            <a:ext cx="508158" cy="543805"/>
            <a:chOff x="0" y="0"/>
            <a:chExt cx="812800" cy="869819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9</a:t>
              </a:r>
            </a:p>
          </p:txBody>
        </p:sp>
      </p:grpSp>
      <p:grpSp>
        <p:nvGrpSpPr>
          <p:cNvPr id="49" name="Group 47">
            <a:extLst>
              <a:ext uri="{FF2B5EF4-FFF2-40B4-BE49-F238E27FC236}">
                <a16:creationId xmlns:a16="http://schemas.microsoft.com/office/drawing/2014/main" id="{97FCB26C-0C3E-028E-E2B3-4EEB2A0F2BC4}"/>
              </a:ext>
            </a:extLst>
          </p:cNvPr>
          <p:cNvGrpSpPr/>
          <p:nvPr/>
        </p:nvGrpSpPr>
        <p:grpSpPr>
          <a:xfrm>
            <a:off x="948234" y="8452647"/>
            <a:ext cx="508158" cy="543805"/>
            <a:chOff x="0" y="0"/>
            <a:chExt cx="812800" cy="869819"/>
          </a:xfrm>
        </p:grpSpPr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E2CACE87-0EBB-B14A-AA9E-8A2D912D5D8E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TextBox 49">
              <a:extLst>
                <a:ext uri="{FF2B5EF4-FFF2-40B4-BE49-F238E27FC236}">
                  <a16:creationId xmlns:a16="http://schemas.microsoft.com/office/drawing/2014/main" id="{59A4006A-5849-BC7C-6078-C1F8F955BBD1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</a:rPr>
                <a:t>10</a:t>
              </a:r>
            </a:p>
          </p:txBody>
        </p:sp>
      </p:grpSp>
      <p:sp>
        <p:nvSpPr>
          <p:cNvPr id="53" name="TextBox 33">
            <a:extLst>
              <a:ext uri="{FF2B5EF4-FFF2-40B4-BE49-F238E27FC236}">
                <a16:creationId xmlns:a16="http://schemas.microsoft.com/office/drawing/2014/main" id="{D385420C-FDEA-72DC-B8E3-06914F5DB019}"/>
              </a:ext>
            </a:extLst>
          </p:cNvPr>
          <p:cNvSpPr txBox="1"/>
          <p:nvPr/>
        </p:nvSpPr>
        <p:spPr>
          <a:xfrm>
            <a:off x="6858000" y="362631"/>
            <a:ext cx="6553200" cy="753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304"/>
              </a:lnSpc>
            </a:pPr>
            <a:r>
              <a:rPr lang="en-US" sz="4400" spc="324" dirty="0">
                <a:solidFill>
                  <a:srgbClr val="E56C37"/>
                </a:solidFill>
                <a:latin typeface="Gotham Bold"/>
              </a:rPr>
              <a:t>AD-HOC REQUESTS</a:t>
            </a:r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23E887C4-7400-B6F1-A6CF-80A5A710AB06}"/>
              </a:ext>
            </a:extLst>
          </p:cNvPr>
          <p:cNvSpPr/>
          <p:nvPr/>
        </p:nvSpPr>
        <p:spPr>
          <a:xfrm>
            <a:off x="16764000" y="621230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5" name="Group 2">
            <a:extLst>
              <a:ext uri="{FF2B5EF4-FFF2-40B4-BE49-F238E27FC236}">
                <a16:creationId xmlns:a16="http://schemas.microsoft.com/office/drawing/2014/main" id="{1FDDB485-4E1B-E7D9-84C0-7C045462B3DA}"/>
              </a:ext>
            </a:extLst>
          </p:cNvPr>
          <p:cNvGrpSpPr/>
          <p:nvPr/>
        </p:nvGrpSpPr>
        <p:grpSpPr>
          <a:xfrm>
            <a:off x="16992600" y="8724549"/>
            <a:ext cx="4648200" cy="4839375"/>
            <a:chOff x="0" y="0"/>
            <a:chExt cx="812800" cy="812800"/>
          </a:xfrm>
        </p:grpSpPr>
        <p:sp>
          <p:nvSpPr>
            <p:cNvPr id="56" name="Freeform 3">
              <a:extLst>
                <a:ext uri="{FF2B5EF4-FFF2-40B4-BE49-F238E27FC236}">
                  <a16:creationId xmlns:a16="http://schemas.microsoft.com/office/drawing/2014/main" id="{895EE886-E1BC-6781-4677-C04042F2C65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TextBox 4">
              <a:extLst>
                <a:ext uri="{FF2B5EF4-FFF2-40B4-BE49-F238E27FC236}">
                  <a16:creationId xmlns:a16="http://schemas.microsoft.com/office/drawing/2014/main" id="{0172AE82-F2AF-1C4D-02B3-1CDEC8C2906A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56A5A3D-D9CA-459E-8496-8A61D82221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29833"/>
            <a:ext cx="10861324" cy="34648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504933-B9A4-DF7B-6501-5FE200C7C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8043" y="3805227"/>
            <a:ext cx="12168149" cy="43434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0809F9-6F8F-43C3-3C8B-91CE5873D33B}"/>
              </a:ext>
            </a:extLst>
          </p:cNvPr>
          <p:cNvSpPr/>
          <p:nvPr/>
        </p:nvSpPr>
        <p:spPr>
          <a:xfrm>
            <a:off x="3750816" y="3619500"/>
            <a:ext cx="12562604" cy="4685151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49808A-D827-0EF6-1FBF-095F99AC2EDF}"/>
              </a:ext>
            </a:extLst>
          </p:cNvPr>
          <p:cNvSpPr txBox="1"/>
          <p:nvPr/>
        </p:nvSpPr>
        <p:spPr>
          <a:xfrm>
            <a:off x="3449650" y="8639261"/>
            <a:ext cx="13107182" cy="1135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Gotham" panose="020B0604020202020204" charset="0"/>
                <a:cs typeface="Gotham" panose="020B0604020202020204" charset="0"/>
              </a:rPr>
              <a:t>In </a:t>
            </a:r>
            <a:r>
              <a:rPr lang="en-US" sz="2400" b="0" i="0" dirty="0">
                <a:effectLst/>
                <a:latin typeface="Gotham" panose="020B0604020202020204" charset="0"/>
                <a:cs typeface="Gotham" panose="020B0604020202020204" charset="0"/>
              </a:rPr>
              <a:t>2020, </a:t>
            </a:r>
            <a:r>
              <a:rPr lang="en-US" sz="2400" b="0" i="0" dirty="0">
                <a:solidFill>
                  <a:srgbClr val="FD6220"/>
                </a:solidFill>
                <a:effectLst/>
                <a:latin typeface="Gotham Bold" panose="020B0604020202020204" charset="0"/>
                <a:cs typeface="Gotham Bold" panose="020B0604020202020204" charset="0"/>
              </a:rPr>
              <a:t>November</a:t>
            </a:r>
            <a:r>
              <a:rPr lang="en-US" sz="2400" b="0" i="0" dirty="0">
                <a:effectLst/>
                <a:latin typeface="Gotham" panose="020B0604020202020204" charset="0"/>
                <a:cs typeface="Gotham" panose="020B0604020202020204" charset="0"/>
              </a:rPr>
              <a:t> was the high performing month while </a:t>
            </a:r>
            <a:r>
              <a:rPr lang="en-US" sz="2400" b="0" i="0" dirty="0">
                <a:solidFill>
                  <a:srgbClr val="FD6220"/>
                </a:solidFill>
                <a:effectLst/>
                <a:latin typeface="Gotham Bold" panose="020B0604020202020204" charset="0"/>
                <a:cs typeface="Gotham Bold" panose="020B0604020202020204" charset="0"/>
              </a:rPr>
              <a:t>March</a:t>
            </a:r>
            <a:r>
              <a:rPr lang="en-US" sz="2400" b="0" i="0" dirty="0">
                <a:effectLst/>
                <a:latin typeface="Gotham" panose="020B0604020202020204" charset="0"/>
                <a:cs typeface="Gotham" panose="020B0604020202020204" charset="0"/>
              </a:rPr>
              <a:t> was </a:t>
            </a:r>
            <a:r>
              <a:rPr lang="en-US" sz="2400" dirty="0">
                <a:latin typeface="Gotham" panose="020B0604020202020204" charset="0"/>
                <a:cs typeface="Gotham" panose="020B0604020202020204" charset="0"/>
              </a:rPr>
              <a:t>its vice-versa.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latin typeface="Gotham" panose="020B0604020202020204" charset="0"/>
                <a:cs typeface="Gotham" panose="020B0604020202020204" charset="0"/>
              </a:rPr>
              <a:t>In </a:t>
            </a:r>
            <a:r>
              <a:rPr lang="en-US" sz="2400" b="0" i="0" dirty="0">
                <a:effectLst/>
                <a:latin typeface="Gotham" panose="020B0604020202020204" charset="0"/>
                <a:cs typeface="Gotham" panose="020B0604020202020204" charset="0"/>
              </a:rPr>
              <a:t>2021, </a:t>
            </a:r>
            <a:r>
              <a:rPr lang="en-US" sz="2400" i="0" dirty="0">
                <a:solidFill>
                  <a:srgbClr val="FD6220"/>
                </a:solidFill>
                <a:effectLst/>
                <a:latin typeface="Gotham Bold" panose="020B0604020202020204" charset="0"/>
                <a:cs typeface="Gotham Bold" panose="020B0604020202020204" charset="0"/>
              </a:rPr>
              <a:t>November</a:t>
            </a:r>
            <a:r>
              <a:rPr lang="en-US" sz="2400" b="0" i="0" dirty="0">
                <a:effectLst/>
                <a:latin typeface="Gotham" panose="020B0604020202020204" charset="0"/>
                <a:cs typeface="Gotham" panose="020B0604020202020204" charset="0"/>
              </a:rPr>
              <a:t> was the high performing month while </a:t>
            </a:r>
            <a:r>
              <a:rPr lang="en-US" sz="2400" b="0" i="0" dirty="0">
                <a:solidFill>
                  <a:srgbClr val="FD6220"/>
                </a:solidFill>
                <a:effectLst/>
                <a:latin typeface="Gotham Bold" panose="020B0604020202020204" charset="0"/>
                <a:cs typeface="Gotham Bold" panose="020B0604020202020204" charset="0"/>
              </a:rPr>
              <a:t>April</a:t>
            </a:r>
            <a:r>
              <a:rPr lang="en-US" sz="2400" b="0" i="0" dirty="0">
                <a:effectLst/>
                <a:latin typeface="Gotham" panose="020B0604020202020204" charset="0"/>
                <a:cs typeface="Gotham" panose="020B0604020202020204" charset="0"/>
              </a:rPr>
              <a:t> was </a:t>
            </a:r>
            <a:r>
              <a:rPr lang="en-US" sz="2400" dirty="0">
                <a:latin typeface="Gotham" panose="020B0604020202020204" charset="0"/>
                <a:cs typeface="Gotham" panose="020B0604020202020204" charset="0"/>
              </a:rPr>
              <a:t>its vice-versa.</a:t>
            </a:r>
            <a:endParaRPr lang="en-US" sz="2400" b="0" i="0" dirty="0">
              <a:effectLst/>
              <a:latin typeface="Gotham" panose="020B0604020202020204" charset="0"/>
              <a:cs typeface="Gotha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787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6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735588" y="5976927"/>
            <a:ext cx="992463" cy="992463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</a:rPr>
                <a:t>7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977741" y="3315742"/>
            <a:ext cx="508158" cy="543805"/>
            <a:chOff x="0" y="0"/>
            <a:chExt cx="812800" cy="869819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3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977741" y="1982349"/>
            <a:ext cx="508158" cy="543805"/>
            <a:chOff x="0" y="0"/>
            <a:chExt cx="812800" cy="86981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1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977741" y="3983373"/>
            <a:ext cx="508158" cy="543805"/>
            <a:chOff x="0" y="0"/>
            <a:chExt cx="812800" cy="869819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4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977741" y="2648112"/>
            <a:ext cx="508158" cy="543805"/>
            <a:chOff x="0" y="0"/>
            <a:chExt cx="812800" cy="869819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2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977741" y="5318634"/>
            <a:ext cx="508158" cy="543805"/>
            <a:chOff x="0" y="0"/>
            <a:chExt cx="812800" cy="869819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6</a:t>
              </a: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977741" y="4651003"/>
            <a:ext cx="508158" cy="543805"/>
            <a:chOff x="0" y="0"/>
            <a:chExt cx="812800" cy="869819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5</a:t>
              </a:r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977741" y="7093216"/>
            <a:ext cx="508158" cy="543805"/>
            <a:chOff x="0" y="0"/>
            <a:chExt cx="812800" cy="869819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8</a:t>
              </a: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977741" y="7760846"/>
            <a:ext cx="508158" cy="543805"/>
            <a:chOff x="0" y="0"/>
            <a:chExt cx="812800" cy="869819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9</a:t>
              </a:r>
            </a:p>
          </p:txBody>
        </p:sp>
      </p:grpSp>
      <p:grpSp>
        <p:nvGrpSpPr>
          <p:cNvPr id="49" name="Group 47">
            <a:extLst>
              <a:ext uri="{FF2B5EF4-FFF2-40B4-BE49-F238E27FC236}">
                <a16:creationId xmlns:a16="http://schemas.microsoft.com/office/drawing/2014/main" id="{97FCB26C-0C3E-028E-E2B3-4EEB2A0F2BC4}"/>
              </a:ext>
            </a:extLst>
          </p:cNvPr>
          <p:cNvGrpSpPr/>
          <p:nvPr/>
        </p:nvGrpSpPr>
        <p:grpSpPr>
          <a:xfrm>
            <a:off x="948234" y="8452647"/>
            <a:ext cx="508158" cy="543805"/>
            <a:chOff x="0" y="0"/>
            <a:chExt cx="812800" cy="869819"/>
          </a:xfrm>
        </p:grpSpPr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E2CACE87-0EBB-B14A-AA9E-8A2D912D5D8E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TextBox 49">
              <a:extLst>
                <a:ext uri="{FF2B5EF4-FFF2-40B4-BE49-F238E27FC236}">
                  <a16:creationId xmlns:a16="http://schemas.microsoft.com/office/drawing/2014/main" id="{59A4006A-5849-BC7C-6078-C1F8F955BBD1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</a:rPr>
                <a:t>10</a:t>
              </a:r>
            </a:p>
          </p:txBody>
        </p:sp>
      </p:grpSp>
      <p:sp>
        <p:nvSpPr>
          <p:cNvPr id="53" name="TextBox 33">
            <a:extLst>
              <a:ext uri="{FF2B5EF4-FFF2-40B4-BE49-F238E27FC236}">
                <a16:creationId xmlns:a16="http://schemas.microsoft.com/office/drawing/2014/main" id="{D385420C-FDEA-72DC-B8E3-06914F5DB019}"/>
              </a:ext>
            </a:extLst>
          </p:cNvPr>
          <p:cNvSpPr txBox="1"/>
          <p:nvPr/>
        </p:nvSpPr>
        <p:spPr>
          <a:xfrm>
            <a:off x="6858000" y="362631"/>
            <a:ext cx="6553200" cy="753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304"/>
              </a:lnSpc>
            </a:pPr>
            <a:r>
              <a:rPr lang="en-US" sz="4400" spc="324" dirty="0">
                <a:solidFill>
                  <a:srgbClr val="E56C37"/>
                </a:solidFill>
                <a:latin typeface="Gotham Bold"/>
              </a:rPr>
              <a:t>AD-HOC REQUESTS</a:t>
            </a:r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23E887C4-7400-B6F1-A6CF-80A5A710AB06}"/>
              </a:ext>
            </a:extLst>
          </p:cNvPr>
          <p:cNvSpPr/>
          <p:nvPr/>
        </p:nvSpPr>
        <p:spPr>
          <a:xfrm>
            <a:off x="16764000" y="621230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56A5A3D-D9CA-459E-8496-8A61D82221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29833"/>
            <a:ext cx="10861324" cy="3464876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F5666C-DDF6-3956-8434-41223A79E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091397"/>
              </p:ext>
            </p:extLst>
          </p:nvPr>
        </p:nvGraphicFramePr>
        <p:xfrm>
          <a:off x="4094337" y="3774537"/>
          <a:ext cx="5527325" cy="579762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  <a:tableStyleId>{08FB837D-C827-4EFA-A057-4D05807E0F7C}</a:tableStyleId>
              </a:tblPr>
              <a:tblGrid>
                <a:gridCol w="1914008">
                  <a:extLst>
                    <a:ext uri="{9D8B030D-6E8A-4147-A177-3AD203B41FA5}">
                      <a16:colId xmlns:a16="http://schemas.microsoft.com/office/drawing/2014/main" val="430837613"/>
                    </a:ext>
                  </a:extLst>
                </a:gridCol>
                <a:gridCol w="1096410">
                  <a:extLst>
                    <a:ext uri="{9D8B030D-6E8A-4147-A177-3AD203B41FA5}">
                      <a16:colId xmlns:a16="http://schemas.microsoft.com/office/drawing/2014/main" val="3828913581"/>
                    </a:ext>
                  </a:extLst>
                </a:gridCol>
                <a:gridCol w="2516907">
                  <a:extLst>
                    <a:ext uri="{9D8B030D-6E8A-4147-A177-3AD203B41FA5}">
                      <a16:colId xmlns:a16="http://schemas.microsoft.com/office/drawing/2014/main" val="58758666"/>
                    </a:ext>
                  </a:extLst>
                </a:gridCol>
              </a:tblGrid>
              <a:tr h="742379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Gotham Bold" panose="020B0604020202020204" charset="0"/>
                          <a:cs typeface="Gotham Bold" panose="020B0604020202020204" charset="0"/>
                        </a:rPr>
                        <a:t>Month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Gotham Bold" panose="020B0604020202020204" charset="0"/>
                          <a:cs typeface="Gotham Bold" panose="020B0604020202020204" charset="0"/>
                        </a:rPr>
                        <a:t>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Gotham Bold" panose="020B0604020202020204" charset="0"/>
                          <a:cs typeface="Gotham Bold" panose="020B0604020202020204" charset="0"/>
                        </a:rPr>
                        <a:t>Gross Sales Amount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252614"/>
                  </a:ext>
                </a:extLst>
              </a:tr>
              <a:tr h="388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September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2020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9.09M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340130"/>
                  </a:ext>
                </a:extLst>
              </a:tr>
              <a:tr h="388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October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2020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10.38M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797784"/>
                  </a:ext>
                </a:extLst>
              </a:tr>
              <a:tr h="388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November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2020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15.23M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804223"/>
                  </a:ext>
                </a:extLst>
              </a:tr>
              <a:tr h="388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December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2020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9.76M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042373"/>
                  </a:ext>
                </a:extLst>
              </a:tr>
              <a:tr h="388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January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2020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9.58M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48235"/>
                  </a:ext>
                </a:extLst>
              </a:tr>
              <a:tr h="388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February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2020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8.08M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289792"/>
                  </a:ext>
                </a:extLst>
              </a:tr>
              <a:tr h="388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March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2020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0.77M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071988"/>
                  </a:ext>
                </a:extLst>
              </a:tr>
              <a:tr h="388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April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2020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0.80M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499840"/>
                  </a:ext>
                </a:extLst>
              </a:tr>
              <a:tr h="388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May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2020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1.59M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708094"/>
                  </a:ext>
                </a:extLst>
              </a:tr>
              <a:tr h="388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June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2020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3.43M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666069"/>
                  </a:ext>
                </a:extLst>
              </a:tr>
              <a:tr h="388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July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2020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5.15M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625916"/>
                  </a:ext>
                </a:extLst>
              </a:tr>
              <a:tr h="388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August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2020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5.64M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155407"/>
                  </a:ext>
                </a:extLst>
              </a:tr>
              <a:tr h="388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Gotham Bold" panose="020B0604020202020204" charset="0"/>
                          <a:ea typeface="+mn-ea"/>
                          <a:cs typeface="Gotham Bold" panose="020B0604020202020204" charset="0"/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kern="1200" dirty="0">
                        <a:solidFill>
                          <a:schemeClr val="dk1"/>
                        </a:solidFill>
                        <a:latin typeface="Gotham" panose="020B0604020202020204" charset="0"/>
                        <a:ea typeface="+mn-ea"/>
                        <a:cs typeface="Gotha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Gotham Bold" panose="020B0604020202020204" charset="0"/>
                          <a:ea typeface="+mn-ea"/>
                          <a:cs typeface="Gotham Bold" panose="020B0604020202020204" charset="0"/>
                        </a:rPr>
                        <a:t>79.5M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8695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4B8154-32CC-9ADF-F1B7-C43BF1979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62321"/>
              </p:ext>
            </p:extLst>
          </p:nvPr>
        </p:nvGraphicFramePr>
        <p:xfrm>
          <a:off x="10057968" y="3774537"/>
          <a:ext cx="5527325" cy="579762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  <a:tableStyleId>{08FB837D-C827-4EFA-A057-4D05807E0F7C}</a:tableStyleId>
              </a:tblPr>
              <a:tblGrid>
                <a:gridCol w="1914008">
                  <a:extLst>
                    <a:ext uri="{9D8B030D-6E8A-4147-A177-3AD203B41FA5}">
                      <a16:colId xmlns:a16="http://schemas.microsoft.com/office/drawing/2014/main" val="430837613"/>
                    </a:ext>
                  </a:extLst>
                </a:gridCol>
                <a:gridCol w="1096410">
                  <a:extLst>
                    <a:ext uri="{9D8B030D-6E8A-4147-A177-3AD203B41FA5}">
                      <a16:colId xmlns:a16="http://schemas.microsoft.com/office/drawing/2014/main" val="3828913581"/>
                    </a:ext>
                  </a:extLst>
                </a:gridCol>
                <a:gridCol w="2516907">
                  <a:extLst>
                    <a:ext uri="{9D8B030D-6E8A-4147-A177-3AD203B41FA5}">
                      <a16:colId xmlns:a16="http://schemas.microsoft.com/office/drawing/2014/main" val="58758666"/>
                    </a:ext>
                  </a:extLst>
                </a:gridCol>
              </a:tblGrid>
              <a:tr h="742379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Gotham Bold" panose="020B0604020202020204" charset="0"/>
                          <a:cs typeface="Gotham Bold" panose="020B0604020202020204" charset="0"/>
                        </a:rPr>
                        <a:t>Month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Gotham Bold" panose="020B0604020202020204" charset="0"/>
                          <a:cs typeface="Gotham Bold" panose="020B0604020202020204" charset="0"/>
                        </a:rPr>
                        <a:t>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Gotham Bold" panose="020B0604020202020204" charset="0"/>
                          <a:cs typeface="Gotham Bold" panose="020B0604020202020204" charset="0"/>
                        </a:rPr>
                        <a:t>Gross Sales Amount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252614"/>
                  </a:ext>
                </a:extLst>
              </a:tr>
              <a:tr h="388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September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19.53M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340130"/>
                  </a:ext>
                </a:extLst>
              </a:tr>
              <a:tr h="388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October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21.02M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797784"/>
                  </a:ext>
                </a:extLst>
              </a:tr>
              <a:tr h="388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November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32.25M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804223"/>
                  </a:ext>
                </a:extLst>
              </a:tr>
              <a:tr h="388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December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20.41M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042373"/>
                  </a:ext>
                </a:extLst>
              </a:tr>
              <a:tr h="388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January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19.57M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48235"/>
                  </a:ext>
                </a:extLst>
              </a:tr>
              <a:tr h="388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February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15.99M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289792"/>
                  </a:ext>
                </a:extLst>
              </a:tr>
              <a:tr h="388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March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19.15M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071988"/>
                  </a:ext>
                </a:extLst>
              </a:tr>
              <a:tr h="388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April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11.48M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499840"/>
                  </a:ext>
                </a:extLst>
              </a:tr>
              <a:tr h="388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May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19.20M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708094"/>
                  </a:ext>
                </a:extLst>
              </a:tr>
              <a:tr h="388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June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15.46M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666069"/>
                  </a:ext>
                </a:extLst>
              </a:tr>
              <a:tr h="388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July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19.04M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625916"/>
                  </a:ext>
                </a:extLst>
              </a:tr>
              <a:tr h="388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August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11.32M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155407"/>
                  </a:ext>
                </a:extLst>
              </a:tr>
              <a:tr h="388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Gotham Bold" panose="020B0604020202020204" charset="0"/>
                          <a:ea typeface="+mn-ea"/>
                          <a:cs typeface="Gotham Bold" panose="020B0604020202020204" charset="0"/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kern="1200" dirty="0">
                        <a:solidFill>
                          <a:schemeClr val="dk1"/>
                        </a:solidFill>
                        <a:latin typeface="Gotham" panose="020B0604020202020204" charset="0"/>
                        <a:ea typeface="+mn-ea"/>
                        <a:cs typeface="Gotha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Gotham Bold" panose="020B0604020202020204" charset="0"/>
                          <a:ea typeface="+mn-ea"/>
                          <a:cs typeface="Gotham Bold" panose="020B0604020202020204" charset="0"/>
                        </a:rPr>
                        <a:t>224.42M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86956"/>
                  </a:ext>
                </a:extLst>
              </a:tr>
            </a:tbl>
          </a:graphicData>
        </a:graphic>
      </p:graphicFrame>
      <p:grpSp>
        <p:nvGrpSpPr>
          <p:cNvPr id="6" name="Group 2">
            <a:extLst>
              <a:ext uri="{FF2B5EF4-FFF2-40B4-BE49-F238E27FC236}">
                <a16:creationId xmlns:a16="http://schemas.microsoft.com/office/drawing/2014/main" id="{8049153C-A43B-2C8F-6348-FBDA56EBB8AE}"/>
              </a:ext>
            </a:extLst>
          </p:cNvPr>
          <p:cNvGrpSpPr/>
          <p:nvPr/>
        </p:nvGrpSpPr>
        <p:grpSpPr>
          <a:xfrm>
            <a:off x="16992600" y="8724549"/>
            <a:ext cx="4648200" cy="4839375"/>
            <a:chOff x="0" y="0"/>
            <a:chExt cx="812800" cy="812800"/>
          </a:xfrm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9B25470E-1595-C654-02EF-7C9F17BE9E6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5E346700-BE95-E751-3AFF-D404E8DE1E97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735588" y="6653894"/>
            <a:ext cx="992463" cy="992463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</a:rPr>
                <a:t>8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77741" y="3315742"/>
            <a:ext cx="508158" cy="543805"/>
            <a:chOff x="0" y="0"/>
            <a:chExt cx="812800" cy="86981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3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77741" y="1982349"/>
            <a:ext cx="508158" cy="543805"/>
            <a:chOff x="0" y="0"/>
            <a:chExt cx="812800" cy="86981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1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77741" y="3983373"/>
            <a:ext cx="508158" cy="543805"/>
            <a:chOff x="0" y="0"/>
            <a:chExt cx="812800" cy="86981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4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77741" y="2648112"/>
            <a:ext cx="508158" cy="543805"/>
            <a:chOff x="0" y="0"/>
            <a:chExt cx="812800" cy="86981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2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977741" y="5318634"/>
            <a:ext cx="508158" cy="543805"/>
            <a:chOff x="0" y="0"/>
            <a:chExt cx="812800" cy="869819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6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977741" y="4651003"/>
            <a:ext cx="508158" cy="543805"/>
            <a:chOff x="0" y="0"/>
            <a:chExt cx="812800" cy="86981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5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977741" y="5986264"/>
            <a:ext cx="508158" cy="543805"/>
            <a:chOff x="0" y="0"/>
            <a:chExt cx="812800" cy="869819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7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977741" y="7760846"/>
            <a:ext cx="508158" cy="543805"/>
            <a:chOff x="0" y="0"/>
            <a:chExt cx="812800" cy="869819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9</a:t>
              </a:r>
            </a:p>
          </p:txBody>
        </p:sp>
      </p:grpSp>
      <p:grpSp>
        <p:nvGrpSpPr>
          <p:cNvPr id="49" name="Group 47">
            <a:extLst>
              <a:ext uri="{FF2B5EF4-FFF2-40B4-BE49-F238E27FC236}">
                <a16:creationId xmlns:a16="http://schemas.microsoft.com/office/drawing/2014/main" id="{6FE57769-EC13-845A-6FE9-3A915F86A0A0}"/>
              </a:ext>
            </a:extLst>
          </p:cNvPr>
          <p:cNvGrpSpPr/>
          <p:nvPr/>
        </p:nvGrpSpPr>
        <p:grpSpPr>
          <a:xfrm>
            <a:off x="948234" y="8452647"/>
            <a:ext cx="508158" cy="543805"/>
            <a:chOff x="0" y="0"/>
            <a:chExt cx="812800" cy="869819"/>
          </a:xfrm>
        </p:grpSpPr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6777E67D-04CA-AD8A-74EF-05E2A263C7DB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TextBox 49">
              <a:extLst>
                <a:ext uri="{FF2B5EF4-FFF2-40B4-BE49-F238E27FC236}">
                  <a16:creationId xmlns:a16="http://schemas.microsoft.com/office/drawing/2014/main" id="{D3377783-E1A7-25EC-639F-45BE800EC0F7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</a:rPr>
                <a:t>10</a:t>
              </a:r>
            </a:p>
          </p:txBody>
        </p:sp>
      </p:grpSp>
      <p:sp>
        <p:nvSpPr>
          <p:cNvPr id="53" name="TextBox 33">
            <a:extLst>
              <a:ext uri="{FF2B5EF4-FFF2-40B4-BE49-F238E27FC236}">
                <a16:creationId xmlns:a16="http://schemas.microsoft.com/office/drawing/2014/main" id="{1B67F70E-B7E6-0D1E-1EC7-125F2D1F78EF}"/>
              </a:ext>
            </a:extLst>
          </p:cNvPr>
          <p:cNvSpPr txBox="1"/>
          <p:nvPr/>
        </p:nvSpPr>
        <p:spPr>
          <a:xfrm>
            <a:off x="6858000" y="362631"/>
            <a:ext cx="6553200" cy="753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304"/>
              </a:lnSpc>
            </a:pPr>
            <a:r>
              <a:rPr lang="en-US" sz="4400" spc="324" dirty="0">
                <a:solidFill>
                  <a:srgbClr val="E56C37"/>
                </a:solidFill>
                <a:latin typeface="Gotham Bold"/>
              </a:rPr>
              <a:t>AD-HOC REQUESTS</a:t>
            </a:r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63ED8F50-8A69-31CE-F456-95A78444A903}"/>
              </a:ext>
            </a:extLst>
          </p:cNvPr>
          <p:cNvSpPr/>
          <p:nvPr/>
        </p:nvSpPr>
        <p:spPr>
          <a:xfrm>
            <a:off x="16764000" y="621230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413115-DFF5-F17F-A2A3-25B487FF1B4E}"/>
              </a:ext>
            </a:extLst>
          </p:cNvPr>
          <p:cNvSpPr txBox="1"/>
          <p:nvPr/>
        </p:nvSpPr>
        <p:spPr>
          <a:xfrm>
            <a:off x="7663630" y="5096499"/>
            <a:ext cx="327958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rgbClr val="FD62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70,05,619</a:t>
            </a:r>
          </a:p>
          <a:p>
            <a:pPr algn="ctr"/>
            <a:r>
              <a:rPr lang="en-I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Q1</a:t>
            </a:r>
          </a:p>
        </p:txBody>
      </p:sp>
      <p:pic>
        <p:nvPicPr>
          <p:cNvPr id="35" name="Picture 34" descr="A screen shot of a computer&#10;&#10;Description automatically generated">
            <a:extLst>
              <a:ext uri="{FF2B5EF4-FFF2-40B4-BE49-F238E27FC236}">
                <a16:creationId xmlns:a16="http://schemas.microsoft.com/office/drawing/2014/main" id="{050AE39A-FAFB-4EE9-A1F2-0DA390DA00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292" y="670073"/>
            <a:ext cx="9401175" cy="2896955"/>
          </a:xfrm>
          <a:prstGeom prst="rect">
            <a:avLst/>
          </a:prstGeom>
        </p:spPr>
      </p:pic>
      <p:grpSp>
        <p:nvGrpSpPr>
          <p:cNvPr id="36" name="Group 2">
            <a:extLst>
              <a:ext uri="{FF2B5EF4-FFF2-40B4-BE49-F238E27FC236}">
                <a16:creationId xmlns:a16="http://schemas.microsoft.com/office/drawing/2014/main" id="{04BE7546-C45C-AD30-D954-B9A5663487A0}"/>
              </a:ext>
            </a:extLst>
          </p:cNvPr>
          <p:cNvGrpSpPr/>
          <p:nvPr/>
        </p:nvGrpSpPr>
        <p:grpSpPr>
          <a:xfrm>
            <a:off x="16992600" y="8724549"/>
            <a:ext cx="4648200" cy="4839375"/>
            <a:chOff x="0" y="0"/>
            <a:chExt cx="812800" cy="812800"/>
          </a:xfrm>
        </p:grpSpPr>
        <p:sp>
          <p:nvSpPr>
            <p:cNvPr id="37" name="Freeform 3">
              <a:extLst>
                <a:ext uri="{FF2B5EF4-FFF2-40B4-BE49-F238E27FC236}">
                  <a16:creationId xmlns:a16="http://schemas.microsoft.com/office/drawing/2014/main" id="{ED764BF2-DA4A-EF41-1EBE-275F5FCEB81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TextBox 4">
              <a:extLst>
                <a:ext uri="{FF2B5EF4-FFF2-40B4-BE49-F238E27FC236}">
                  <a16:creationId xmlns:a16="http://schemas.microsoft.com/office/drawing/2014/main" id="{944DBAC8-7803-0FCD-F193-FBFAAC248BDE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97E6519-25B1-2672-B04A-AC1BB9AED291}"/>
              </a:ext>
            </a:extLst>
          </p:cNvPr>
          <p:cNvSpPr/>
          <p:nvPr/>
        </p:nvSpPr>
        <p:spPr>
          <a:xfrm>
            <a:off x="7474621" y="4902869"/>
            <a:ext cx="3657601" cy="1606922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ECA27B67-E92F-C0DD-0663-3FBBC7E37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823919"/>
              </p:ext>
            </p:extLst>
          </p:nvPr>
        </p:nvGraphicFramePr>
        <p:xfrm>
          <a:off x="3368954" y="3814997"/>
          <a:ext cx="3618675" cy="369070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49347">
                  <a:extLst>
                    <a:ext uri="{9D8B030D-6E8A-4147-A177-3AD203B41FA5}">
                      <a16:colId xmlns:a16="http://schemas.microsoft.com/office/drawing/2014/main" val="430837613"/>
                    </a:ext>
                  </a:extLst>
                </a:gridCol>
                <a:gridCol w="2269328">
                  <a:extLst>
                    <a:ext uri="{9D8B030D-6E8A-4147-A177-3AD203B41FA5}">
                      <a16:colId xmlns:a16="http://schemas.microsoft.com/office/drawing/2014/main" val="3828913581"/>
                    </a:ext>
                  </a:extLst>
                </a:gridCol>
              </a:tblGrid>
              <a:tr h="85608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Gotham Bold" panose="020B0604020202020204" charset="0"/>
                          <a:ea typeface="+mn-ea"/>
                          <a:cs typeface="Gotham Bold" panose="020B0604020202020204" charset="0"/>
                        </a:rPr>
                        <a:t>Quarter</a:t>
                      </a:r>
                      <a:endParaRPr lang="en-IN" sz="1600" b="1" kern="1200" dirty="0">
                        <a:solidFill>
                          <a:schemeClr val="lt1"/>
                        </a:solidFill>
                        <a:latin typeface="Gotham Bold" panose="020B0604020202020204" charset="0"/>
                        <a:ea typeface="+mn-ea"/>
                        <a:cs typeface="Gotham Bol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Gotham Bold" panose="020B0604020202020204" charset="0"/>
                          <a:ea typeface="+mn-ea"/>
                          <a:cs typeface="Gotham Bold" panose="020B0604020202020204" charset="0"/>
                        </a:rPr>
                        <a:t>Total Quantity Sold</a:t>
                      </a:r>
                      <a:endParaRPr lang="en-IN" sz="1600" b="1" kern="1200" dirty="0">
                        <a:solidFill>
                          <a:schemeClr val="lt1"/>
                        </a:solidFill>
                        <a:latin typeface="Gotham Bold" panose="020B0604020202020204" charset="0"/>
                        <a:ea typeface="+mn-ea"/>
                        <a:cs typeface="Gotham Bold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1252614"/>
                  </a:ext>
                </a:extLst>
              </a:tr>
              <a:tr h="7086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70,05,619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797784"/>
                  </a:ext>
                </a:extLst>
              </a:tr>
              <a:tr h="7086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66,49,642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804223"/>
                  </a:ext>
                </a:extLst>
              </a:tr>
              <a:tr h="7086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50,42,541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3042373"/>
                  </a:ext>
                </a:extLst>
              </a:tr>
              <a:tr h="7086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Q4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20,75,087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048235"/>
                  </a:ext>
                </a:extLst>
              </a:tr>
            </a:tbl>
          </a:graphicData>
        </a:graphic>
      </p:graphicFrame>
      <p:pic>
        <p:nvPicPr>
          <p:cNvPr id="42" name="Picture 41">
            <a:extLst>
              <a:ext uri="{FF2B5EF4-FFF2-40B4-BE49-F238E27FC236}">
                <a16:creationId xmlns:a16="http://schemas.microsoft.com/office/drawing/2014/main" id="{ADE10839-2874-AA7F-CFF3-B6FAE8A82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9215" y="3956572"/>
            <a:ext cx="5144785" cy="3549128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4A9558C-1B2F-1F9C-2210-A376B52B6391}"/>
              </a:ext>
            </a:extLst>
          </p:cNvPr>
          <p:cNvSpPr/>
          <p:nvPr/>
        </p:nvSpPr>
        <p:spPr>
          <a:xfrm>
            <a:off x="11619215" y="3814996"/>
            <a:ext cx="5144785" cy="3690703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457B6D-F682-9F22-F701-C2DA589E6BEE}"/>
              </a:ext>
            </a:extLst>
          </p:cNvPr>
          <p:cNvSpPr txBox="1"/>
          <p:nvPr/>
        </p:nvSpPr>
        <p:spPr>
          <a:xfrm>
            <a:off x="3417407" y="8654620"/>
            <a:ext cx="12922943" cy="581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Gotham" panose="020B0604020202020204" charset="0"/>
                <a:cs typeface="Gotham" panose="020B0604020202020204" charset="0"/>
              </a:rPr>
              <a:t>The </a:t>
            </a:r>
            <a:r>
              <a:rPr lang="en-US" sz="2400" dirty="0">
                <a:solidFill>
                  <a:srgbClr val="FD6220"/>
                </a:solidFill>
                <a:latin typeface="Gotham Bold" panose="020B0604020202020204" charset="0"/>
                <a:cs typeface="Gotham Bold" panose="020B0604020202020204" charset="0"/>
              </a:rPr>
              <a:t>maximum</a:t>
            </a:r>
            <a:r>
              <a:rPr lang="en-US" sz="2400" dirty="0">
                <a:latin typeface="Gotham" panose="020B0604020202020204" charset="0"/>
                <a:cs typeface="Gotham" panose="020B0604020202020204" charset="0"/>
              </a:rPr>
              <a:t> quantity was sold in </a:t>
            </a:r>
            <a:r>
              <a:rPr lang="en-US" sz="2400" dirty="0">
                <a:solidFill>
                  <a:srgbClr val="FD6220"/>
                </a:solidFill>
                <a:latin typeface="Gotham Bold" panose="020B0604020202020204" charset="0"/>
                <a:cs typeface="Gotham Bold" panose="020B0604020202020204" charset="0"/>
              </a:rPr>
              <a:t>Q1 </a:t>
            </a:r>
            <a:r>
              <a:rPr lang="en-US" sz="2400" dirty="0">
                <a:latin typeface="Gotham" panose="020B0604020202020204" charset="0"/>
                <a:cs typeface="Gotham" panose="020B0604020202020204" charset="0"/>
              </a:rPr>
              <a:t>while the </a:t>
            </a:r>
            <a:r>
              <a:rPr lang="en-US" sz="2400" dirty="0">
                <a:solidFill>
                  <a:srgbClr val="FD6220"/>
                </a:solidFill>
                <a:latin typeface="Gotham Bold" panose="020B0604020202020204" charset="0"/>
                <a:cs typeface="Gotham Bold" panose="020B0604020202020204" charset="0"/>
              </a:rPr>
              <a:t>minimum</a:t>
            </a:r>
            <a:r>
              <a:rPr lang="en-US" sz="2400" dirty="0">
                <a:latin typeface="Gotham" panose="020B0604020202020204" charset="0"/>
                <a:cs typeface="Gotham" panose="020B0604020202020204" charset="0"/>
              </a:rPr>
              <a:t> quantity was sold in </a:t>
            </a:r>
            <a:r>
              <a:rPr lang="en-US" sz="2400" dirty="0">
                <a:solidFill>
                  <a:srgbClr val="FD6220"/>
                </a:solidFill>
                <a:latin typeface="Gotham Bold" panose="020B0604020202020204" charset="0"/>
                <a:cs typeface="Gotham Bold" panose="020B0604020202020204" charset="0"/>
              </a:rPr>
              <a:t>Q4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otham" panose="020B0604020202020204" charset="0"/>
                <a:cs typeface="Gotham" panose="020B0604020202020204" charset="0"/>
              </a:rPr>
              <a:t>.</a:t>
            </a:r>
            <a:endParaRPr lang="en-US" sz="2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tham" panose="020B0604020202020204" charset="0"/>
              <a:cs typeface="Gotham" panose="020B060402020202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35588" y="7321525"/>
            <a:ext cx="992463" cy="99246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</a:rPr>
                <a:t>9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77741" y="3315742"/>
            <a:ext cx="508158" cy="543805"/>
            <a:chOff x="0" y="0"/>
            <a:chExt cx="812800" cy="86981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3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77741" y="1982349"/>
            <a:ext cx="508158" cy="543805"/>
            <a:chOff x="0" y="0"/>
            <a:chExt cx="812800" cy="86981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1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77741" y="3983373"/>
            <a:ext cx="508158" cy="543805"/>
            <a:chOff x="0" y="0"/>
            <a:chExt cx="812800" cy="86981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77741" y="2648112"/>
            <a:ext cx="508158" cy="543805"/>
            <a:chOff x="0" y="0"/>
            <a:chExt cx="812800" cy="86981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2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77741" y="5318634"/>
            <a:ext cx="508158" cy="543805"/>
            <a:chOff x="0" y="0"/>
            <a:chExt cx="812800" cy="86981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77741" y="4651003"/>
            <a:ext cx="508158" cy="543805"/>
            <a:chOff x="0" y="0"/>
            <a:chExt cx="812800" cy="86981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5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77741" y="5986264"/>
            <a:ext cx="508158" cy="543805"/>
            <a:chOff x="0" y="0"/>
            <a:chExt cx="812800" cy="86981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7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977741" y="6653894"/>
            <a:ext cx="508158" cy="543805"/>
            <a:chOff x="0" y="0"/>
            <a:chExt cx="812800" cy="869819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8</a:t>
              </a:r>
            </a:p>
          </p:txBody>
        </p:sp>
      </p:grpSp>
      <p:grpSp>
        <p:nvGrpSpPr>
          <p:cNvPr id="50" name="Group 47">
            <a:extLst>
              <a:ext uri="{FF2B5EF4-FFF2-40B4-BE49-F238E27FC236}">
                <a16:creationId xmlns:a16="http://schemas.microsoft.com/office/drawing/2014/main" id="{0FBAA0F6-342D-07E0-5C3E-FF5C20751EE5}"/>
              </a:ext>
            </a:extLst>
          </p:cNvPr>
          <p:cNvGrpSpPr/>
          <p:nvPr/>
        </p:nvGrpSpPr>
        <p:grpSpPr>
          <a:xfrm>
            <a:off x="948234" y="8452647"/>
            <a:ext cx="508158" cy="543805"/>
            <a:chOff x="0" y="0"/>
            <a:chExt cx="812800" cy="869819"/>
          </a:xfrm>
        </p:grpSpPr>
        <p:sp>
          <p:nvSpPr>
            <p:cNvPr id="51" name="Freeform 48">
              <a:extLst>
                <a:ext uri="{FF2B5EF4-FFF2-40B4-BE49-F238E27FC236}">
                  <a16:creationId xmlns:a16="http://schemas.microsoft.com/office/drawing/2014/main" id="{989377A4-A235-8898-4CA2-BC4BE7CCA6DC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TextBox 49">
              <a:extLst>
                <a:ext uri="{FF2B5EF4-FFF2-40B4-BE49-F238E27FC236}">
                  <a16:creationId xmlns:a16="http://schemas.microsoft.com/office/drawing/2014/main" id="{24D08B27-0BA0-24F3-7B4B-96F83140451C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</a:rPr>
                <a:t>10</a:t>
              </a:r>
            </a:p>
          </p:txBody>
        </p:sp>
      </p:grpSp>
      <p:sp>
        <p:nvSpPr>
          <p:cNvPr id="54" name="TextBox 33">
            <a:extLst>
              <a:ext uri="{FF2B5EF4-FFF2-40B4-BE49-F238E27FC236}">
                <a16:creationId xmlns:a16="http://schemas.microsoft.com/office/drawing/2014/main" id="{674159AE-BE8D-1981-E7FC-FCB732E73A9E}"/>
              </a:ext>
            </a:extLst>
          </p:cNvPr>
          <p:cNvSpPr txBox="1"/>
          <p:nvPr/>
        </p:nvSpPr>
        <p:spPr>
          <a:xfrm>
            <a:off x="6858000" y="362631"/>
            <a:ext cx="6553200" cy="753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304"/>
              </a:lnSpc>
            </a:pPr>
            <a:r>
              <a:rPr lang="en-US" sz="4400" spc="324" dirty="0">
                <a:solidFill>
                  <a:srgbClr val="E56C37"/>
                </a:solidFill>
                <a:latin typeface="Gotham Bold"/>
              </a:rPr>
              <a:t>AD-HOC REQUESTS</a:t>
            </a:r>
          </a:p>
        </p:txBody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8057327E-FCA4-1CCA-E931-E75AD92AB800}"/>
              </a:ext>
            </a:extLst>
          </p:cNvPr>
          <p:cNvSpPr/>
          <p:nvPr/>
        </p:nvSpPr>
        <p:spPr>
          <a:xfrm>
            <a:off x="16764000" y="621230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2" name="Group 2">
            <a:extLst>
              <a:ext uri="{FF2B5EF4-FFF2-40B4-BE49-F238E27FC236}">
                <a16:creationId xmlns:a16="http://schemas.microsoft.com/office/drawing/2014/main" id="{05FCB9AC-BBBD-AA66-A058-A2943354F3C1}"/>
              </a:ext>
            </a:extLst>
          </p:cNvPr>
          <p:cNvGrpSpPr/>
          <p:nvPr/>
        </p:nvGrpSpPr>
        <p:grpSpPr>
          <a:xfrm>
            <a:off x="16992600" y="8724549"/>
            <a:ext cx="4648200" cy="4839375"/>
            <a:chOff x="0" y="0"/>
            <a:chExt cx="812800" cy="812800"/>
          </a:xfrm>
        </p:grpSpPr>
        <p:sp>
          <p:nvSpPr>
            <p:cNvPr id="33" name="Freeform 3">
              <a:extLst>
                <a:ext uri="{FF2B5EF4-FFF2-40B4-BE49-F238E27FC236}">
                  <a16:creationId xmlns:a16="http://schemas.microsoft.com/office/drawing/2014/main" id="{D4DD73BD-4597-02B1-E656-15222A22B4B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TextBox 4">
              <a:extLst>
                <a:ext uri="{FF2B5EF4-FFF2-40B4-BE49-F238E27FC236}">
                  <a16:creationId xmlns:a16="http://schemas.microsoft.com/office/drawing/2014/main" id="{51CEB607-6AF4-8BE4-9387-A8B6176C51D1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6F7C76D5-0E8A-8BFB-D7B1-650A694ABD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12547"/>
            <a:ext cx="10648950" cy="3065607"/>
          </a:xfrm>
          <a:prstGeom prst="rect">
            <a:avLst/>
          </a:prstGeom>
        </p:spPr>
      </p:pic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EF38A20A-C978-E8E4-B259-AFAA2A518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820190"/>
              </p:ext>
            </p:extLst>
          </p:nvPr>
        </p:nvGraphicFramePr>
        <p:xfrm>
          <a:off x="3048002" y="4340729"/>
          <a:ext cx="6095998" cy="2082467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099732">
                  <a:extLst>
                    <a:ext uri="{9D8B030D-6E8A-4147-A177-3AD203B41FA5}">
                      <a16:colId xmlns:a16="http://schemas.microsoft.com/office/drawing/2014/main" val="430837613"/>
                    </a:ext>
                  </a:extLst>
                </a:gridCol>
                <a:gridCol w="1896533">
                  <a:extLst>
                    <a:ext uri="{9D8B030D-6E8A-4147-A177-3AD203B41FA5}">
                      <a16:colId xmlns:a16="http://schemas.microsoft.com/office/drawing/2014/main" val="3828913581"/>
                    </a:ext>
                  </a:extLst>
                </a:gridCol>
                <a:gridCol w="2099733">
                  <a:extLst>
                    <a:ext uri="{9D8B030D-6E8A-4147-A177-3AD203B41FA5}">
                      <a16:colId xmlns:a16="http://schemas.microsoft.com/office/drawing/2014/main" val="2767819218"/>
                    </a:ext>
                  </a:extLst>
                </a:gridCol>
              </a:tblGrid>
              <a:tr h="565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600" b="1" kern="1200" dirty="0">
                          <a:solidFill>
                            <a:schemeClr val="lt1"/>
                          </a:solidFill>
                          <a:latin typeface="Gotham Bold" panose="020B0604020202020204" charset="0"/>
                          <a:ea typeface="+mn-ea"/>
                          <a:cs typeface="Gotham Bold" panose="020B0604020202020204" charset="0"/>
                        </a:rPr>
                        <a:t>Channel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600" b="1" kern="1200" dirty="0">
                          <a:solidFill>
                            <a:schemeClr val="lt1"/>
                          </a:solidFill>
                          <a:latin typeface="Gotham Bold" panose="020B0604020202020204" charset="0"/>
                          <a:ea typeface="+mn-ea"/>
                          <a:cs typeface="Gotham Bold" panose="020B0604020202020204" charset="0"/>
                        </a:rPr>
                        <a:t>Gross Sales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600" b="1" kern="1200" dirty="0">
                          <a:solidFill>
                            <a:schemeClr val="lt1"/>
                          </a:solidFill>
                          <a:latin typeface="Gotham Bold" panose="020B0604020202020204" charset="0"/>
                          <a:ea typeface="+mn-ea"/>
                          <a:cs typeface="Gotham Bold" panose="020B0604020202020204" charset="0"/>
                        </a:rPr>
                        <a:t>Contribution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1252614"/>
                  </a:ext>
                </a:extLst>
              </a:tr>
              <a:tr h="505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Retailer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1924.17M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Gotham" panose="020B0604020202020204" charset="0"/>
                        <a:ea typeface="+mn-ea"/>
                        <a:cs typeface="Gotham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73.22%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5340130"/>
                  </a:ext>
                </a:extLst>
              </a:tr>
              <a:tr h="505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Direct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406.69M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Gotham" panose="020B0604020202020204" charset="0"/>
                        <a:ea typeface="+mn-ea"/>
                        <a:cs typeface="Gotham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15.48%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797784"/>
                  </a:ext>
                </a:extLst>
              </a:tr>
              <a:tr h="505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Distributor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297.18M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11.31%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625374"/>
                  </a:ext>
                </a:extLst>
              </a:tr>
            </a:tbl>
          </a:graphicData>
        </a:graphic>
      </p:graphicFrame>
      <p:pic>
        <p:nvPicPr>
          <p:cNvPr id="39" name="Picture 38">
            <a:extLst>
              <a:ext uri="{FF2B5EF4-FFF2-40B4-BE49-F238E27FC236}">
                <a16:creationId xmlns:a16="http://schemas.microsoft.com/office/drawing/2014/main" id="{3C21663A-003B-F5B2-5AF4-0B7B19B01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7525" y="3331882"/>
            <a:ext cx="6360889" cy="4146656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455BB37-0AFE-0C01-305E-1B3808876145}"/>
              </a:ext>
            </a:extLst>
          </p:cNvPr>
          <p:cNvSpPr/>
          <p:nvPr/>
        </p:nvSpPr>
        <p:spPr>
          <a:xfrm>
            <a:off x="10437525" y="3238500"/>
            <a:ext cx="6326475" cy="4286926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A6D8E8-E7C0-5BB3-B341-E2A83F603949}"/>
              </a:ext>
            </a:extLst>
          </p:cNvPr>
          <p:cNvSpPr txBox="1"/>
          <p:nvPr/>
        </p:nvSpPr>
        <p:spPr>
          <a:xfrm>
            <a:off x="3351860" y="8178862"/>
            <a:ext cx="12922943" cy="1135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tham" panose="020B0604020202020204" charset="0"/>
                <a:cs typeface="Gotham" panose="020B0604020202020204" charset="0"/>
              </a:rPr>
              <a:t>The channel </a:t>
            </a:r>
            <a:r>
              <a:rPr lang="en-US" sz="2400" b="0" i="0" dirty="0">
                <a:solidFill>
                  <a:srgbClr val="FD6220"/>
                </a:solidFill>
                <a:effectLst/>
                <a:latin typeface="Gotham Bold" panose="020B0604020202020204" charset="0"/>
                <a:cs typeface="Gotham Bold" panose="020B0604020202020204" charset="0"/>
              </a:rPr>
              <a:t>Retailer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tham" panose="020B0604020202020204" charset="0"/>
                <a:cs typeface="Gotham" panose="020B0604020202020204" charset="0"/>
              </a:rPr>
              <a:t> helped to bring more gross sales in the fiscal year 2021 and its contribution is </a:t>
            </a:r>
            <a:r>
              <a:rPr lang="en-US" sz="2400" i="0" dirty="0">
                <a:solidFill>
                  <a:srgbClr val="FD6220"/>
                </a:solidFill>
                <a:effectLst/>
                <a:latin typeface="Gotham Bold" panose="020B0604020202020204" charset="0"/>
                <a:cs typeface="Gotham Bold" panose="020B0604020202020204" charset="0"/>
              </a:rPr>
              <a:t>73.22%</a:t>
            </a:r>
            <a:r>
              <a:rPr lang="en-US" sz="2400" i="0" dirty="0">
                <a:effectLst/>
                <a:latin typeface="Gotham" panose="020B0604020202020204" charset="0"/>
                <a:cs typeface="Gotham" panose="020B0604020202020204" charset="0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35588" y="7975427"/>
            <a:ext cx="992463" cy="99246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</a:rPr>
                <a:t>10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77741" y="3315742"/>
            <a:ext cx="508158" cy="543805"/>
            <a:chOff x="0" y="0"/>
            <a:chExt cx="812800" cy="86981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3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77741" y="1982349"/>
            <a:ext cx="508158" cy="543805"/>
            <a:chOff x="0" y="0"/>
            <a:chExt cx="812800" cy="86981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1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77741" y="3983373"/>
            <a:ext cx="508158" cy="543805"/>
            <a:chOff x="0" y="0"/>
            <a:chExt cx="812800" cy="86981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77741" y="2648112"/>
            <a:ext cx="508158" cy="543805"/>
            <a:chOff x="0" y="0"/>
            <a:chExt cx="812800" cy="86981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2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77741" y="5318634"/>
            <a:ext cx="508158" cy="543805"/>
            <a:chOff x="0" y="0"/>
            <a:chExt cx="812800" cy="86981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77741" y="4651003"/>
            <a:ext cx="508158" cy="543805"/>
            <a:chOff x="0" y="0"/>
            <a:chExt cx="812800" cy="86981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5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77741" y="5986264"/>
            <a:ext cx="508158" cy="543805"/>
            <a:chOff x="0" y="0"/>
            <a:chExt cx="812800" cy="86981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7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977741" y="6653894"/>
            <a:ext cx="508158" cy="543805"/>
            <a:chOff x="0" y="0"/>
            <a:chExt cx="812800" cy="869819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8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77741" y="7321525"/>
            <a:ext cx="508158" cy="543805"/>
            <a:chOff x="0" y="0"/>
            <a:chExt cx="812800" cy="869819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9</a:t>
              </a:r>
            </a:p>
          </p:txBody>
        </p:sp>
      </p:grpSp>
      <p:sp>
        <p:nvSpPr>
          <p:cNvPr id="51" name="TextBox 33">
            <a:extLst>
              <a:ext uri="{FF2B5EF4-FFF2-40B4-BE49-F238E27FC236}">
                <a16:creationId xmlns:a16="http://schemas.microsoft.com/office/drawing/2014/main" id="{8C1A40B5-89C3-A0CE-D2A4-C595B1D0BB04}"/>
              </a:ext>
            </a:extLst>
          </p:cNvPr>
          <p:cNvSpPr txBox="1"/>
          <p:nvPr/>
        </p:nvSpPr>
        <p:spPr>
          <a:xfrm>
            <a:off x="6858000" y="362631"/>
            <a:ext cx="6553200" cy="753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304"/>
              </a:lnSpc>
            </a:pPr>
            <a:r>
              <a:rPr lang="en-US" sz="4400" spc="324" dirty="0">
                <a:solidFill>
                  <a:srgbClr val="E56C37"/>
                </a:solidFill>
                <a:latin typeface="Gotham Bold"/>
              </a:rPr>
              <a:t>AD-HOC REQUESTS</a:t>
            </a:r>
          </a:p>
        </p:txBody>
      </p:sp>
      <p:sp>
        <p:nvSpPr>
          <p:cNvPr id="52" name="Freeform 5">
            <a:extLst>
              <a:ext uri="{FF2B5EF4-FFF2-40B4-BE49-F238E27FC236}">
                <a16:creationId xmlns:a16="http://schemas.microsoft.com/office/drawing/2014/main" id="{7B89862E-F01E-442C-4F91-B4E49061C78C}"/>
              </a:ext>
            </a:extLst>
          </p:cNvPr>
          <p:cNvSpPr/>
          <p:nvPr/>
        </p:nvSpPr>
        <p:spPr>
          <a:xfrm>
            <a:off x="16764000" y="621230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2" name="Group 2">
            <a:extLst>
              <a:ext uri="{FF2B5EF4-FFF2-40B4-BE49-F238E27FC236}">
                <a16:creationId xmlns:a16="http://schemas.microsoft.com/office/drawing/2014/main" id="{7455954A-5450-9BB2-677A-CB72EAE1E29C}"/>
              </a:ext>
            </a:extLst>
          </p:cNvPr>
          <p:cNvGrpSpPr/>
          <p:nvPr/>
        </p:nvGrpSpPr>
        <p:grpSpPr>
          <a:xfrm>
            <a:off x="16992600" y="8724549"/>
            <a:ext cx="4648200" cy="4839375"/>
            <a:chOff x="0" y="0"/>
            <a:chExt cx="812800" cy="812800"/>
          </a:xfrm>
        </p:grpSpPr>
        <p:sp>
          <p:nvSpPr>
            <p:cNvPr id="33" name="Freeform 3">
              <a:extLst>
                <a:ext uri="{FF2B5EF4-FFF2-40B4-BE49-F238E27FC236}">
                  <a16:creationId xmlns:a16="http://schemas.microsoft.com/office/drawing/2014/main" id="{B42E7FD0-9069-BA03-D046-8A2BB57460A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TextBox 4">
              <a:extLst>
                <a:ext uri="{FF2B5EF4-FFF2-40B4-BE49-F238E27FC236}">
                  <a16:creationId xmlns:a16="http://schemas.microsoft.com/office/drawing/2014/main" id="{31179400-E194-FEB1-09FF-1252199EC40A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53A7036F-D877-D384-039D-E9B6C7B900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592962"/>
            <a:ext cx="9220200" cy="3169444"/>
          </a:xfrm>
          <a:prstGeom prst="rect">
            <a:avLst/>
          </a:prstGeom>
        </p:spPr>
      </p:pic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0657561-0C61-09AC-4DD8-34B0AC2B6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178413"/>
              </p:ext>
            </p:extLst>
          </p:nvPr>
        </p:nvGraphicFramePr>
        <p:xfrm>
          <a:off x="3821218" y="3191917"/>
          <a:ext cx="12142840" cy="527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  <a:tableStyleId>{08FB837D-C827-4EFA-A057-4D05807E0F7C}</a:tableStyleId>
              </a:tblPr>
              <a:tblGrid>
                <a:gridCol w="2226804">
                  <a:extLst>
                    <a:ext uri="{9D8B030D-6E8A-4147-A177-3AD203B41FA5}">
                      <a16:colId xmlns:a16="http://schemas.microsoft.com/office/drawing/2014/main" val="430837613"/>
                    </a:ext>
                  </a:extLst>
                </a:gridCol>
                <a:gridCol w="1938319">
                  <a:extLst>
                    <a:ext uri="{9D8B030D-6E8A-4147-A177-3AD203B41FA5}">
                      <a16:colId xmlns:a16="http://schemas.microsoft.com/office/drawing/2014/main" val="3828913581"/>
                    </a:ext>
                  </a:extLst>
                </a:gridCol>
                <a:gridCol w="5481755">
                  <a:extLst>
                    <a:ext uri="{9D8B030D-6E8A-4147-A177-3AD203B41FA5}">
                      <a16:colId xmlns:a16="http://schemas.microsoft.com/office/drawing/2014/main" val="58758666"/>
                    </a:ext>
                  </a:extLst>
                </a:gridCol>
                <a:gridCol w="2495962">
                  <a:extLst>
                    <a:ext uri="{9D8B030D-6E8A-4147-A177-3AD203B41FA5}">
                      <a16:colId xmlns:a16="http://schemas.microsoft.com/office/drawing/2014/main" val="1144430777"/>
                    </a:ext>
                  </a:extLst>
                </a:gridCol>
              </a:tblGrid>
              <a:tr h="799521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Gotham Bold" panose="020B0604020202020204" charset="0"/>
                          <a:cs typeface="Gotham Bold" panose="020B0604020202020204" charset="0"/>
                        </a:rPr>
                        <a:t>Division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Gotham Bold" panose="020B0604020202020204" charset="0"/>
                          <a:cs typeface="Gotham Bold" panose="020B0604020202020204" charset="0"/>
                        </a:rPr>
                        <a:t>Product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Gotham Bold" panose="020B0604020202020204" charset="0"/>
                          <a:cs typeface="Gotham Bold" panose="020B0604020202020204" charset="0"/>
                        </a:rPr>
                        <a:t>Product &amp; Variant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Gotham Bold" panose="020B0604020202020204" charset="0"/>
                          <a:cs typeface="Gotham Bold" panose="020B0604020202020204" charset="0"/>
                        </a:rPr>
                        <a:t>Total Sold Quantity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252614"/>
                  </a:ext>
                </a:extLst>
              </a:tr>
              <a:tr h="4969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N &amp; 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A6720160103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AQ Pen Drive 2 IN 1 (Premium)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Gotham" panose="020B0604020202020204" charset="0"/>
                        <a:ea typeface="+mn-ea"/>
                        <a:cs typeface="Gotha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7,01,373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340130"/>
                  </a:ext>
                </a:extLst>
              </a:tr>
              <a:tr h="4969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N &amp; 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A6818160202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AQ Pen Drive DRC (Plus)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6,88,003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797784"/>
                  </a:ext>
                </a:extLst>
              </a:tr>
              <a:tr h="4969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N &amp; 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A6819160203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AQ Pen Drive DRC (Premium)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6,76,245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804223"/>
                  </a:ext>
                </a:extLst>
              </a:tr>
              <a:tr h="4969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P &amp;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A2319150302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AQ Gamers Ms (Standard 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4,28,498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48235"/>
                  </a:ext>
                </a:extLst>
              </a:tr>
              <a:tr h="4969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P &amp;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A2520150501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AQ Maxima Ms (Standard 1)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Gotham" panose="020B0604020202020204" charset="0"/>
                        <a:ea typeface="+mn-ea"/>
                        <a:cs typeface="Gotha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4,19,865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289792"/>
                  </a:ext>
                </a:extLst>
              </a:tr>
              <a:tr h="4969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P &amp;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A2520150504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AQ Maxima Ms (Plus 2)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Gotham" panose="020B0604020202020204" charset="0"/>
                        <a:ea typeface="+mn-ea"/>
                        <a:cs typeface="Gotha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4,19,471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071988"/>
                  </a:ext>
                </a:extLst>
              </a:tr>
              <a:tr h="4969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PC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A4218110202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AQ Digit (Standard Blue)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17,434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499840"/>
                  </a:ext>
                </a:extLst>
              </a:tr>
              <a:tr h="4969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PC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A4319110306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AQ Velocity (Plus Red)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17,280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708094"/>
                  </a:ext>
                </a:extLst>
              </a:tr>
              <a:tr h="4969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PC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A4218110208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AQ Digit (Premium Misty Green)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Gotham" panose="020B0604020202020204" charset="0"/>
                        <a:ea typeface="+mn-ea"/>
                        <a:cs typeface="Gotha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17,275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666069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AC7E7D59-1741-09B0-7D1A-07DBC4CDD4B0}"/>
              </a:ext>
            </a:extLst>
          </p:cNvPr>
          <p:cNvSpPr txBox="1"/>
          <p:nvPr/>
        </p:nvSpPr>
        <p:spPr>
          <a:xfrm>
            <a:off x="3872679" y="8816874"/>
            <a:ext cx="12142841" cy="1135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0" i="0" dirty="0">
                <a:effectLst/>
                <a:latin typeface="Gotham" panose="020B0604020202020204" charset="0"/>
                <a:cs typeface="Gotham" panose="020B0604020202020204" charset="0"/>
              </a:rPr>
              <a:t>Each division, a product (different variant) stands out, appearing </a:t>
            </a:r>
            <a:r>
              <a:rPr lang="en-US" sz="2400" b="0" i="0" dirty="0">
                <a:solidFill>
                  <a:srgbClr val="FD6220"/>
                </a:solidFill>
                <a:effectLst/>
                <a:latin typeface="Gotham Bold" panose="020B0604020202020204" charset="0"/>
                <a:cs typeface="Gotham Bold" panose="020B0604020202020204" charset="0"/>
              </a:rPr>
              <a:t>twice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Gotham Bold" panose="020B0604020202020204" charset="0"/>
                <a:cs typeface="Gotham Bold" panose="020B0604020202020204" charset="0"/>
              </a:rPr>
              <a:t> </a:t>
            </a:r>
            <a:r>
              <a:rPr lang="en-US" sz="2400" b="0" i="0" dirty="0">
                <a:effectLst/>
                <a:latin typeface="Gotham" panose="020B0604020202020204" charset="0"/>
                <a:cs typeface="Gotham" panose="020B0604020202020204" charset="0"/>
              </a:rPr>
              <a:t>among the top three products.</a:t>
            </a:r>
            <a:endParaRPr lang="en-US" sz="2400" i="0" dirty="0">
              <a:effectLst/>
              <a:latin typeface="Gotham" panose="020B0604020202020204" charset="0"/>
              <a:cs typeface="Gotham" panose="020B060402020202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313420" y="9104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685800" y="1739546"/>
            <a:ext cx="15399020" cy="82045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78587" lvl="1" algn="just">
              <a:lnSpc>
                <a:spcPts val="5400"/>
              </a:lnSpc>
            </a:pPr>
            <a:r>
              <a:rPr lang="en-US" sz="2150" i="0" dirty="0">
                <a:effectLst/>
                <a:latin typeface="Gotham Bold" panose="020B0604020202020204" charset="0"/>
                <a:cs typeface="Gotham Bold" panose="020B0604020202020204" charset="0"/>
              </a:rPr>
              <a:t>Gross Sales Performance:</a:t>
            </a:r>
          </a:p>
          <a:p>
            <a:pPr marL="1178687" lvl="2" indent="-342900" algn="just">
              <a:lnSpc>
                <a:spcPts val="54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150" b="0" i="0" dirty="0">
                <a:solidFill>
                  <a:srgbClr val="FD6220"/>
                </a:solidFill>
                <a:effectLst/>
                <a:latin typeface="Gotham Bold" panose="020B0604020202020204" charset="0"/>
                <a:cs typeface="Gotham Bold" panose="020B0604020202020204" charset="0"/>
              </a:rPr>
              <a:t>India</a:t>
            </a:r>
            <a:r>
              <a:rPr lang="en-US" sz="2150" b="0" i="0" dirty="0">
                <a:effectLst/>
                <a:latin typeface="Gotham" panose="020B0604020202020204" charset="0"/>
                <a:cs typeface="Gotham" panose="020B0604020202020204" charset="0"/>
              </a:rPr>
              <a:t> led the Asia Pacific region in gross sales, with notable contributions from </a:t>
            </a:r>
            <a:r>
              <a:rPr lang="en-US" sz="2150" b="0" i="0" dirty="0">
                <a:solidFill>
                  <a:srgbClr val="FD6220"/>
                </a:solidFill>
                <a:effectLst/>
                <a:latin typeface="Gotham Bold" panose="020B0604020202020204" charset="0"/>
                <a:cs typeface="Gotham Bold" panose="020B0604020202020204" charset="0"/>
              </a:rPr>
              <a:t>South Korea</a:t>
            </a:r>
            <a:r>
              <a:rPr lang="en-US" sz="2150" b="0" i="0" dirty="0">
                <a:effectLst/>
                <a:latin typeface="Gotham" panose="020B0604020202020204" charset="0"/>
                <a:cs typeface="Gotham" panose="020B0604020202020204" charset="0"/>
              </a:rPr>
              <a:t>, </a:t>
            </a:r>
            <a:r>
              <a:rPr lang="en-US" sz="2150" b="0" i="0" dirty="0">
                <a:solidFill>
                  <a:srgbClr val="FD6220"/>
                </a:solidFill>
                <a:effectLst/>
                <a:latin typeface="Gotham Bold" panose="020B0604020202020204" charset="0"/>
                <a:cs typeface="Gotham Bold" panose="020B0604020202020204" charset="0"/>
              </a:rPr>
              <a:t>Indonesia</a:t>
            </a:r>
            <a:r>
              <a:rPr lang="en-US" sz="2150" b="0" i="0" dirty="0">
                <a:effectLst/>
                <a:latin typeface="Gotham" panose="020B0604020202020204" charset="0"/>
                <a:cs typeface="Gotham" panose="020B0604020202020204" charset="0"/>
              </a:rPr>
              <a:t>, and </a:t>
            </a:r>
            <a:r>
              <a:rPr lang="en-US" sz="2150" b="0" i="0" dirty="0">
                <a:solidFill>
                  <a:srgbClr val="FD6220"/>
                </a:solidFill>
                <a:effectLst/>
                <a:latin typeface="Gotham Bold" panose="020B0604020202020204" charset="0"/>
                <a:cs typeface="Gotham Bold" panose="020B0604020202020204" charset="0"/>
              </a:rPr>
              <a:t>Australia</a:t>
            </a:r>
            <a:r>
              <a:rPr lang="en-US" sz="2150" b="0" i="0" dirty="0">
                <a:effectLst/>
                <a:latin typeface="Gotham" panose="020B0604020202020204" charset="0"/>
                <a:cs typeface="Gotham" panose="020B0604020202020204" charset="0"/>
              </a:rPr>
              <a:t> among eight countries</a:t>
            </a:r>
          </a:p>
          <a:p>
            <a:pPr marL="1214374" lvl="2" indent="-378587" algn="just">
              <a:lnSpc>
                <a:spcPts val="5400"/>
              </a:lnSpc>
              <a:buClr>
                <a:schemeClr val="tx1"/>
              </a:buClr>
              <a:buFont typeface="Arial"/>
              <a:buChar char="•"/>
            </a:pPr>
            <a:r>
              <a:rPr lang="en-US" sz="2150" b="0" i="0" dirty="0">
                <a:effectLst/>
                <a:latin typeface="Gotham" panose="020B0604020202020204" charset="0"/>
                <a:cs typeface="Gotham" panose="020B0604020202020204" charset="0"/>
              </a:rPr>
              <a:t>The Retailer channel significantly contributes </a:t>
            </a:r>
            <a:r>
              <a:rPr lang="en-US" sz="2150" b="0" i="0" dirty="0">
                <a:solidFill>
                  <a:srgbClr val="FD6220"/>
                </a:solidFill>
                <a:effectLst/>
                <a:latin typeface="Gotham Bold" panose="020B0604020202020204" charset="0"/>
                <a:cs typeface="Gotham Bold" panose="020B0604020202020204" charset="0"/>
              </a:rPr>
              <a:t>73.22%</a:t>
            </a:r>
            <a:r>
              <a:rPr lang="en-US" sz="2150" b="0" i="0" dirty="0">
                <a:effectLst/>
                <a:latin typeface="Gotham" panose="020B0604020202020204" charset="0"/>
                <a:cs typeface="Gotham" panose="020B0604020202020204" charset="0"/>
              </a:rPr>
              <a:t> to gross sales in </a:t>
            </a:r>
            <a:r>
              <a:rPr lang="en-US" sz="2150" b="0" i="0" dirty="0">
                <a:solidFill>
                  <a:srgbClr val="FD6220"/>
                </a:solidFill>
                <a:effectLst/>
                <a:latin typeface="Gotham Bold" panose="020B0604020202020204" charset="0"/>
                <a:cs typeface="Gotham Bold" panose="020B0604020202020204" charset="0"/>
              </a:rPr>
              <a:t>fiscal year 2021</a:t>
            </a:r>
            <a:r>
              <a:rPr lang="en-US" sz="2150" b="0" i="0" dirty="0">
                <a:effectLst/>
                <a:latin typeface="Gotham" panose="020B0604020202020204" charset="0"/>
                <a:cs typeface="Gotham" panose="020B0604020202020204" charset="0"/>
              </a:rPr>
              <a:t>.</a:t>
            </a:r>
          </a:p>
          <a:p>
            <a:pPr marL="1214374" lvl="2" indent="-378587" algn="just">
              <a:lnSpc>
                <a:spcPts val="5400"/>
              </a:lnSpc>
              <a:buClr>
                <a:schemeClr val="tx1"/>
              </a:buClr>
              <a:buFont typeface="Arial"/>
              <a:buChar char="•"/>
            </a:pPr>
            <a:r>
              <a:rPr lang="en-US" sz="2150" b="0" i="0" dirty="0">
                <a:solidFill>
                  <a:srgbClr val="FD6220"/>
                </a:solidFill>
                <a:effectLst/>
                <a:latin typeface="Gotham Bold" panose="020B0604020202020204" charset="0"/>
                <a:cs typeface="Gotham Bold" panose="020B0604020202020204" charset="0"/>
              </a:rPr>
              <a:t>Atliq Exclusive</a:t>
            </a:r>
            <a:r>
              <a:rPr lang="en-US" sz="2150" b="0" i="0" dirty="0">
                <a:effectLst/>
                <a:latin typeface="Gotham" panose="020B0604020202020204" charset="0"/>
                <a:cs typeface="Gotham" panose="020B0604020202020204" charset="0"/>
              </a:rPr>
              <a:t> generated highest gross sales in </a:t>
            </a:r>
            <a:r>
              <a:rPr lang="en-US" sz="2150" b="0" i="0" dirty="0">
                <a:solidFill>
                  <a:srgbClr val="FD6220"/>
                </a:solidFill>
                <a:effectLst/>
                <a:latin typeface="Gotham Bold" panose="020B0604020202020204" charset="0"/>
                <a:cs typeface="Gotham Bold" panose="020B0604020202020204" charset="0"/>
              </a:rPr>
              <a:t>November</a:t>
            </a:r>
            <a:r>
              <a:rPr lang="en-US" sz="2150" b="0" i="0" dirty="0">
                <a:effectLst/>
                <a:latin typeface="Gotham" panose="020B0604020202020204" charset="0"/>
                <a:cs typeface="Gotham" panose="020B0604020202020204" charset="0"/>
              </a:rPr>
              <a:t> (</a:t>
            </a:r>
            <a:r>
              <a:rPr lang="en-US" sz="2150" dirty="0">
                <a:latin typeface="Gotham" panose="020B0604020202020204" charset="0"/>
                <a:cs typeface="Gotham" panose="020B0604020202020204" charset="0"/>
              </a:rPr>
              <a:t>2020 &amp; 2021</a:t>
            </a:r>
            <a:r>
              <a:rPr lang="en-US" sz="2150" b="0" i="0" dirty="0">
                <a:effectLst/>
                <a:latin typeface="Gotham" panose="020B0604020202020204" charset="0"/>
                <a:cs typeface="Gotham" panose="020B0604020202020204" charset="0"/>
              </a:rPr>
              <a:t>) and lowest in </a:t>
            </a:r>
            <a:r>
              <a:rPr lang="en-US" sz="2150" b="0" i="0" dirty="0">
                <a:solidFill>
                  <a:srgbClr val="FD6220"/>
                </a:solidFill>
                <a:effectLst/>
                <a:latin typeface="Gotham Bold" panose="020B0604020202020204" charset="0"/>
                <a:cs typeface="Gotham Bold" panose="020B0604020202020204" charset="0"/>
              </a:rPr>
              <a:t>March</a:t>
            </a:r>
            <a:r>
              <a:rPr lang="en-US" sz="2150" b="0" i="0" dirty="0">
                <a:effectLst/>
                <a:latin typeface="Gotham" panose="020B0604020202020204" charset="0"/>
                <a:cs typeface="Gotham" panose="020B0604020202020204" charset="0"/>
              </a:rPr>
              <a:t> (2020) &amp; </a:t>
            </a:r>
            <a:r>
              <a:rPr lang="en-US" sz="2150" b="0" i="0" dirty="0">
                <a:solidFill>
                  <a:srgbClr val="FD6220"/>
                </a:solidFill>
                <a:effectLst/>
                <a:latin typeface="Gotham Bold" panose="020B0604020202020204" charset="0"/>
                <a:cs typeface="Gotham Bold" panose="020B0604020202020204" charset="0"/>
              </a:rPr>
              <a:t>April</a:t>
            </a:r>
            <a:r>
              <a:rPr lang="en-US" sz="2150" b="0" i="0" dirty="0">
                <a:effectLst/>
                <a:latin typeface="Gotham" panose="020B0604020202020204" charset="0"/>
                <a:cs typeface="Gotham" panose="020B0604020202020204" charset="0"/>
              </a:rPr>
              <a:t> (2021).</a:t>
            </a:r>
          </a:p>
          <a:p>
            <a:pPr lvl="1" indent="-78613" algn="just">
              <a:lnSpc>
                <a:spcPts val="5400"/>
              </a:lnSpc>
            </a:pPr>
            <a:r>
              <a:rPr lang="en-US" sz="2150" spc="-63" dirty="0">
                <a:latin typeface="Gotham Bold" panose="020B0604020202020204" charset="0"/>
                <a:cs typeface="Gotham Bold" panose="020B0604020202020204" charset="0"/>
              </a:rPr>
              <a:t>Segments Performance:</a:t>
            </a:r>
          </a:p>
          <a:p>
            <a:pPr marL="1214374" lvl="2" indent="-378587" algn="just">
              <a:lnSpc>
                <a:spcPts val="5400"/>
              </a:lnSpc>
              <a:buFont typeface="Arial"/>
              <a:buChar char="•"/>
            </a:pPr>
            <a:r>
              <a:rPr lang="en-US" sz="2150" b="0" i="0" dirty="0">
                <a:effectLst/>
                <a:latin typeface="Gotham" panose="020B0604020202020204" charset="0"/>
                <a:cs typeface="Gotham" panose="020B0604020202020204" charset="0"/>
              </a:rPr>
              <a:t>Atliq Hardware witnessed a robust </a:t>
            </a:r>
            <a:r>
              <a:rPr lang="en-US" sz="2150" b="0" i="0" dirty="0">
                <a:solidFill>
                  <a:srgbClr val="FD6220"/>
                </a:solidFill>
                <a:effectLst/>
                <a:latin typeface="Gotham Bold" panose="020B0604020202020204" charset="0"/>
                <a:cs typeface="Gotham Bold" panose="020B0604020202020204" charset="0"/>
              </a:rPr>
              <a:t>89 new products </a:t>
            </a:r>
            <a:r>
              <a:rPr lang="en-US" sz="2150" b="0" i="0" dirty="0">
                <a:effectLst/>
                <a:latin typeface="Gotham" panose="020B0604020202020204" charset="0"/>
                <a:cs typeface="Gotham" panose="020B0604020202020204" charset="0"/>
              </a:rPr>
              <a:t>in</a:t>
            </a:r>
            <a:r>
              <a:rPr lang="en-US" sz="2150" b="0" i="0" dirty="0">
                <a:solidFill>
                  <a:srgbClr val="FD6220"/>
                </a:solidFill>
                <a:effectLst/>
                <a:latin typeface="Gotham Bold" panose="020B0604020202020204" charset="0"/>
                <a:cs typeface="Gotham Bold" panose="020B0604020202020204" charset="0"/>
              </a:rPr>
              <a:t> 2021</a:t>
            </a:r>
            <a:r>
              <a:rPr lang="en-US" sz="2150" b="0" i="0" dirty="0">
                <a:effectLst/>
                <a:latin typeface="Gotham" panose="020B0604020202020204" charset="0"/>
                <a:cs typeface="Gotham" panose="020B0604020202020204" charset="0"/>
              </a:rPr>
              <a:t>, reflecting positive market response.</a:t>
            </a:r>
          </a:p>
          <a:p>
            <a:pPr marL="1214374" lvl="2" indent="-378587" algn="just">
              <a:lnSpc>
                <a:spcPts val="5400"/>
              </a:lnSpc>
              <a:buClr>
                <a:schemeClr val="tx1"/>
              </a:buClr>
              <a:buFont typeface="Arial"/>
              <a:buChar char="•"/>
            </a:pPr>
            <a:r>
              <a:rPr lang="en-US" sz="2150" b="0" i="0" dirty="0">
                <a:solidFill>
                  <a:srgbClr val="FD6220"/>
                </a:solidFill>
                <a:effectLst/>
                <a:latin typeface="Gotham Bold" panose="020B0604020202020204" charset="0"/>
                <a:cs typeface="Gotham Bold" panose="020B0604020202020204" charset="0"/>
              </a:rPr>
              <a:t>Accessories</a:t>
            </a:r>
            <a:r>
              <a:rPr lang="en-US" sz="2150" b="0" i="0" dirty="0">
                <a:effectLst/>
                <a:latin typeface="Gotham" panose="020B0604020202020204" charset="0"/>
                <a:cs typeface="Gotham" panose="020B0604020202020204" charset="0"/>
              </a:rPr>
              <a:t> segment stand out with a higher number of new products, also experiencing the most significant increase in </a:t>
            </a:r>
            <a:r>
              <a:rPr lang="en-US" sz="2150" b="0" i="0" dirty="0">
                <a:solidFill>
                  <a:srgbClr val="FD6220"/>
                </a:solidFill>
                <a:effectLst/>
                <a:latin typeface="Gotham Bold" panose="020B0604020202020204" charset="0"/>
                <a:cs typeface="Gotham Bold" panose="020B0604020202020204" charset="0"/>
              </a:rPr>
              <a:t>2021</a:t>
            </a:r>
            <a:r>
              <a:rPr lang="en-US" sz="2150" b="0" i="0" dirty="0">
                <a:effectLst/>
                <a:latin typeface="Gotham" panose="020B0604020202020204" charset="0"/>
                <a:cs typeface="Gotham" panose="020B0604020202020204" charset="0"/>
              </a:rPr>
              <a:t>.</a:t>
            </a:r>
          </a:p>
          <a:p>
            <a:pPr marL="378587" lvl="1" algn="just">
              <a:lnSpc>
                <a:spcPts val="5400"/>
              </a:lnSpc>
            </a:pPr>
            <a:r>
              <a:rPr lang="en-US" sz="2150" spc="-63" dirty="0">
                <a:latin typeface="Gotham Bold" panose="020B0604020202020204" charset="0"/>
                <a:cs typeface="Gotham Bold" panose="020B0604020202020204" charset="0"/>
              </a:rPr>
              <a:t>Quantity Sold:</a:t>
            </a:r>
          </a:p>
          <a:p>
            <a:pPr marL="1178687" lvl="2" indent="-342900" algn="just">
              <a:lnSpc>
                <a:spcPts val="54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150" dirty="0">
                <a:solidFill>
                  <a:srgbClr val="FD6220"/>
                </a:solidFill>
                <a:latin typeface="Gotham Bold" panose="020B0604020202020204" charset="0"/>
                <a:cs typeface="Gotham Bold" panose="020B0604020202020204" charset="0"/>
              </a:rPr>
              <a:t>Q1</a:t>
            </a:r>
            <a:r>
              <a:rPr lang="en-US" sz="2150" dirty="0">
                <a:solidFill>
                  <a:srgbClr val="FF0000"/>
                </a:solidFill>
                <a:latin typeface="Gotham Bold" panose="020B0604020202020204" charset="0"/>
                <a:cs typeface="Gotham Bold" panose="020B0604020202020204" charset="0"/>
              </a:rPr>
              <a:t> </a:t>
            </a:r>
            <a:r>
              <a:rPr lang="en-US" sz="2150" dirty="0">
                <a:latin typeface="Gotham" panose="020B0604020202020204" charset="0"/>
                <a:cs typeface="Gotham" panose="020B0604020202020204" charset="0"/>
              </a:rPr>
              <a:t>dominates in terms of quantity sold.</a:t>
            </a:r>
            <a:endParaRPr lang="en-US" sz="2150" spc="-63" dirty="0">
              <a:latin typeface="Gotham" panose="020B0604020202020204" charset="0"/>
              <a:cs typeface="Gotham" panose="020B0604020202020204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90600" y="910465"/>
            <a:ext cx="647700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304"/>
              </a:lnSpc>
            </a:pPr>
            <a:r>
              <a:rPr lang="en-US" sz="6499" spc="324" dirty="0">
                <a:solidFill>
                  <a:srgbClr val="FD6220"/>
                </a:solidFill>
                <a:latin typeface="Gotham Bold"/>
              </a:rPr>
              <a:t>KEYNOTE</a:t>
            </a:r>
          </a:p>
        </p:txBody>
      </p:sp>
      <p:grpSp>
        <p:nvGrpSpPr>
          <p:cNvPr id="5" name="Group 5"/>
          <p:cNvGrpSpPr/>
          <p:nvPr/>
        </p:nvGrpSpPr>
        <p:grpSpPr>
          <a:xfrm rot="3945801">
            <a:off x="15645992" y="8731039"/>
            <a:ext cx="4776403" cy="477640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500816" y="-8131653"/>
            <a:ext cx="10994424" cy="10994424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4484692">
            <a:off x="15997783" y="7526912"/>
            <a:ext cx="1577153" cy="3243522"/>
          </a:xfrm>
          <a:custGeom>
            <a:avLst/>
            <a:gdLst/>
            <a:ahLst/>
            <a:cxnLst/>
            <a:rect l="l" t="t" r="r" b="b"/>
            <a:pathLst>
              <a:path w="1577153" h="3243522">
                <a:moveTo>
                  <a:pt x="0" y="0"/>
                </a:moveTo>
                <a:lnTo>
                  <a:pt x="1577154" y="0"/>
                </a:lnTo>
                <a:lnTo>
                  <a:pt x="1577154" y="3243522"/>
                </a:lnTo>
                <a:lnTo>
                  <a:pt x="0" y="32435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04881"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470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313420" y="9104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 rot="3945801">
            <a:off x="15645992" y="8731039"/>
            <a:ext cx="4776403" cy="477640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500816" y="-8131653"/>
            <a:ext cx="10994424" cy="10994424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4484692">
            <a:off x="15997783" y="7526912"/>
            <a:ext cx="1577153" cy="3243522"/>
          </a:xfrm>
          <a:custGeom>
            <a:avLst/>
            <a:gdLst/>
            <a:ahLst/>
            <a:cxnLst/>
            <a:rect l="l" t="t" r="r" b="b"/>
            <a:pathLst>
              <a:path w="1577153" h="3243522">
                <a:moveTo>
                  <a:pt x="0" y="0"/>
                </a:moveTo>
                <a:lnTo>
                  <a:pt x="1577154" y="0"/>
                </a:lnTo>
                <a:lnTo>
                  <a:pt x="1577154" y="3243522"/>
                </a:lnTo>
                <a:lnTo>
                  <a:pt x="0" y="32435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04881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CF6F5E36-9FB9-197A-7CDA-51E90EDE8A85}"/>
              </a:ext>
            </a:extLst>
          </p:cNvPr>
          <p:cNvSpPr txBox="1"/>
          <p:nvPr/>
        </p:nvSpPr>
        <p:spPr>
          <a:xfrm>
            <a:off x="990600" y="910465"/>
            <a:ext cx="647700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304"/>
              </a:lnSpc>
            </a:pPr>
            <a:r>
              <a:rPr lang="en-US" sz="6499" spc="324" dirty="0">
                <a:solidFill>
                  <a:srgbClr val="E56C37"/>
                </a:solidFill>
                <a:latin typeface="Gotham Bold"/>
              </a:rPr>
              <a:t>KEYNOTE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DFFECF04-0F3B-08D4-E438-B338A81E98DB}"/>
              </a:ext>
            </a:extLst>
          </p:cNvPr>
          <p:cNvSpPr txBox="1"/>
          <p:nvPr/>
        </p:nvSpPr>
        <p:spPr>
          <a:xfrm>
            <a:off x="685800" y="1739546"/>
            <a:ext cx="15399020" cy="26630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78587" lvl="1">
              <a:lnSpc>
                <a:spcPts val="5400"/>
              </a:lnSpc>
            </a:pPr>
            <a:r>
              <a:rPr lang="en-US" sz="2150" i="0" dirty="0">
                <a:effectLst/>
                <a:latin typeface="Gotham Bold" panose="020B0604020202020204" charset="0"/>
                <a:cs typeface="Gotham Bold" panose="020B0604020202020204" charset="0"/>
              </a:rPr>
              <a:t>Customer Dynamics:</a:t>
            </a:r>
          </a:p>
          <a:p>
            <a:pPr marL="1178687" lvl="2" indent="-342900">
              <a:lnSpc>
                <a:spcPts val="5400"/>
              </a:lnSpc>
              <a:buFont typeface="Arial" panose="020B0604020202020204" pitchFamily="34" charset="0"/>
              <a:buChar char="•"/>
            </a:pPr>
            <a:r>
              <a:rPr lang="en-US" sz="2150" b="0" i="0" dirty="0">
                <a:effectLst/>
                <a:latin typeface="Gotham" panose="020B0604020202020204" charset="0"/>
                <a:cs typeface="Gotham" panose="020B0604020202020204" charset="0"/>
              </a:rPr>
              <a:t>On average, the top 5 customers (</a:t>
            </a:r>
            <a:r>
              <a:rPr lang="en-IN" sz="2150" b="1" i="0" u="none" strike="noStrike" kern="1200" dirty="0">
                <a:solidFill>
                  <a:srgbClr val="FD6220"/>
                </a:solidFill>
                <a:effectLst/>
                <a:latin typeface="Gotham Bold" panose="020B0604020202020204" charset="0"/>
                <a:cs typeface="Gotham Bold" panose="020B0604020202020204" charset="0"/>
              </a:rPr>
              <a:t>Flipkart</a:t>
            </a:r>
            <a:r>
              <a:rPr lang="en-IN" sz="2150" b="1" i="0" u="none" strike="noStrike" kern="1200" dirty="0">
                <a:effectLst/>
                <a:latin typeface="Gotham" panose="020B0604020202020204" charset="0"/>
                <a:cs typeface="Gotham" panose="020B0604020202020204" charset="0"/>
              </a:rPr>
              <a:t>,</a:t>
            </a:r>
            <a:r>
              <a:rPr lang="en-IN" sz="2150" b="1" i="0" u="none" strike="noStrike" kern="1200" dirty="0">
                <a:solidFill>
                  <a:srgbClr val="FF0000"/>
                </a:solidFill>
                <a:effectLst/>
                <a:latin typeface="Gotham Bold" panose="020B0604020202020204" charset="0"/>
                <a:cs typeface="Gotham Bold" panose="020B0604020202020204" charset="0"/>
              </a:rPr>
              <a:t> </a:t>
            </a:r>
            <a:r>
              <a:rPr lang="en-IN" sz="2150" b="0" i="0" u="none" strike="noStrike" kern="1200" dirty="0">
                <a:solidFill>
                  <a:srgbClr val="FD6220"/>
                </a:solidFill>
                <a:effectLst/>
                <a:latin typeface="Gotham Bold" panose="020B0604020202020204" charset="0"/>
                <a:cs typeface="Gotham Bold" panose="020B0604020202020204" charset="0"/>
              </a:rPr>
              <a:t>Viveks</a:t>
            </a:r>
            <a:r>
              <a:rPr lang="en-IN" sz="2150" b="1" i="0" u="none" strike="noStrike" kern="1200" dirty="0">
                <a:effectLst/>
                <a:latin typeface="Gotham" panose="020B0604020202020204" charset="0"/>
                <a:cs typeface="Gotham" panose="020B0604020202020204" charset="0"/>
              </a:rPr>
              <a:t>,</a:t>
            </a:r>
            <a:r>
              <a:rPr lang="en-IN" sz="2150" dirty="0">
                <a:solidFill>
                  <a:srgbClr val="FF0000"/>
                </a:solidFill>
                <a:latin typeface="Gotham Bold" panose="020B0604020202020204" charset="0"/>
                <a:cs typeface="Gotham Bold" panose="020B0604020202020204" charset="0"/>
              </a:rPr>
              <a:t> </a:t>
            </a:r>
            <a:r>
              <a:rPr lang="en-IN" sz="2150" b="0" i="0" u="none" strike="noStrike" kern="1200" dirty="0">
                <a:solidFill>
                  <a:srgbClr val="FD6220"/>
                </a:solidFill>
                <a:effectLst/>
                <a:latin typeface="Gotham Bold" panose="020B0604020202020204" charset="0"/>
                <a:cs typeface="Gotham Bold" panose="020B0604020202020204" charset="0"/>
              </a:rPr>
              <a:t>Ezone</a:t>
            </a:r>
            <a:r>
              <a:rPr lang="en-IN" sz="2150" b="1" i="0" u="none" strike="noStrike" kern="1200" dirty="0">
                <a:effectLst/>
                <a:latin typeface="Gotham" panose="020B0604020202020204" charset="0"/>
                <a:cs typeface="Gotham" panose="020B0604020202020204" charset="0"/>
              </a:rPr>
              <a:t>,</a:t>
            </a:r>
            <a:r>
              <a:rPr lang="en-IN" sz="2150" dirty="0">
                <a:solidFill>
                  <a:srgbClr val="FF0000"/>
                </a:solidFill>
                <a:latin typeface="Gotham Bold" panose="020B0604020202020204" charset="0"/>
                <a:cs typeface="Gotham Bold" panose="020B0604020202020204" charset="0"/>
              </a:rPr>
              <a:t> </a:t>
            </a:r>
            <a:r>
              <a:rPr lang="en-IN" sz="2150" b="0" i="0" u="none" strike="noStrike" kern="1200" dirty="0">
                <a:solidFill>
                  <a:srgbClr val="FD6220"/>
                </a:solidFill>
                <a:effectLst/>
                <a:latin typeface="Gotham Bold" panose="020B0604020202020204" charset="0"/>
                <a:cs typeface="Gotham Bold" panose="020B0604020202020204" charset="0"/>
              </a:rPr>
              <a:t>Croma</a:t>
            </a:r>
            <a:r>
              <a:rPr lang="en-IN" sz="2150" dirty="0">
                <a:solidFill>
                  <a:srgbClr val="FF0000"/>
                </a:solidFill>
                <a:latin typeface="Gotham Bold" panose="020B0604020202020204" charset="0"/>
                <a:cs typeface="Gotham Bold" panose="020B0604020202020204" charset="0"/>
              </a:rPr>
              <a:t> </a:t>
            </a:r>
            <a:r>
              <a:rPr lang="en-IN" sz="2150" dirty="0">
                <a:latin typeface="Gotham" panose="020B0604020202020204" charset="0"/>
                <a:cs typeface="Gotham" panose="020B0604020202020204" charset="0"/>
              </a:rPr>
              <a:t>&amp;</a:t>
            </a:r>
            <a:r>
              <a:rPr lang="en-IN" sz="2150" dirty="0">
                <a:solidFill>
                  <a:srgbClr val="FF0000"/>
                </a:solidFill>
                <a:latin typeface="Gotham Bold" panose="020B0604020202020204" charset="0"/>
                <a:cs typeface="Gotham Bold" panose="020B0604020202020204" charset="0"/>
              </a:rPr>
              <a:t> </a:t>
            </a:r>
            <a:r>
              <a:rPr lang="en-IN" sz="2150" b="0" i="0" u="none" strike="noStrike" kern="1200" dirty="0">
                <a:solidFill>
                  <a:srgbClr val="FD6220"/>
                </a:solidFill>
                <a:effectLst/>
                <a:latin typeface="Gotham Bold" panose="020B0604020202020204" charset="0"/>
                <a:cs typeface="Gotham Bold" panose="020B0604020202020204" charset="0"/>
              </a:rPr>
              <a:t>Amazon</a:t>
            </a:r>
            <a:r>
              <a:rPr lang="en-US" sz="2150" b="0" i="0" dirty="0">
                <a:effectLst/>
                <a:latin typeface="Gotham" panose="020B0604020202020204" charset="0"/>
                <a:cs typeface="Gotham" panose="020B0604020202020204" charset="0"/>
              </a:rPr>
              <a:t>) received discounts of around </a:t>
            </a:r>
            <a:r>
              <a:rPr lang="en-US" sz="2150" b="0" i="0" dirty="0">
                <a:solidFill>
                  <a:srgbClr val="FD6220"/>
                </a:solidFill>
                <a:effectLst/>
                <a:latin typeface="Gotham Bold" panose="020B0604020202020204" charset="0"/>
                <a:cs typeface="Gotham Bold" panose="020B0604020202020204" charset="0"/>
              </a:rPr>
              <a:t>30%</a:t>
            </a:r>
            <a:r>
              <a:rPr lang="en-US" sz="2150" b="0" i="0" dirty="0">
                <a:solidFill>
                  <a:srgbClr val="FD6220"/>
                </a:solidFill>
                <a:effectLst/>
                <a:latin typeface="Gotham" panose="020B0604020202020204" charset="0"/>
                <a:cs typeface="Gotham" panose="020B0604020202020204" charset="0"/>
              </a:rPr>
              <a:t>.</a:t>
            </a:r>
            <a:r>
              <a:rPr lang="en-US" sz="2150" b="0" i="0" dirty="0">
                <a:effectLst/>
                <a:latin typeface="Gotham" panose="020B0604020202020204" charset="0"/>
                <a:cs typeface="Gotham" panose="020B0604020202020204" charset="0"/>
              </a:rPr>
              <a:t> This indicates a consistent pricing strategy, likely aimed at offering competitive prices and ensuring </a:t>
            </a:r>
            <a:r>
              <a:rPr lang="en-US" sz="2150" b="0" i="0" dirty="0">
                <a:solidFill>
                  <a:srgbClr val="FD6220"/>
                </a:solidFill>
                <a:effectLst/>
                <a:latin typeface="Gotham Bold" panose="020B0604020202020204" charset="0"/>
                <a:cs typeface="Gotham Bold" panose="020B0604020202020204" charset="0"/>
              </a:rPr>
              <a:t>customer</a:t>
            </a:r>
            <a:r>
              <a:rPr lang="en-US" sz="2150" b="0" i="0" dirty="0">
                <a:solidFill>
                  <a:srgbClr val="FF0000"/>
                </a:solidFill>
                <a:effectLst/>
                <a:latin typeface="Gotham Bold" panose="020B0604020202020204" charset="0"/>
                <a:cs typeface="Gotham Bold" panose="020B0604020202020204" charset="0"/>
              </a:rPr>
              <a:t> </a:t>
            </a:r>
            <a:r>
              <a:rPr lang="en-US" sz="2150" b="0" i="0" dirty="0">
                <a:solidFill>
                  <a:srgbClr val="FD6220"/>
                </a:solidFill>
                <a:effectLst/>
                <a:latin typeface="Gotham Bold" panose="020B0604020202020204" charset="0"/>
                <a:cs typeface="Gotham Bold" panose="020B0604020202020204" charset="0"/>
              </a:rPr>
              <a:t>satisfaction</a:t>
            </a:r>
            <a:r>
              <a:rPr lang="en-US" sz="2150" b="0" i="0" spc="-63" dirty="0">
                <a:effectLst/>
                <a:latin typeface="Gotham" panose="020B0604020202020204" charset="0"/>
                <a:cs typeface="Gotham" panose="020B0604020202020204" charset="0"/>
              </a:rPr>
              <a:t>.</a:t>
            </a:r>
            <a:endParaRPr lang="en-US" sz="2150" spc="-63" dirty="0">
              <a:latin typeface="Gotham" panose="020B0604020202020204" charset="0"/>
              <a:cs typeface="Gotha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835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69DEB06-D6F5-C20E-4D66-56DC9F6A2588}"/>
              </a:ext>
            </a:extLst>
          </p:cNvPr>
          <p:cNvSpPr/>
          <p:nvPr/>
        </p:nvSpPr>
        <p:spPr>
          <a:xfrm>
            <a:off x="3722987" y="1576467"/>
            <a:ext cx="10842025" cy="7134065"/>
          </a:xfrm>
          <a:prstGeom prst="roundRect">
            <a:avLst/>
          </a:prstGeom>
          <a:solidFill>
            <a:srgbClr val="FFE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800" dirty="0">
                <a:solidFill>
                  <a:srgbClr val="E56C37"/>
                </a:solidFill>
                <a:latin typeface="Gotham Bold" panose="020B0604020202020204" charset="0"/>
                <a:cs typeface="Gotham Bold" panose="020B0604020202020204" charset="0"/>
              </a:rPr>
              <a:t>THANK YOU</a:t>
            </a: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336BE54-78D3-19DB-6F13-2E06E4585208}"/>
              </a:ext>
            </a:extLst>
          </p:cNvPr>
          <p:cNvSpPr/>
          <p:nvPr/>
        </p:nvSpPr>
        <p:spPr>
          <a:xfrm>
            <a:off x="16764000" y="621230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9B0CA5A-4C7D-6F03-83C1-E1E43BB7F657}"/>
              </a:ext>
            </a:extLst>
          </p:cNvPr>
          <p:cNvSpPr/>
          <p:nvPr/>
        </p:nvSpPr>
        <p:spPr>
          <a:xfrm>
            <a:off x="838200" y="9410700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6" name="Group 2">
            <a:extLst>
              <a:ext uri="{FF2B5EF4-FFF2-40B4-BE49-F238E27FC236}">
                <a16:creationId xmlns:a16="http://schemas.microsoft.com/office/drawing/2014/main" id="{2F0B64FA-9C15-A5A7-F43B-A8D72DE48F6B}"/>
              </a:ext>
            </a:extLst>
          </p:cNvPr>
          <p:cNvGrpSpPr/>
          <p:nvPr/>
        </p:nvGrpSpPr>
        <p:grpSpPr>
          <a:xfrm>
            <a:off x="-3200400" y="-3162300"/>
            <a:ext cx="4648200" cy="4839375"/>
            <a:chOff x="0" y="0"/>
            <a:chExt cx="812800" cy="812800"/>
          </a:xfrm>
        </p:grpSpPr>
        <p:sp>
          <p:nvSpPr>
            <p:cNvPr id="37" name="Freeform 3">
              <a:extLst>
                <a:ext uri="{FF2B5EF4-FFF2-40B4-BE49-F238E27FC236}">
                  <a16:creationId xmlns:a16="http://schemas.microsoft.com/office/drawing/2014/main" id="{27F90E7B-E5C5-8EF1-F985-83F450AAD32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TextBox 4">
              <a:extLst>
                <a:ext uri="{FF2B5EF4-FFF2-40B4-BE49-F238E27FC236}">
                  <a16:creationId xmlns:a16="http://schemas.microsoft.com/office/drawing/2014/main" id="{96E01520-B1F5-DC8C-ADAE-1C3F02BE4E99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" name="Group 2">
            <a:extLst>
              <a:ext uri="{FF2B5EF4-FFF2-40B4-BE49-F238E27FC236}">
                <a16:creationId xmlns:a16="http://schemas.microsoft.com/office/drawing/2014/main" id="{88FBB69A-0240-961E-62E9-8D1269BC667E}"/>
              </a:ext>
            </a:extLst>
          </p:cNvPr>
          <p:cNvGrpSpPr/>
          <p:nvPr/>
        </p:nvGrpSpPr>
        <p:grpSpPr>
          <a:xfrm>
            <a:off x="16992600" y="8724549"/>
            <a:ext cx="4648200" cy="4839375"/>
            <a:chOff x="0" y="0"/>
            <a:chExt cx="81280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1091B69-57BA-00D4-AF71-2DE46009D78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2393568-509D-EDDB-E683-A91818F82BF1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937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91400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6384897" y="5379918"/>
            <a:ext cx="6059445" cy="605944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6E3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5720762" y="6964430"/>
            <a:ext cx="2000810" cy="4114800"/>
          </a:xfrm>
          <a:custGeom>
            <a:avLst/>
            <a:gdLst/>
            <a:ahLst/>
            <a:cxnLst/>
            <a:rect l="l" t="t" r="r" b="b"/>
            <a:pathLst>
              <a:path w="2000810" h="4114800">
                <a:moveTo>
                  <a:pt x="0" y="0"/>
                </a:moveTo>
                <a:lnTo>
                  <a:pt x="2000810" y="0"/>
                </a:lnTo>
                <a:lnTo>
                  <a:pt x="20008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04881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>
            <a:off x="11762088" y="-9632634"/>
            <a:ext cx="10994424" cy="10994424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6052565" y="3161591"/>
            <a:ext cx="5040635" cy="523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2"/>
              </a:lnSpc>
              <a:spcBef>
                <a:spcPct val="0"/>
              </a:spcBef>
            </a:pPr>
            <a:r>
              <a:rPr lang="en-US" sz="3001" spc="168">
                <a:solidFill>
                  <a:srgbClr val="191919"/>
                </a:solidFill>
                <a:latin typeface="Gotham"/>
              </a:rPr>
              <a:t>INTRODUCTION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-9965724" y="-1383136"/>
            <a:ext cx="10994424" cy="10994424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28700" y="1257016"/>
            <a:ext cx="16230600" cy="871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03"/>
              </a:lnSpc>
              <a:spcBef>
                <a:spcPct val="0"/>
              </a:spcBef>
            </a:pPr>
            <a:r>
              <a:rPr lang="en-US" sz="5073" spc="710">
                <a:solidFill>
                  <a:srgbClr val="191919"/>
                </a:solidFill>
                <a:latin typeface="Gotham Bold"/>
              </a:rPr>
              <a:t>TABLE OF CONTENTS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4719488" y="2960614"/>
            <a:ext cx="992463" cy="992463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</a:rPr>
                <a:t>1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4719488" y="4573055"/>
            <a:ext cx="992463" cy="992463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</a:rPr>
                <a:t>2</a:t>
              </a:r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6052565" y="4774031"/>
            <a:ext cx="5040635" cy="523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2"/>
              </a:lnSpc>
              <a:spcBef>
                <a:spcPct val="0"/>
              </a:spcBef>
            </a:pPr>
            <a:r>
              <a:rPr lang="en-US" sz="3001" spc="168">
                <a:solidFill>
                  <a:srgbClr val="191919"/>
                </a:solidFill>
                <a:latin typeface="Gotham"/>
              </a:rPr>
              <a:t>PROBLEM STATEMENT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4719488" y="6185495"/>
            <a:ext cx="992463" cy="992463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</a:rPr>
                <a:t>3</a:t>
              </a:r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6052565" y="6431055"/>
            <a:ext cx="7023013" cy="496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2"/>
              </a:lnSpc>
              <a:spcBef>
                <a:spcPct val="0"/>
              </a:spcBef>
            </a:pPr>
            <a:r>
              <a:rPr lang="en-US" sz="3001" spc="168" dirty="0">
                <a:solidFill>
                  <a:srgbClr val="191919"/>
                </a:solidFill>
                <a:latin typeface="Gotham"/>
              </a:rPr>
              <a:t>AD-HOC REQUESTS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4719488" y="7842518"/>
            <a:ext cx="992463" cy="992463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</a:rPr>
                <a:t>4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6052565" y="8043495"/>
            <a:ext cx="5040635" cy="496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2"/>
              </a:lnSpc>
              <a:spcBef>
                <a:spcPct val="0"/>
              </a:spcBef>
            </a:pPr>
            <a:r>
              <a:rPr lang="en-US" sz="3001" spc="168" dirty="0">
                <a:solidFill>
                  <a:srgbClr val="191919"/>
                </a:solidFill>
                <a:latin typeface="Gotham"/>
              </a:rPr>
              <a:t>KEYNOTE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313420" y="9104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534876" y="3993279"/>
            <a:ext cx="9399442" cy="2002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400"/>
              </a:lnSpc>
            </a:pPr>
            <a:r>
              <a:rPr lang="en-US" sz="2800" spc="-63" dirty="0">
                <a:solidFill>
                  <a:srgbClr val="191919"/>
                </a:solidFill>
                <a:latin typeface="Gotham"/>
              </a:rPr>
              <a:t>Atliq Hardwares (imaginary company) is one of the leading computer hardware producers in India and well expanded in other countries too.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34876" y="2996121"/>
            <a:ext cx="7609124" cy="807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4"/>
              </a:lnSpc>
            </a:pPr>
            <a:r>
              <a:rPr lang="en-US" sz="6499" spc="324" dirty="0">
                <a:solidFill>
                  <a:srgbClr val="E56C37"/>
                </a:solidFill>
                <a:latin typeface="Gotham Bold"/>
              </a:rPr>
              <a:t>INTRODUCTION</a:t>
            </a:r>
          </a:p>
        </p:txBody>
      </p:sp>
      <p:grpSp>
        <p:nvGrpSpPr>
          <p:cNvPr id="5" name="Group 5"/>
          <p:cNvGrpSpPr/>
          <p:nvPr/>
        </p:nvGrpSpPr>
        <p:grpSpPr>
          <a:xfrm rot="3945801">
            <a:off x="-2005898" y="8160857"/>
            <a:ext cx="4776403" cy="477640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500816" y="-8131653"/>
            <a:ext cx="10994424" cy="10994424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3564309" y="3225569"/>
            <a:ext cx="3188815" cy="3120503"/>
          </a:xfrm>
          <a:custGeom>
            <a:avLst/>
            <a:gdLst/>
            <a:ahLst/>
            <a:cxnLst/>
            <a:rect l="l" t="t" r="r" b="b"/>
            <a:pathLst>
              <a:path w="3188815" h="3120503">
                <a:moveTo>
                  <a:pt x="0" y="0"/>
                </a:moveTo>
                <a:lnTo>
                  <a:pt x="3188815" y="0"/>
                </a:lnTo>
                <a:lnTo>
                  <a:pt x="3188815" y="3120503"/>
                </a:lnTo>
                <a:lnTo>
                  <a:pt x="0" y="31205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 rot="8697909">
            <a:off x="1014261" y="7146693"/>
            <a:ext cx="1577153" cy="3243522"/>
          </a:xfrm>
          <a:custGeom>
            <a:avLst/>
            <a:gdLst/>
            <a:ahLst/>
            <a:cxnLst/>
            <a:rect l="l" t="t" r="r" b="b"/>
            <a:pathLst>
              <a:path w="1577153" h="3243522">
                <a:moveTo>
                  <a:pt x="0" y="0"/>
                </a:moveTo>
                <a:lnTo>
                  <a:pt x="1577154" y="0"/>
                </a:lnTo>
                <a:lnTo>
                  <a:pt x="1577154" y="3243522"/>
                </a:lnTo>
                <a:lnTo>
                  <a:pt x="0" y="32435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r="-204881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313420" y="9104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914400" y="3963377"/>
            <a:ext cx="15399020" cy="28061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7174" lvl="1" indent="-378587" algn="just">
              <a:lnSpc>
                <a:spcPts val="5400"/>
              </a:lnSpc>
              <a:buFont typeface="Arial"/>
              <a:buChar char="•"/>
            </a:pPr>
            <a:r>
              <a:rPr lang="en-US" sz="2800" spc="-63" dirty="0">
                <a:solidFill>
                  <a:srgbClr val="191919"/>
                </a:solidFill>
                <a:latin typeface="Gotham"/>
              </a:rPr>
              <a:t>The management has observed a </a:t>
            </a:r>
            <a:r>
              <a:rPr lang="en-US" sz="2800" spc="-63" dirty="0">
                <a:solidFill>
                  <a:srgbClr val="FD6220"/>
                </a:solidFill>
                <a:latin typeface="Gotham Bold" panose="020B0604020202020204" charset="0"/>
                <a:cs typeface="Gotham Bold" panose="020B0604020202020204" charset="0"/>
              </a:rPr>
              <a:t>deficiency</a:t>
            </a:r>
            <a:r>
              <a:rPr lang="en-US" sz="2800" spc="-63" dirty="0">
                <a:solidFill>
                  <a:srgbClr val="191919"/>
                </a:solidFill>
                <a:latin typeface="Gotham"/>
              </a:rPr>
              <a:t> in obtaining sufficient insights for making quick and smart data-informed decisions.</a:t>
            </a:r>
          </a:p>
          <a:p>
            <a:pPr marL="757174" lvl="1" indent="-378587" algn="just">
              <a:buFont typeface="Arial"/>
              <a:buChar char="•"/>
            </a:pPr>
            <a:endParaRPr lang="en-US" sz="800" spc="-63" dirty="0">
              <a:solidFill>
                <a:srgbClr val="191919"/>
              </a:solidFill>
              <a:latin typeface="Gotham"/>
            </a:endParaRPr>
          </a:p>
          <a:p>
            <a:pPr marL="757174" lvl="1" indent="-378587" algn="just">
              <a:lnSpc>
                <a:spcPts val="5400"/>
              </a:lnSpc>
              <a:buFont typeface="Arial"/>
              <a:buChar char="•"/>
            </a:pPr>
            <a:r>
              <a:rPr lang="en-US" sz="2800" spc="-63" dirty="0">
                <a:solidFill>
                  <a:srgbClr val="191919"/>
                </a:solidFill>
                <a:latin typeface="Gotham"/>
              </a:rPr>
              <a:t>So, they have initiated </a:t>
            </a:r>
            <a:r>
              <a:rPr lang="en-US" sz="2800" spc="-63" dirty="0">
                <a:solidFill>
                  <a:srgbClr val="FD6220"/>
                </a:solidFill>
                <a:latin typeface="Gotham Bold" panose="020B0604020202020204" charset="0"/>
                <a:cs typeface="Gotham Bold" panose="020B0604020202020204" charset="0"/>
              </a:rPr>
              <a:t>ad-hoc requests</a:t>
            </a:r>
            <a:r>
              <a:rPr lang="en-US" sz="2800" spc="-63" dirty="0">
                <a:solidFill>
                  <a:srgbClr val="191919"/>
                </a:solidFill>
                <a:latin typeface="Gotham"/>
              </a:rPr>
              <a:t>, tasking the data analytics team with generating insights to address this gap.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47800" y="2054857"/>
            <a:ext cx="57912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304"/>
              </a:lnSpc>
            </a:pPr>
            <a:r>
              <a:rPr lang="en-US" sz="6499" spc="324" dirty="0">
                <a:solidFill>
                  <a:srgbClr val="E56C37"/>
                </a:solidFill>
                <a:latin typeface="Gotham Bold"/>
              </a:rPr>
              <a:t>PROBLEM STATEMENT</a:t>
            </a:r>
          </a:p>
        </p:txBody>
      </p:sp>
      <p:grpSp>
        <p:nvGrpSpPr>
          <p:cNvPr id="5" name="Group 5"/>
          <p:cNvGrpSpPr/>
          <p:nvPr/>
        </p:nvGrpSpPr>
        <p:grpSpPr>
          <a:xfrm rot="3945801">
            <a:off x="15645992" y="8731039"/>
            <a:ext cx="4776403" cy="477640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500816" y="-8131653"/>
            <a:ext cx="10994424" cy="10994424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4484692">
            <a:off x="15997783" y="7526912"/>
            <a:ext cx="1577153" cy="3243522"/>
          </a:xfrm>
          <a:custGeom>
            <a:avLst/>
            <a:gdLst/>
            <a:ahLst/>
            <a:cxnLst/>
            <a:rect l="l" t="t" r="r" b="b"/>
            <a:pathLst>
              <a:path w="1577153" h="3243522">
                <a:moveTo>
                  <a:pt x="0" y="0"/>
                </a:moveTo>
                <a:lnTo>
                  <a:pt x="1577154" y="0"/>
                </a:lnTo>
                <a:lnTo>
                  <a:pt x="1577154" y="3243522"/>
                </a:lnTo>
                <a:lnTo>
                  <a:pt x="0" y="32435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04881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000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764000" y="621230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6" name="Group 6"/>
          <p:cNvGrpSpPr/>
          <p:nvPr/>
        </p:nvGrpSpPr>
        <p:grpSpPr>
          <a:xfrm>
            <a:off x="706082" y="1952203"/>
            <a:ext cx="992463" cy="99246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</a:rPr>
                <a:t>1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48235" y="4447339"/>
            <a:ext cx="508158" cy="543805"/>
            <a:chOff x="0" y="0"/>
            <a:chExt cx="812800" cy="86981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4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48235" y="3107362"/>
            <a:ext cx="508158" cy="543805"/>
            <a:chOff x="0" y="0"/>
            <a:chExt cx="812800" cy="86981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2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48235" y="5115753"/>
            <a:ext cx="508158" cy="543805"/>
            <a:chOff x="0" y="0"/>
            <a:chExt cx="812800" cy="86981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5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48235" y="3776486"/>
            <a:ext cx="508158" cy="543805"/>
            <a:chOff x="0" y="0"/>
            <a:chExt cx="812800" cy="86981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3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48235" y="6455730"/>
            <a:ext cx="508158" cy="543805"/>
            <a:chOff x="0" y="0"/>
            <a:chExt cx="812800" cy="869819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7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948235" y="5784877"/>
            <a:ext cx="508158" cy="543805"/>
            <a:chOff x="0" y="0"/>
            <a:chExt cx="812800" cy="869819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6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948235" y="7123361"/>
            <a:ext cx="508158" cy="543805"/>
            <a:chOff x="0" y="0"/>
            <a:chExt cx="812800" cy="86981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8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948235" y="7790991"/>
            <a:ext cx="508158" cy="543805"/>
            <a:chOff x="0" y="0"/>
            <a:chExt cx="812800" cy="869819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9</a:t>
              </a:r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6858000" y="362631"/>
            <a:ext cx="6553200" cy="753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304"/>
              </a:lnSpc>
            </a:pPr>
            <a:r>
              <a:rPr lang="en-US" sz="4400" spc="324" dirty="0">
                <a:solidFill>
                  <a:srgbClr val="E56C37"/>
                </a:solidFill>
                <a:latin typeface="Gotham Bold"/>
              </a:rPr>
              <a:t>AD-HOC REQUESTS</a:t>
            </a:r>
          </a:p>
        </p:txBody>
      </p:sp>
      <p:pic>
        <p:nvPicPr>
          <p:cNvPr id="37" name="Picture 36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6E0F2B86-8C5B-D82E-5A70-9B467AB6B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00115"/>
            <a:ext cx="7848600" cy="22542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B7BB11B-ABC5-6FB5-BDD3-BA8D00B098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600" y="3419446"/>
            <a:ext cx="6781800" cy="620170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A6B75AD-77CC-6C53-D5F6-084B19A177E0}"/>
              </a:ext>
            </a:extLst>
          </p:cNvPr>
          <p:cNvSpPr txBox="1"/>
          <p:nvPr/>
        </p:nvSpPr>
        <p:spPr>
          <a:xfrm>
            <a:off x="10520157" y="5115753"/>
            <a:ext cx="6781800" cy="2243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400" dirty="0">
                <a:solidFill>
                  <a:srgbClr val="FD6220"/>
                </a:solidFill>
                <a:latin typeface="Gotham Bold" panose="020B0604020202020204" charset="0"/>
                <a:cs typeface="Gotham Bold" panose="020B0604020202020204" charset="0"/>
              </a:rPr>
              <a:t>India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otham" panose="020B0604020202020204" charset="0"/>
                <a:cs typeface="Gotham" panose="020B0604020202020204" charset="0"/>
              </a:rPr>
              <a:t> leads Atliq Exclusive's </a:t>
            </a:r>
            <a:r>
              <a:rPr lang="en-IN" sz="2400" dirty="0">
                <a:solidFill>
                  <a:srgbClr val="FD6220"/>
                </a:solidFill>
                <a:latin typeface="Gotham Bold" panose="020B0604020202020204" charset="0"/>
                <a:cs typeface="Gotham Bold" panose="020B0604020202020204" charset="0"/>
              </a:rPr>
              <a:t>Gross Sales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otham" panose="020B0604020202020204" charset="0"/>
                <a:cs typeface="Gotham" panose="020B0604020202020204" charset="0"/>
              </a:rPr>
              <a:t>in the Asia Pacific region, followed by </a:t>
            </a:r>
            <a:r>
              <a:rPr lang="en-IN" sz="2400" dirty="0">
                <a:solidFill>
                  <a:srgbClr val="FD6220"/>
                </a:solidFill>
                <a:latin typeface="Gotham Bold" panose="020B0604020202020204" charset="0"/>
                <a:cs typeface="Gotham Bold" panose="020B0604020202020204" charset="0"/>
              </a:rPr>
              <a:t>South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otham Bold" panose="020B0604020202020204" charset="0"/>
                <a:cs typeface="Gotham Bold" panose="020B0604020202020204" charset="0"/>
              </a:rPr>
              <a:t> </a:t>
            </a:r>
            <a:r>
              <a:rPr lang="en-IN" sz="2400" dirty="0">
                <a:solidFill>
                  <a:srgbClr val="FD6220"/>
                </a:solidFill>
                <a:latin typeface="Gotham Bold" panose="020B0604020202020204" charset="0"/>
                <a:cs typeface="Gotham Bold" panose="020B0604020202020204" charset="0"/>
              </a:rPr>
              <a:t>Korea, Indonesia,</a:t>
            </a:r>
            <a:r>
              <a:rPr lang="en-IN" sz="2400" dirty="0">
                <a:solidFill>
                  <a:srgbClr val="FD6220"/>
                </a:solidFill>
                <a:latin typeface="Gotham" panose="020B0604020202020204" charset="0"/>
                <a:cs typeface="Gotham" panose="020B0604020202020204" charset="0"/>
              </a:rPr>
              <a:t>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otham" panose="020B0604020202020204" charset="0"/>
                <a:cs typeface="Gotham" panose="020B0604020202020204" charset="0"/>
              </a:rPr>
              <a:t>and </a:t>
            </a:r>
            <a:r>
              <a:rPr lang="en-IN" sz="2400" dirty="0">
                <a:solidFill>
                  <a:srgbClr val="FD6220"/>
                </a:solidFill>
                <a:latin typeface="Gotham Bold" panose="020B0604020202020204" charset="0"/>
                <a:cs typeface="Gotham Bold" panose="020B0604020202020204" charset="0"/>
              </a:rPr>
              <a:t>Australia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otham" panose="020B0604020202020204" charset="0"/>
                <a:cs typeface="Gotham" panose="020B0604020202020204" charset="0"/>
              </a:rPr>
              <a:t> among eight countries.</a:t>
            </a:r>
          </a:p>
        </p:txBody>
      </p:sp>
      <p:grpSp>
        <p:nvGrpSpPr>
          <p:cNvPr id="34" name="Group 47">
            <a:extLst>
              <a:ext uri="{FF2B5EF4-FFF2-40B4-BE49-F238E27FC236}">
                <a16:creationId xmlns:a16="http://schemas.microsoft.com/office/drawing/2014/main" id="{5D566E5F-44CE-61D1-2779-6AC92DF282D3}"/>
              </a:ext>
            </a:extLst>
          </p:cNvPr>
          <p:cNvGrpSpPr/>
          <p:nvPr/>
        </p:nvGrpSpPr>
        <p:grpSpPr>
          <a:xfrm>
            <a:off x="948234" y="8452647"/>
            <a:ext cx="508158" cy="543805"/>
            <a:chOff x="0" y="0"/>
            <a:chExt cx="812800" cy="869819"/>
          </a:xfrm>
        </p:grpSpPr>
        <p:sp>
          <p:nvSpPr>
            <p:cNvPr id="35" name="Freeform 48">
              <a:extLst>
                <a:ext uri="{FF2B5EF4-FFF2-40B4-BE49-F238E27FC236}">
                  <a16:creationId xmlns:a16="http://schemas.microsoft.com/office/drawing/2014/main" id="{A59610C5-0BB3-C1D4-F476-0B43E51BBBB1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TextBox 49">
              <a:extLst>
                <a:ext uri="{FF2B5EF4-FFF2-40B4-BE49-F238E27FC236}">
                  <a16:creationId xmlns:a16="http://schemas.microsoft.com/office/drawing/2014/main" id="{254D68BA-85FD-3318-E672-6393A5CC9277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</a:rPr>
                <a:t>10</a:t>
              </a:r>
            </a:p>
          </p:txBody>
        </p:sp>
      </p:grpSp>
      <p:grpSp>
        <p:nvGrpSpPr>
          <p:cNvPr id="42" name="Group 2">
            <a:extLst>
              <a:ext uri="{FF2B5EF4-FFF2-40B4-BE49-F238E27FC236}">
                <a16:creationId xmlns:a16="http://schemas.microsoft.com/office/drawing/2014/main" id="{FB4B4DEE-E295-9824-7EBD-7C93E89AB10D}"/>
              </a:ext>
            </a:extLst>
          </p:cNvPr>
          <p:cNvGrpSpPr/>
          <p:nvPr/>
        </p:nvGrpSpPr>
        <p:grpSpPr>
          <a:xfrm>
            <a:off x="16992600" y="8724549"/>
            <a:ext cx="4648200" cy="4839375"/>
            <a:chOff x="0" y="0"/>
            <a:chExt cx="812800" cy="812800"/>
          </a:xfrm>
        </p:grpSpPr>
        <p:sp>
          <p:nvSpPr>
            <p:cNvPr id="44" name="Freeform 3">
              <a:extLst>
                <a:ext uri="{FF2B5EF4-FFF2-40B4-BE49-F238E27FC236}">
                  <a16:creationId xmlns:a16="http://schemas.microsoft.com/office/drawing/2014/main" id="{6F932E5D-3AB8-89F1-C4E3-27B04EB1D85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TextBox 4">
              <a:extLst>
                <a:ext uri="{FF2B5EF4-FFF2-40B4-BE49-F238E27FC236}">
                  <a16:creationId xmlns:a16="http://schemas.microsoft.com/office/drawing/2014/main" id="{2DC6F554-0E2E-D3E2-EB3A-32909F5F2CD4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77E340A2-AC32-FDED-8D9B-36BA4AD5E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3125649"/>
            <a:ext cx="5642348" cy="39368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474249-A22D-201B-BD1A-08238A4AD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228" y="4211794"/>
            <a:ext cx="2248883" cy="119512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09357" y="2648112"/>
            <a:ext cx="992463" cy="992463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</a:rPr>
                <a:t>2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51509" y="4428296"/>
            <a:ext cx="508158" cy="543805"/>
            <a:chOff x="0" y="0"/>
            <a:chExt cx="812800" cy="86981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51509" y="1982349"/>
            <a:ext cx="508158" cy="543805"/>
            <a:chOff x="0" y="0"/>
            <a:chExt cx="812800" cy="86981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1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51509" y="5094059"/>
            <a:ext cx="508158" cy="543805"/>
            <a:chOff x="0" y="0"/>
            <a:chExt cx="812800" cy="86981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5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51509" y="3762533"/>
            <a:ext cx="508158" cy="543805"/>
            <a:chOff x="0" y="0"/>
            <a:chExt cx="812800" cy="86981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51509" y="6425585"/>
            <a:ext cx="508158" cy="543805"/>
            <a:chOff x="0" y="0"/>
            <a:chExt cx="812800" cy="86981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7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951509" y="5759822"/>
            <a:ext cx="508158" cy="543805"/>
            <a:chOff x="0" y="0"/>
            <a:chExt cx="812800" cy="869819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6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951509" y="7093216"/>
            <a:ext cx="508158" cy="543805"/>
            <a:chOff x="0" y="0"/>
            <a:chExt cx="812800" cy="869819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8</a:t>
              </a: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951509" y="7760846"/>
            <a:ext cx="508158" cy="543805"/>
            <a:chOff x="0" y="0"/>
            <a:chExt cx="812800" cy="869819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9</a:t>
              </a:r>
            </a:p>
          </p:txBody>
        </p:sp>
      </p:grpSp>
      <p:sp>
        <p:nvSpPr>
          <p:cNvPr id="47" name="TextBox 33">
            <a:extLst>
              <a:ext uri="{FF2B5EF4-FFF2-40B4-BE49-F238E27FC236}">
                <a16:creationId xmlns:a16="http://schemas.microsoft.com/office/drawing/2014/main" id="{31F07036-470A-1722-AEC3-F2F61C31F233}"/>
              </a:ext>
            </a:extLst>
          </p:cNvPr>
          <p:cNvSpPr txBox="1"/>
          <p:nvPr/>
        </p:nvSpPr>
        <p:spPr>
          <a:xfrm>
            <a:off x="6858000" y="362631"/>
            <a:ext cx="6553200" cy="753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304"/>
              </a:lnSpc>
            </a:pPr>
            <a:r>
              <a:rPr lang="en-US" sz="4400" spc="324" dirty="0">
                <a:solidFill>
                  <a:srgbClr val="E56C37"/>
                </a:solidFill>
                <a:latin typeface="Gotham Bold"/>
              </a:rPr>
              <a:t>AD-HOC REQUESTS</a:t>
            </a:r>
          </a:p>
        </p:txBody>
      </p:sp>
      <p:pic>
        <p:nvPicPr>
          <p:cNvPr id="51" name="Picture 50" descr="A black rectangle with white text&#10;&#10;Description automatically generated">
            <a:extLst>
              <a:ext uri="{FF2B5EF4-FFF2-40B4-BE49-F238E27FC236}">
                <a16:creationId xmlns:a16="http://schemas.microsoft.com/office/drawing/2014/main" id="{E671F82B-496B-64AC-BA3F-7908ABE578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510" y="643196"/>
            <a:ext cx="9829800" cy="2678305"/>
          </a:xfrm>
          <a:prstGeom prst="rect">
            <a:avLst/>
          </a:prstGeom>
        </p:spPr>
      </p:pic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979078B-D46D-AF80-17F8-3DA35AC41B99}"/>
              </a:ext>
            </a:extLst>
          </p:cNvPr>
          <p:cNvSpPr/>
          <p:nvPr/>
        </p:nvSpPr>
        <p:spPr>
          <a:xfrm>
            <a:off x="5515227" y="4079814"/>
            <a:ext cx="2248884" cy="147063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94F3AF-83DF-0CE3-51DE-F4955227B105}"/>
              </a:ext>
            </a:extLst>
          </p:cNvPr>
          <p:cNvSpPr txBox="1"/>
          <p:nvPr/>
        </p:nvSpPr>
        <p:spPr>
          <a:xfrm>
            <a:off x="3221826" y="7469147"/>
            <a:ext cx="13542174" cy="185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otham" panose="020B0604020202020204" charset="0"/>
                <a:cs typeface="Gotham" panose="020B0604020202020204" charset="0"/>
              </a:rPr>
              <a:t>We 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otham" panose="020B0604020202020204" charset="0"/>
                <a:cs typeface="Gotham" panose="020B0604020202020204" charset="0"/>
              </a:rPr>
              <a:t>experienced a significant </a:t>
            </a:r>
            <a:r>
              <a:rPr lang="en-US" sz="2400" b="0" i="0" dirty="0">
                <a:solidFill>
                  <a:srgbClr val="FD6220"/>
                </a:solidFill>
                <a:effectLst/>
                <a:latin typeface="Gotham Bold" panose="020B0604020202020204" charset="0"/>
                <a:cs typeface="Gotham Bold" panose="020B0604020202020204" charset="0"/>
              </a:rPr>
              <a:t>increase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otham" panose="020B0604020202020204" charset="0"/>
                <a:cs typeface="Gotham" panose="020B0604020202020204" charset="0"/>
              </a:rPr>
              <a:t> in the number of unique products in 2021, with a notable growth of </a:t>
            </a:r>
            <a:r>
              <a:rPr lang="en-US" sz="2400" b="0" i="0" dirty="0">
                <a:solidFill>
                  <a:srgbClr val="FD6220"/>
                </a:solidFill>
                <a:effectLst/>
                <a:latin typeface="Gotham Bold" panose="020B0604020202020204" charset="0"/>
                <a:cs typeface="Gotham Bold" panose="020B0604020202020204" charset="0"/>
              </a:rPr>
              <a:t>36.33%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otham" panose="020B0604020202020204" charset="0"/>
                <a:cs typeface="Gotham" panose="020B0604020202020204" charset="0"/>
              </a:rPr>
              <a:t> compared to the previous year.</a:t>
            </a: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7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Gotham" panose="020B0604020202020204" charset="0"/>
              <a:cs typeface="Gotham" panose="020B0604020202020204" charset="0"/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otham" panose="020B0604020202020204" charset="0"/>
                <a:cs typeface="Gotham" panose="020B0604020202020204" charset="0"/>
              </a:rPr>
              <a:t>The growth indicates that the market may be responsive to the company's products.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Gotham" panose="020B0604020202020204" charset="0"/>
              <a:cs typeface="Gotham" panose="020B060402020202020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86F5D8D-A110-C063-EFC9-C900FC6E0422}"/>
              </a:ext>
            </a:extLst>
          </p:cNvPr>
          <p:cNvSpPr/>
          <p:nvPr/>
        </p:nvSpPr>
        <p:spPr>
          <a:xfrm>
            <a:off x="8534400" y="3075029"/>
            <a:ext cx="5791200" cy="393682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grpSp>
        <p:nvGrpSpPr>
          <p:cNvPr id="34" name="Group 47">
            <a:extLst>
              <a:ext uri="{FF2B5EF4-FFF2-40B4-BE49-F238E27FC236}">
                <a16:creationId xmlns:a16="http://schemas.microsoft.com/office/drawing/2014/main" id="{37BCDEBC-A401-C030-97B9-89F7E40C7D10}"/>
              </a:ext>
            </a:extLst>
          </p:cNvPr>
          <p:cNvGrpSpPr/>
          <p:nvPr/>
        </p:nvGrpSpPr>
        <p:grpSpPr>
          <a:xfrm>
            <a:off x="948234" y="8452647"/>
            <a:ext cx="508158" cy="543805"/>
            <a:chOff x="0" y="0"/>
            <a:chExt cx="812800" cy="869819"/>
          </a:xfrm>
        </p:grpSpPr>
        <p:sp>
          <p:nvSpPr>
            <p:cNvPr id="35" name="Freeform 48">
              <a:extLst>
                <a:ext uri="{FF2B5EF4-FFF2-40B4-BE49-F238E27FC236}">
                  <a16:creationId xmlns:a16="http://schemas.microsoft.com/office/drawing/2014/main" id="{80E32B32-F1D6-969D-99B2-BE04D4001C04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TextBox 49">
              <a:extLst>
                <a:ext uri="{FF2B5EF4-FFF2-40B4-BE49-F238E27FC236}">
                  <a16:creationId xmlns:a16="http://schemas.microsoft.com/office/drawing/2014/main" id="{295A6DBD-D137-0A5B-337C-C6F4A22490D8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</a:rPr>
                <a:t>10</a:t>
              </a:r>
            </a:p>
          </p:txBody>
        </p:sp>
      </p:grpSp>
      <p:sp>
        <p:nvSpPr>
          <p:cNvPr id="45" name="Freeform 5">
            <a:extLst>
              <a:ext uri="{FF2B5EF4-FFF2-40B4-BE49-F238E27FC236}">
                <a16:creationId xmlns:a16="http://schemas.microsoft.com/office/drawing/2014/main" id="{F2395AD7-FA77-ECD4-2F16-4211E0CB23B3}"/>
              </a:ext>
            </a:extLst>
          </p:cNvPr>
          <p:cNvSpPr/>
          <p:nvPr/>
        </p:nvSpPr>
        <p:spPr>
          <a:xfrm>
            <a:off x="16764000" y="621230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6" name="Group 2">
            <a:extLst>
              <a:ext uri="{FF2B5EF4-FFF2-40B4-BE49-F238E27FC236}">
                <a16:creationId xmlns:a16="http://schemas.microsoft.com/office/drawing/2014/main" id="{38BB427E-AF33-ABBC-3AA9-B0EB55A43BF6}"/>
              </a:ext>
            </a:extLst>
          </p:cNvPr>
          <p:cNvGrpSpPr/>
          <p:nvPr/>
        </p:nvGrpSpPr>
        <p:grpSpPr>
          <a:xfrm>
            <a:off x="16992600" y="8724549"/>
            <a:ext cx="4648200" cy="4839375"/>
            <a:chOff x="0" y="0"/>
            <a:chExt cx="812800" cy="812800"/>
          </a:xfrm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678BE282-44BB-38BE-2E4F-43B49DC84F4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TextBox 4">
              <a:extLst>
                <a:ext uri="{FF2B5EF4-FFF2-40B4-BE49-F238E27FC236}">
                  <a16:creationId xmlns:a16="http://schemas.microsoft.com/office/drawing/2014/main" id="{60EB67B2-829B-052F-2432-65079FD7238C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709357" y="3315742"/>
            <a:ext cx="992463" cy="992463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</a:rPr>
                <a:t>3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51509" y="4428296"/>
            <a:ext cx="508158" cy="543805"/>
            <a:chOff x="0" y="0"/>
            <a:chExt cx="812800" cy="86981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4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51509" y="1982349"/>
            <a:ext cx="508158" cy="543805"/>
            <a:chOff x="0" y="0"/>
            <a:chExt cx="812800" cy="86981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1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51509" y="5094059"/>
            <a:ext cx="508158" cy="543805"/>
            <a:chOff x="0" y="0"/>
            <a:chExt cx="812800" cy="86981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5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51509" y="2648112"/>
            <a:ext cx="508158" cy="543805"/>
            <a:chOff x="0" y="0"/>
            <a:chExt cx="812800" cy="86981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2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951509" y="6425585"/>
            <a:ext cx="508158" cy="543805"/>
            <a:chOff x="0" y="0"/>
            <a:chExt cx="812800" cy="869819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7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951509" y="5759822"/>
            <a:ext cx="508158" cy="543805"/>
            <a:chOff x="0" y="0"/>
            <a:chExt cx="812800" cy="86981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6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951509" y="7093216"/>
            <a:ext cx="508158" cy="543805"/>
            <a:chOff x="0" y="0"/>
            <a:chExt cx="812800" cy="869819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8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951509" y="7760846"/>
            <a:ext cx="508158" cy="543805"/>
            <a:chOff x="0" y="0"/>
            <a:chExt cx="812800" cy="869819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9</a:t>
              </a:r>
            </a:p>
          </p:txBody>
        </p:sp>
      </p:grpSp>
      <p:sp>
        <p:nvSpPr>
          <p:cNvPr id="51" name="TextBox 33">
            <a:extLst>
              <a:ext uri="{FF2B5EF4-FFF2-40B4-BE49-F238E27FC236}">
                <a16:creationId xmlns:a16="http://schemas.microsoft.com/office/drawing/2014/main" id="{AFAAA69D-E9C4-93F3-8A28-661737F0D152}"/>
              </a:ext>
            </a:extLst>
          </p:cNvPr>
          <p:cNvSpPr txBox="1"/>
          <p:nvPr/>
        </p:nvSpPr>
        <p:spPr>
          <a:xfrm>
            <a:off x="6858000" y="362631"/>
            <a:ext cx="6553200" cy="753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304"/>
              </a:lnSpc>
            </a:pPr>
            <a:r>
              <a:rPr lang="en-US" sz="4400" spc="324" dirty="0">
                <a:solidFill>
                  <a:srgbClr val="E56C37"/>
                </a:solidFill>
                <a:latin typeface="Gotham Bold"/>
              </a:rPr>
              <a:t>AD-HOC REQUESTS</a:t>
            </a:r>
          </a:p>
        </p:txBody>
      </p:sp>
      <p:pic>
        <p:nvPicPr>
          <p:cNvPr id="53" name="Picture 5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5D9056E5-59EC-0407-6BD7-5B56A3B25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393" y="647700"/>
            <a:ext cx="10657499" cy="2997870"/>
          </a:xfrm>
          <a:prstGeom prst="rect">
            <a:avLst/>
          </a:prstGeom>
        </p:spPr>
      </p:pic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DFAFA5C0-6233-A01E-D325-CBC726C13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111330"/>
              </p:ext>
            </p:extLst>
          </p:nvPr>
        </p:nvGraphicFramePr>
        <p:xfrm>
          <a:off x="5029200" y="4395892"/>
          <a:ext cx="4648200" cy="393993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  <a:tableStyleId>{08FB837D-C827-4EFA-A057-4D05807E0F7C}</a:tableStyleId>
              </a:tblPr>
              <a:tblGrid>
                <a:gridCol w="2242437">
                  <a:extLst>
                    <a:ext uri="{9D8B030D-6E8A-4147-A177-3AD203B41FA5}">
                      <a16:colId xmlns:a16="http://schemas.microsoft.com/office/drawing/2014/main" val="430837613"/>
                    </a:ext>
                  </a:extLst>
                </a:gridCol>
                <a:gridCol w="2405763">
                  <a:extLst>
                    <a:ext uri="{9D8B030D-6E8A-4147-A177-3AD203B41FA5}">
                      <a16:colId xmlns:a16="http://schemas.microsoft.com/office/drawing/2014/main" val="3828913581"/>
                    </a:ext>
                  </a:extLst>
                </a:gridCol>
              </a:tblGrid>
              <a:tr h="666554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Gotham Bold" panose="020B0604020202020204" charset="0"/>
                          <a:cs typeface="Gotham Bold" panose="020B0604020202020204" charset="0"/>
                        </a:rPr>
                        <a:t>Segment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Gotham Bold" panose="020B0604020202020204" charset="0"/>
                          <a:cs typeface="Gotham Bold" panose="020B0604020202020204" charset="0"/>
                        </a:rPr>
                        <a:t>Product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252614"/>
                  </a:ext>
                </a:extLst>
              </a:tr>
              <a:tr h="5455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Notebook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129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340130"/>
                  </a:ext>
                </a:extLst>
              </a:tr>
              <a:tr h="5455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Accessories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116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797784"/>
                  </a:ext>
                </a:extLst>
              </a:tr>
              <a:tr h="5455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Peripherals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804223"/>
                  </a:ext>
                </a:extLst>
              </a:tr>
              <a:tr h="5455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Desktop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042373"/>
                  </a:ext>
                </a:extLst>
              </a:tr>
              <a:tr h="5455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Storage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48235"/>
                  </a:ext>
                </a:extLst>
              </a:tr>
              <a:tr h="5455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Networking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289792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8EF07D98-76D0-195A-0087-429DEBEA1565}"/>
              </a:ext>
            </a:extLst>
          </p:cNvPr>
          <p:cNvSpPr txBox="1"/>
          <p:nvPr/>
        </p:nvSpPr>
        <p:spPr>
          <a:xfrm>
            <a:off x="10591800" y="5357028"/>
            <a:ext cx="6393749" cy="1689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400" dirty="0">
                <a:solidFill>
                  <a:srgbClr val="FD6220"/>
                </a:solidFill>
                <a:latin typeface="Gotham Bold" panose="020B0604020202020204" charset="0"/>
                <a:cs typeface="Gotham Bold" panose="020B0604020202020204" charset="0"/>
              </a:rPr>
              <a:t>Notebook 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otham" panose="020B0604020202020204" charset="0"/>
                <a:cs typeface="Gotham" panose="020B0604020202020204" charset="0"/>
              </a:rPr>
              <a:t>and</a:t>
            </a:r>
            <a:r>
              <a:rPr lang="en-IN" sz="2400" dirty="0">
                <a:solidFill>
                  <a:srgbClr val="FD6220"/>
                </a:solidFill>
                <a:latin typeface="Gotham Bold" panose="020B0604020202020204" charset="0"/>
                <a:cs typeface="Gotham Bold" panose="020B0604020202020204" charset="0"/>
              </a:rPr>
              <a:t> Accessories 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otham" panose="020B0604020202020204" charset="0"/>
                <a:cs typeface="Gotham" panose="020B0604020202020204" charset="0"/>
              </a:rPr>
              <a:t>segments</a:t>
            </a:r>
            <a:r>
              <a:rPr lang="en-IN" sz="2400" dirty="0">
                <a:solidFill>
                  <a:srgbClr val="FD6220"/>
                </a:solidFill>
                <a:latin typeface="Gotham Bold" panose="020B0604020202020204" charset="0"/>
                <a:cs typeface="Gotham Bold" panose="020B0604020202020204" charset="0"/>
              </a:rPr>
              <a:t> 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otham" panose="020B0604020202020204" charset="0"/>
                <a:cs typeface="Gotham" panose="020B0604020202020204" charset="0"/>
              </a:rPr>
              <a:t>had more unique products as compared to other segments.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Gotham" panose="020B0604020202020204" charset="0"/>
              <a:cs typeface="Gotham" panose="020B0604020202020204" charset="0"/>
            </a:endParaRPr>
          </a:p>
        </p:txBody>
      </p:sp>
      <p:grpSp>
        <p:nvGrpSpPr>
          <p:cNvPr id="2" name="Group 47">
            <a:extLst>
              <a:ext uri="{FF2B5EF4-FFF2-40B4-BE49-F238E27FC236}">
                <a16:creationId xmlns:a16="http://schemas.microsoft.com/office/drawing/2014/main" id="{4765E9E4-41CD-1848-928E-52C81452A206}"/>
              </a:ext>
            </a:extLst>
          </p:cNvPr>
          <p:cNvGrpSpPr/>
          <p:nvPr/>
        </p:nvGrpSpPr>
        <p:grpSpPr>
          <a:xfrm>
            <a:off x="948234" y="8452647"/>
            <a:ext cx="508158" cy="543805"/>
            <a:chOff x="0" y="0"/>
            <a:chExt cx="812800" cy="869819"/>
          </a:xfrm>
        </p:grpSpPr>
        <p:sp>
          <p:nvSpPr>
            <p:cNvPr id="3" name="Freeform 48">
              <a:extLst>
                <a:ext uri="{FF2B5EF4-FFF2-40B4-BE49-F238E27FC236}">
                  <a16:creationId xmlns:a16="http://schemas.microsoft.com/office/drawing/2014/main" id="{EC66504F-D07E-4DAC-6A44-1C4230D8382A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TextBox 49">
              <a:extLst>
                <a:ext uri="{FF2B5EF4-FFF2-40B4-BE49-F238E27FC236}">
                  <a16:creationId xmlns:a16="http://schemas.microsoft.com/office/drawing/2014/main" id="{1CEA7321-84A2-B10B-A419-B6758B2346FC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</a:rPr>
                <a:t>10</a:t>
              </a:r>
            </a:p>
          </p:txBody>
        </p:sp>
      </p:grpSp>
      <p:sp>
        <p:nvSpPr>
          <p:cNvPr id="29" name="Freeform 5">
            <a:extLst>
              <a:ext uri="{FF2B5EF4-FFF2-40B4-BE49-F238E27FC236}">
                <a16:creationId xmlns:a16="http://schemas.microsoft.com/office/drawing/2014/main" id="{00E42B82-3E4D-BBEA-8DBF-6D00FB783208}"/>
              </a:ext>
            </a:extLst>
          </p:cNvPr>
          <p:cNvSpPr/>
          <p:nvPr/>
        </p:nvSpPr>
        <p:spPr>
          <a:xfrm>
            <a:off x="16764000" y="621230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3" name="Group 2">
            <a:extLst>
              <a:ext uri="{FF2B5EF4-FFF2-40B4-BE49-F238E27FC236}">
                <a16:creationId xmlns:a16="http://schemas.microsoft.com/office/drawing/2014/main" id="{51641D4D-586B-1FFE-30F9-86278B21CB04}"/>
              </a:ext>
            </a:extLst>
          </p:cNvPr>
          <p:cNvGrpSpPr/>
          <p:nvPr/>
        </p:nvGrpSpPr>
        <p:grpSpPr>
          <a:xfrm>
            <a:off x="16992600" y="8724549"/>
            <a:ext cx="4648200" cy="4839375"/>
            <a:chOff x="0" y="0"/>
            <a:chExt cx="812800" cy="812800"/>
          </a:xfrm>
        </p:grpSpPr>
        <p:sp>
          <p:nvSpPr>
            <p:cNvPr id="34" name="Freeform 3">
              <a:extLst>
                <a:ext uri="{FF2B5EF4-FFF2-40B4-BE49-F238E27FC236}">
                  <a16:creationId xmlns:a16="http://schemas.microsoft.com/office/drawing/2014/main" id="{2EFD7A87-D2D8-CF3D-F23B-08437947991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TextBox 4">
              <a:extLst>
                <a:ext uri="{FF2B5EF4-FFF2-40B4-BE49-F238E27FC236}">
                  <a16:creationId xmlns:a16="http://schemas.microsoft.com/office/drawing/2014/main" id="{BBD6CD9A-406D-C4DF-AADB-793C793659EE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DA0DA5-6816-8045-7216-FF6000BE1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693" y="3746063"/>
            <a:ext cx="6420137" cy="387531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09357" y="3983373"/>
            <a:ext cx="992463" cy="992463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</a:rPr>
                <a:t>4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51509" y="3315742"/>
            <a:ext cx="508158" cy="543805"/>
            <a:chOff x="0" y="0"/>
            <a:chExt cx="812800" cy="86981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3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51509" y="1982349"/>
            <a:ext cx="508158" cy="543805"/>
            <a:chOff x="0" y="0"/>
            <a:chExt cx="812800" cy="86981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1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951509" y="5094059"/>
            <a:ext cx="508158" cy="543805"/>
            <a:chOff x="0" y="0"/>
            <a:chExt cx="812800" cy="869819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5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951509" y="2648112"/>
            <a:ext cx="508158" cy="543805"/>
            <a:chOff x="0" y="0"/>
            <a:chExt cx="812800" cy="86981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2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951509" y="6425585"/>
            <a:ext cx="508158" cy="543805"/>
            <a:chOff x="0" y="0"/>
            <a:chExt cx="812800" cy="869819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7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951509" y="5759822"/>
            <a:ext cx="508158" cy="543805"/>
            <a:chOff x="0" y="0"/>
            <a:chExt cx="812800" cy="869819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6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951509" y="7093216"/>
            <a:ext cx="508158" cy="543805"/>
            <a:chOff x="0" y="0"/>
            <a:chExt cx="812800" cy="869819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8</a:t>
              </a: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951509" y="7760846"/>
            <a:ext cx="508158" cy="543805"/>
            <a:chOff x="0" y="0"/>
            <a:chExt cx="812800" cy="869819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9</a:t>
              </a:r>
            </a:p>
          </p:txBody>
        </p:sp>
      </p:grpSp>
      <p:sp>
        <p:nvSpPr>
          <p:cNvPr id="44" name="TextBox 33">
            <a:extLst>
              <a:ext uri="{FF2B5EF4-FFF2-40B4-BE49-F238E27FC236}">
                <a16:creationId xmlns:a16="http://schemas.microsoft.com/office/drawing/2014/main" id="{4504DF7E-A28D-E1F2-FC22-8D1B335E11EB}"/>
              </a:ext>
            </a:extLst>
          </p:cNvPr>
          <p:cNvSpPr txBox="1"/>
          <p:nvPr/>
        </p:nvSpPr>
        <p:spPr>
          <a:xfrm>
            <a:off x="6858000" y="362631"/>
            <a:ext cx="6553200" cy="753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304"/>
              </a:lnSpc>
            </a:pPr>
            <a:r>
              <a:rPr lang="en-US" sz="4400" spc="324" dirty="0">
                <a:solidFill>
                  <a:srgbClr val="E56C37"/>
                </a:solidFill>
                <a:latin typeface="Gotham Bold"/>
              </a:rPr>
              <a:t>AD-HOC REQUESTS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B64A0B8-A093-055A-A0C9-78ABD2DA4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532979"/>
            <a:ext cx="9128083" cy="3092009"/>
          </a:xfrm>
          <a:prstGeom prst="rect">
            <a:avLst/>
          </a:prstGeom>
        </p:spPr>
      </p:pic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EB3D7542-1261-791A-CFAE-B1479C78B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596822"/>
              </p:ext>
            </p:extLst>
          </p:nvPr>
        </p:nvGraphicFramePr>
        <p:xfrm>
          <a:off x="3263062" y="3746063"/>
          <a:ext cx="6165188" cy="3783601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537538">
                  <a:extLst>
                    <a:ext uri="{9D8B030D-6E8A-4147-A177-3AD203B41FA5}">
                      <a16:colId xmlns:a16="http://schemas.microsoft.com/office/drawing/2014/main" val="43083761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2891358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767819218"/>
                    </a:ext>
                  </a:extLst>
                </a:gridCol>
                <a:gridCol w="1427250">
                  <a:extLst>
                    <a:ext uri="{9D8B030D-6E8A-4147-A177-3AD203B41FA5}">
                      <a16:colId xmlns:a16="http://schemas.microsoft.com/office/drawing/2014/main" val="2838154081"/>
                    </a:ext>
                  </a:extLst>
                </a:gridCol>
              </a:tblGrid>
              <a:tr h="8675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600" b="1" kern="1200" dirty="0">
                          <a:solidFill>
                            <a:schemeClr val="lt1"/>
                          </a:solidFill>
                          <a:latin typeface="Gotham Bold" panose="020B0604020202020204" charset="0"/>
                          <a:ea typeface="+mn-ea"/>
                          <a:cs typeface="Gotham Bold" panose="020B0604020202020204" charset="0"/>
                        </a:rPr>
                        <a:t>Segment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600" b="1" kern="1200" dirty="0">
                          <a:solidFill>
                            <a:schemeClr val="lt1"/>
                          </a:solidFill>
                          <a:latin typeface="Gotham Bold" panose="020B0604020202020204" charset="0"/>
                          <a:ea typeface="+mn-ea"/>
                          <a:cs typeface="Gotham Bold" panose="020B0604020202020204" charset="0"/>
                        </a:rPr>
                        <a:t>Product Count - 2020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600" b="1" kern="1200" dirty="0">
                          <a:solidFill>
                            <a:schemeClr val="lt1"/>
                          </a:solidFill>
                          <a:latin typeface="Gotham Bold" panose="020B0604020202020204" charset="0"/>
                          <a:ea typeface="+mn-ea"/>
                          <a:cs typeface="Gotham Bold" panose="020B0604020202020204" charset="0"/>
                        </a:rPr>
                        <a:t>Product Count - 2021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600" b="1" kern="1200" dirty="0">
                          <a:solidFill>
                            <a:schemeClr val="lt1"/>
                          </a:solidFill>
                          <a:latin typeface="Gotham Bold" panose="020B0604020202020204" charset="0"/>
                          <a:ea typeface="+mn-ea"/>
                          <a:cs typeface="Gotham Bold" panose="020B0604020202020204" charset="0"/>
                        </a:rPr>
                        <a:t>Difference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1252614"/>
                  </a:ext>
                </a:extLst>
              </a:tr>
              <a:tr h="4860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Accessories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130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5340130"/>
                  </a:ext>
                </a:extLst>
              </a:tr>
              <a:tr h="4860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Notebook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108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797784"/>
                  </a:ext>
                </a:extLst>
              </a:tr>
              <a:tr h="4860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Peripherals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804223"/>
                  </a:ext>
                </a:extLst>
              </a:tr>
              <a:tr h="4860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Desktop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3042373"/>
                  </a:ext>
                </a:extLst>
              </a:tr>
              <a:tr h="4860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048235"/>
                  </a:ext>
                </a:extLst>
              </a:tr>
              <a:tr h="4860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Networking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289792"/>
                  </a:ext>
                </a:extLst>
              </a:tr>
            </a:tbl>
          </a:graphicData>
        </a:graphic>
      </p:graphicFrame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2D0DDC6-12BF-9D9E-AB7E-1A984A5B995B}"/>
              </a:ext>
            </a:extLst>
          </p:cNvPr>
          <p:cNvSpPr/>
          <p:nvPr/>
        </p:nvSpPr>
        <p:spPr>
          <a:xfrm>
            <a:off x="10002837" y="3746064"/>
            <a:ext cx="6816726" cy="378359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0DEE37D-783F-1D98-7BA7-FC8B934D1768}"/>
              </a:ext>
            </a:extLst>
          </p:cNvPr>
          <p:cNvSpPr txBox="1"/>
          <p:nvPr/>
        </p:nvSpPr>
        <p:spPr>
          <a:xfrm>
            <a:off x="3794986" y="8252439"/>
            <a:ext cx="12188457" cy="1135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otham" panose="020B0604020202020204" charset="0"/>
                <a:cs typeface="Gotham" panose="020B0604020202020204" charset="0"/>
              </a:rPr>
              <a:t>Accessories had the most </a:t>
            </a:r>
            <a:r>
              <a:rPr lang="en-US" sz="2400" b="0" i="0" dirty="0">
                <a:solidFill>
                  <a:srgbClr val="FD6220"/>
                </a:solidFill>
                <a:effectLst/>
                <a:latin typeface="Gotham Bold" panose="020B0604020202020204" charset="0"/>
                <a:cs typeface="Gotham Bold" panose="020B0604020202020204" charset="0"/>
              </a:rPr>
              <a:t>increase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otham" panose="020B0604020202020204" charset="0"/>
                <a:cs typeface="Gotham" panose="020B0604020202020204" charset="0"/>
              </a:rPr>
              <a:t> in the number of unique products in 2021 as compared to other segments.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Gotham" panose="020B0604020202020204" charset="0"/>
              <a:cs typeface="Gotham" panose="020B0604020202020204" charset="0"/>
            </a:endParaRPr>
          </a:p>
        </p:txBody>
      </p:sp>
      <p:grpSp>
        <p:nvGrpSpPr>
          <p:cNvPr id="55" name="Group 47">
            <a:extLst>
              <a:ext uri="{FF2B5EF4-FFF2-40B4-BE49-F238E27FC236}">
                <a16:creationId xmlns:a16="http://schemas.microsoft.com/office/drawing/2014/main" id="{F27B3B28-FE69-3F9A-2023-81E244F278EC}"/>
              </a:ext>
            </a:extLst>
          </p:cNvPr>
          <p:cNvGrpSpPr/>
          <p:nvPr/>
        </p:nvGrpSpPr>
        <p:grpSpPr>
          <a:xfrm>
            <a:off x="948234" y="8452647"/>
            <a:ext cx="508158" cy="543805"/>
            <a:chOff x="0" y="0"/>
            <a:chExt cx="812800" cy="869819"/>
          </a:xfrm>
        </p:grpSpPr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5DAE1287-4A46-DB9D-2D45-D6F909747B7C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TextBox 49">
              <a:extLst>
                <a:ext uri="{FF2B5EF4-FFF2-40B4-BE49-F238E27FC236}">
                  <a16:creationId xmlns:a16="http://schemas.microsoft.com/office/drawing/2014/main" id="{D509F5F8-5A56-B569-DDB6-E9A681BD68D8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</a:rPr>
                <a:t>10</a:t>
              </a:r>
            </a:p>
          </p:txBody>
        </p:sp>
      </p:grpSp>
      <p:sp>
        <p:nvSpPr>
          <p:cNvPr id="58" name="Freeform 5">
            <a:extLst>
              <a:ext uri="{FF2B5EF4-FFF2-40B4-BE49-F238E27FC236}">
                <a16:creationId xmlns:a16="http://schemas.microsoft.com/office/drawing/2014/main" id="{D5351B85-01E2-8C0C-DDB5-1F6712D97B7B}"/>
              </a:ext>
            </a:extLst>
          </p:cNvPr>
          <p:cNvSpPr/>
          <p:nvPr/>
        </p:nvSpPr>
        <p:spPr>
          <a:xfrm>
            <a:off x="16764000" y="621230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07E9EEFF-41FA-F75D-3E35-1333D19750CA}"/>
              </a:ext>
            </a:extLst>
          </p:cNvPr>
          <p:cNvGrpSpPr/>
          <p:nvPr/>
        </p:nvGrpSpPr>
        <p:grpSpPr>
          <a:xfrm>
            <a:off x="16992600" y="8724549"/>
            <a:ext cx="4648200" cy="4839375"/>
            <a:chOff x="0" y="0"/>
            <a:chExt cx="812800" cy="812800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128AE799-E848-5689-1DF6-AABF3829833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ABE105CD-B71A-87FE-7BE5-345A0D5AEF2F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09357" y="4655766"/>
            <a:ext cx="992463" cy="99246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</a:rPr>
                <a:t>5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51509" y="3320505"/>
            <a:ext cx="508158" cy="543805"/>
            <a:chOff x="0" y="0"/>
            <a:chExt cx="812800" cy="86981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3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51509" y="1987111"/>
            <a:ext cx="508158" cy="543805"/>
            <a:chOff x="0" y="0"/>
            <a:chExt cx="812800" cy="86981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1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51509" y="3988135"/>
            <a:ext cx="508158" cy="543805"/>
            <a:chOff x="0" y="0"/>
            <a:chExt cx="812800" cy="86981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51509" y="2652874"/>
            <a:ext cx="508158" cy="543805"/>
            <a:chOff x="0" y="0"/>
            <a:chExt cx="812800" cy="86981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2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51509" y="6430348"/>
            <a:ext cx="508158" cy="543805"/>
            <a:chOff x="0" y="0"/>
            <a:chExt cx="812800" cy="86981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7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51509" y="5764584"/>
            <a:ext cx="508158" cy="543805"/>
            <a:chOff x="0" y="0"/>
            <a:chExt cx="812800" cy="86981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6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51509" y="7088453"/>
            <a:ext cx="508158" cy="543805"/>
            <a:chOff x="0" y="0"/>
            <a:chExt cx="812800" cy="86981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8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951509" y="7756083"/>
            <a:ext cx="508158" cy="543805"/>
            <a:chOff x="0" y="0"/>
            <a:chExt cx="812800" cy="869819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9</a:t>
              </a:r>
            </a:p>
          </p:txBody>
        </p:sp>
      </p:grpSp>
      <p:sp>
        <p:nvSpPr>
          <p:cNvPr id="42" name="TextBox 33">
            <a:extLst>
              <a:ext uri="{FF2B5EF4-FFF2-40B4-BE49-F238E27FC236}">
                <a16:creationId xmlns:a16="http://schemas.microsoft.com/office/drawing/2014/main" id="{41FC8EF8-7819-8E74-4560-03B25A028568}"/>
              </a:ext>
            </a:extLst>
          </p:cNvPr>
          <p:cNvSpPr txBox="1"/>
          <p:nvPr/>
        </p:nvSpPr>
        <p:spPr>
          <a:xfrm>
            <a:off x="6858000" y="362631"/>
            <a:ext cx="6553200" cy="753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304"/>
              </a:lnSpc>
            </a:pPr>
            <a:r>
              <a:rPr lang="en-US" sz="4400" spc="324" dirty="0">
                <a:solidFill>
                  <a:srgbClr val="E56C37"/>
                </a:solidFill>
                <a:latin typeface="Gotham Bold"/>
              </a:rPr>
              <a:t>AD-HOC REQUESTS</a:t>
            </a:r>
          </a:p>
        </p:txBody>
      </p:sp>
      <p:pic>
        <p:nvPicPr>
          <p:cNvPr id="52" name="Picture 51" descr="A black rectangle with white text&#10;&#10;Description automatically generated">
            <a:extLst>
              <a:ext uri="{FF2B5EF4-FFF2-40B4-BE49-F238E27FC236}">
                <a16:creationId xmlns:a16="http://schemas.microsoft.com/office/drawing/2014/main" id="{0EE20FE2-7EC1-AC28-62FC-4B5658BFE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468" y="567707"/>
            <a:ext cx="11042190" cy="2905039"/>
          </a:xfrm>
          <a:prstGeom prst="rect">
            <a:avLst/>
          </a:prstGeom>
        </p:spPr>
      </p:pic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D9E3BAF5-CF36-E838-D405-9C20BF86B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984031"/>
              </p:ext>
            </p:extLst>
          </p:nvPr>
        </p:nvGraphicFramePr>
        <p:xfrm>
          <a:off x="5257800" y="5569457"/>
          <a:ext cx="9296400" cy="1783843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582333">
                  <a:extLst>
                    <a:ext uri="{9D8B030D-6E8A-4147-A177-3AD203B41FA5}">
                      <a16:colId xmlns:a16="http://schemas.microsoft.com/office/drawing/2014/main" val="430837613"/>
                    </a:ext>
                  </a:extLst>
                </a:gridCol>
                <a:gridCol w="4129969">
                  <a:extLst>
                    <a:ext uri="{9D8B030D-6E8A-4147-A177-3AD203B41FA5}">
                      <a16:colId xmlns:a16="http://schemas.microsoft.com/office/drawing/2014/main" val="3828913581"/>
                    </a:ext>
                  </a:extLst>
                </a:gridCol>
                <a:gridCol w="2584098">
                  <a:extLst>
                    <a:ext uri="{9D8B030D-6E8A-4147-A177-3AD203B41FA5}">
                      <a16:colId xmlns:a16="http://schemas.microsoft.com/office/drawing/2014/main" val="2767819218"/>
                    </a:ext>
                  </a:extLst>
                </a:gridCol>
              </a:tblGrid>
              <a:tr h="8012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600" b="1" kern="1200" dirty="0">
                          <a:solidFill>
                            <a:schemeClr val="lt1"/>
                          </a:solidFill>
                          <a:latin typeface="Gotham Bold" panose="020B0604020202020204" charset="0"/>
                          <a:ea typeface="+mn-ea"/>
                          <a:cs typeface="Gotham Bold" panose="020B0604020202020204" charset="0"/>
                        </a:rPr>
                        <a:t>Product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600" b="1" kern="1200" dirty="0">
                          <a:solidFill>
                            <a:schemeClr val="lt1"/>
                          </a:solidFill>
                          <a:latin typeface="Gotham Bold" panose="020B0604020202020204" charset="0"/>
                          <a:ea typeface="+mn-ea"/>
                          <a:cs typeface="Gotham Bold" panose="020B0604020202020204" charset="0"/>
                        </a:rPr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600" b="1" kern="1200" dirty="0">
                          <a:solidFill>
                            <a:schemeClr val="lt1"/>
                          </a:solidFill>
                          <a:latin typeface="Gotham Bold" panose="020B0604020202020204" charset="0"/>
                          <a:ea typeface="+mn-ea"/>
                          <a:cs typeface="Gotham Bold" panose="020B0604020202020204" charset="0"/>
                        </a:rPr>
                        <a:t>Manufacturing Cost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1252614"/>
                  </a:ext>
                </a:extLst>
              </a:tr>
              <a:tr h="4913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A6120110206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Gotham" panose="020B0604020202020204" charset="0"/>
                        <a:ea typeface="+mn-ea"/>
                        <a:cs typeface="Gotham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AQ HOME Allin1 Gen 2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Gotham" panose="020B0604020202020204" charset="0"/>
                        <a:ea typeface="+mn-ea"/>
                        <a:cs typeface="Gotham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$240.5364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5340130"/>
                  </a:ext>
                </a:extLst>
              </a:tr>
              <a:tr h="4913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A2118150101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AQ Master wired x1 Ms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Gotham" panose="020B0604020202020204" charset="0"/>
                        <a:ea typeface="+mn-ea"/>
                        <a:cs typeface="Gotham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Gotham" panose="020B0604020202020204" charset="0"/>
                          <a:ea typeface="+mn-ea"/>
                          <a:cs typeface="Gotham" panose="020B0604020202020204" charset="0"/>
                        </a:rPr>
                        <a:t>$0.8920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797784"/>
                  </a:ext>
                </a:extLst>
              </a:tr>
            </a:tbl>
          </a:graphicData>
        </a:graphic>
      </p:graphicFrame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34D0857-07FA-9095-1EBE-5997D761271B}"/>
              </a:ext>
            </a:extLst>
          </p:cNvPr>
          <p:cNvSpPr/>
          <p:nvPr/>
        </p:nvSpPr>
        <p:spPr>
          <a:xfrm>
            <a:off x="5257800" y="3432298"/>
            <a:ext cx="9296400" cy="1330202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C0B6A0-2B12-912C-09A9-E03A82D60DF4}"/>
              </a:ext>
            </a:extLst>
          </p:cNvPr>
          <p:cNvSpPr txBox="1"/>
          <p:nvPr/>
        </p:nvSpPr>
        <p:spPr>
          <a:xfrm>
            <a:off x="6248400" y="3554808"/>
            <a:ext cx="32795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rgbClr val="FD62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$240.5364</a:t>
            </a:r>
          </a:p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Highest Manufacturing Cost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FE32304-B6AE-1DA1-3943-F969265C6767}"/>
              </a:ext>
            </a:extLst>
          </p:cNvPr>
          <p:cNvSpPr txBox="1"/>
          <p:nvPr/>
        </p:nvSpPr>
        <p:spPr>
          <a:xfrm>
            <a:off x="10399314" y="3554808"/>
            <a:ext cx="32795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rgbClr val="FD62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$0.8920</a:t>
            </a:r>
          </a:p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Lowest Manufacturing Cost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4FB64E1-B872-AAD8-6E0F-1E713F82064C}"/>
              </a:ext>
            </a:extLst>
          </p:cNvPr>
          <p:cNvSpPr txBox="1"/>
          <p:nvPr/>
        </p:nvSpPr>
        <p:spPr>
          <a:xfrm>
            <a:off x="3341049" y="8147768"/>
            <a:ext cx="13587101" cy="1135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otham" panose="020B0604020202020204" charset="0"/>
                <a:cs typeface="Gotham" panose="020B0604020202020204" charset="0"/>
              </a:rPr>
              <a:t>The product </a:t>
            </a:r>
            <a:r>
              <a:rPr lang="en-US" sz="2400" b="0" i="0" dirty="0">
                <a:solidFill>
                  <a:srgbClr val="FD6220"/>
                </a:solidFill>
                <a:effectLst/>
                <a:latin typeface="Gotham Bold" panose="020B0604020202020204" charset="0"/>
                <a:cs typeface="Gotham Bold" panose="020B0604020202020204" charset="0"/>
              </a:rPr>
              <a:t>AQ Home Allin1 Gen 2 (A6120110206)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otham" panose="020B0604020202020204" charset="0"/>
                <a:cs typeface="Gotham" panose="020B0604020202020204" charset="0"/>
              </a:rPr>
              <a:t> had the </a:t>
            </a:r>
            <a:r>
              <a:rPr lang="en-US" sz="2400" b="0" i="0" dirty="0">
                <a:solidFill>
                  <a:srgbClr val="FD6220"/>
                </a:solidFill>
                <a:effectLst/>
                <a:latin typeface="Gotham Bold" panose="020B0604020202020204" charset="0"/>
                <a:cs typeface="Gotham Bold" panose="020B0604020202020204" charset="0"/>
              </a:rPr>
              <a:t>highest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otham" panose="020B0604020202020204" charset="0"/>
                <a:cs typeface="Gotham" panose="020B0604020202020204" charset="0"/>
              </a:rPr>
              <a:t> manufacturing cost while </a:t>
            </a:r>
            <a:r>
              <a:rPr lang="en-US" sz="2400" b="0" i="0" dirty="0">
                <a:solidFill>
                  <a:srgbClr val="FD6220"/>
                </a:solidFill>
                <a:effectLst/>
                <a:latin typeface="Gotham Bold" panose="020B0604020202020204" charset="0"/>
                <a:cs typeface="Gotham Bold" panose="020B0604020202020204" charset="0"/>
              </a:rPr>
              <a:t>AQ Master wired x1 Ms (A2118150101)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otham" panose="020B0604020202020204" charset="0"/>
                <a:cs typeface="Gotham" panose="020B0604020202020204" charset="0"/>
              </a:rPr>
              <a:t> had the </a:t>
            </a:r>
            <a:r>
              <a:rPr lang="en-US" sz="2400" b="0" i="0" dirty="0">
                <a:solidFill>
                  <a:srgbClr val="FD6220"/>
                </a:solidFill>
                <a:effectLst/>
                <a:latin typeface="Gotham Bold" panose="020B0604020202020204" charset="0"/>
                <a:cs typeface="Gotham Bold" panose="020B0604020202020204" charset="0"/>
              </a:rPr>
              <a:t>lowest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otham" panose="020B0604020202020204" charset="0"/>
                <a:cs typeface="Gotham" panose="020B0604020202020204" charset="0"/>
              </a:rPr>
              <a:t> manufacturing cost.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Gotham" panose="020B0604020202020204" charset="0"/>
              <a:cs typeface="Gotham" panose="020B0604020202020204" charset="0"/>
            </a:endParaRPr>
          </a:p>
        </p:txBody>
      </p:sp>
      <p:grpSp>
        <p:nvGrpSpPr>
          <p:cNvPr id="58" name="Group 47">
            <a:extLst>
              <a:ext uri="{FF2B5EF4-FFF2-40B4-BE49-F238E27FC236}">
                <a16:creationId xmlns:a16="http://schemas.microsoft.com/office/drawing/2014/main" id="{6B0B4E98-DD32-81A7-5303-5A23974ECA7B}"/>
              </a:ext>
            </a:extLst>
          </p:cNvPr>
          <p:cNvGrpSpPr/>
          <p:nvPr/>
        </p:nvGrpSpPr>
        <p:grpSpPr>
          <a:xfrm>
            <a:off x="948234" y="8452647"/>
            <a:ext cx="508158" cy="543805"/>
            <a:chOff x="0" y="0"/>
            <a:chExt cx="812800" cy="869819"/>
          </a:xfrm>
        </p:grpSpPr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B0078003-52A0-F52B-3167-E949A720833D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TextBox 49">
              <a:extLst>
                <a:ext uri="{FF2B5EF4-FFF2-40B4-BE49-F238E27FC236}">
                  <a16:creationId xmlns:a16="http://schemas.microsoft.com/office/drawing/2014/main" id="{D1DB59E6-E900-B0B1-91B9-6715B9F3BBA1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</a:rPr>
                <a:t>10</a:t>
              </a:r>
            </a:p>
          </p:txBody>
        </p:sp>
      </p:grpSp>
      <p:sp>
        <p:nvSpPr>
          <p:cNvPr id="61" name="Freeform 5">
            <a:extLst>
              <a:ext uri="{FF2B5EF4-FFF2-40B4-BE49-F238E27FC236}">
                <a16:creationId xmlns:a16="http://schemas.microsoft.com/office/drawing/2014/main" id="{3828E533-3977-0813-F53E-3C930992AB7E}"/>
              </a:ext>
            </a:extLst>
          </p:cNvPr>
          <p:cNvSpPr/>
          <p:nvPr/>
        </p:nvSpPr>
        <p:spPr>
          <a:xfrm>
            <a:off x="16764000" y="621230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2" name="Group 2">
            <a:extLst>
              <a:ext uri="{FF2B5EF4-FFF2-40B4-BE49-F238E27FC236}">
                <a16:creationId xmlns:a16="http://schemas.microsoft.com/office/drawing/2014/main" id="{3838DEA9-0EF5-9F85-1E1B-FCCD0175AE47}"/>
              </a:ext>
            </a:extLst>
          </p:cNvPr>
          <p:cNvGrpSpPr/>
          <p:nvPr/>
        </p:nvGrpSpPr>
        <p:grpSpPr>
          <a:xfrm>
            <a:off x="16992600" y="8724549"/>
            <a:ext cx="4648200" cy="4839375"/>
            <a:chOff x="0" y="0"/>
            <a:chExt cx="812800" cy="812800"/>
          </a:xfrm>
        </p:grpSpPr>
        <p:sp>
          <p:nvSpPr>
            <p:cNvPr id="33" name="Freeform 3">
              <a:extLst>
                <a:ext uri="{FF2B5EF4-FFF2-40B4-BE49-F238E27FC236}">
                  <a16:creationId xmlns:a16="http://schemas.microsoft.com/office/drawing/2014/main" id="{F1BAC231-6E6E-899A-69A1-F301CC053CF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TextBox 4">
              <a:extLst>
                <a:ext uri="{FF2B5EF4-FFF2-40B4-BE49-F238E27FC236}">
                  <a16:creationId xmlns:a16="http://schemas.microsoft.com/office/drawing/2014/main" id="{5B5B85E5-AF45-058C-F6B6-F6F9CFB04545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975</Words>
  <Application>Microsoft Office PowerPoint</Application>
  <PresentationFormat>Custom</PresentationFormat>
  <Paragraphs>388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Gotham</vt:lpstr>
      <vt:lpstr>Gotham Bold</vt:lpstr>
      <vt:lpstr>Calibri</vt:lpstr>
      <vt:lpstr>Segoe UI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Orange Simple Portfolio Presentation</dc:title>
  <cp:lastModifiedBy>Mohd Akif</cp:lastModifiedBy>
  <cp:revision>33</cp:revision>
  <dcterms:created xsi:type="dcterms:W3CDTF">2006-08-16T00:00:00Z</dcterms:created>
  <dcterms:modified xsi:type="dcterms:W3CDTF">2024-02-07T06:22:58Z</dcterms:modified>
  <dc:identifier>DAF51o1hRvA</dc:identifier>
</cp:coreProperties>
</file>