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Bungee" panose="020B0604020202020204" charset="0"/>
      <p:regular r:id="rId10"/>
    </p:embeddedFont>
    <p:embeddedFont>
      <p:font typeface="Calibri" panose="020F0502020204030204" pitchFamily="34" charset="0"/>
      <p:regular r:id="rId11"/>
      <p:bold r:id="rId12"/>
      <p:italic r:id="rId13"/>
      <p:boldItalic r:id="rId14"/>
    </p:embeddedFont>
    <p:embeddedFont>
      <p:font typeface="Consolas" panose="020B0609020204030204" pitchFamily="49"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59" autoAdjust="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Hello everyone, I'm Sayed Mohamed.</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Today, I'm excited to present my Game, 'Copycat Symon Says,'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8f7ace5f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8f7ace5f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rPr>
              <a:t>I will take you through this game development process.</a:t>
            </a:r>
            <a:endParaRPr sz="1300" dirty="0">
              <a:solidFill>
                <a:schemeClr val="dk1"/>
              </a:solidFill>
            </a:endParaRPr>
          </a:p>
          <a:p>
            <a:pPr marL="0" lvl="0" indent="0" algn="l" rtl="0">
              <a:spcBef>
                <a:spcPts val="0"/>
              </a:spcBef>
              <a:spcAft>
                <a:spcPts val="0"/>
              </a:spcAft>
              <a:buNone/>
            </a:pPr>
            <a:endParaRPr sz="1300" dirty="0">
              <a:solidFill>
                <a:schemeClr val="dk1"/>
              </a:solidFill>
            </a:endParaRPr>
          </a:p>
          <a:p>
            <a:pPr marL="0" lvl="0" indent="0" algn="l" rtl="0">
              <a:spcBef>
                <a:spcPts val="0"/>
              </a:spcBef>
              <a:spcAft>
                <a:spcPts val="0"/>
              </a:spcAft>
              <a:buNone/>
            </a:pPr>
            <a:r>
              <a:rPr lang="en" sz="1300" dirty="0">
                <a:solidFill>
                  <a:schemeClr val="dk1"/>
                </a:solidFill>
              </a:rPr>
              <a:t>And here is how im gonna do it</a:t>
            </a:r>
            <a:br>
              <a:rPr lang="en" sz="1300" dirty="0">
                <a:solidFill>
                  <a:schemeClr val="dk1"/>
                </a:solidFill>
              </a:rPr>
            </a:br>
            <a:endParaRPr sz="1300" dirty="0">
              <a:solidFill>
                <a:schemeClr val="dk1"/>
              </a:solidFill>
            </a:endParaRPr>
          </a:p>
          <a:p>
            <a:pPr marL="0" lvl="0" indent="0" algn="l" rtl="0">
              <a:spcBef>
                <a:spcPts val="0"/>
              </a:spcBef>
              <a:spcAft>
                <a:spcPts val="0"/>
              </a:spcAft>
              <a:buNone/>
            </a:pPr>
            <a:r>
              <a:rPr lang="en" sz="1300" dirty="0">
                <a:solidFill>
                  <a:schemeClr val="dk1"/>
                </a:solidFill>
              </a:rPr>
              <a:t>Let's dive into the journey of 'Copycat Symon Says' and explore how it evolved into the app it is today</a:t>
            </a:r>
            <a:endParaRPr sz="13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8f7ace5f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8f7ace5f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By reaching this day, You already know that Developing an app can get very complicated.</a:t>
            </a:r>
            <a:endParaRPr sz="1300" dirty="0"/>
          </a:p>
          <a:p>
            <a:pPr marL="0" lvl="0" indent="0" algn="l" rtl="0">
              <a:spcBef>
                <a:spcPts val="0"/>
              </a:spcBef>
              <a:spcAft>
                <a:spcPts val="0"/>
              </a:spcAft>
              <a:buNone/>
            </a:pPr>
            <a:endParaRPr sz="1300" dirty="0"/>
          </a:p>
          <a:p>
            <a:pPr marL="0" lvl="0" indent="0" algn="l" rtl="0">
              <a:spcBef>
                <a:spcPts val="0"/>
              </a:spcBef>
              <a:spcAft>
                <a:spcPts val="0"/>
              </a:spcAft>
              <a:buNone/>
            </a:pPr>
            <a:r>
              <a:rPr lang="en" sz="1300" dirty="0"/>
              <a:t>However, it is a fact that planning can reduce project failures for developers.</a:t>
            </a:r>
            <a:endParaRPr sz="1300" dirty="0"/>
          </a:p>
          <a:p>
            <a:pPr marL="0" lvl="0" indent="0" algn="l" rtl="0">
              <a:spcBef>
                <a:spcPts val="0"/>
              </a:spcBef>
              <a:spcAft>
                <a:spcPts val="0"/>
              </a:spcAft>
              <a:buNone/>
            </a:pPr>
            <a:endParaRPr sz="1300" dirty="0"/>
          </a:p>
          <a:p>
            <a:pPr marL="0" lvl="0" indent="0" algn="l" rtl="0">
              <a:spcBef>
                <a:spcPts val="0"/>
              </a:spcBef>
              <a:spcAft>
                <a:spcPts val="0"/>
              </a:spcAft>
              <a:buNone/>
            </a:pPr>
            <a:r>
              <a:rPr lang="en" sz="1300" dirty="0"/>
              <a:t>I planned my way to develop this project, and I created a bunch of documents regarding the planning phase</a:t>
            </a:r>
            <a:endParaRPr sz="1300" dirty="0"/>
          </a:p>
          <a:p>
            <a:pPr marL="0" lvl="0" indent="0" algn="l" rtl="0">
              <a:spcBef>
                <a:spcPts val="0"/>
              </a:spcBef>
              <a:spcAft>
                <a:spcPts val="0"/>
              </a:spcAft>
              <a:buNone/>
            </a:pPr>
            <a:endParaRPr sz="1300" dirty="0"/>
          </a:p>
          <a:p>
            <a:pPr marL="0" lvl="0" indent="0" algn="l" rtl="0">
              <a:spcBef>
                <a:spcPts val="0"/>
              </a:spcBef>
              <a:spcAft>
                <a:spcPts val="0"/>
              </a:spcAft>
              <a:buNone/>
            </a:pPr>
            <a:r>
              <a:rPr lang="en" sz="1300" dirty="0"/>
              <a:t>These some of them</a:t>
            </a:r>
            <a:endParaRPr sz="13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300" dirty="0"/>
              <a:t>you can find the full documents in the readme file.</a:t>
            </a:r>
            <a:br>
              <a:rPr lang="en" sz="1300" dirty="0"/>
            </a:br>
            <a:br>
              <a:rPr lang="en" sz="1300" dirty="0"/>
            </a:br>
            <a:r>
              <a:rPr lang="en-US" sz="1300" dirty="0">
                <a:solidFill>
                  <a:schemeClr val="dk1"/>
                </a:solidFill>
              </a:rPr>
              <a:t>before diving more into that, let's get a look into the game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8f7ace5f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8f7ace5f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The core idea of the game that we have two arrays where the computer generate one randomly and the user must follow the same generated seq, we are comparing between these two arrays, and whenever the user failed to repeat the array the game ends</a:t>
            </a:r>
            <a:br>
              <a:rPr lang="en" sz="1300"/>
            </a:br>
            <a:br>
              <a:rPr lang="en" sz="1300"/>
            </a:br>
            <a:r>
              <a:rPr lang="en" sz="1300"/>
              <a:t>These are some of lines i faced during the development:</a:t>
            </a:r>
            <a:br>
              <a:rPr lang="en" sz="1300"/>
            </a:br>
            <a:r>
              <a:rPr lang="en" sz="1300"/>
              <a:t>   	       </a:t>
            </a:r>
            <a:r>
              <a:rPr lang="en" sz="1300">
                <a:solidFill>
                  <a:srgbClr val="188038"/>
                </a:solidFill>
                <a:latin typeface="Consolas"/>
                <a:ea typeface="Consolas"/>
                <a:cs typeface="Consolas"/>
                <a:sym typeface="Consolas"/>
              </a:rPr>
              <a:t>document.execCommand('copy')</a:t>
            </a:r>
            <a:r>
              <a:rPr lang="en" sz="1300">
                <a:solidFill>
                  <a:srgbClr val="1D1C1D"/>
                </a:solidFill>
              </a:rPr>
              <a:t>: Used to perform the copy command.</a:t>
            </a:r>
            <a:endParaRPr sz="1300">
              <a:solidFill>
                <a:srgbClr val="1D1C1D"/>
              </a:solidFill>
            </a:endParaRPr>
          </a:p>
          <a:p>
            <a:pPr marL="723900" lvl="0" indent="-228600" algn="l" rtl="0">
              <a:lnSpc>
                <a:spcPct val="115000"/>
              </a:lnSpc>
              <a:spcBef>
                <a:spcPts val="0"/>
              </a:spcBef>
              <a:spcAft>
                <a:spcPts val="0"/>
              </a:spcAft>
              <a:buClr>
                <a:srgbClr val="1D1C1D"/>
              </a:buClr>
              <a:buSzPts val="1300"/>
              <a:buNone/>
            </a:pPr>
            <a:r>
              <a:rPr lang="en" sz="1300">
                <a:solidFill>
                  <a:srgbClr val="188038"/>
                </a:solidFill>
                <a:latin typeface="Consolas"/>
                <a:ea typeface="Consolas"/>
                <a:cs typeface="Consolas"/>
                <a:sym typeface="Consolas"/>
              </a:rPr>
              <a:t>parseInt()</a:t>
            </a:r>
            <a:r>
              <a:rPr lang="en" sz="1300">
                <a:solidFill>
                  <a:srgbClr val="1D1C1D"/>
                </a:solidFill>
              </a:rPr>
              <a:t>: Utilized for converting a string to an integer.</a:t>
            </a:r>
            <a:endParaRPr sz="1300">
              <a:solidFill>
                <a:srgbClr val="1D1C1D"/>
              </a:solidFill>
            </a:endParaRPr>
          </a:p>
          <a:p>
            <a:pPr marL="723900" lvl="0" indent="-228600" algn="l" rtl="0">
              <a:lnSpc>
                <a:spcPct val="115000"/>
              </a:lnSpc>
              <a:spcBef>
                <a:spcPts val="0"/>
              </a:spcBef>
              <a:spcAft>
                <a:spcPts val="0"/>
              </a:spcAft>
              <a:buClr>
                <a:srgbClr val="1D1C1D"/>
              </a:buClr>
              <a:buSzPts val="1300"/>
              <a:buNone/>
            </a:pPr>
            <a:r>
              <a:rPr lang="en" sz="1300">
                <a:solidFill>
                  <a:srgbClr val="188038"/>
                </a:solidFill>
                <a:latin typeface="Consolas"/>
                <a:ea typeface="Consolas"/>
                <a:cs typeface="Consolas"/>
                <a:sym typeface="Consolas"/>
              </a:rPr>
              <a:t>.slice()</a:t>
            </a:r>
            <a:r>
              <a:rPr lang="en" sz="1300">
                <a:solidFill>
                  <a:srgbClr val="1D1C1D"/>
                </a:solidFill>
              </a:rPr>
              <a:t>: Employed to extract a portion of an array.</a:t>
            </a:r>
            <a:endParaRPr sz="1300">
              <a:solidFill>
                <a:srgbClr val="1D1C1D"/>
              </a:solidFill>
            </a:endParaRPr>
          </a:p>
          <a:p>
            <a:pPr marL="723900" lvl="0" indent="-228600" algn="l" rtl="0">
              <a:lnSpc>
                <a:spcPct val="115000"/>
              </a:lnSpc>
              <a:spcBef>
                <a:spcPts val="0"/>
              </a:spcBef>
              <a:spcAft>
                <a:spcPts val="0"/>
              </a:spcAft>
              <a:buClr>
                <a:srgbClr val="1D1C1D"/>
              </a:buClr>
              <a:buSzPts val="1300"/>
              <a:buNone/>
            </a:pPr>
            <a:r>
              <a:rPr lang="en" sz="1300">
                <a:solidFill>
                  <a:srgbClr val="188038"/>
                </a:solidFill>
                <a:latin typeface="Consolas"/>
                <a:ea typeface="Consolas"/>
                <a:cs typeface="Consolas"/>
                <a:sym typeface="Consolas"/>
              </a:rPr>
              <a:t>setTimeout(() =&gt; {.....}, 000)</a:t>
            </a:r>
            <a:r>
              <a:rPr lang="en" sz="1300">
                <a:solidFill>
                  <a:srgbClr val="1D1C1D"/>
                </a:solidFill>
              </a:rPr>
              <a:t>: Used to introduce a delay in executing a specific code block.</a:t>
            </a:r>
            <a:endParaRPr sz="1300">
              <a:solidFill>
                <a:srgbClr val="1D1C1D"/>
              </a:solidFill>
            </a:endParaRPr>
          </a:p>
          <a:p>
            <a:pPr marL="723900" lvl="0" indent="-228600" algn="l" rtl="0">
              <a:lnSpc>
                <a:spcPct val="115000"/>
              </a:lnSpc>
              <a:spcBef>
                <a:spcPts val="0"/>
              </a:spcBef>
              <a:spcAft>
                <a:spcPts val="0"/>
              </a:spcAft>
              <a:buClr>
                <a:srgbClr val="1D1C1D"/>
              </a:buClr>
              <a:buSzPts val="1300"/>
              <a:buNone/>
            </a:pPr>
            <a:r>
              <a:rPr lang="en" sz="1300">
                <a:solidFill>
                  <a:srgbClr val="188038"/>
                </a:solidFill>
                <a:latin typeface="Consolas"/>
                <a:ea typeface="Consolas"/>
                <a:cs typeface="Consolas"/>
                <a:sym typeface="Consolas"/>
              </a:rPr>
              <a:t>s.forEach(element =&gt; { });</a:t>
            </a:r>
            <a:r>
              <a:rPr lang="en" sz="1300">
                <a:solidFill>
                  <a:srgbClr val="1D1C1D"/>
                </a:solidFill>
              </a:rPr>
              <a:t>: Employed to iterate over the elements of an array.</a:t>
            </a:r>
            <a:endParaRPr sz="1300">
              <a:solidFill>
                <a:srgbClr val="1D1C1D"/>
              </a:solidFill>
            </a:endParaRPr>
          </a:p>
          <a:p>
            <a:pPr marL="723900" lvl="0" indent="-228600" algn="l" rtl="0">
              <a:lnSpc>
                <a:spcPct val="115000"/>
              </a:lnSpc>
              <a:spcBef>
                <a:spcPts val="0"/>
              </a:spcBef>
              <a:spcAft>
                <a:spcPts val="0"/>
              </a:spcAft>
              <a:buClr>
                <a:srgbClr val="1D1C1D"/>
              </a:buClr>
              <a:buSzPts val="1300"/>
              <a:buNone/>
            </a:pPr>
            <a:r>
              <a:rPr lang="en" sz="1300">
                <a:solidFill>
                  <a:srgbClr val="188038"/>
                </a:solidFill>
                <a:latin typeface="Consolas"/>
                <a:ea typeface="Consolas"/>
                <a:cs typeface="Consolas"/>
                <a:sym typeface="Consolas"/>
              </a:rPr>
              <a:t>topScores.sort((a, b) =&gt;);</a:t>
            </a:r>
            <a:r>
              <a:rPr lang="en" sz="1300">
                <a:solidFill>
                  <a:srgbClr val="1D1C1D"/>
                </a:solidFill>
              </a:rPr>
              <a:t>: Utilized to sort an array, considering custom comparison logic.</a:t>
            </a:r>
            <a:br>
              <a:rPr lang="en" sz="1300">
                <a:solidFill>
                  <a:srgbClr val="1D1C1D"/>
                </a:solidFill>
              </a:rPr>
            </a:br>
            <a:r>
              <a:rPr lang="en" sz="1300">
                <a:solidFill>
                  <a:srgbClr val="188038"/>
                </a:solidFill>
              </a:rPr>
              <a:t>JSON.parse(): </a:t>
            </a:r>
            <a:r>
              <a:rPr lang="en" sz="1300">
                <a:solidFill>
                  <a:srgbClr val="1D1C1D"/>
                </a:solidFill>
              </a:rPr>
              <a:t>This function is used to parse a JSON string, converting it into a JavaScript object for further manipulation or usage.</a:t>
            </a:r>
            <a:endParaRPr sz="1300">
              <a:solidFill>
                <a:srgbClr val="1D1C1D"/>
              </a:solidFill>
            </a:endParaRPr>
          </a:p>
          <a:p>
            <a:pPr marL="723900" lvl="0" indent="-228600" algn="l" rtl="0">
              <a:lnSpc>
                <a:spcPct val="115000"/>
              </a:lnSpc>
              <a:spcBef>
                <a:spcPts val="0"/>
              </a:spcBef>
              <a:spcAft>
                <a:spcPts val="0"/>
              </a:spcAft>
              <a:buClr>
                <a:srgbClr val="1D1C1D"/>
              </a:buClr>
              <a:buSzPts val="1300"/>
              <a:buNone/>
            </a:pPr>
            <a:r>
              <a:rPr lang="en" sz="1300">
                <a:solidFill>
                  <a:srgbClr val="188038"/>
                </a:solidFill>
              </a:rPr>
              <a:t>localStorage.getItem(""):</a:t>
            </a:r>
            <a:r>
              <a:rPr lang="en" sz="1300">
                <a:solidFill>
                  <a:srgbClr val="1D1C1D"/>
                </a:solidFill>
              </a:rPr>
              <a:t> This code is employed to retrieve a value from the web browser's local storage based on a specific key.</a:t>
            </a:r>
            <a:endParaRPr sz="1300">
              <a:solidFill>
                <a:srgbClr val="1D1C1D"/>
              </a:solidFill>
            </a:endParaRPr>
          </a:p>
          <a:p>
            <a:pPr marL="723900" lvl="0" indent="-228600" algn="l" rtl="0">
              <a:lnSpc>
                <a:spcPct val="115000"/>
              </a:lnSpc>
              <a:spcBef>
                <a:spcPts val="0"/>
              </a:spcBef>
              <a:spcAft>
                <a:spcPts val="0"/>
              </a:spcAft>
              <a:buClr>
                <a:srgbClr val="1D1C1D"/>
              </a:buClr>
              <a:buSzPts val="1300"/>
              <a:buNone/>
            </a:pPr>
            <a:r>
              <a:rPr lang="en" sz="1300">
                <a:solidFill>
                  <a:srgbClr val="188038"/>
                </a:solidFill>
              </a:rPr>
              <a:t>JSON.stringify(): </a:t>
            </a:r>
            <a:r>
              <a:rPr lang="en" sz="1300">
                <a:solidFill>
                  <a:srgbClr val="1D1C1D"/>
                </a:solidFill>
              </a:rPr>
              <a:t>This method is used to convert a JavaScript object into a JSON string, allowing for easy storage or transmission of data.</a:t>
            </a:r>
            <a:endParaRPr sz="1300">
              <a:solidFill>
                <a:srgbClr val="1D1C1D"/>
              </a:solidFill>
            </a:endParaRPr>
          </a:p>
          <a:p>
            <a:pPr marL="457200" lvl="0" indent="0" algn="l" rtl="0">
              <a:lnSpc>
                <a:spcPct val="115000"/>
              </a:lnSpc>
              <a:spcBef>
                <a:spcPts val="0"/>
              </a:spcBef>
              <a:spcAft>
                <a:spcPts val="0"/>
              </a:spcAft>
              <a:buNone/>
            </a:pPr>
            <a:endParaRPr sz="1300">
              <a:solidFill>
                <a:srgbClr val="1D1C1D"/>
              </a:solidFill>
            </a:endParaRPr>
          </a:p>
          <a:p>
            <a:pPr marL="457200" lvl="0" indent="0" algn="l" rtl="0">
              <a:lnSpc>
                <a:spcPct val="115000"/>
              </a:lnSpc>
              <a:spcBef>
                <a:spcPts val="0"/>
              </a:spcBef>
              <a:spcAft>
                <a:spcPts val="0"/>
              </a:spcAft>
              <a:buNone/>
            </a:pPr>
            <a:endParaRPr sz="1300">
              <a:solidFill>
                <a:srgbClr val="1D1C1D"/>
              </a:solidFill>
            </a:endParaRPr>
          </a:p>
          <a:p>
            <a:pPr marL="0" lvl="0" indent="0" algn="l" rtl="0">
              <a:spcBef>
                <a:spcPts val="0"/>
              </a:spcBef>
              <a:spcAft>
                <a:spcPts val="0"/>
              </a:spcAft>
              <a:buNone/>
            </a:pPr>
            <a:endParaRPr sz="1300"/>
          </a:p>
          <a:p>
            <a:pPr marL="457200" lvl="0" indent="-311150" algn="l" rtl="0">
              <a:lnSpc>
                <a:spcPct val="115000"/>
              </a:lnSpc>
              <a:spcBef>
                <a:spcPts val="0"/>
              </a:spcBef>
              <a:spcAft>
                <a:spcPts val="0"/>
              </a:spcAft>
              <a:buClr>
                <a:srgbClr val="212121"/>
              </a:buClr>
              <a:buSzPts val="1300"/>
              <a:buChar char="●"/>
            </a:pPr>
            <a:r>
              <a:rPr lang="en" sz="1300">
                <a:solidFill>
                  <a:srgbClr val="212121"/>
                </a:solidFill>
              </a:rPr>
              <a:t>Challenges Encountered : actually it's a full of challenges project, i faced the hardest part in troubleshooting, re-figure out what each line does, here is where pseudo code and commands helps</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8f7ace5f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58f7ace5f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While software testing may be outside the project's scope</a:t>
            </a:r>
            <a:endParaRPr sz="1400"/>
          </a:p>
          <a:p>
            <a:pPr marL="0" lvl="0" indent="0" algn="l" rtl="0">
              <a:spcBef>
                <a:spcPts val="0"/>
              </a:spcBef>
              <a:spcAft>
                <a:spcPts val="0"/>
              </a:spcAft>
              <a:buNone/>
            </a:pPr>
            <a:br>
              <a:rPr lang="en" sz="1400"/>
            </a:br>
            <a:r>
              <a:rPr lang="en" sz="1400"/>
              <a:t>I have a personal interest in software testing and tried to follow a structured approach.</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 I created various testing documents, including these</a:t>
            </a:r>
            <a:endParaRPr sz="1400"/>
          </a:p>
          <a:p>
            <a:pPr marL="0" lvl="0" indent="0" algn="l" rtl="0">
              <a:spcBef>
                <a:spcPts val="0"/>
              </a:spcBef>
              <a:spcAft>
                <a:spcPts val="0"/>
              </a:spcAft>
              <a:buNone/>
            </a:pPr>
            <a:br>
              <a:rPr lang="en" sz="1400"/>
            </a:br>
            <a:r>
              <a:rPr lang="en" sz="1400"/>
              <a:t>You can find them as well on the readme file</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8f7ace5f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8f7ace5f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While the app is functional, there's always room for improvement.</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 planned some of these ideas but i postponed them during the development due to the time limitation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 would like to invite to to try the game and provide me with you feedback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8f7ace5f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8f7ace5f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i'm happy to answer any questions you may have about 'Copycat Symon Says' or the development process</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67D2033F-DA91-B297-FD52-8DD3CAC388DC}"/>
              </a:ext>
            </a:extLst>
          </p:cNvPr>
          <p:cNvSpPr txBox="1"/>
          <p:nvPr userDrawn="1">
            <p:extLst>
              <p:ext uri="{1162E1C5-73C7-4A58-AE30-91384D911F3F}">
                <p184:classification xmlns:p184="http://schemas.microsoft.com/office/powerpoint/2018/4/main" val="ftr"/>
              </p:ext>
            </p:extLst>
          </p:nvPr>
        </p:nvSpPr>
        <p:spPr>
          <a:xfrm>
            <a:off x="63500" y="4836160"/>
            <a:ext cx="8651875" cy="24384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(Internal) This information is intended for use within Solidarity Bahrain &amp; in some cases within affiliated organizations, such as business partners. Unauthorized disclosure of this information is against Solidarity Bahrain's policy, laws, and regulations.</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085950"/>
            <a:ext cx="8520600" cy="711300"/>
          </a:xfrm>
          <a:prstGeom prst="rect">
            <a:avLst/>
          </a:prstGeom>
        </p:spPr>
        <p:txBody>
          <a:bodyPr spcFirstLastPara="1" wrap="square" lIns="91425" tIns="91425" rIns="91425" bIns="91425" anchor="b" anchorCtr="0">
            <a:normAutofit fontScale="90000"/>
          </a:bodyPr>
          <a:lstStyle/>
          <a:p>
            <a:pPr marL="0" lvl="0" indent="0" algn="ctr" rtl="0">
              <a:lnSpc>
                <a:spcPct val="120000"/>
              </a:lnSpc>
              <a:spcBef>
                <a:spcPts val="0"/>
              </a:spcBef>
              <a:spcAft>
                <a:spcPts val="600"/>
              </a:spcAft>
              <a:buNone/>
            </a:pPr>
            <a:r>
              <a:rPr lang="en" sz="3900">
                <a:solidFill>
                  <a:srgbClr val="FF4136"/>
                </a:solidFill>
                <a:latin typeface="Bungee"/>
                <a:ea typeface="Bungee"/>
                <a:cs typeface="Bungee"/>
                <a:sym typeface="Bungee"/>
              </a:rPr>
              <a:t>C</a:t>
            </a:r>
            <a:r>
              <a:rPr lang="en" sz="3900">
                <a:solidFill>
                  <a:srgbClr val="0074D9"/>
                </a:solidFill>
                <a:latin typeface="Bungee"/>
                <a:ea typeface="Bungee"/>
                <a:cs typeface="Bungee"/>
                <a:sym typeface="Bungee"/>
              </a:rPr>
              <a:t>o</a:t>
            </a:r>
            <a:r>
              <a:rPr lang="en" sz="3900">
                <a:solidFill>
                  <a:srgbClr val="2ECC40"/>
                </a:solidFill>
                <a:latin typeface="Bungee"/>
                <a:ea typeface="Bungee"/>
                <a:cs typeface="Bungee"/>
                <a:sym typeface="Bungee"/>
              </a:rPr>
              <a:t>p</a:t>
            </a:r>
            <a:r>
              <a:rPr lang="en" sz="3900">
                <a:solidFill>
                  <a:srgbClr val="FFDC00"/>
                </a:solidFill>
                <a:latin typeface="Bungee"/>
                <a:ea typeface="Bungee"/>
                <a:cs typeface="Bungee"/>
                <a:sym typeface="Bungee"/>
              </a:rPr>
              <a:t>y</a:t>
            </a:r>
            <a:r>
              <a:rPr lang="en" sz="3900">
                <a:solidFill>
                  <a:schemeClr val="lt1"/>
                </a:solidFill>
                <a:latin typeface="Bungee"/>
                <a:ea typeface="Bungee"/>
                <a:cs typeface="Bungee"/>
                <a:sym typeface="Bungee"/>
              </a:rPr>
              <a:t>c</a:t>
            </a:r>
            <a:r>
              <a:rPr lang="en" sz="3900">
                <a:solidFill>
                  <a:srgbClr val="FF4136"/>
                </a:solidFill>
                <a:latin typeface="Bungee"/>
                <a:ea typeface="Bungee"/>
                <a:cs typeface="Bungee"/>
                <a:sym typeface="Bungee"/>
              </a:rPr>
              <a:t>a</a:t>
            </a:r>
            <a:r>
              <a:rPr lang="en" sz="3900">
                <a:solidFill>
                  <a:srgbClr val="0074D9"/>
                </a:solidFill>
                <a:latin typeface="Bungee"/>
                <a:ea typeface="Bungee"/>
                <a:cs typeface="Bungee"/>
                <a:sym typeface="Bungee"/>
              </a:rPr>
              <a:t>t</a:t>
            </a:r>
            <a:r>
              <a:rPr lang="en" sz="3900">
                <a:solidFill>
                  <a:srgbClr val="2ECC40"/>
                </a:solidFill>
                <a:latin typeface="Bungee"/>
                <a:ea typeface="Bungee"/>
                <a:cs typeface="Bungee"/>
                <a:sym typeface="Bungee"/>
              </a:rPr>
              <a:t> </a:t>
            </a:r>
            <a:r>
              <a:rPr lang="en" sz="3900">
                <a:solidFill>
                  <a:srgbClr val="FFDC00"/>
                </a:solidFill>
                <a:latin typeface="Bungee"/>
                <a:ea typeface="Bungee"/>
                <a:cs typeface="Bungee"/>
                <a:sym typeface="Bungee"/>
              </a:rPr>
              <a:t>S</a:t>
            </a:r>
            <a:r>
              <a:rPr lang="en" sz="3900">
                <a:solidFill>
                  <a:schemeClr val="lt1"/>
                </a:solidFill>
                <a:latin typeface="Bungee"/>
                <a:ea typeface="Bungee"/>
                <a:cs typeface="Bungee"/>
                <a:sym typeface="Bungee"/>
              </a:rPr>
              <a:t>i</a:t>
            </a:r>
            <a:r>
              <a:rPr lang="en" sz="3900">
                <a:solidFill>
                  <a:srgbClr val="FF4136"/>
                </a:solidFill>
                <a:latin typeface="Bungee"/>
                <a:ea typeface="Bungee"/>
                <a:cs typeface="Bungee"/>
                <a:sym typeface="Bungee"/>
              </a:rPr>
              <a:t>m</a:t>
            </a:r>
            <a:r>
              <a:rPr lang="en" sz="3900">
                <a:solidFill>
                  <a:srgbClr val="0074D9"/>
                </a:solidFill>
                <a:latin typeface="Bungee"/>
                <a:ea typeface="Bungee"/>
                <a:cs typeface="Bungee"/>
                <a:sym typeface="Bungee"/>
              </a:rPr>
              <a:t>o</a:t>
            </a:r>
            <a:r>
              <a:rPr lang="en" sz="3900">
                <a:solidFill>
                  <a:srgbClr val="2ECC40"/>
                </a:solidFill>
                <a:latin typeface="Bungee"/>
                <a:ea typeface="Bungee"/>
                <a:cs typeface="Bungee"/>
                <a:sym typeface="Bungee"/>
              </a:rPr>
              <a:t>n</a:t>
            </a:r>
            <a:r>
              <a:rPr lang="en" sz="3900">
                <a:solidFill>
                  <a:srgbClr val="FFDC00"/>
                </a:solidFill>
                <a:latin typeface="Bungee"/>
                <a:ea typeface="Bungee"/>
                <a:cs typeface="Bungee"/>
                <a:sym typeface="Bungee"/>
              </a:rPr>
              <a:t>'</a:t>
            </a:r>
            <a:r>
              <a:rPr lang="en" sz="3900">
                <a:solidFill>
                  <a:schemeClr val="lt1"/>
                </a:solidFill>
                <a:latin typeface="Bungee"/>
                <a:ea typeface="Bungee"/>
                <a:cs typeface="Bungee"/>
                <a:sym typeface="Bungee"/>
              </a:rPr>
              <a:t>s</a:t>
            </a:r>
            <a:r>
              <a:rPr lang="en" sz="3900">
                <a:solidFill>
                  <a:srgbClr val="FF4136"/>
                </a:solidFill>
                <a:latin typeface="Bungee"/>
                <a:ea typeface="Bungee"/>
                <a:cs typeface="Bungee"/>
                <a:sym typeface="Bungee"/>
              </a:rPr>
              <a:t> </a:t>
            </a:r>
            <a:r>
              <a:rPr lang="en" sz="3900">
                <a:solidFill>
                  <a:srgbClr val="0074D9"/>
                </a:solidFill>
                <a:latin typeface="Bungee"/>
                <a:ea typeface="Bungee"/>
                <a:cs typeface="Bungee"/>
                <a:sym typeface="Bungee"/>
              </a:rPr>
              <a:t>S</a:t>
            </a:r>
            <a:r>
              <a:rPr lang="en" sz="3900">
                <a:solidFill>
                  <a:srgbClr val="2ECC40"/>
                </a:solidFill>
                <a:latin typeface="Bungee"/>
                <a:ea typeface="Bungee"/>
                <a:cs typeface="Bungee"/>
                <a:sym typeface="Bungee"/>
              </a:rPr>
              <a:t>y</a:t>
            </a:r>
            <a:r>
              <a:rPr lang="en" sz="3900">
                <a:solidFill>
                  <a:srgbClr val="FFDC00"/>
                </a:solidFill>
                <a:latin typeface="Bungee"/>
                <a:ea typeface="Bungee"/>
                <a:cs typeface="Bungee"/>
                <a:sym typeface="Bungee"/>
              </a:rPr>
              <a:t>m</a:t>
            </a:r>
            <a:r>
              <a:rPr lang="en" sz="3900">
                <a:solidFill>
                  <a:schemeClr val="lt1"/>
                </a:solidFill>
                <a:latin typeface="Bungee"/>
                <a:ea typeface="Bungee"/>
                <a:cs typeface="Bungee"/>
                <a:sym typeface="Bungee"/>
              </a:rPr>
              <a:t>p</a:t>
            </a:r>
            <a:r>
              <a:rPr lang="en" sz="3900">
                <a:solidFill>
                  <a:srgbClr val="FF4136"/>
                </a:solidFill>
                <a:latin typeface="Bungee"/>
                <a:ea typeface="Bungee"/>
                <a:cs typeface="Bungee"/>
                <a:sym typeface="Bungee"/>
              </a:rPr>
              <a:t>h</a:t>
            </a:r>
            <a:r>
              <a:rPr lang="en" sz="3900">
                <a:solidFill>
                  <a:srgbClr val="0074D9"/>
                </a:solidFill>
                <a:latin typeface="Bungee"/>
                <a:ea typeface="Bungee"/>
                <a:cs typeface="Bungee"/>
                <a:sym typeface="Bungee"/>
              </a:rPr>
              <a:t>o</a:t>
            </a:r>
            <a:r>
              <a:rPr lang="en" sz="3900">
                <a:solidFill>
                  <a:srgbClr val="2ECC40"/>
                </a:solidFill>
                <a:latin typeface="Bungee"/>
                <a:ea typeface="Bungee"/>
                <a:cs typeface="Bungee"/>
                <a:sym typeface="Bungee"/>
              </a:rPr>
              <a:t>n</a:t>
            </a:r>
            <a:r>
              <a:rPr lang="en" sz="3900">
                <a:solidFill>
                  <a:srgbClr val="FFDC00"/>
                </a:solidFill>
                <a:latin typeface="Bungee"/>
                <a:ea typeface="Bungee"/>
                <a:cs typeface="Bungee"/>
                <a:sym typeface="Bungee"/>
              </a:rPr>
              <a:t>y</a:t>
            </a:r>
            <a:endParaRPr sz="5600">
              <a:latin typeface="Bungee"/>
              <a:ea typeface="Bungee"/>
              <a:cs typeface="Bungee"/>
              <a:sym typeface="Bungee"/>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200"/>
              </a:spcAft>
              <a:buNone/>
            </a:pPr>
            <a:r>
              <a:rPr lang="en" sz="2400">
                <a:solidFill>
                  <a:schemeClr val="lt1"/>
                </a:solidFill>
                <a:latin typeface="Bungee"/>
                <a:ea typeface="Bungee"/>
                <a:cs typeface="Bungee"/>
                <a:sym typeface="Bungee"/>
              </a:rPr>
              <a:t>Repeat the Beat, Master the Treat!</a:t>
            </a:r>
            <a:endParaRPr sz="41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Overview</a:t>
            </a:r>
            <a:endParaRPr>
              <a:solidFill>
                <a:schemeClr val="lt1"/>
              </a:solidFill>
            </a:endParaRPr>
          </a:p>
        </p:txBody>
      </p:sp>
      <p:sp>
        <p:nvSpPr>
          <p:cNvPr id="61" name="Google Shape;61;p14"/>
          <p:cNvSpPr txBox="1">
            <a:spLocks noGrp="1"/>
          </p:cNvSpPr>
          <p:nvPr>
            <p:ph type="body" idx="1"/>
          </p:nvPr>
        </p:nvSpPr>
        <p:spPr>
          <a:xfrm>
            <a:off x="311700" y="1322125"/>
            <a:ext cx="42603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lt1"/>
              </a:buClr>
              <a:buSzPts val="1800"/>
              <a:buChar char="●"/>
            </a:pPr>
            <a:r>
              <a:rPr lang="en" dirty="0">
                <a:solidFill>
                  <a:schemeClr val="lt1"/>
                </a:solidFill>
              </a:rPr>
              <a:t>Planning</a:t>
            </a:r>
            <a:endParaRPr dirty="0">
              <a:solidFill>
                <a:schemeClr val="lt1"/>
              </a:solidFill>
            </a:endParaRPr>
          </a:p>
          <a:p>
            <a:pPr marL="457200" lvl="0" indent="-342900" algn="l" rtl="0">
              <a:lnSpc>
                <a:spcPct val="150000"/>
              </a:lnSpc>
              <a:spcBef>
                <a:spcPts val="0"/>
              </a:spcBef>
              <a:spcAft>
                <a:spcPts val="0"/>
              </a:spcAft>
              <a:buClr>
                <a:schemeClr val="lt1"/>
              </a:buClr>
              <a:buSzPts val="1800"/>
              <a:buChar char="●"/>
            </a:pPr>
            <a:r>
              <a:rPr lang="en" dirty="0">
                <a:solidFill>
                  <a:schemeClr val="lt1"/>
                </a:solidFill>
              </a:rPr>
              <a:t>Development</a:t>
            </a:r>
            <a:endParaRPr dirty="0">
              <a:solidFill>
                <a:schemeClr val="lt1"/>
              </a:solidFill>
            </a:endParaRPr>
          </a:p>
          <a:p>
            <a:pPr marL="914400" lvl="1" indent="-317500" algn="l" rtl="0">
              <a:lnSpc>
                <a:spcPct val="150000"/>
              </a:lnSpc>
              <a:spcBef>
                <a:spcPts val="0"/>
              </a:spcBef>
              <a:spcAft>
                <a:spcPts val="0"/>
              </a:spcAft>
              <a:buClr>
                <a:schemeClr val="lt1"/>
              </a:buClr>
              <a:buSzPts val="1400"/>
              <a:buChar char="○"/>
            </a:pPr>
            <a:r>
              <a:rPr lang="en" dirty="0">
                <a:solidFill>
                  <a:schemeClr val="lt1"/>
                </a:solidFill>
              </a:rPr>
              <a:t>Technical Details </a:t>
            </a:r>
            <a:endParaRPr dirty="0">
              <a:solidFill>
                <a:schemeClr val="lt1"/>
              </a:solidFill>
            </a:endParaRPr>
          </a:p>
          <a:p>
            <a:pPr marL="914400" lvl="1" indent="-317500" algn="l" rtl="0">
              <a:lnSpc>
                <a:spcPct val="150000"/>
              </a:lnSpc>
              <a:spcBef>
                <a:spcPts val="0"/>
              </a:spcBef>
              <a:spcAft>
                <a:spcPts val="0"/>
              </a:spcAft>
              <a:buClr>
                <a:schemeClr val="lt1"/>
              </a:buClr>
              <a:buSzPts val="1400"/>
              <a:buChar char="○"/>
            </a:pPr>
            <a:r>
              <a:rPr lang="en" dirty="0">
                <a:solidFill>
                  <a:schemeClr val="lt1"/>
                </a:solidFill>
              </a:rPr>
              <a:t>Challenges</a:t>
            </a:r>
            <a:endParaRPr dirty="0">
              <a:solidFill>
                <a:schemeClr val="lt1"/>
              </a:solidFill>
            </a:endParaRPr>
          </a:p>
          <a:p>
            <a:pPr marL="457200" lvl="0" indent="-342900" algn="l" rtl="0">
              <a:lnSpc>
                <a:spcPct val="150000"/>
              </a:lnSpc>
              <a:spcBef>
                <a:spcPts val="0"/>
              </a:spcBef>
              <a:spcAft>
                <a:spcPts val="0"/>
              </a:spcAft>
              <a:buClr>
                <a:schemeClr val="lt1"/>
              </a:buClr>
              <a:buSzPts val="1800"/>
              <a:buChar char="●"/>
            </a:pPr>
            <a:r>
              <a:rPr lang="en" dirty="0">
                <a:solidFill>
                  <a:schemeClr val="lt1"/>
                </a:solidFill>
              </a:rPr>
              <a:t>Testing</a:t>
            </a:r>
          </a:p>
          <a:p>
            <a:pPr>
              <a:lnSpc>
                <a:spcPct val="150000"/>
              </a:lnSpc>
              <a:buClr>
                <a:schemeClr val="lt1"/>
              </a:buClr>
            </a:pPr>
            <a:r>
              <a:rPr lang="en-US" dirty="0">
                <a:solidFill>
                  <a:schemeClr val="lt1"/>
                </a:solidFill>
              </a:rPr>
              <a:t>Demo</a:t>
            </a:r>
            <a:endParaRPr dirty="0">
              <a:solidFill>
                <a:schemeClr val="lt1"/>
              </a:solidFill>
            </a:endParaRPr>
          </a:p>
          <a:p>
            <a:pPr marL="457200" lvl="0" indent="-342900" algn="l" rtl="0">
              <a:lnSpc>
                <a:spcPct val="150000"/>
              </a:lnSpc>
              <a:spcBef>
                <a:spcPts val="0"/>
              </a:spcBef>
              <a:spcAft>
                <a:spcPts val="0"/>
              </a:spcAft>
              <a:buClr>
                <a:schemeClr val="lt1"/>
              </a:buClr>
              <a:buSzPts val="1800"/>
              <a:buChar char="●"/>
            </a:pPr>
            <a:r>
              <a:rPr lang="en" dirty="0">
                <a:solidFill>
                  <a:schemeClr val="lt1"/>
                </a:solidFill>
              </a:rPr>
              <a:t>Future Improvements</a:t>
            </a:r>
            <a:endParaRPr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455975" y="340625"/>
            <a:ext cx="2362271" cy="3056174"/>
          </a:xfrm>
          <a:prstGeom prst="rect">
            <a:avLst/>
          </a:prstGeom>
          <a:noFill/>
          <a:ln>
            <a:noFill/>
          </a:ln>
        </p:spPr>
      </p:pic>
      <p:pic>
        <p:nvPicPr>
          <p:cNvPr id="67" name="Google Shape;67;p15"/>
          <p:cNvPicPr preferRelativeResize="0"/>
          <p:nvPr/>
        </p:nvPicPr>
        <p:blipFill>
          <a:blip r:embed="rId4">
            <a:alphaModFix/>
          </a:blip>
          <a:stretch>
            <a:fillRect/>
          </a:stretch>
        </p:blipFill>
        <p:spPr>
          <a:xfrm>
            <a:off x="3151250" y="626725"/>
            <a:ext cx="3583749" cy="2770076"/>
          </a:xfrm>
          <a:prstGeom prst="rect">
            <a:avLst/>
          </a:prstGeom>
          <a:noFill/>
          <a:ln>
            <a:noFill/>
          </a:ln>
        </p:spPr>
      </p:pic>
      <p:sp>
        <p:nvSpPr>
          <p:cNvPr id="68" name="Google Shape;68;p15"/>
          <p:cNvSpPr txBox="1">
            <a:spLocks noGrp="1"/>
          </p:cNvSpPr>
          <p:nvPr>
            <p:ph type="title"/>
          </p:nvPr>
        </p:nvSpPr>
        <p:spPr>
          <a:xfrm>
            <a:off x="275975" y="27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Planning</a:t>
            </a:r>
            <a:endParaRPr>
              <a:solidFill>
                <a:schemeClr val="lt1"/>
              </a:solidFill>
            </a:endParaRPr>
          </a:p>
        </p:txBody>
      </p:sp>
      <p:pic>
        <p:nvPicPr>
          <p:cNvPr id="69" name="Google Shape;69;p15"/>
          <p:cNvPicPr preferRelativeResize="0"/>
          <p:nvPr/>
        </p:nvPicPr>
        <p:blipFill>
          <a:blip r:embed="rId5">
            <a:alphaModFix/>
          </a:blip>
          <a:stretch>
            <a:fillRect/>
          </a:stretch>
        </p:blipFill>
        <p:spPr>
          <a:xfrm>
            <a:off x="7067993" y="523661"/>
            <a:ext cx="1669374" cy="3422300"/>
          </a:xfrm>
          <a:prstGeom prst="rect">
            <a:avLst/>
          </a:prstGeom>
          <a:noFill/>
          <a:ln>
            <a:noFill/>
          </a:ln>
        </p:spPr>
      </p:pic>
      <p:pic>
        <p:nvPicPr>
          <p:cNvPr id="70" name="Google Shape;70;p15"/>
          <p:cNvPicPr preferRelativeResize="0"/>
          <p:nvPr/>
        </p:nvPicPr>
        <p:blipFill>
          <a:blip r:embed="rId6">
            <a:alphaModFix/>
          </a:blip>
          <a:stretch>
            <a:fillRect/>
          </a:stretch>
        </p:blipFill>
        <p:spPr>
          <a:xfrm>
            <a:off x="311700" y="3550268"/>
            <a:ext cx="6765227" cy="1195913"/>
          </a:xfrm>
          <a:prstGeom prst="rect">
            <a:avLst/>
          </a:prstGeom>
          <a:noFill/>
          <a:ln>
            <a:noFill/>
          </a:ln>
        </p:spPr>
      </p:pic>
      <p:sp>
        <p:nvSpPr>
          <p:cNvPr id="71" name="Google Shape;71;p15"/>
          <p:cNvSpPr txBox="1"/>
          <p:nvPr/>
        </p:nvSpPr>
        <p:spPr>
          <a:xfrm>
            <a:off x="1281700" y="3073875"/>
            <a:ext cx="58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Brief</a:t>
            </a:r>
            <a:endParaRPr/>
          </a:p>
        </p:txBody>
      </p:sp>
      <p:sp>
        <p:nvSpPr>
          <p:cNvPr id="72" name="Google Shape;72;p15"/>
          <p:cNvSpPr txBox="1"/>
          <p:nvPr/>
        </p:nvSpPr>
        <p:spPr>
          <a:xfrm>
            <a:off x="3983150" y="3073875"/>
            <a:ext cx="236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Sprints Goals and Tasks</a:t>
            </a:r>
            <a:endParaRPr/>
          </a:p>
        </p:txBody>
      </p:sp>
      <p:sp>
        <p:nvSpPr>
          <p:cNvPr id="73" name="Google Shape;73;p15"/>
          <p:cNvSpPr txBox="1"/>
          <p:nvPr/>
        </p:nvSpPr>
        <p:spPr>
          <a:xfrm>
            <a:off x="3293063" y="4749050"/>
            <a:ext cx="80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Kanban</a:t>
            </a:r>
            <a:endParaRPr/>
          </a:p>
        </p:txBody>
      </p:sp>
      <p:sp>
        <p:nvSpPr>
          <p:cNvPr id="74" name="Google Shape;74;p15"/>
          <p:cNvSpPr txBox="1"/>
          <p:nvPr/>
        </p:nvSpPr>
        <p:spPr>
          <a:xfrm>
            <a:off x="7438900" y="4070975"/>
            <a:ext cx="113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Wireframes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18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Development</a:t>
            </a:r>
            <a:endParaRPr b="1">
              <a:solidFill>
                <a:schemeClr val="lt1"/>
              </a:solidFill>
            </a:endParaRPr>
          </a:p>
        </p:txBody>
      </p:sp>
      <p:sp>
        <p:nvSpPr>
          <p:cNvPr id="80" name="Google Shape;80;p16"/>
          <p:cNvSpPr txBox="1">
            <a:spLocks noGrp="1"/>
          </p:cNvSpPr>
          <p:nvPr>
            <p:ph type="body" idx="1"/>
          </p:nvPr>
        </p:nvSpPr>
        <p:spPr>
          <a:xfrm>
            <a:off x="311700" y="1119793"/>
            <a:ext cx="8520600" cy="4548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chemeClr val="lt1"/>
              </a:buClr>
              <a:buSzPts val="1800"/>
              <a:buChar char="●"/>
            </a:pPr>
            <a:r>
              <a:rPr lang="en">
                <a:solidFill>
                  <a:schemeClr val="lt1"/>
                </a:solidFill>
              </a:rPr>
              <a:t>The Game Concept</a:t>
            </a:r>
            <a:endParaRPr>
              <a:solidFill>
                <a:schemeClr val="lt1"/>
              </a:solidFill>
            </a:endParaRPr>
          </a:p>
        </p:txBody>
      </p:sp>
      <p:sp>
        <p:nvSpPr>
          <p:cNvPr id="81" name="Google Shape;81;p16"/>
          <p:cNvSpPr txBox="1">
            <a:spLocks noGrp="1"/>
          </p:cNvSpPr>
          <p:nvPr>
            <p:ph type="body" idx="1"/>
          </p:nvPr>
        </p:nvSpPr>
        <p:spPr>
          <a:xfrm>
            <a:off x="311700" y="1681749"/>
            <a:ext cx="8520600" cy="4548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chemeClr val="lt1"/>
              </a:buClr>
              <a:buSzPts val="1800"/>
              <a:buChar char="●"/>
            </a:pPr>
            <a:r>
              <a:rPr lang="en">
                <a:solidFill>
                  <a:schemeClr val="lt1"/>
                </a:solidFill>
              </a:rPr>
              <a:t>Interesting Commands</a:t>
            </a:r>
            <a:endParaRPr>
              <a:solidFill>
                <a:schemeClr val="lt1"/>
              </a:solidFill>
            </a:endParaRPr>
          </a:p>
        </p:txBody>
      </p:sp>
      <p:sp>
        <p:nvSpPr>
          <p:cNvPr id="82" name="Google Shape;82;p16"/>
          <p:cNvSpPr txBox="1"/>
          <p:nvPr/>
        </p:nvSpPr>
        <p:spPr>
          <a:xfrm>
            <a:off x="2570925" y="1681749"/>
            <a:ext cx="5108700" cy="2539800"/>
          </a:xfrm>
          <a:prstGeom prst="rect">
            <a:avLst/>
          </a:prstGeom>
          <a:noFill/>
          <a:ln>
            <a:noFill/>
          </a:ln>
        </p:spPr>
        <p:txBody>
          <a:bodyPr spcFirstLastPara="1" wrap="square" lIns="91425" tIns="91425" rIns="91425" bIns="91425" anchor="t" anchorCtr="0">
            <a:spAutoFit/>
          </a:bodyPr>
          <a:lstStyle/>
          <a:p>
            <a:pPr marL="723900" lvl="0" indent="-228600" algn="l" rtl="0">
              <a:lnSpc>
                <a:spcPct val="115000"/>
              </a:lnSpc>
              <a:spcBef>
                <a:spcPts val="0"/>
              </a:spcBef>
              <a:spcAft>
                <a:spcPts val="0"/>
              </a:spcAft>
              <a:buClr>
                <a:srgbClr val="1D1C1D"/>
              </a:buClr>
              <a:buSzPts val="1450"/>
              <a:buNone/>
            </a:pPr>
            <a:r>
              <a:rPr lang="en" sz="1500">
                <a:solidFill>
                  <a:srgbClr val="188038"/>
                </a:solidFill>
                <a:latin typeface="Consolas"/>
                <a:ea typeface="Consolas"/>
                <a:cs typeface="Consolas"/>
                <a:sym typeface="Consolas"/>
              </a:rPr>
              <a:t>document.execCommand('copy')</a:t>
            </a:r>
            <a:endParaRPr sz="1750">
              <a:solidFill>
                <a:srgbClr val="1D1C1D"/>
              </a:solidFill>
            </a:endParaRPr>
          </a:p>
          <a:p>
            <a:pPr marL="723900" lvl="0" indent="-228600" algn="l" rtl="0">
              <a:lnSpc>
                <a:spcPct val="115000"/>
              </a:lnSpc>
              <a:spcBef>
                <a:spcPts val="0"/>
              </a:spcBef>
              <a:spcAft>
                <a:spcPts val="0"/>
              </a:spcAft>
              <a:buClr>
                <a:srgbClr val="1D1C1D"/>
              </a:buClr>
              <a:buSzPts val="1450"/>
              <a:buNone/>
            </a:pPr>
            <a:r>
              <a:rPr lang="en" sz="1500">
                <a:solidFill>
                  <a:srgbClr val="188038"/>
                </a:solidFill>
                <a:latin typeface="Consolas"/>
                <a:ea typeface="Consolas"/>
                <a:cs typeface="Consolas"/>
                <a:sym typeface="Consolas"/>
              </a:rPr>
              <a:t>parseInt()</a:t>
            </a:r>
            <a:endParaRPr sz="1750">
              <a:solidFill>
                <a:srgbClr val="1D1C1D"/>
              </a:solidFill>
            </a:endParaRPr>
          </a:p>
          <a:p>
            <a:pPr marL="723900" lvl="0" indent="-228600" algn="l" rtl="0">
              <a:lnSpc>
                <a:spcPct val="115000"/>
              </a:lnSpc>
              <a:spcBef>
                <a:spcPts val="0"/>
              </a:spcBef>
              <a:spcAft>
                <a:spcPts val="0"/>
              </a:spcAft>
              <a:buClr>
                <a:srgbClr val="1D1C1D"/>
              </a:buClr>
              <a:buSzPts val="1450"/>
              <a:buNone/>
            </a:pPr>
            <a:r>
              <a:rPr lang="en" sz="1500">
                <a:solidFill>
                  <a:srgbClr val="188038"/>
                </a:solidFill>
                <a:latin typeface="Consolas"/>
                <a:ea typeface="Consolas"/>
                <a:cs typeface="Consolas"/>
                <a:sym typeface="Consolas"/>
              </a:rPr>
              <a:t>.slice()</a:t>
            </a:r>
            <a:endParaRPr sz="1750">
              <a:solidFill>
                <a:srgbClr val="1D1C1D"/>
              </a:solidFill>
            </a:endParaRPr>
          </a:p>
          <a:p>
            <a:pPr marL="723900" lvl="0" indent="-228600" algn="l" rtl="0">
              <a:lnSpc>
                <a:spcPct val="115000"/>
              </a:lnSpc>
              <a:spcBef>
                <a:spcPts val="0"/>
              </a:spcBef>
              <a:spcAft>
                <a:spcPts val="0"/>
              </a:spcAft>
              <a:buClr>
                <a:srgbClr val="1D1C1D"/>
              </a:buClr>
              <a:buSzPts val="1450"/>
              <a:buNone/>
            </a:pPr>
            <a:r>
              <a:rPr lang="en" sz="1500">
                <a:solidFill>
                  <a:srgbClr val="188038"/>
                </a:solidFill>
                <a:latin typeface="Consolas"/>
                <a:ea typeface="Consolas"/>
                <a:cs typeface="Consolas"/>
                <a:sym typeface="Consolas"/>
              </a:rPr>
              <a:t>setTimeout(() =&gt; {.....}, 000)</a:t>
            </a:r>
            <a:endParaRPr sz="1750">
              <a:solidFill>
                <a:srgbClr val="1D1C1D"/>
              </a:solidFill>
            </a:endParaRPr>
          </a:p>
          <a:p>
            <a:pPr marL="723900" lvl="0" indent="-228600" algn="l" rtl="0">
              <a:lnSpc>
                <a:spcPct val="115000"/>
              </a:lnSpc>
              <a:spcBef>
                <a:spcPts val="0"/>
              </a:spcBef>
              <a:spcAft>
                <a:spcPts val="0"/>
              </a:spcAft>
              <a:buClr>
                <a:srgbClr val="1D1C1D"/>
              </a:buClr>
              <a:buSzPts val="1450"/>
              <a:buNone/>
            </a:pPr>
            <a:r>
              <a:rPr lang="en" sz="1500">
                <a:solidFill>
                  <a:srgbClr val="188038"/>
                </a:solidFill>
                <a:latin typeface="Consolas"/>
                <a:ea typeface="Consolas"/>
                <a:cs typeface="Consolas"/>
                <a:sym typeface="Consolas"/>
              </a:rPr>
              <a:t>s.forEach(element =&gt; { })</a:t>
            </a:r>
            <a:endParaRPr sz="1750">
              <a:solidFill>
                <a:srgbClr val="1D1C1D"/>
              </a:solidFill>
            </a:endParaRPr>
          </a:p>
          <a:p>
            <a:pPr marL="723900" lvl="0" indent="-228600" algn="l" rtl="0">
              <a:lnSpc>
                <a:spcPct val="115000"/>
              </a:lnSpc>
              <a:spcBef>
                <a:spcPts val="0"/>
              </a:spcBef>
              <a:spcAft>
                <a:spcPts val="0"/>
              </a:spcAft>
              <a:buClr>
                <a:srgbClr val="1D1C1D"/>
              </a:buClr>
              <a:buSzPts val="1450"/>
              <a:buNone/>
            </a:pPr>
            <a:r>
              <a:rPr lang="en" sz="1500">
                <a:solidFill>
                  <a:srgbClr val="188038"/>
                </a:solidFill>
                <a:latin typeface="Consolas"/>
                <a:ea typeface="Consolas"/>
                <a:cs typeface="Consolas"/>
                <a:sym typeface="Consolas"/>
              </a:rPr>
              <a:t>topScores.sort((a, b) =&gt;)</a:t>
            </a:r>
            <a:endParaRPr sz="1500">
              <a:solidFill>
                <a:srgbClr val="188038"/>
              </a:solidFill>
              <a:latin typeface="Consolas"/>
              <a:ea typeface="Consolas"/>
              <a:cs typeface="Consolas"/>
              <a:sym typeface="Consolas"/>
            </a:endParaRPr>
          </a:p>
          <a:p>
            <a:pPr marL="723900" lvl="0" indent="-228600" algn="l" rtl="0">
              <a:lnSpc>
                <a:spcPct val="115000"/>
              </a:lnSpc>
              <a:spcBef>
                <a:spcPts val="0"/>
              </a:spcBef>
              <a:spcAft>
                <a:spcPts val="0"/>
              </a:spcAft>
              <a:buClr>
                <a:srgbClr val="188038"/>
              </a:buClr>
              <a:buSzPts val="1500"/>
              <a:buFont typeface="Consolas"/>
              <a:buNone/>
            </a:pPr>
            <a:r>
              <a:rPr lang="en" sz="1500">
                <a:solidFill>
                  <a:srgbClr val="188038"/>
                </a:solidFill>
                <a:latin typeface="Consolas"/>
                <a:ea typeface="Consolas"/>
                <a:cs typeface="Consolas"/>
                <a:sym typeface="Consolas"/>
              </a:rPr>
              <a:t>JSON.parse()</a:t>
            </a:r>
            <a:br>
              <a:rPr lang="en" sz="1500">
                <a:solidFill>
                  <a:srgbClr val="188038"/>
                </a:solidFill>
                <a:latin typeface="Consolas"/>
                <a:ea typeface="Consolas"/>
                <a:cs typeface="Consolas"/>
                <a:sym typeface="Consolas"/>
              </a:rPr>
            </a:br>
            <a:r>
              <a:rPr lang="en" sz="1500">
                <a:solidFill>
                  <a:srgbClr val="188038"/>
                </a:solidFill>
                <a:latin typeface="Consolas"/>
                <a:ea typeface="Consolas"/>
                <a:cs typeface="Consolas"/>
                <a:sym typeface="Consolas"/>
              </a:rPr>
              <a:t>localStorage.getItem("")</a:t>
            </a:r>
            <a:br>
              <a:rPr lang="en" sz="1500">
                <a:solidFill>
                  <a:srgbClr val="188038"/>
                </a:solidFill>
                <a:latin typeface="Consolas"/>
                <a:ea typeface="Consolas"/>
                <a:cs typeface="Consolas"/>
                <a:sym typeface="Consolas"/>
              </a:rPr>
            </a:br>
            <a:r>
              <a:rPr lang="en" sz="1500">
                <a:solidFill>
                  <a:srgbClr val="188038"/>
                </a:solidFill>
                <a:latin typeface="Consolas"/>
                <a:ea typeface="Consolas"/>
                <a:cs typeface="Consolas"/>
                <a:sym typeface="Consolas"/>
              </a:rPr>
              <a:t>JSON.stringify()</a:t>
            </a:r>
            <a:endParaRPr sz="1500">
              <a:solidFill>
                <a:srgbClr val="188038"/>
              </a:solidFill>
              <a:latin typeface="Consolas"/>
              <a:ea typeface="Consolas"/>
              <a:cs typeface="Consolas"/>
              <a:sym typeface="Consolas"/>
            </a:endParaRPr>
          </a:p>
        </p:txBody>
      </p:sp>
      <p:sp>
        <p:nvSpPr>
          <p:cNvPr id="83" name="Google Shape;83;p16"/>
          <p:cNvSpPr txBox="1">
            <a:spLocks noGrp="1"/>
          </p:cNvSpPr>
          <p:nvPr>
            <p:ph type="body" idx="1"/>
          </p:nvPr>
        </p:nvSpPr>
        <p:spPr>
          <a:xfrm>
            <a:off x="311700" y="4242373"/>
            <a:ext cx="8520600" cy="4548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chemeClr val="lt1"/>
              </a:buClr>
              <a:buSzPts val="1800"/>
              <a:buChar char="●"/>
            </a:pPr>
            <a:r>
              <a:rPr lang="en">
                <a:solidFill>
                  <a:schemeClr val="lt1"/>
                </a:solidFill>
              </a:rPr>
              <a:t>Challenges Encountered</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Testing</a:t>
            </a:r>
            <a:endParaRPr b="1">
              <a:solidFill>
                <a:schemeClr val="lt1"/>
              </a:solidFill>
            </a:endParaRPr>
          </a:p>
        </p:txBody>
      </p:sp>
      <p:pic>
        <p:nvPicPr>
          <p:cNvPr id="89" name="Google Shape;89;p17"/>
          <p:cNvPicPr preferRelativeResize="0"/>
          <p:nvPr/>
        </p:nvPicPr>
        <p:blipFill>
          <a:blip r:embed="rId3">
            <a:alphaModFix/>
          </a:blip>
          <a:stretch>
            <a:fillRect/>
          </a:stretch>
        </p:blipFill>
        <p:spPr>
          <a:xfrm>
            <a:off x="123575" y="1609690"/>
            <a:ext cx="2234998" cy="2891515"/>
          </a:xfrm>
          <a:prstGeom prst="rect">
            <a:avLst/>
          </a:prstGeom>
          <a:noFill/>
          <a:ln>
            <a:noFill/>
          </a:ln>
        </p:spPr>
      </p:pic>
      <p:pic>
        <p:nvPicPr>
          <p:cNvPr id="90" name="Google Shape;90;p17"/>
          <p:cNvPicPr preferRelativeResize="0"/>
          <p:nvPr/>
        </p:nvPicPr>
        <p:blipFill>
          <a:blip r:embed="rId4">
            <a:alphaModFix/>
          </a:blip>
          <a:stretch>
            <a:fillRect/>
          </a:stretch>
        </p:blipFill>
        <p:spPr>
          <a:xfrm>
            <a:off x="2081470" y="1609690"/>
            <a:ext cx="2234998" cy="2891500"/>
          </a:xfrm>
          <a:prstGeom prst="rect">
            <a:avLst/>
          </a:prstGeom>
          <a:noFill/>
          <a:ln>
            <a:noFill/>
          </a:ln>
        </p:spPr>
      </p:pic>
      <p:pic>
        <p:nvPicPr>
          <p:cNvPr id="91" name="Google Shape;91;p17"/>
          <p:cNvPicPr preferRelativeResize="0"/>
          <p:nvPr/>
        </p:nvPicPr>
        <p:blipFill>
          <a:blip r:embed="rId5">
            <a:alphaModFix/>
          </a:blip>
          <a:stretch>
            <a:fillRect/>
          </a:stretch>
        </p:blipFill>
        <p:spPr>
          <a:xfrm>
            <a:off x="4053866" y="1609691"/>
            <a:ext cx="2857374" cy="3696701"/>
          </a:xfrm>
          <a:prstGeom prst="rect">
            <a:avLst/>
          </a:prstGeom>
          <a:noFill/>
          <a:ln>
            <a:noFill/>
          </a:ln>
        </p:spPr>
      </p:pic>
      <p:pic>
        <p:nvPicPr>
          <p:cNvPr id="92" name="Google Shape;92;p17"/>
          <p:cNvPicPr preferRelativeResize="0"/>
          <p:nvPr/>
        </p:nvPicPr>
        <p:blipFill>
          <a:blip r:embed="rId6">
            <a:alphaModFix/>
          </a:blip>
          <a:stretch>
            <a:fillRect/>
          </a:stretch>
        </p:blipFill>
        <p:spPr>
          <a:xfrm>
            <a:off x="6748276" y="1609690"/>
            <a:ext cx="2234998" cy="2891535"/>
          </a:xfrm>
          <a:prstGeom prst="rect">
            <a:avLst/>
          </a:prstGeom>
          <a:noFill/>
          <a:ln>
            <a:noFill/>
          </a:ln>
        </p:spPr>
      </p:pic>
      <p:sp>
        <p:nvSpPr>
          <p:cNvPr id="93" name="Google Shape;93;p17"/>
          <p:cNvSpPr txBox="1"/>
          <p:nvPr/>
        </p:nvSpPr>
        <p:spPr>
          <a:xfrm>
            <a:off x="703025" y="1173048"/>
            <a:ext cx="10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Objectives</a:t>
            </a:r>
            <a:endParaRPr/>
          </a:p>
        </p:txBody>
      </p:sp>
      <p:sp>
        <p:nvSpPr>
          <p:cNvPr id="94" name="Google Shape;94;p17"/>
          <p:cNvSpPr txBox="1"/>
          <p:nvPr/>
        </p:nvSpPr>
        <p:spPr>
          <a:xfrm>
            <a:off x="2898525" y="1173023"/>
            <a:ext cx="60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Plan</a:t>
            </a:r>
            <a:endParaRPr/>
          </a:p>
        </p:txBody>
      </p:sp>
      <p:sp>
        <p:nvSpPr>
          <p:cNvPr id="95" name="Google Shape;95;p17"/>
          <p:cNvSpPr txBox="1"/>
          <p:nvPr/>
        </p:nvSpPr>
        <p:spPr>
          <a:xfrm>
            <a:off x="4815962" y="1173048"/>
            <a:ext cx="133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Defect Report</a:t>
            </a:r>
            <a:endParaRPr/>
          </a:p>
        </p:txBody>
      </p:sp>
      <p:sp>
        <p:nvSpPr>
          <p:cNvPr id="96" name="Google Shape;96;p17"/>
          <p:cNvSpPr txBox="1"/>
          <p:nvPr/>
        </p:nvSpPr>
        <p:spPr>
          <a:xfrm>
            <a:off x="7112173" y="1173048"/>
            <a:ext cx="150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Summary report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Future Improvements</a:t>
            </a:r>
            <a:endParaRPr b="1">
              <a:solidFill>
                <a:schemeClr val="lt1"/>
              </a:solidFill>
            </a:endParaRPr>
          </a:p>
        </p:txBody>
      </p:sp>
      <p:sp>
        <p:nvSpPr>
          <p:cNvPr id="102" name="Google Shape;10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1"/>
              </a:buClr>
              <a:buSzPts val="1800"/>
              <a:buChar char="●"/>
            </a:pPr>
            <a:r>
              <a:rPr lang="en">
                <a:solidFill>
                  <a:schemeClr val="lt1"/>
                </a:solidFill>
              </a:rPr>
              <a:t>Providing Visual and Audio Feedback</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Customized Score Screen for the Winner</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Difficulty Levels</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Time limit</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2265475" y="3906650"/>
            <a:ext cx="4157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https://bit.ly/SEI5-P1-Sayed</a:t>
            </a:r>
            <a:endParaRPr>
              <a:solidFill>
                <a:schemeClr val="lt1"/>
              </a:solidFill>
            </a:endParaRPr>
          </a:p>
        </p:txBody>
      </p:sp>
      <p:pic>
        <p:nvPicPr>
          <p:cNvPr id="108" name="Google Shape;108;p19"/>
          <p:cNvPicPr preferRelativeResize="0"/>
          <p:nvPr/>
        </p:nvPicPr>
        <p:blipFill>
          <a:blip r:embed="rId3">
            <a:alphaModFix/>
          </a:blip>
          <a:stretch>
            <a:fillRect/>
          </a:stretch>
        </p:blipFill>
        <p:spPr>
          <a:xfrm>
            <a:off x="2636000" y="304800"/>
            <a:ext cx="3416051" cy="3416051"/>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636</Words>
  <Application>Microsoft Office PowerPoint</Application>
  <PresentationFormat>On-screen Show (16:9)</PresentationFormat>
  <Paragraphs>75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Bungee</vt:lpstr>
      <vt:lpstr>Arial</vt:lpstr>
      <vt:lpstr>Consolas</vt:lpstr>
      <vt:lpstr>Calibri</vt:lpstr>
      <vt:lpstr>Simple Dark</vt:lpstr>
      <vt:lpstr>Copycat Simon's Symphony</vt:lpstr>
      <vt:lpstr>Overview</vt:lpstr>
      <vt:lpstr>Planning</vt:lpstr>
      <vt:lpstr>Development</vt:lpstr>
      <vt:lpstr>Testing</vt:lpstr>
      <vt:lpstr>Future Improvements</vt:lpstr>
      <vt:lpstr>https://bit.ly/SEI5-P1-Sayed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Copycat Simon's Symphony</dc:title>
  <cp:lastModifiedBy>Fadhel Abbas</cp:lastModifiedBy>
  <cp:revision>1</cp:revision>
  <dcterms:modified xsi:type="dcterms:W3CDTF">2023-07-13T11:25:37Z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4be70f-5fa3-4ece-a8c5-dc65f4fd17f8_Enabled">
    <vt:lpwstr>true</vt:lpwstr>
  </property>
  <property fmtid="{D5CDD505-2E9C-101B-9397-08002B2CF9AE}" pid="3" name="MSIP_Label_544be70f-5fa3-4ece-a8c5-dc65f4fd17f8_SetDate">
    <vt:lpwstr>2023-07-13T11:25:37Z</vt:lpwstr>
  </property>
  <property fmtid="{D5CDD505-2E9C-101B-9397-08002B2CF9AE}" pid="4" name="MSIP_Label_544be70f-5fa3-4ece-a8c5-dc65f4fd17f8_Method">
    <vt:lpwstr>Standard</vt:lpwstr>
  </property>
  <property fmtid="{D5CDD505-2E9C-101B-9397-08002B2CF9AE}" pid="5" name="MSIP_Label_544be70f-5fa3-4ece-a8c5-dc65f4fd17f8_Name">
    <vt:lpwstr>Internal</vt:lpwstr>
  </property>
  <property fmtid="{D5CDD505-2E9C-101B-9397-08002B2CF9AE}" pid="6" name="MSIP_Label_544be70f-5fa3-4ece-a8c5-dc65f4fd17f8_SiteId">
    <vt:lpwstr>f2df99fe-18f0-4b3a-ad60-4a2488c0a85f</vt:lpwstr>
  </property>
  <property fmtid="{D5CDD505-2E9C-101B-9397-08002B2CF9AE}" pid="7" name="MSIP_Label_544be70f-5fa3-4ece-a8c5-dc65f4fd17f8_ActionId">
    <vt:lpwstr>50577079-3004-47b6-bd5d-03b90e6bc2f6</vt:lpwstr>
  </property>
  <property fmtid="{D5CDD505-2E9C-101B-9397-08002B2CF9AE}" pid="8" name="MSIP_Label_544be70f-5fa3-4ece-a8c5-dc65f4fd17f8_ContentBits">
    <vt:lpwstr>2</vt:lpwstr>
  </property>
  <property fmtid="{D5CDD505-2E9C-101B-9397-08002B2CF9AE}" pid="9" name="ClassificationContentMarkingFooterLocations">
    <vt:lpwstr>Simple Dark:3</vt:lpwstr>
  </property>
  <property fmtid="{D5CDD505-2E9C-101B-9397-08002B2CF9AE}" pid="10" name="ClassificationContentMarkingFooterText">
    <vt:lpwstr>(Internal) This information is intended for use within Solidarity Bahrain &amp; in some cases within affiliated organizations, such as business partners. Unauthorized disclosure of this information is against Solidarity Bahrain's policy, laws, and regulations.</vt:lpwstr>
  </property>
</Properties>
</file>