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8" r:id="rId1"/>
  </p:sldMasterIdLst>
  <p:notesMasterIdLst>
    <p:notesMasterId r:id="rId26"/>
  </p:notesMasterIdLst>
  <p:sldIdLst>
    <p:sldId id="303" r:id="rId2"/>
    <p:sldId id="305" r:id="rId3"/>
    <p:sldId id="257" r:id="rId4"/>
    <p:sldId id="306" r:id="rId5"/>
    <p:sldId id="258" r:id="rId6"/>
    <p:sldId id="259" r:id="rId7"/>
    <p:sldId id="325" r:id="rId8"/>
    <p:sldId id="326" r:id="rId9"/>
    <p:sldId id="273" r:id="rId10"/>
    <p:sldId id="319" r:id="rId11"/>
    <p:sldId id="320" r:id="rId12"/>
    <p:sldId id="321" r:id="rId13"/>
    <p:sldId id="322" r:id="rId14"/>
    <p:sldId id="311" r:id="rId15"/>
    <p:sldId id="323" r:id="rId16"/>
    <p:sldId id="309" r:id="rId17"/>
    <p:sldId id="308" r:id="rId18"/>
    <p:sldId id="324" r:id="rId19"/>
    <p:sldId id="261" r:id="rId20"/>
    <p:sldId id="267" r:id="rId21"/>
    <p:sldId id="264" r:id="rId22"/>
    <p:sldId id="269" r:id="rId23"/>
    <p:sldId id="266" r:id="rId24"/>
    <p:sldId id="30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7724" autoAdjust="0"/>
  </p:normalViewPr>
  <p:slideViewPr>
    <p:cSldViewPr>
      <p:cViewPr>
        <p:scale>
          <a:sx n="75" d="100"/>
          <a:sy n="75" d="100"/>
        </p:scale>
        <p:origin x="-1666" y="-36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68"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UCAT\Android%20Training\MOHD%20SHAHNAWAZ_PROJECT\Gantt%20chart%20Student%20Help%20Des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pieChart>
        <c:varyColors val="1"/>
        <c:ser>
          <c:idx val="0"/>
          <c:order val="0"/>
          <c:tx>
            <c:strRef>
              <c:f>Sheet1!$B$12</c:f>
              <c:strCache>
                <c:ptCount val="1"/>
              </c:strCache>
            </c:strRef>
          </c:tx>
          <c:dLbls>
            <c:dLbl>
              <c:idx val="0"/>
              <c:layout>
                <c:manualLayout>
                  <c:x val="-0.13448818897637801"/>
                  <c:y val="0.15130177092164901"/>
                </c:manualLayout>
              </c:layout>
              <c:showCatName val="1"/>
              <c:showPercent val="1"/>
            </c:dLbl>
            <c:dLbl>
              <c:idx val="2"/>
              <c:layout>
                <c:manualLayout>
                  <c:x val="-5.0149140235975102E-2"/>
                  <c:y val="-0.16634134518092145"/>
                </c:manualLayout>
              </c:layout>
              <c:showCatName val="1"/>
              <c:showPercent val="1"/>
            </c:dLbl>
            <c:dLbl>
              <c:idx val="3"/>
              <c:layout>
                <c:manualLayout>
                  <c:x val="0.17523309294282147"/>
                  <c:y val="6.8124898319813471E-2"/>
                </c:manualLayout>
              </c:layout>
              <c:showCatName val="1"/>
              <c:showPercent val="1"/>
            </c:dLbl>
            <c:txPr>
              <a:bodyPr/>
              <a:lstStyle/>
              <a:p>
                <a:pPr>
                  <a:defRPr sz="1800"/>
                </a:pPr>
                <a:endParaRPr lang="en-US"/>
              </a:p>
            </c:txPr>
            <c:showCatName val="1"/>
            <c:showPercent val="1"/>
            <c:showLeaderLines val="1"/>
          </c:dLbls>
          <c:cat>
            <c:strRef>
              <c:f>Sheet1!$A$13:$A$16</c:f>
              <c:strCache>
                <c:ptCount val="4"/>
                <c:pt idx="0">
                  <c:v>Analysis</c:v>
                </c:pt>
                <c:pt idx="1">
                  <c:v>Requirement</c:v>
                </c:pt>
                <c:pt idx="2">
                  <c:v>Design</c:v>
                </c:pt>
                <c:pt idx="3">
                  <c:v>Coding</c:v>
                </c:pt>
              </c:strCache>
            </c:strRef>
          </c:cat>
          <c:val>
            <c:numRef>
              <c:f>Sheet1!$B$13:$B$16</c:f>
              <c:numCache>
                <c:formatCode>General</c:formatCode>
                <c:ptCount val="4"/>
                <c:pt idx="0">
                  <c:v>20</c:v>
                </c:pt>
                <c:pt idx="1">
                  <c:v>10</c:v>
                </c:pt>
                <c:pt idx="2">
                  <c:v>30</c:v>
                </c:pt>
                <c:pt idx="3">
                  <c:v>35</c:v>
                </c:pt>
              </c:numCache>
            </c:numRef>
          </c:val>
        </c:ser>
        <c:dLbls>
          <c:showCatName val="1"/>
          <c:showPercent val="1"/>
        </c:dLbls>
        <c:firstSliceAng val="0"/>
      </c:pieChart>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6FA9A-8B62-45B9-90AF-11A28C3CC4F6}" type="datetimeFigureOut">
              <a:rPr lang="en-US" smtClean="0"/>
              <a:pPr/>
              <a:t>4/30/2023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61EE2-5BA3-4269-B79C-E69B574FE3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61EE2-5BA3-4269-B79C-E69B574FE3F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61EE2-5BA3-4269-B79C-E69B574FE3F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61EE2-5BA3-4269-B79C-E69B574FE3F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61EE2-5BA3-4269-B79C-E69B574FE3F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D84DC11-CCFA-40FC-8B62-559A455658DE}" type="datetimeFigureOut">
              <a:rPr lang="en-US" smtClean="0"/>
              <a:pPr/>
              <a:t>4/30/2023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3426CFD-DD42-4C18-8F1E-1E3EF600790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84DC11-CCFA-40FC-8B62-559A455658DE}"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26CFD-DD42-4C18-8F1E-1E3EF60079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84DC11-CCFA-40FC-8B62-559A455658DE}"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26CFD-DD42-4C18-8F1E-1E3EF60079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D84DC11-CCFA-40FC-8B62-559A455658DE}" type="datetimeFigureOut">
              <a:rPr lang="en-US" smtClean="0"/>
              <a:pPr/>
              <a:t>4/30/2023</a:t>
            </a:fld>
            <a:endParaRPr lang="en-US"/>
          </a:p>
        </p:txBody>
      </p:sp>
      <p:sp>
        <p:nvSpPr>
          <p:cNvPr id="9" name="Slide Number Placeholder 8"/>
          <p:cNvSpPr>
            <a:spLocks noGrp="1"/>
          </p:cNvSpPr>
          <p:nvPr>
            <p:ph type="sldNum" sz="quarter" idx="15"/>
          </p:nvPr>
        </p:nvSpPr>
        <p:spPr/>
        <p:txBody>
          <a:bodyPr rtlCol="0"/>
          <a:lstStyle/>
          <a:p>
            <a:fld id="{13426CFD-DD42-4C18-8F1E-1E3EF600790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D84DC11-CCFA-40FC-8B62-559A455658DE}" type="datetimeFigureOut">
              <a:rPr lang="en-US" smtClean="0"/>
              <a:pPr/>
              <a:t>4/30/2023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3426CFD-DD42-4C18-8F1E-1E3EF600790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D84DC11-CCFA-40FC-8B62-559A455658DE}"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26CFD-DD42-4C18-8F1E-1E3EF600790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D84DC11-CCFA-40FC-8B62-559A455658DE}" type="datetimeFigureOut">
              <a:rPr lang="en-US" smtClean="0"/>
              <a:pPr/>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26CFD-DD42-4C18-8F1E-1E3EF600790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D84DC11-CCFA-40FC-8B62-559A455658DE}" type="datetimeFigureOut">
              <a:rPr lang="en-US" smtClean="0"/>
              <a:pPr/>
              <a:t>4/30/2023</a:t>
            </a:fld>
            <a:endParaRPr lang="en-US"/>
          </a:p>
        </p:txBody>
      </p:sp>
      <p:sp>
        <p:nvSpPr>
          <p:cNvPr id="7" name="Slide Number Placeholder 6"/>
          <p:cNvSpPr>
            <a:spLocks noGrp="1"/>
          </p:cNvSpPr>
          <p:nvPr>
            <p:ph type="sldNum" sz="quarter" idx="11"/>
          </p:nvPr>
        </p:nvSpPr>
        <p:spPr/>
        <p:txBody>
          <a:bodyPr rtlCol="0"/>
          <a:lstStyle/>
          <a:p>
            <a:fld id="{13426CFD-DD42-4C18-8F1E-1E3EF600790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4DC11-CCFA-40FC-8B62-559A455658DE}" type="datetimeFigureOut">
              <a:rPr lang="en-US" smtClean="0"/>
              <a:pPr/>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26CFD-DD42-4C18-8F1E-1E3EF60079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D84DC11-CCFA-40FC-8B62-559A455658DE}" type="datetimeFigureOut">
              <a:rPr lang="en-US" smtClean="0"/>
              <a:pPr/>
              <a:t>4/30/2023</a:t>
            </a:fld>
            <a:endParaRPr lang="en-US"/>
          </a:p>
        </p:txBody>
      </p:sp>
      <p:sp>
        <p:nvSpPr>
          <p:cNvPr id="22" name="Slide Number Placeholder 21"/>
          <p:cNvSpPr>
            <a:spLocks noGrp="1"/>
          </p:cNvSpPr>
          <p:nvPr>
            <p:ph type="sldNum" sz="quarter" idx="15"/>
          </p:nvPr>
        </p:nvSpPr>
        <p:spPr/>
        <p:txBody>
          <a:bodyPr rtlCol="0"/>
          <a:lstStyle/>
          <a:p>
            <a:fld id="{13426CFD-DD42-4C18-8F1E-1E3EF600790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D84DC11-CCFA-40FC-8B62-559A455658DE}" type="datetimeFigureOut">
              <a:rPr lang="en-US" smtClean="0"/>
              <a:pPr/>
              <a:t>4/30/2023</a:t>
            </a:fld>
            <a:endParaRPr lang="en-US"/>
          </a:p>
        </p:txBody>
      </p:sp>
      <p:sp>
        <p:nvSpPr>
          <p:cNvPr id="18" name="Slide Number Placeholder 17"/>
          <p:cNvSpPr>
            <a:spLocks noGrp="1"/>
          </p:cNvSpPr>
          <p:nvPr>
            <p:ph type="sldNum" sz="quarter" idx="11"/>
          </p:nvPr>
        </p:nvSpPr>
        <p:spPr/>
        <p:txBody>
          <a:bodyPr rtlCol="0"/>
          <a:lstStyle/>
          <a:p>
            <a:fld id="{13426CFD-DD42-4C18-8F1E-1E3EF600790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D84DC11-CCFA-40FC-8B62-559A455658DE}" type="datetimeFigureOut">
              <a:rPr lang="en-US" smtClean="0"/>
              <a:pPr/>
              <a:t>4/30/2023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426CFD-DD42-4C18-8F1E-1E3EF60079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ubtitle 2"/>
          <p:cNvSpPr>
            <a:spLocks noGrp="1"/>
          </p:cNvSpPr>
          <p:nvPr>
            <p:ph type="subTitle" idx="1"/>
          </p:nvPr>
        </p:nvSpPr>
        <p:spPr>
          <a:xfrm>
            <a:off x="609600" y="2743200"/>
            <a:ext cx="7924800" cy="3886200"/>
          </a:xfrm>
        </p:spPr>
        <p:txBody>
          <a:bodyPr>
            <a:normAutofit/>
          </a:bodyPr>
          <a:lstStyle/>
          <a:p>
            <a:pPr eaLnBrk="1" hangingPunct="1"/>
            <a:r>
              <a:rPr lang="en-US" sz="2000" b="0" i="1" dirty="0" smtClean="0">
                <a:solidFill>
                  <a:schemeClr val="tx1"/>
                </a:solidFill>
                <a:latin typeface="Times New Roman" pitchFamily="18" charset="0"/>
                <a:cs typeface="Times New Roman" pitchFamily="18" charset="0"/>
              </a:rPr>
              <a:t>SUBMITTED BY			     SUPER  SUPERVISED BY </a:t>
            </a:r>
          </a:p>
          <a:p>
            <a:pPr eaLnBrk="1" hangingPunct="1"/>
            <a:r>
              <a:rPr lang="en-US" sz="2000" dirty="0" smtClean="0">
                <a:solidFill>
                  <a:schemeClr val="tx1"/>
                </a:solidFill>
                <a:latin typeface="Times New Roman" pitchFamily="18" charset="0"/>
                <a:cs typeface="Times New Roman" pitchFamily="18" charset="0"/>
              </a:rPr>
              <a:t>MOHD ARHAM			     DR. IMRAN HUSSAIN</a:t>
            </a:r>
          </a:p>
          <a:p>
            <a:pPr eaLnBrk="1" hangingPunct="1"/>
            <a:r>
              <a:rPr lang="en-US" sz="2000" dirty="0" smtClean="0">
                <a:solidFill>
                  <a:schemeClr val="tx1"/>
                </a:solidFill>
                <a:latin typeface="Times New Roman" pitchFamily="18" charset="0"/>
                <a:cs typeface="Times New Roman" pitchFamily="18" charset="0"/>
              </a:rPr>
              <a:t>2020-310-142</a:t>
            </a:r>
          </a:p>
          <a:p>
            <a:pPr eaLnBrk="1" hangingPunct="1"/>
            <a:r>
              <a:rPr lang="en-US" sz="2000" dirty="0" smtClean="0">
                <a:solidFill>
                  <a:schemeClr val="tx1"/>
                </a:solidFill>
                <a:latin typeface="Times New Roman" pitchFamily="18" charset="0"/>
                <a:cs typeface="Times New Roman" pitchFamily="18" charset="0"/>
              </a:rPr>
              <a:t>COMPUTER SCIENCE</a:t>
            </a:r>
          </a:p>
          <a:p>
            <a:pPr algn="ctr" eaLnBrk="1" hangingPunct="1"/>
            <a:r>
              <a:rPr lang="en-US" sz="2600" dirty="0" smtClean="0">
                <a:solidFill>
                  <a:schemeClr val="tx1"/>
                </a:solidFill>
                <a:latin typeface="Times New Roman" pitchFamily="18" charset="0"/>
                <a:cs typeface="Times New Roman" pitchFamily="18" charset="0"/>
              </a:rPr>
              <a:t> </a:t>
            </a:r>
          </a:p>
          <a:p>
            <a:pPr algn="ctr" eaLnBrk="1" hangingPunct="1"/>
            <a:r>
              <a:rPr lang="en-US" i="1" dirty="0" smtClean="0">
                <a:latin typeface="Times New Roman" pitchFamily="18" charset="0"/>
                <a:cs typeface="Times New Roman" pitchFamily="18" charset="0"/>
              </a:rPr>
              <a:t> </a:t>
            </a:r>
            <a:r>
              <a:rPr lang="en-US" sz="2000" i="1" dirty="0" smtClean="0">
                <a:solidFill>
                  <a:schemeClr val="tx1"/>
                </a:solidFill>
                <a:latin typeface="Times New Roman" pitchFamily="18" charset="0"/>
                <a:cs typeface="Times New Roman" pitchFamily="18" charset="0"/>
              </a:rPr>
              <a:t>SUBMITTED TO</a:t>
            </a:r>
          </a:p>
          <a:p>
            <a:pPr algn="ctr" eaLnBrk="1" hangingPunct="1"/>
            <a:r>
              <a:rPr lang="en-US" sz="2000" dirty="0" smtClean="0">
                <a:solidFill>
                  <a:schemeClr val="tx1"/>
                </a:solidFill>
                <a:latin typeface="Times New Roman" pitchFamily="18" charset="0"/>
                <a:cs typeface="Times New Roman" pitchFamily="18" charset="0"/>
              </a:rPr>
              <a:t>Department of Computer Science &amp; Engineering</a:t>
            </a:r>
          </a:p>
          <a:p>
            <a:pPr algn="ctr" eaLnBrk="1" hangingPunct="1"/>
            <a:r>
              <a:rPr lang="en-US" sz="2000" dirty="0" smtClean="0">
                <a:solidFill>
                  <a:schemeClr val="tx1"/>
                </a:solidFill>
                <a:latin typeface="Times New Roman" pitchFamily="18" charset="0"/>
                <a:cs typeface="Times New Roman" pitchFamily="18" charset="0"/>
              </a:rPr>
              <a:t>School of Engineering Sciences &amp; Technology</a:t>
            </a:r>
          </a:p>
          <a:p>
            <a:pPr algn="ctr" eaLnBrk="1" hangingPunct="1"/>
            <a:r>
              <a:rPr lang="en-US" sz="2000" dirty="0" smtClean="0">
                <a:solidFill>
                  <a:schemeClr val="tx1"/>
                </a:solidFill>
                <a:latin typeface="Times New Roman" pitchFamily="18" charset="0"/>
                <a:cs typeface="Times New Roman" pitchFamily="18" charset="0"/>
              </a:rPr>
              <a:t>JAMIA   HAMDARD</a:t>
            </a:r>
          </a:p>
        </p:txBody>
      </p:sp>
      <p:sp>
        <p:nvSpPr>
          <p:cNvPr id="8195" name="TextBox 5"/>
          <p:cNvSpPr txBox="1">
            <a:spLocks noChangeArrowheads="1"/>
          </p:cNvSpPr>
          <p:nvPr/>
        </p:nvSpPr>
        <p:spPr bwMode="auto">
          <a:xfrm>
            <a:off x="228600" y="304801"/>
            <a:ext cx="8763000" cy="2031325"/>
          </a:xfrm>
          <a:prstGeom prst="rect">
            <a:avLst/>
          </a:prstGeom>
          <a:noFill/>
          <a:ln w="9525">
            <a:noFill/>
            <a:miter lim="800000"/>
            <a:headEnd/>
            <a:tailEnd/>
          </a:ln>
        </p:spPr>
        <p:txBody>
          <a:bodyPr wrap="square">
            <a:spAutoFit/>
          </a:bodyPr>
          <a:lstStyle/>
          <a:p>
            <a:pPr algn="ctr"/>
            <a:r>
              <a:rPr lang="en-US" sz="2000" b="1" dirty="0">
                <a:latin typeface="Times New Roman" pitchFamily="18" charset="0"/>
                <a:cs typeface="Times New Roman" pitchFamily="18" charset="0"/>
              </a:rPr>
              <a:t>A </a:t>
            </a:r>
            <a:r>
              <a:rPr lang="en-US" sz="2000" b="1" dirty="0" smtClean="0">
                <a:latin typeface="Times New Roman" pitchFamily="18" charset="0"/>
                <a:cs typeface="Times New Roman" pitchFamily="18" charset="0"/>
              </a:rPr>
              <a:t>Minor Project </a:t>
            </a:r>
            <a:r>
              <a:rPr lang="en-US" sz="2000" b="1" dirty="0">
                <a:latin typeface="Times New Roman" pitchFamily="18" charset="0"/>
                <a:cs typeface="Times New Roman" pitchFamily="18" charset="0"/>
              </a:rPr>
              <a:t>Report</a:t>
            </a:r>
          </a:p>
          <a:p>
            <a:pPr algn="ctr"/>
            <a:r>
              <a:rPr lang="en-US" sz="2000" b="1" dirty="0">
                <a:latin typeface="Times New Roman" pitchFamily="18" charset="0"/>
                <a:cs typeface="Times New Roman" pitchFamily="18" charset="0"/>
              </a:rPr>
              <a:t>PRESENTATION</a:t>
            </a:r>
          </a:p>
          <a:p>
            <a:pPr algn="ctr"/>
            <a:endParaRPr lang="en-US" sz="2800" b="1" i="1" dirty="0">
              <a:latin typeface="Times New Roman" pitchFamily="18" charset="0"/>
              <a:cs typeface="Times New Roman" pitchFamily="18" charset="0"/>
            </a:endParaRPr>
          </a:p>
          <a:p>
            <a:pPr algn="ctr"/>
            <a:r>
              <a:rPr lang="en-US" sz="3000" b="1" i="1" dirty="0" smtClean="0">
                <a:latin typeface="Times New Roman" pitchFamily="18" charset="0"/>
                <a:cs typeface="Times New Roman" pitchFamily="18" charset="0"/>
              </a:rPr>
              <a:t>STUDENT HELP DESK MANAGEMENT SYSTEM</a:t>
            </a:r>
          </a:p>
          <a:p>
            <a:pPr algn="ctr"/>
            <a:endParaRPr lang="en-US" sz="2800" b="1" i="1" dirty="0">
              <a:latin typeface="Times New Roman" pitchFamily="18" charset="0"/>
              <a:cs typeface="Times New Roman" pitchFamily="18" charset="0"/>
            </a:endParaRPr>
          </a:p>
        </p:txBody>
      </p:sp>
      <p:pic>
        <p:nvPicPr>
          <p:cNvPr id="8196" name="Picture 3"/>
          <p:cNvPicPr>
            <a:picLocks noChangeAspect="1" noChangeArrowheads="1"/>
          </p:cNvPicPr>
          <p:nvPr/>
        </p:nvPicPr>
        <p:blipFill>
          <a:blip r:embed="rId3"/>
          <a:srcRect/>
          <a:stretch>
            <a:fillRect/>
          </a:stretch>
        </p:blipFill>
        <p:spPr bwMode="auto">
          <a:xfrm>
            <a:off x="3352800" y="2438400"/>
            <a:ext cx="2105937" cy="19307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6" name="Content Placeholder 5" descr="Dashboard - Google Chrome 4_29_2023 4_37_43 PM.png"/>
          <p:cNvPicPr>
            <a:picLocks noGrp="1" noChangeAspect="1"/>
          </p:cNvPicPr>
          <p:nvPr>
            <p:ph sz="quarter" idx="1"/>
          </p:nvPr>
        </p:nvPicPr>
        <p:blipFill>
          <a:blip r:embed="rId2"/>
          <a:stretch>
            <a:fillRect/>
          </a:stretch>
        </p:blipFill>
        <p:spPr>
          <a:xfrm>
            <a:off x="457200" y="2033984"/>
            <a:ext cx="7467600" cy="400605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4" name="Content Placeholder 3" descr="Dashboard - Google Chrome 4_29_2023 4_37_49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5" name="Content Placeholder 4" descr="Dashboard - Google Chrome 4_29_2023 4_37_53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5" name="Content Placeholder 4" descr="Dashboard - Google Chrome 4_29_2023 4_37_57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4" name="Content Placeholder 3" descr="Dashboard - Google Chrome 4_29_2023 4_38_57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4" name="Content Placeholder 3" descr="Dashboard - Google Chrome 4_29_2023 4_38_23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4" name="Content Placeholder 3" descr="Dashboard - Google Chrome 4_29_2023 4_38_31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5" name="Content Placeholder 4" descr="Dashboard - Google Chrome 4_29_2023 4_38_47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Snapshots </a:t>
            </a:r>
            <a:endParaRPr lang="en-US" dirty="0"/>
          </a:p>
        </p:txBody>
      </p:sp>
      <p:pic>
        <p:nvPicPr>
          <p:cNvPr id="5" name="Content Placeholder 4" descr="Dashboard - Google Chrome 4_29_2023 4_36_18 PM.png"/>
          <p:cNvPicPr>
            <a:picLocks noGrp="1" noChangeAspect="1"/>
          </p:cNvPicPr>
          <p:nvPr>
            <p:ph sz="quarter" idx="1"/>
          </p:nvPr>
        </p:nvPicPr>
        <p:blipFill>
          <a:blip r:embed="rId2"/>
          <a:stretch>
            <a:fillRect/>
          </a:stretch>
        </p:blipFill>
        <p:spPr>
          <a:xfrm>
            <a:off x="457200" y="2033984"/>
            <a:ext cx="7467600" cy="40060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24800" cy="1143000"/>
          </a:xfrm>
        </p:spPr>
        <p:txBody>
          <a:bodyPr>
            <a:normAutofit/>
          </a:bodyPr>
          <a:lstStyle/>
          <a:p>
            <a:r>
              <a:rPr lang="en-US" b="1" dirty="0" smtClean="0">
                <a:solidFill>
                  <a:schemeClr val="accent3">
                    <a:lumMod val="75000"/>
                  </a:schemeClr>
                </a:solidFill>
                <a:latin typeface="Arial" pitchFamily="34" charset="0"/>
                <a:cs typeface="Arial" pitchFamily="34" charset="0"/>
              </a:rPr>
              <a:t>6). Entity Relationship Diagram:-</a:t>
            </a:r>
            <a:endParaRPr lang="en-US" b="1" dirty="0">
              <a:solidFill>
                <a:schemeClr val="accent3">
                  <a:lumMod val="75000"/>
                </a:schemeClr>
              </a:solidFill>
              <a:latin typeface="Arial" pitchFamily="34" charset="0"/>
              <a:cs typeface="Arial" pitchFamily="34" charset="0"/>
            </a:endParaRPr>
          </a:p>
        </p:txBody>
      </p:sp>
      <p:pic>
        <p:nvPicPr>
          <p:cNvPr id="4" name="Content Placeholder 3" descr="er diagram StudentHelpDesk.png"/>
          <p:cNvPicPr>
            <a:picLocks noGrp="1" noChangeAspect="1"/>
          </p:cNvPicPr>
          <p:nvPr>
            <p:ph sz="quarter" idx="1"/>
          </p:nvPr>
        </p:nvPicPr>
        <p:blipFill>
          <a:blip r:embed="rId2"/>
          <a:srcRect l="10909" t="1765" r="17727" b="7059"/>
          <a:stretch>
            <a:fillRect/>
          </a:stretch>
        </p:blipFill>
        <p:spPr>
          <a:xfrm>
            <a:off x="1295400" y="1219200"/>
            <a:ext cx="5428946" cy="5359700"/>
          </a:xfrm>
          <a:prstGeom prst="rect">
            <a:avLst/>
          </a:prstGeom>
          <a:ln w="88900" cap="sq" cmpd="thickThin">
            <a:solidFill>
              <a:schemeClr val="accent3">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ea typeface="Verdana" pitchFamily="34" charset="0"/>
                <a:cs typeface="Arial" pitchFamily="34" charset="0"/>
              </a:rPr>
              <a:t>1). Abstract :-</a:t>
            </a:r>
            <a:endParaRPr lang="en-US" b="1" dirty="0">
              <a:solidFill>
                <a:schemeClr val="accent3">
                  <a:lumMod val="75000"/>
                </a:schemeClr>
              </a:solidFill>
              <a:latin typeface="Arial" pitchFamily="34" charset="0"/>
              <a:ea typeface="Verdana" pitchFamily="34" charset="0"/>
              <a:cs typeface="Arial" pitchFamily="34" charset="0"/>
            </a:endParaRPr>
          </a:p>
        </p:txBody>
      </p:sp>
      <p:sp>
        <p:nvSpPr>
          <p:cNvPr id="3" name="Content Placeholder 2"/>
          <p:cNvSpPr>
            <a:spLocks noGrp="1"/>
          </p:cNvSpPr>
          <p:nvPr>
            <p:ph sz="quarter" idx="1"/>
          </p:nvPr>
        </p:nvSpPr>
        <p:spPr>
          <a:xfrm>
            <a:off x="457200" y="1143000"/>
            <a:ext cx="8458200" cy="5410200"/>
          </a:xfrm>
          <a:ln w="571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a:normAutofit/>
          </a:bodyPr>
          <a:lstStyle/>
          <a:p>
            <a:r>
              <a:rPr lang="en-US" dirty="0" smtClean="0">
                <a:latin typeface="Arial" pitchFamily="34" charset="0"/>
                <a:ea typeface="Verdana" pitchFamily="34" charset="0"/>
                <a:cs typeface="Arial" pitchFamily="34" charset="0"/>
              </a:rPr>
              <a:t>The Student Helpdesk project is an online platform that facilitates communication between students and the university administration. The system provides a centralized location for students to submit queries related to academics, administrative issues, or any other concerns they may have.</a:t>
            </a:r>
          </a:p>
          <a:p>
            <a:r>
              <a:rPr lang="en-US" dirty="0" smtClean="0">
                <a:latin typeface="Arial" pitchFamily="34" charset="0"/>
                <a:ea typeface="Verdana" pitchFamily="34" charset="0"/>
                <a:cs typeface="Arial" pitchFamily="34" charset="0"/>
              </a:rPr>
              <a:t> The project aims to streamline the process of handling student queries and reduce the response time of the university administration. This report outlines the development process of the Student Helpdesk project, including the objective, problem statement, use case diagram, class diagram, entity relationship diagram, Gantt chart, and conclusion.</a:t>
            </a:r>
          </a:p>
          <a:p>
            <a:pPr>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cs typeface="Arial" pitchFamily="34" charset="0"/>
              </a:rPr>
              <a:t>7).  Activity Diagram</a:t>
            </a:r>
            <a:endParaRPr lang="en-US" b="1" dirty="0">
              <a:solidFill>
                <a:schemeClr val="accent3">
                  <a:lumMod val="75000"/>
                </a:schemeClr>
              </a:solidFill>
              <a:latin typeface="Arial" pitchFamily="34" charset="0"/>
              <a:cs typeface="Arial" pitchFamily="34" charset="0"/>
            </a:endParaRPr>
          </a:p>
        </p:txBody>
      </p:sp>
      <p:pic>
        <p:nvPicPr>
          <p:cNvPr id="7" name="Picture 6" descr="Activity Diagram Admin Login.png"/>
          <p:cNvPicPr>
            <a:picLocks noChangeAspect="1"/>
          </p:cNvPicPr>
          <p:nvPr/>
        </p:nvPicPr>
        <p:blipFill>
          <a:blip r:embed="rId2"/>
          <a:stretch>
            <a:fillRect/>
          </a:stretch>
        </p:blipFill>
        <p:spPr>
          <a:xfrm>
            <a:off x="1447800" y="1697153"/>
            <a:ext cx="6400800" cy="4235823"/>
          </a:xfrm>
          <a:prstGeom prst="rect">
            <a:avLst/>
          </a:prstGeom>
          <a:solidFill>
            <a:schemeClr val="bg1"/>
          </a:solidFill>
          <a:ln w="57150">
            <a:solidFill>
              <a:srgbClr val="C00000"/>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ea typeface="Verdana" pitchFamily="34" charset="0"/>
                <a:cs typeface="Arial" pitchFamily="34" charset="0"/>
              </a:rPr>
              <a:t>8). Conclusion</a:t>
            </a:r>
            <a:endParaRPr lang="en-US" b="1" dirty="0">
              <a:solidFill>
                <a:schemeClr val="accent3">
                  <a:lumMod val="75000"/>
                </a:schemeClr>
              </a:solidFill>
              <a:latin typeface="Arial" pitchFamily="34" charset="0"/>
              <a:ea typeface="Verdana" pitchFamily="34" charset="0"/>
              <a:cs typeface="Arial" pitchFamily="34" charset="0"/>
            </a:endParaRPr>
          </a:p>
        </p:txBody>
      </p:sp>
      <p:sp>
        <p:nvSpPr>
          <p:cNvPr id="4" name="Content Placeholder 2"/>
          <p:cNvSpPr txBox="1">
            <a:spLocks/>
          </p:cNvSpPr>
          <p:nvPr/>
        </p:nvSpPr>
        <p:spPr>
          <a:xfrm>
            <a:off x="304800" y="1143000"/>
            <a:ext cx="8610600" cy="5486400"/>
          </a:xfrm>
          <a:prstGeom prst="rect">
            <a:avLst/>
          </a:prstGeom>
          <a:ln w="57150" cap="flat" cmpd="sng" algn="ctr">
            <a:solidFill>
              <a:schemeClr val="accent3"/>
            </a:solidFill>
            <a:prstDash val="solid"/>
          </a:ln>
        </p:spPr>
        <p:style>
          <a:lnRef idx="2">
            <a:schemeClr val="accent3"/>
          </a:lnRef>
          <a:fillRef idx="1">
            <a:schemeClr val="lt1"/>
          </a:fillRef>
          <a:effectRef idx="0">
            <a:schemeClr val="accent3"/>
          </a:effectRef>
          <a:fontRef idx="minor">
            <a:schemeClr val="dk1"/>
          </a:fontRef>
        </p:style>
        <p:txBody>
          <a:bodyPr>
            <a:normAutofit fontScale="77500" lnSpcReduction="20000"/>
          </a:bodyPr>
          <a:lstStyle/>
          <a:p>
            <a:pPr lvl="1">
              <a:buFont typeface="Wingdings" pitchFamily="2" charset="2"/>
              <a:buChar char="Ø"/>
            </a:pPr>
            <a:r>
              <a:rPr lang="en-US" sz="3200" dirty="0" smtClean="0">
                <a:latin typeface="Arial" pitchFamily="34" charset="0"/>
                <a:ea typeface="Verdana" pitchFamily="34" charset="0"/>
                <a:cs typeface="Arial" pitchFamily="34" charset="0"/>
              </a:rPr>
              <a:t> </a:t>
            </a:r>
            <a:r>
              <a:rPr lang="en-US" sz="3100" dirty="0" smtClean="0">
                <a:latin typeface="Arial" pitchFamily="34" charset="0"/>
                <a:ea typeface="Verdana" pitchFamily="34" charset="0"/>
                <a:cs typeface="Arial" pitchFamily="34" charset="0"/>
              </a:rPr>
              <a:t>The Student Helpdesk project uses a combination of HTML, CSS, JavaScript, and PHP to create a user-friendly interface that allows students to request help and support from their educational institution. The project features support request handling, a messaging system, and analytics and reports to help staff members provide effective support and improve their performance.</a:t>
            </a:r>
            <a:endParaRPr lang="en-US" sz="3200" dirty="0" smtClean="0">
              <a:latin typeface="Arial" pitchFamily="34" charset="0"/>
              <a:ea typeface="Verdana" pitchFamily="34" charset="0"/>
              <a:cs typeface="Arial" pitchFamily="34" charset="0"/>
            </a:endParaRPr>
          </a:p>
          <a:p>
            <a:endParaRPr lang="en-US" sz="3200" dirty="0" smtClean="0">
              <a:latin typeface="Arial" pitchFamily="34" charset="0"/>
              <a:ea typeface="Verdana" pitchFamily="34" charset="0"/>
              <a:cs typeface="Arial" pitchFamily="34" charset="0"/>
            </a:endParaRPr>
          </a:p>
          <a:p>
            <a:pPr lvl="1">
              <a:buFont typeface="Wingdings" pitchFamily="2" charset="2"/>
              <a:buChar char="Ø"/>
            </a:pPr>
            <a:r>
              <a:rPr lang="en-US" sz="3200" dirty="0" smtClean="0">
                <a:latin typeface="Arial" pitchFamily="34" charset="0"/>
                <a:ea typeface="Verdana" pitchFamily="34" charset="0"/>
                <a:cs typeface="Arial" pitchFamily="34" charset="0"/>
              </a:rPr>
              <a:t> Student Help Desk reduces the paper work, saves student precious time and solve student queries .</a:t>
            </a:r>
          </a:p>
          <a:p>
            <a:endParaRPr lang="en-US" sz="3200" dirty="0" smtClean="0">
              <a:latin typeface="Arial" pitchFamily="34" charset="0"/>
              <a:ea typeface="Verdana" pitchFamily="34" charset="0"/>
              <a:cs typeface="Arial" pitchFamily="34" charset="0"/>
            </a:endParaRPr>
          </a:p>
          <a:p>
            <a:pPr lvl="1">
              <a:buFont typeface="Wingdings" pitchFamily="2" charset="2"/>
              <a:buChar char="Ø"/>
            </a:pPr>
            <a:r>
              <a:rPr lang="en-US" sz="3200" dirty="0" smtClean="0">
                <a:latin typeface="Arial" pitchFamily="34" charset="0"/>
                <a:ea typeface="Verdana" pitchFamily="34" charset="0"/>
                <a:cs typeface="Arial" pitchFamily="34" charset="0"/>
              </a:rPr>
              <a:t>Student can access this application from anywhere via Internet, since the database is placed on server.</a:t>
            </a:r>
          </a:p>
          <a:p>
            <a:endParaRPr lang="en-US" sz="3200" dirty="0" smtClean="0">
              <a:latin typeface="Arial" pitchFamily="34" charset="0"/>
              <a:ea typeface="Verdana" pitchFamily="34" charset="0"/>
              <a:cs typeface="Arial" pitchFamily="34" charset="0"/>
            </a:endParaRPr>
          </a:p>
          <a:p>
            <a:pPr lvl="1">
              <a:buFont typeface="Wingdings" pitchFamily="2" charset="2"/>
              <a:buChar char="Ø"/>
            </a:pPr>
            <a:r>
              <a:rPr lang="en-US" sz="3200" dirty="0" smtClean="0">
                <a:latin typeface="Arial" pitchFamily="34" charset="0"/>
                <a:ea typeface="Verdana" pitchFamily="34" charset="0"/>
                <a:cs typeface="Arial" pitchFamily="34" charset="0"/>
              </a:rPr>
              <a:t>This idea of student help desk can be implemented by all other departments as well.</a:t>
            </a:r>
          </a:p>
          <a:p>
            <a:pPr marL="365760" marR="0" lvl="0" indent="-283464" algn="l" defTabSz="914400" rtl="0" eaLnBrk="1" fontAlgn="auto" latinLnBrk="0" hangingPunct="1">
              <a:lnSpc>
                <a:spcPct val="100000"/>
              </a:lnSpc>
              <a:spcBef>
                <a:spcPts val="600"/>
              </a:spcBef>
              <a:spcAft>
                <a:spcPts val="0"/>
              </a:spcAft>
              <a:buClr>
                <a:schemeClr val="accent1"/>
              </a:buClr>
              <a:buSzPct val="80000"/>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001000" cy="1143000"/>
          </a:xfrm>
        </p:spPr>
        <p:txBody>
          <a:bodyPr>
            <a:normAutofit/>
          </a:bodyPr>
          <a:lstStyle/>
          <a:p>
            <a:r>
              <a:rPr lang="en-US" b="1" dirty="0" smtClean="0">
                <a:solidFill>
                  <a:schemeClr val="accent3">
                    <a:lumMod val="75000"/>
                  </a:schemeClr>
                </a:solidFill>
                <a:latin typeface="Arial" pitchFamily="34" charset="0"/>
                <a:cs typeface="Arial" pitchFamily="34" charset="0"/>
              </a:rPr>
              <a:t>9). Limitations and Future Scope</a:t>
            </a:r>
            <a:endParaRPr lang="en-US" b="1" dirty="0">
              <a:solidFill>
                <a:schemeClr val="accent3">
                  <a:lumMod val="75000"/>
                </a:schemeClr>
              </a:solidFill>
              <a:latin typeface="Arial" pitchFamily="34" charset="0"/>
              <a:cs typeface="Arial" pitchFamily="34" charset="0"/>
            </a:endParaRPr>
          </a:p>
        </p:txBody>
      </p:sp>
      <p:sp>
        <p:nvSpPr>
          <p:cNvPr id="3" name="Content Placeholder 2"/>
          <p:cNvSpPr>
            <a:spLocks noGrp="1"/>
          </p:cNvSpPr>
          <p:nvPr>
            <p:ph sz="quarter" idx="1"/>
          </p:nvPr>
        </p:nvSpPr>
        <p:spPr>
          <a:xfrm>
            <a:off x="381000" y="1143000"/>
            <a:ext cx="8458200" cy="5486400"/>
          </a:xfrm>
          <a:solidFill>
            <a:schemeClr val="bg1"/>
          </a:solidFill>
          <a:ln w="57150">
            <a:solidFill>
              <a:srgbClr val="C00000"/>
            </a:solidFill>
          </a:ln>
        </p:spPr>
        <p:txBody>
          <a:bodyPr>
            <a:normAutofit fontScale="92500" lnSpcReduction="10000"/>
          </a:bodyPr>
          <a:lstStyle/>
          <a:p>
            <a:pPr>
              <a:buNone/>
            </a:pPr>
            <a:r>
              <a:rPr lang="en-US" sz="3200" b="1" dirty="0" smtClean="0">
                <a:solidFill>
                  <a:schemeClr val="accent3">
                    <a:lumMod val="75000"/>
                  </a:schemeClr>
                </a:solidFill>
                <a:latin typeface="Arial" pitchFamily="34" charset="0"/>
                <a:cs typeface="Arial" pitchFamily="34" charset="0"/>
              </a:rPr>
              <a:t>Limitation</a:t>
            </a:r>
          </a:p>
          <a:p>
            <a:pPr lvl="0">
              <a:buFont typeface="Wingdings" pitchFamily="2" charset="2"/>
              <a:buChar char="Ø"/>
            </a:pPr>
            <a:r>
              <a:rPr lang="en-US" dirty="0" smtClean="0">
                <a:latin typeface="Times New Roman" pitchFamily="18" charset="0"/>
                <a:cs typeface="Times New Roman" pitchFamily="18" charset="0"/>
              </a:rPr>
              <a:t>   </a:t>
            </a:r>
            <a:r>
              <a:rPr lang="en-US" dirty="0" smtClean="0">
                <a:latin typeface="Arial" pitchFamily="34" charset="0"/>
                <a:cs typeface="Arial" pitchFamily="34" charset="0"/>
              </a:rPr>
              <a:t>This  Student Helpdesk Webpage  has  a  login  page  which   </a:t>
            </a:r>
          </a:p>
          <a:p>
            <a:pPr lvl="0">
              <a:buNone/>
            </a:pPr>
            <a:r>
              <a:rPr lang="en-US" dirty="0" smtClean="0">
                <a:latin typeface="Arial" pitchFamily="34" charset="0"/>
                <a:cs typeface="Arial" pitchFamily="34" charset="0"/>
              </a:rPr>
              <a:t>      allows  only  enrolled students of Department   </a:t>
            </a:r>
          </a:p>
          <a:p>
            <a:pPr lvl="0">
              <a:buNone/>
            </a:pPr>
            <a:r>
              <a:rPr lang="en-US" dirty="0" smtClean="0">
                <a:latin typeface="Arial" pitchFamily="34" charset="0"/>
                <a:cs typeface="Arial" pitchFamily="34" charset="0"/>
              </a:rPr>
              <a:t>      of Computer Science to  login  and  thereby  </a:t>
            </a:r>
          </a:p>
          <a:p>
            <a:pPr lvl="0">
              <a:buNone/>
            </a:pPr>
            <a:r>
              <a:rPr lang="en-US" dirty="0" smtClean="0">
                <a:latin typeface="Arial" pitchFamily="34" charset="0"/>
                <a:cs typeface="Arial" pitchFamily="34" charset="0"/>
              </a:rPr>
              <a:t>      preventing  unauthorized  access.</a:t>
            </a:r>
          </a:p>
          <a:p>
            <a:pPr lvl="0">
              <a:buNone/>
            </a:pPr>
            <a:endParaRPr lang="en-US" dirty="0" smtClean="0">
              <a:latin typeface="Times New Roman" pitchFamily="18" charset="0"/>
              <a:cs typeface="Times New Roman" pitchFamily="18" charset="0"/>
            </a:endParaRPr>
          </a:p>
          <a:p>
            <a:pPr lvl="0">
              <a:buNone/>
            </a:pPr>
            <a:r>
              <a:rPr lang="en-US" sz="3200" b="1" dirty="0" smtClean="0">
                <a:solidFill>
                  <a:schemeClr val="accent3">
                    <a:lumMod val="75000"/>
                  </a:schemeClr>
                </a:solidFill>
                <a:latin typeface="Arial" pitchFamily="34" charset="0"/>
                <a:cs typeface="Arial" pitchFamily="34" charset="0"/>
              </a:rPr>
              <a:t>Future Scope</a:t>
            </a:r>
          </a:p>
          <a:p>
            <a:pPr lvl="0">
              <a:buFont typeface="Wingdings" pitchFamily="2" charset="2"/>
              <a:buChar char="Ø"/>
            </a:pPr>
            <a:r>
              <a:rPr lang="en-US" dirty="0" smtClean="0">
                <a:solidFill>
                  <a:schemeClr val="accent3">
                    <a:lumMod val="75000"/>
                  </a:schemeClr>
                </a:solidFill>
                <a:latin typeface="Times New Roman" pitchFamily="18" charset="0"/>
                <a:cs typeface="Times New Roman" pitchFamily="18" charset="0"/>
              </a:rPr>
              <a:t>   </a:t>
            </a:r>
            <a:r>
              <a:rPr lang="en-US" dirty="0" smtClean="0">
                <a:latin typeface="Arial" pitchFamily="34" charset="0"/>
                <a:cs typeface="Arial" pitchFamily="34" charset="0"/>
              </a:rPr>
              <a:t>Student Help Desk Website can be used by any          </a:t>
            </a:r>
          </a:p>
          <a:p>
            <a:pPr lvl="0">
              <a:buNone/>
            </a:pPr>
            <a:r>
              <a:rPr lang="en-US" dirty="0" smtClean="0">
                <a:latin typeface="Arial" pitchFamily="34" charset="0"/>
                <a:cs typeface="Arial" pitchFamily="34" charset="0"/>
              </a:rPr>
              <a:t>      department of University.</a:t>
            </a:r>
          </a:p>
          <a:p>
            <a:pPr>
              <a:buFont typeface="Wingdings" pitchFamily="2" charset="2"/>
              <a:buChar char="Ø"/>
            </a:pPr>
            <a:r>
              <a:rPr lang="en-US" dirty="0" smtClean="0">
                <a:latin typeface="Arial" pitchFamily="34" charset="0"/>
                <a:cs typeface="Arial" pitchFamily="34" charset="0"/>
              </a:rPr>
              <a:t>   The Application can be further enhanced and </a:t>
            </a:r>
          </a:p>
          <a:p>
            <a:pPr>
              <a:buNone/>
            </a:pPr>
            <a:r>
              <a:rPr lang="en-US" dirty="0" smtClean="0">
                <a:latin typeface="Arial" pitchFamily="34" charset="0"/>
                <a:cs typeface="Arial" pitchFamily="34" charset="0"/>
              </a:rPr>
              <a:t>      several other functionalities can be added.</a:t>
            </a:r>
          </a:p>
          <a:p>
            <a:pPr lvl="0"/>
            <a:endParaRPr lang="en-US" dirty="0" smtClean="0">
              <a:solidFill>
                <a:schemeClr val="accent3">
                  <a:lumMod val="75000"/>
                </a:schemeClr>
              </a:solidFill>
              <a:latin typeface="Times New Roman" pitchFamily="18" charset="0"/>
              <a:cs typeface="Times New Roman" pitchFamily="18" charset="0"/>
            </a:endParaRPr>
          </a:p>
          <a:p>
            <a:pPr lvl="0">
              <a:buNone/>
            </a:pPr>
            <a:r>
              <a:rPr lang="en-US" dirty="0" smtClean="0">
                <a:solidFill>
                  <a:schemeClr val="accent3">
                    <a:lumMod val="75000"/>
                  </a:schemeClr>
                </a:solidFill>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cs typeface="Arial" pitchFamily="34" charset="0"/>
              </a:rPr>
              <a:t>10). Bibliography</a:t>
            </a:r>
            <a:endParaRPr lang="en-US" b="1" dirty="0">
              <a:solidFill>
                <a:schemeClr val="accent3">
                  <a:lumMod val="75000"/>
                </a:schemeClr>
              </a:solidFill>
              <a:latin typeface="Arial" pitchFamily="34" charset="0"/>
              <a:cs typeface="Arial" pitchFamily="34" charset="0"/>
            </a:endParaRPr>
          </a:p>
        </p:txBody>
      </p:sp>
      <p:sp>
        <p:nvSpPr>
          <p:cNvPr id="3" name="Content Placeholder 2"/>
          <p:cNvSpPr>
            <a:spLocks noGrp="1"/>
          </p:cNvSpPr>
          <p:nvPr>
            <p:ph sz="quarter" idx="1"/>
          </p:nvPr>
        </p:nvSpPr>
        <p:spPr>
          <a:xfrm>
            <a:off x="457200" y="1219200"/>
            <a:ext cx="8458200" cy="5486400"/>
          </a:xfrm>
          <a:ln w="57150"/>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r>
              <a:rPr lang="en-US" b="1" dirty="0" smtClean="0">
                <a:solidFill>
                  <a:schemeClr val="accent6">
                    <a:lumMod val="50000"/>
                  </a:schemeClr>
                </a:solidFill>
                <a:latin typeface="Arial" pitchFamily="34" charset="0"/>
                <a:cs typeface="Arial" pitchFamily="34" charset="0"/>
              </a:rPr>
              <a:t>W3Schools.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.).HTML5 Tutorial. Retrieved from https://www.w3schools.com/html/default.asp</a:t>
            </a:r>
          </a:p>
          <a:p>
            <a:r>
              <a:rPr lang="en-US" b="1" dirty="0" smtClean="0">
                <a:solidFill>
                  <a:schemeClr val="accent6">
                    <a:lumMod val="50000"/>
                  </a:schemeClr>
                </a:solidFill>
                <a:latin typeface="Arial" pitchFamily="34" charset="0"/>
                <a:cs typeface="Arial" pitchFamily="34" charset="0"/>
              </a:rPr>
              <a:t>Mozilla Developer Network.(</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.).CSS. Retrieved from https://developer.mozilla.org/en-US/docs/Web/CSS</a:t>
            </a:r>
          </a:p>
          <a:p>
            <a:r>
              <a:rPr lang="en-US" b="1" dirty="0" smtClean="0">
                <a:solidFill>
                  <a:schemeClr val="accent6">
                    <a:lumMod val="50000"/>
                  </a:schemeClr>
                </a:solidFill>
                <a:latin typeface="Arial" pitchFamily="34" charset="0"/>
                <a:cs typeface="Arial" pitchFamily="34" charset="0"/>
              </a:rPr>
              <a:t>JavaScript.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 JavaScript Tutorial. Retrieved from https://www.javascript.com/learn/javascript/first-steps/what-is-javascript</a:t>
            </a:r>
          </a:p>
          <a:p>
            <a:r>
              <a:rPr lang="en-US" b="1" dirty="0" smtClean="0">
                <a:solidFill>
                  <a:schemeClr val="accent6">
                    <a:lumMod val="50000"/>
                  </a:schemeClr>
                </a:solidFill>
                <a:latin typeface="Arial" pitchFamily="34" charset="0"/>
                <a:cs typeface="Arial" pitchFamily="34" charset="0"/>
              </a:rPr>
              <a:t>PHP.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.).PHP Tutorial. Retrieved from https://www.php.net/manual/en/tutorial.php</a:t>
            </a:r>
          </a:p>
          <a:p>
            <a:r>
              <a:rPr lang="en-US" b="1" dirty="0" err="1" smtClean="0">
                <a:solidFill>
                  <a:schemeClr val="accent6">
                    <a:lumMod val="50000"/>
                  </a:schemeClr>
                </a:solidFill>
                <a:latin typeface="Arial" pitchFamily="34" charset="0"/>
                <a:cs typeface="Arial" pitchFamily="34" charset="0"/>
              </a:rPr>
              <a:t>MySQL</a:t>
            </a:r>
            <a:r>
              <a:rPr lang="en-US" b="1" dirty="0" smtClean="0">
                <a:solidFill>
                  <a:schemeClr val="accent6">
                    <a:lumMod val="50000"/>
                  </a:schemeClr>
                </a:solidFill>
                <a:latin typeface="Arial" pitchFamily="34" charset="0"/>
                <a:cs typeface="Arial" pitchFamily="34" charset="0"/>
              </a:rPr>
              <a:t>.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a:t>
            </a:r>
            <a:r>
              <a:rPr lang="en-US" b="1" dirty="0" err="1" smtClean="0">
                <a:solidFill>
                  <a:schemeClr val="accent6">
                    <a:lumMod val="50000"/>
                  </a:schemeClr>
                </a:solidFill>
                <a:latin typeface="Arial" pitchFamily="34" charset="0"/>
                <a:cs typeface="Arial" pitchFamily="34" charset="0"/>
              </a:rPr>
              <a:t>MySQL</a:t>
            </a:r>
            <a:r>
              <a:rPr lang="en-US" b="1" dirty="0" smtClean="0">
                <a:solidFill>
                  <a:schemeClr val="accent6">
                    <a:lumMod val="50000"/>
                  </a:schemeClr>
                </a:solidFill>
                <a:latin typeface="Arial" pitchFamily="34" charset="0"/>
                <a:cs typeface="Arial" pitchFamily="34" charset="0"/>
              </a:rPr>
              <a:t> Documentation. Retrieved from https://dev.mysql.com/doc/</a:t>
            </a:r>
          </a:p>
          <a:p>
            <a:r>
              <a:rPr lang="en-US" b="1" dirty="0" smtClean="0">
                <a:solidFill>
                  <a:schemeClr val="accent6">
                    <a:lumMod val="50000"/>
                  </a:schemeClr>
                </a:solidFill>
                <a:latin typeface="Arial" pitchFamily="34" charset="0"/>
                <a:cs typeface="Arial" pitchFamily="34" charset="0"/>
              </a:rPr>
              <a:t>Apache HTTP Server.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.).Apache HTTP Server Documentation. Retrieved from https://httpd.apache.org/docs/</a:t>
            </a:r>
          </a:p>
          <a:p>
            <a:r>
              <a:rPr lang="en-US" b="1" dirty="0" smtClean="0">
                <a:solidFill>
                  <a:schemeClr val="accent6">
                    <a:lumMod val="50000"/>
                  </a:schemeClr>
                </a:solidFill>
                <a:latin typeface="Arial" pitchFamily="34" charset="0"/>
                <a:cs typeface="Arial" pitchFamily="34" charset="0"/>
              </a:rPr>
              <a:t>XAMPP. (</a:t>
            </a:r>
            <a:r>
              <a:rPr lang="en-US" b="1" dirty="0" err="1" smtClean="0">
                <a:solidFill>
                  <a:schemeClr val="accent6">
                    <a:lumMod val="50000"/>
                  </a:schemeClr>
                </a:solidFill>
                <a:latin typeface="Arial" pitchFamily="34" charset="0"/>
                <a:cs typeface="Arial" pitchFamily="34" charset="0"/>
              </a:rPr>
              <a:t>n.d</a:t>
            </a:r>
            <a:r>
              <a:rPr lang="en-US" b="1" dirty="0" smtClean="0">
                <a:solidFill>
                  <a:schemeClr val="accent6">
                    <a:lumMod val="50000"/>
                  </a:schemeClr>
                </a:solidFill>
                <a:latin typeface="Arial" pitchFamily="34" charset="0"/>
                <a:cs typeface="Arial" pitchFamily="34" charset="0"/>
              </a:rPr>
              <a:t>.).XAMPP Documentation. Retrieved from https://www.apachefriends.org/docs/</a:t>
            </a:r>
          </a:p>
          <a:p>
            <a:pPr lvl="0">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011362"/>
          </a:xfrm>
        </p:spPr>
        <p:txBody>
          <a:bodyPr>
            <a:normAutofit/>
          </a:bodyPr>
          <a:lstStyle/>
          <a:p>
            <a:pPr algn="ctr"/>
            <a:r>
              <a:rPr lang="en-US" sz="4000" b="1" dirty="0" smtClean="0">
                <a:solidFill>
                  <a:schemeClr val="accent4">
                    <a:lumMod val="50000"/>
                  </a:schemeClr>
                </a:solidFill>
              </a:rPr>
              <a:t>THANK  YOU</a:t>
            </a:r>
            <a:endParaRPr lang="en-US" sz="4000" b="1" dirty="0">
              <a:solidFill>
                <a:schemeClr val="accent4">
                  <a:lumMod val="50000"/>
                </a:schemeClr>
              </a:solidFill>
            </a:endParaRPr>
          </a:p>
        </p:txBody>
      </p:sp>
      <p:sp>
        <p:nvSpPr>
          <p:cNvPr id="3" name="Content Placeholder 2"/>
          <p:cNvSpPr>
            <a:spLocks noGrp="1"/>
          </p:cNvSpPr>
          <p:nvPr>
            <p:ph sz="quarter" idx="1"/>
          </p:nvPr>
        </p:nvSpPr>
        <p:spPr>
          <a:xfrm>
            <a:off x="457200" y="4648200"/>
            <a:ext cx="7467600" cy="1825752"/>
          </a:xfrm>
        </p:spPr>
        <p:txBody>
          <a:bodyPr/>
          <a:lstStyle/>
          <a:p>
            <a:r>
              <a:rPr lang="en-US" dirty="0" smtClean="0"/>
              <a:t>WEBSITE LINK:-</a:t>
            </a:r>
          </a:p>
          <a:p>
            <a:pPr>
              <a:buNone/>
            </a:pPr>
            <a:r>
              <a:rPr lang="en-US" dirty="0" smtClean="0"/>
              <a:t>   </a:t>
            </a:r>
            <a:r>
              <a:rPr lang="en-US" dirty="0" smtClean="0">
                <a:hlinkClick r:id="rId2" action="ppaction://hlinksldjump"/>
              </a:rPr>
              <a:t>arham-student-helpdesk.000webhostapp.com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ea typeface="Verdana" pitchFamily="34" charset="0"/>
                <a:cs typeface="Arial" pitchFamily="34" charset="0"/>
              </a:rPr>
              <a:t>2). Objective :-</a:t>
            </a:r>
            <a:endParaRPr lang="en-US" b="1" dirty="0">
              <a:solidFill>
                <a:schemeClr val="accent3">
                  <a:lumMod val="75000"/>
                </a:schemeClr>
              </a:solidFill>
              <a:latin typeface="Arial" pitchFamily="34" charset="0"/>
              <a:ea typeface="Verdana" pitchFamily="34" charset="0"/>
              <a:cs typeface="Arial" pitchFamily="34" charset="0"/>
            </a:endParaRPr>
          </a:p>
        </p:txBody>
      </p:sp>
      <p:sp>
        <p:nvSpPr>
          <p:cNvPr id="3" name="Content Placeholder 2"/>
          <p:cNvSpPr>
            <a:spLocks noGrp="1"/>
          </p:cNvSpPr>
          <p:nvPr>
            <p:ph sz="quarter" idx="1"/>
          </p:nvPr>
        </p:nvSpPr>
        <p:spPr>
          <a:xfrm>
            <a:off x="457200" y="1143000"/>
            <a:ext cx="8458200" cy="5410200"/>
          </a:xfrm>
          <a:ln w="571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r>
              <a:rPr lang="en-US" sz="2600" dirty="0" smtClean="0">
                <a:latin typeface="Arial" pitchFamily="34" charset="0"/>
                <a:ea typeface="Verdana" pitchFamily="34" charset="0"/>
                <a:cs typeface="Arial" pitchFamily="34" charset="0"/>
              </a:rPr>
              <a:t>The Help Desk Management System is a set of programs which run as a software providing assistance to all the complaints, queries and services to the customers within a set of organization. It is a web based software which has made the working procedure of organization much easy.</a:t>
            </a:r>
          </a:p>
          <a:p>
            <a:r>
              <a:rPr lang="en-US" sz="2600" dirty="0" smtClean="0">
                <a:latin typeface="Arial" pitchFamily="34" charset="0"/>
                <a:ea typeface="Verdana" pitchFamily="34" charset="0"/>
                <a:cs typeface="Arial" pitchFamily="34" charset="0"/>
              </a:rPr>
              <a:t>This software will fulfill customer’s need by providing them technical support for their relevant issues as well as time period considered for solving the problems will be much shorter. All the queries and issues that will be posted in portal will be saved into the database for future reference. </a:t>
            </a:r>
          </a:p>
          <a:p>
            <a:r>
              <a:rPr lang="en-US" sz="2600" dirty="0" smtClean="0">
                <a:latin typeface="Arial" pitchFamily="34" charset="0"/>
                <a:ea typeface="Verdana" pitchFamily="34" charset="0"/>
                <a:cs typeface="Arial" pitchFamily="34" charset="0"/>
              </a:rPr>
              <a:t>The software is an intranet based software which can be used within the organization. It is basically a customer care management system. This software is very efficient in future time because it is an E-help desk system which tries to solve the problems of all the customer via internet medium and digital medium and thus reducing even the working time for the users too, to solve their problems and queries. </a:t>
            </a:r>
          </a:p>
          <a:p>
            <a:pPr>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ea typeface="Verdana" pitchFamily="34" charset="0"/>
                <a:cs typeface="Arial" pitchFamily="34" charset="0"/>
              </a:rPr>
              <a:t>3). Introduction :-</a:t>
            </a:r>
            <a:endParaRPr lang="en-US" b="1" dirty="0">
              <a:solidFill>
                <a:schemeClr val="accent3">
                  <a:lumMod val="75000"/>
                </a:schemeClr>
              </a:solidFill>
              <a:latin typeface="Arial" pitchFamily="34" charset="0"/>
              <a:ea typeface="Verdana" pitchFamily="34" charset="0"/>
              <a:cs typeface="Arial" pitchFamily="34" charset="0"/>
            </a:endParaRPr>
          </a:p>
        </p:txBody>
      </p:sp>
      <p:sp>
        <p:nvSpPr>
          <p:cNvPr id="3" name="Content Placeholder 2"/>
          <p:cNvSpPr>
            <a:spLocks noGrp="1"/>
          </p:cNvSpPr>
          <p:nvPr>
            <p:ph sz="quarter" idx="1"/>
          </p:nvPr>
        </p:nvSpPr>
        <p:spPr>
          <a:xfrm>
            <a:off x="457200" y="1143000"/>
            <a:ext cx="8458200" cy="5410200"/>
          </a:xfrm>
          <a:ln w="571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a:normAutofit fontScale="62500" lnSpcReduction="20000"/>
          </a:bodyPr>
          <a:lstStyle/>
          <a:p>
            <a:pPr>
              <a:lnSpc>
                <a:spcPct val="90000"/>
              </a:lnSpc>
            </a:pPr>
            <a:endParaRPr lang="en-US" sz="2200" dirty="0" smtClean="0">
              <a:latin typeface="Arial" pitchFamily="34" charset="0"/>
              <a:ea typeface="Verdana" pitchFamily="34" charset="0"/>
              <a:cs typeface="Arial" pitchFamily="34" charset="0"/>
            </a:endParaRPr>
          </a:p>
          <a:p>
            <a:pPr>
              <a:lnSpc>
                <a:spcPct val="120000"/>
              </a:lnSpc>
            </a:pPr>
            <a:r>
              <a:rPr lang="en-US" sz="3800" dirty="0" smtClean="0">
                <a:latin typeface="Arial" pitchFamily="34" charset="0"/>
                <a:ea typeface="Verdana" pitchFamily="34" charset="0"/>
                <a:cs typeface="Arial" pitchFamily="34" charset="0"/>
              </a:rPr>
              <a:t>A web-based student helpdesk system is an online platform that enables students to request academic, technical, and administrative support from their educational institution.</a:t>
            </a:r>
          </a:p>
          <a:p>
            <a:pPr>
              <a:lnSpc>
                <a:spcPct val="120000"/>
              </a:lnSpc>
            </a:pPr>
            <a:endParaRPr lang="en-US" sz="3800" dirty="0" smtClean="0">
              <a:latin typeface="Arial" pitchFamily="34" charset="0"/>
              <a:ea typeface="Verdana" pitchFamily="34" charset="0"/>
              <a:cs typeface="Arial" pitchFamily="34" charset="0"/>
            </a:endParaRPr>
          </a:p>
          <a:p>
            <a:pPr>
              <a:lnSpc>
                <a:spcPct val="120000"/>
              </a:lnSpc>
            </a:pPr>
            <a:r>
              <a:rPr lang="en-US" sz="3800" dirty="0" smtClean="0">
                <a:latin typeface="Arial" pitchFamily="34" charset="0"/>
                <a:ea typeface="Verdana" pitchFamily="34" charset="0"/>
                <a:cs typeface="Arial" pitchFamily="34" charset="0"/>
              </a:rPr>
              <a:t>The system is accessible from anywhere with an internet connection, making it easier for students to receive timely assistance and improve their academic experience. Overall, a web-based student helpdesk system is a powerful tool that can enhance the academic experience for students and help institutions provide better support and services.</a:t>
            </a:r>
          </a:p>
          <a:p>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cs typeface="Arial" pitchFamily="34" charset="0"/>
              </a:rPr>
              <a:t>4). Problem Statement :-</a:t>
            </a:r>
            <a:endParaRPr lang="en-US" b="1" dirty="0">
              <a:solidFill>
                <a:schemeClr val="accent3">
                  <a:lumMod val="75000"/>
                </a:schemeClr>
              </a:solidFill>
              <a:latin typeface="Arial" pitchFamily="34" charset="0"/>
              <a:cs typeface="Arial" pitchFamily="34" charset="0"/>
            </a:endParaRPr>
          </a:p>
        </p:txBody>
      </p:sp>
      <p:sp>
        <p:nvSpPr>
          <p:cNvPr id="3" name="Content Placeholder 2"/>
          <p:cNvSpPr>
            <a:spLocks noGrp="1"/>
          </p:cNvSpPr>
          <p:nvPr>
            <p:ph sz="quarter" idx="1"/>
          </p:nvPr>
        </p:nvSpPr>
        <p:spPr>
          <a:xfrm>
            <a:off x="457200" y="1143000"/>
            <a:ext cx="8458200" cy="5410200"/>
          </a:xfrm>
          <a:ln w="57150">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a:normAutofit lnSpcReduction="10000"/>
          </a:bodyPr>
          <a:lstStyle/>
          <a:p>
            <a:endParaRPr lang="en-US" b="1" dirty="0" smtClean="0">
              <a:latin typeface="Times New Roman" pitchFamily="18" charset="0"/>
              <a:cs typeface="Times New Roman" pitchFamily="18" charset="0"/>
            </a:endParaRPr>
          </a:p>
          <a:p>
            <a:r>
              <a:rPr lang="en-US" dirty="0" smtClean="0">
                <a:latin typeface="Arial" pitchFamily="34" charset="0"/>
                <a:ea typeface="Verdana" pitchFamily="34" charset="0"/>
                <a:cs typeface="Arial" pitchFamily="34" charset="0"/>
              </a:rPr>
              <a:t>The current process of handling student queries at our university is inefficient and time-consuming. Students are required to visit different departments and fill out physical forms to submit their queries. The university administration also lacks a centralized system to manage and respond to student queries. As a result, students face delays in getting their queries resolved, and the university administration is burdened with the task of manually managing a large volume of queries.</a:t>
            </a:r>
          </a:p>
          <a:p>
            <a:r>
              <a:rPr lang="en-US" dirty="0" smtClean="0">
                <a:latin typeface="Arial" pitchFamily="34" charset="0"/>
                <a:ea typeface="Verdana" pitchFamily="34" charset="0"/>
                <a:cs typeface="Arial" pitchFamily="34" charset="0"/>
              </a:rPr>
              <a:t>The objective of the Student Helpdesk project is to address these issues by providing a centralized platform for students to submit and manage their queries and for the university administration to respond to these queries in a timely manner.</a:t>
            </a:r>
            <a:endParaRPr lang="en-US" dirty="0">
              <a:latin typeface="Arial" pitchFamily="34" charset="0"/>
              <a:ea typeface="Verdana"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98080" cy="1143000"/>
          </a:xfrm>
        </p:spPr>
        <p:txBody>
          <a:bodyPr/>
          <a:lstStyle/>
          <a:p>
            <a:r>
              <a:rPr lang="en-US" b="1" dirty="0" smtClean="0">
                <a:solidFill>
                  <a:schemeClr val="accent3">
                    <a:lumMod val="75000"/>
                  </a:schemeClr>
                </a:solidFill>
                <a:latin typeface="Arial" pitchFamily="34" charset="0"/>
                <a:cs typeface="Arial" pitchFamily="34" charset="0"/>
              </a:rPr>
              <a:t>5). Use Case Diagram :-</a:t>
            </a:r>
            <a:endParaRPr lang="en-US" b="1" dirty="0">
              <a:solidFill>
                <a:schemeClr val="accent3">
                  <a:lumMod val="75000"/>
                </a:schemeClr>
              </a:solidFill>
              <a:latin typeface="Arial" pitchFamily="34" charset="0"/>
              <a:cs typeface="Arial" pitchFamily="34" charset="0"/>
            </a:endParaRPr>
          </a:p>
        </p:txBody>
      </p:sp>
      <p:pic>
        <p:nvPicPr>
          <p:cNvPr id="4" name="Content Placeholder 3" descr="use case diagram StudentHelpDesk.png"/>
          <p:cNvPicPr>
            <a:picLocks noGrp="1" noChangeAspect="1"/>
          </p:cNvPicPr>
          <p:nvPr>
            <p:ph sz="quarter" idx="1"/>
          </p:nvPr>
        </p:nvPicPr>
        <p:blipFill>
          <a:blip r:embed="rId2"/>
          <a:stretch>
            <a:fillRect/>
          </a:stretch>
        </p:blipFill>
        <p:spPr>
          <a:xfrm>
            <a:off x="1143000" y="1461393"/>
            <a:ext cx="6630751" cy="4634607"/>
          </a:xfrm>
          <a:prstGeom prst="rect">
            <a:avLst/>
          </a:prstGeom>
          <a:ln w="88900" cap="sq" cmpd="thickThin">
            <a:solidFill>
              <a:schemeClr val="accent3">
                <a:lumMod val="75000"/>
              </a:schemeClr>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848600" cy="1143000"/>
          </a:xfrm>
        </p:spPr>
        <p:txBody>
          <a:bodyPr>
            <a:normAutofit/>
          </a:bodyPr>
          <a:lstStyle/>
          <a:p>
            <a:r>
              <a:rPr lang="en-US" b="1" dirty="0" smtClean="0">
                <a:solidFill>
                  <a:schemeClr val="accent3">
                    <a:lumMod val="75000"/>
                  </a:schemeClr>
                </a:solidFill>
                <a:latin typeface="Arial" pitchFamily="34" charset="0"/>
                <a:cs typeface="Arial" pitchFamily="34" charset="0"/>
              </a:rPr>
              <a:t> 6). Effort Estimation based on model :- </a:t>
            </a:r>
            <a:endParaRPr lang="en-US" b="1" dirty="0">
              <a:solidFill>
                <a:schemeClr val="accent3">
                  <a:lumMod val="75000"/>
                </a:schemeClr>
              </a:solidFill>
              <a:latin typeface="Arial" pitchFamily="34" charset="0"/>
              <a:cs typeface="Arial" pitchFamily="34" charset="0"/>
            </a:endParaRPr>
          </a:p>
        </p:txBody>
      </p:sp>
      <p:graphicFrame>
        <p:nvGraphicFramePr>
          <p:cNvPr id="6" name="Chart 5"/>
          <p:cNvGraphicFramePr/>
          <p:nvPr/>
        </p:nvGraphicFramePr>
        <p:xfrm>
          <a:off x="0" y="809624"/>
          <a:ext cx="8153400" cy="60483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8080" cy="1143000"/>
          </a:xfrm>
        </p:spPr>
        <p:txBody>
          <a:bodyPr/>
          <a:lstStyle/>
          <a:p>
            <a:r>
              <a:rPr lang="en-US" b="1" dirty="0" smtClean="0">
                <a:solidFill>
                  <a:schemeClr val="accent3">
                    <a:lumMod val="75000"/>
                  </a:schemeClr>
                </a:solidFill>
                <a:latin typeface="Arial" pitchFamily="34" charset="0"/>
                <a:cs typeface="Arial" pitchFamily="34" charset="0"/>
              </a:rPr>
              <a:t>7). Gantt Chart :-</a:t>
            </a:r>
            <a:endParaRPr lang="en-US" b="1" dirty="0">
              <a:solidFill>
                <a:schemeClr val="accent3">
                  <a:lumMod val="75000"/>
                </a:schemeClr>
              </a:solidFill>
              <a:latin typeface="Arial" pitchFamily="34" charset="0"/>
              <a:cs typeface="Arial" pitchFamily="34" charset="0"/>
            </a:endParaRPr>
          </a:p>
        </p:txBody>
      </p:sp>
      <p:pic>
        <p:nvPicPr>
          <p:cNvPr id="4" name="Picture 3" descr="Untitled.png"/>
          <p:cNvPicPr>
            <a:picLocks noChangeAspect="1"/>
          </p:cNvPicPr>
          <p:nvPr/>
        </p:nvPicPr>
        <p:blipFill>
          <a:blip r:embed="rId2"/>
          <a:stretch>
            <a:fillRect/>
          </a:stretch>
        </p:blipFill>
        <p:spPr>
          <a:xfrm>
            <a:off x="228600" y="1447800"/>
            <a:ext cx="8724434" cy="4907494"/>
          </a:xfrm>
          <a:prstGeom prst="rect">
            <a:avLst/>
          </a:prstGeom>
        </p:spPr>
      </p:pic>
      <p:pic>
        <p:nvPicPr>
          <p:cNvPr id="9" name="Picture 8" descr="Screenshot 2023-04-30 011917.png"/>
          <p:cNvPicPr>
            <a:picLocks noChangeAspect="1"/>
          </p:cNvPicPr>
          <p:nvPr/>
        </p:nvPicPr>
        <p:blipFill>
          <a:blip r:embed="rId3"/>
          <a:stretch>
            <a:fillRect/>
          </a:stretch>
        </p:blipFill>
        <p:spPr>
          <a:xfrm>
            <a:off x="1981200" y="1524000"/>
            <a:ext cx="838200" cy="171729"/>
          </a:xfrm>
          <a:prstGeom prst="rect">
            <a:avLst/>
          </a:prstGeom>
        </p:spPr>
      </p:pic>
      <p:pic>
        <p:nvPicPr>
          <p:cNvPr id="10" name="Picture 9" descr="Screenshot 2023-04-30 012019.png"/>
          <p:cNvPicPr>
            <a:picLocks noChangeAspect="1"/>
          </p:cNvPicPr>
          <p:nvPr/>
        </p:nvPicPr>
        <p:blipFill>
          <a:blip r:embed="rId4"/>
          <a:stretch>
            <a:fillRect/>
          </a:stretch>
        </p:blipFill>
        <p:spPr>
          <a:xfrm>
            <a:off x="1371600" y="1447800"/>
            <a:ext cx="975445" cy="312447"/>
          </a:xfrm>
          <a:prstGeom prst="rect">
            <a:avLst/>
          </a:prstGeom>
        </p:spPr>
      </p:pic>
      <p:sp>
        <p:nvSpPr>
          <p:cNvPr id="11" name="TextBox 10"/>
          <p:cNvSpPr txBox="1"/>
          <p:nvPr/>
        </p:nvSpPr>
        <p:spPr>
          <a:xfrm>
            <a:off x="1905000" y="1524000"/>
            <a:ext cx="457200" cy="184666"/>
          </a:xfrm>
          <a:prstGeom prst="rect">
            <a:avLst/>
          </a:prstGeom>
          <a:noFill/>
        </p:spPr>
        <p:txBody>
          <a:bodyPr wrap="square" rtlCol="0">
            <a:spAutoFit/>
          </a:bodyPr>
          <a:lstStyle/>
          <a:p>
            <a:r>
              <a:rPr lang="en-US" sz="600" b="1" dirty="0" smtClean="0"/>
              <a:t>27-Jan</a:t>
            </a:r>
            <a:endParaRPr lang="en-US" sz="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75000"/>
                  </a:schemeClr>
                </a:solidFill>
                <a:latin typeface="Arial" pitchFamily="34" charset="0"/>
                <a:cs typeface="Arial" pitchFamily="34" charset="0"/>
              </a:rPr>
              <a:t>  6). Snapshots :-  </a:t>
            </a:r>
            <a:endParaRPr lang="en-US" b="1" dirty="0">
              <a:solidFill>
                <a:schemeClr val="accent3">
                  <a:lumMod val="75000"/>
                </a:schemeClr>
              </a:solidFill>
              <a:latin typeface="Arial" pitchFamily="34" charset="0"/>
              <a:cs typeface="Arial" pitchFamily="34" charset="0"/>
            </a:endParaRPr>
          </a:p>
        </p:txBody>
      </p:sp>
      <p:cxnSp>
        <p:nvCxnSpPr>
          <p:cNvPr id="10" name="Straight Arrow Connector 9"/>
          <p:cNvCxnSpPr/>
          <p:nvPr/>
        </p:nvCxnSpPr>
        <p:spPr>
          <a:xfrm rot="16200000" flipV="1">
            <a:off x="4035171" y="3965830"/>
            <a:ext cx="217170" cy="210312"/>
          </a:xfrm>
          <a:prstGeom prst="straightConnector1">
            <a:avLst/>
          </a:prstGeom>
          <a:ln>
            <a:solidFill>
              <a:schemeClr val="tx1"/>
            </a:solidFill>
            <a:tailEnd type="arrow"/>
          </a:ln>
        </p:spPr>
        <p:style>
          <a:lnRef idx="3">
            <a:schemeClr val="accent2"/>
          </a:lnRef>
          <a:fillRef idx="0">
            <a:schemeClr val="accent2"/>
          </a:fillRef>
          <a:effectRef idx="2">
            <a:schemeClr val="accent2"/>
          </a:effectRef>
          <a:fontRef idx="minor">
            <a:schemeClr val="tx1"/>
          </a:fontRef>
        </p:style>
      </p:cxnSp>
      <p:pic>
        <p:nvPicPr>
          <p:cNvPr id="11" name="Content Placeholder 10" descr="1.png"/>
          <p:cNvPicPr>
            <a:picLocks noGrp="1"/>
          </p:cNvPicPr>
          <p:nvPr>
            <p:ph sz="quarter" idx="1"/>
          </p:nvPr>
        </p:nvPicPr>
        <p:blipFill>
          <a:blip r:embed="rId3"/>
          <a:stretch>
            <a:fillRect/>
          </a:stretch>
        </p:blipFill>
        <p:spPr>
          <a:xfrm>
            <a:off x="457200" y="2033984"/>
            <a:ext cx="7467600" cy="4006056"/>
          </a:xfrm>
          <a:prstGeom prst="rect">
            <a:avLst/>
          </a:prstGeom>
          <a:ln w="3175">
            <a:solidFill>
              <a:schemeClr val="tx1"/>
            </a:solid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2082</TotalTime>
  <Words>863</Words>
  <Application>Microsoft Office PowerPoint</Application>
  <PresentationFormat>On-screen Show (4:3)</PresentationFormat>
  <Paragraphs>85</Paragraphs>
  <Slides>24</Slides>
  <Notes>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Slide 1</vt:lpstr>
      <vt:lpstr>1). Abstract :-</vt:lpstr>
      <vt:lpstr>2). Objective :-</vt:lpstr>
      <vt:lpstr>3). Introduction :-</vt:lpstr>
      <vt:lpstr>4). Problem Statement :-</vt:lpstr>
      <vt:lpstr>5). Use Case Diagram :-</vt:lpstr>
      <vt:lpstr> 6). Effort Estimation based on model :- </vt:lpstr>
      <vt:lpstr>7). Gantt Chart :-</vt:lpstr>
      <vt:lpstr>  6). Snapshots :-  </vt:lpstr>
      <vt:lpstr>    Snapshots </vt:lpstr>
      <vt:lpstr>    Snapshots </vt:lpstr>
      <vt:lpstr>    Snapshots </vt:lpstr>
      <vt:lpstr>    Snapshots </vt:lpstr>
      <vt:lpstr>    Snapshots </vt:lpstr>
      <vt:lpstr>    Snapshots </vt:lpstr>
      <vt:lpstr>    Snapshots </vt:lpstr>
      <vt:lpstr>    Snapshots </vt:lpstr>
      <vt:lpstr>    Snapshots </vt:lpstr>
      <vt:lpstr>6). Entity Relationship Diagram:-</vt:lpstr>
      <vt:lpstr>7).  Activity Diagram</vt:lpstr>
      <vt:lpstr>8). Conclusion</vt:lpstr>
      <vt:lpstr>9). Limitations and Future Scope</vt:lpstr>
      <vt:lpstr>10). Bibliography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SHAN CREATION</dc:creator>
  <cp:lastModifiedBy>Mohd Arham</cp:lastModifiedBy>
  <cp:revision>245</cp:revision>
  <dcterms:created xsi:type="dcterms:W3CDTF">2017-04-08T22:01:41Z</dcterms:created>
  <dcterms:modified xsi:type="dcterms:W3CDTF">2023-04-29T21:31:16Z</dcterms:modified>
</cp:coreProperties>
</file>