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013"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19-02-2025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2/19/2025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2/19/2025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2/19/2025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2/19/2025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2/19/2025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2/19/2025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2/19/2025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2/19/2025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MohdArshad-cell/Aicte-project.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535753" y="3736643"/>
            <a:ext cx="9707210"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MOHD ARSHAD</a:t>
            </a:r>
          </a:p>
          <a:p>
            <a:r>
              <a:rPr lang="en-US" sz="2000" b="1" dirty="0">
                <a:solidFill>
                  <a:schemeClr val="accent1">
                    <a:lumMod val="75000"/>
                  </a:schemeClr>
                </a:solidFill>
                <a:latin typeface="Arial"/>
                <a:cs typeface="Arial"/>
              </a:rPr>
              <a:t>College Name &amp; Department : Babu Banarasi Das Northern India Institute of Technology Lucknow &amp; INFORMATION TECHNOLOGY</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r>
              <a:rPr lang="en-US" dirty="0"/>
              <a:t>📌 </a:t>
            </a:r>
            <a:r>
              <a:rPr lang="en-US" b="1" dirty="0"/>
              <a:t>Enhancements for Future Versions:</a:t>
            </a:r>
            <a:endParaRPr lang="en-US" dirty="0"/>
          </a:p>
          <a:p>
            <a:pPr>
              <a:buFont typeface="Arial" panose="020B0604020202020204" pitchFamily="34" charset="0"/>
              <a:buChar char="•"/>
            </a:pPr>
            <a:r>
              <a:rPr lang="en-US" b="1" dirty="0"/>
              <a:t>Video-Based Steganography:</a:t>
            </a:r>
            <a:r>
              <a:rPr lang="en-US" dirty="0"/>
              <a:t> Extend the method to videos.</a:t>
            </a:r>
          </a:p>
          <a:p>
            <a:pPr>
              <a:buFont typeface="Arial" panose="020B0604020202020204" pitchFamily="34" charset="0"/>
              <a:buChar char="•"/>
            </a:pPr>
            <a:r>
              <a:rPr lang="en-US" b="1" dirty="0"/>
              <a:t>AI-Based Image Optimization:</a:t>
            </a:r>
            <a:r>
              <a:rPr lang="en-US" dirty="0"/>
              <a:t> Reduce distortion while encoding messages.</a:t>
            </a:r>
          </a:p>
          <a:p>
            <a:pPr>
              <a:buFont typeface="Arial" panose="020B0604020202020204" pitchFamily="34" charset="0"/>
              <a:buChar char="•"/>
            </a:pPr>
            <a:r>
              <a:rPr lang="en-US" b="1" dirty="0"/>
              <a:t>Higher Security:</a:t>
            </a:r>
            <a:r>
              <a:rPr lang="en-US" dirty="0"/>
              <a:t> Multi-layer encryption before embedding in images.</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3200" dirty="0"/>
              <a:t>In today's digital world, data security is crucial. Traditional encryption methods leave traces, making encrypted messages easy to detect. This project uses steganography to hide secret messages inside images, ensuring secure and undetectable communication.</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a:buFont typeface="Arial" panose="020B0604020202020204" pitchFamily="34" charset="0"/>
              <a:buChar char="•"/>
            </a:pPr>
            <a:r>
              <a:rPr lang="en-US" b="1" dirty="0"/>
              <a:t>Programming Language:</a:t>
            </a:r>
            <a:r>
              <a:rPr lang="en-US" dirty="0"/>
              <a:t> Python</a:t>
            </a:r>
          </a:p>
          <a:p>
            <a:pPr>
              <a:buFont typeface="Arial" panose="020B0604020202020204" pitchFamily="34" charset="0"/>
              <a:buChar char="•"/>
            </a:pPr>
            <a:r>
              <a:rPr lang="en-US" b="1" dirty="0"/>
              <a:t>Libraries Used:</a:t>
            </a:r>
            <a:r>
              <a:rPr lang="en-US" dirty="0"/>
              <a:t> OpenCV, NumPy, OS</a:t>
            </a:r>
          </a:p>
          <a:p>
            <a:pPr>
              <a:buFont typeface="Arial" panose="020B0604020202020204" pitchFamily="34" charset="0"/>
              <a:buChar char="•"/>
            </a:pPr>
            <a:r>
              <a:rPr lang="en-US" b="1" dirty="0"/>
              <a:t>Image Processing:</a:t>
            </a:r>
            <a:r>
              <a:rPr lang="en-US" dirty="0"/>
              <a:t> PNG format for lossless data storage</a:t>
            </a:r>
          </a:p>
          <a:p>
            <a:pPr>
              <a:buFont typeface="Arial" panose="020B0604020202020204" pitchFamily="34" charset="0"/>
              <a:buChar char="•"/>
            </a:pPr>
            <a:r>
              <a:rPr lang="en-US" b="1" dirty="0"/>
              <a:t>Concept Used:</a:t>
            </a:r>
            <a:r>
              <a:rPr lang="en-US" dirty="0"/>
              <a:t> Least Significant Bit (LSB) Steganography</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2000" dirty="0"/>
              <a:t>✅ </a:t>
            </a:r>
            <a:r>
              <a:rPr lang="en-US" sz="2000" b="1" dirty="0"/>
              <a:t>Stealthy Encryption:</a:t>
            </a:r>
            <a:r>
              <a:rPr lang="en-US" sz="2000" dirty="0"/>
              <a:t> Unlike traditional cryptography, this method leaves no visible traces.</a:t>
            </a:r>
            <a:br>
              <a:rPr lang="en-US" sz="2000" dirty="0"/>
            </a:br>
            <a:r>
              <a:rPr lang="en-US" sz="2000" dirty="0"/>
              <a:t>✅ </a:t>
            </a:r>
            <a:r>
              <a:rPr lang="en-US" sz="2000" b="1" dirty="0"/>
              <a:t>Image-Based Data Hiding:</a:t>
            </a:r>
            <a:r>
              <a:rPr lang="en-US" sz="2000" dirty="0"/>
              <a:t> Secret messages are embedded in image pixels.</a:t>
            </a:r>
            <a:br>
              <a:rPr lang="en-US" sz="2000" dirty="0"/>
            </a:br>
            <a:r>
              <a:rPr lang="en-US" sz="2000" dirty="0"/>
              <a:t>✅ </a:t>
            </a:r>
            <a:r>
              <a:rPr lang="en-US" sz="2000" b="1" dirty="0"/>
              <a:t>Password-Protected Decryption:</a:t>
            </a:r>
            <a:r>
              <a:rPr lang="en-US" sz="2000" dirty="0"/>
              <a:t> Ensures only authorized users can retrieve the message.</a:t>
            </a:r>
            <a:br>
              <a:rPr lang="en-US" sz="2000" dirty="0"/>
            </a:br>
            <a:r>
              <a:rPr lang="en-US" sz="2000" dirty="0"/>
              <a:t>✅ </a:t>
            </a:r>
            <a:r>
              <a:rPr lang="en-US" sz="2000" b="1" dirty="0"/>
              <a:t>Custom-Built Algorithm:</a:t>
            </a:r>
            <a:r>
              <a:rPr lang="en-US" sz="2000" dirty="0"/>
              <a:t> Designed for minimal image distortion while maintaining secrecy.</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6" name="Rectangle 3">
            <a:extLst>
              <a:ext uri="{FF2B5EF4-FFF2-40B4-BE49-F238E27FC236}">
                <a16:creationId xmlns:a16="http://schemas.microsoft.com/office/drawing/2014/main" id="{4B98B78C-544D-ADB3-EF93-5BED7305DA18}"/>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Journalists &amp; Whistleblowers</a:t>
            </a:r>
            <a:r>
              <a:rPr kumimoji="0" lang="en-US" altLang="en-US" sz="1800" b="0" i="0" u="none" strike="noStrike" cap="none" normalizeH="0" baseline="0">
                <a:ln>
                  <a:noFill/>
                </a:ln>
                <a:solidFill>
                  <a:schemeClr val="tx1"/>
                </a:solidFill>
                <a:effectLst/>
                <a:latin typeface="Arial" panose="020B0604020202020204" pitchFamily="34" charset="0"/>
              </a:rPr>
              <a:t> – Secure communication without detection.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Government &amp; Defense</a:t>
            </a:r>
            <a:r>
              <a:rPr kumimoji="0" lang="en-US" altLang="en-US" sz="1800" b="0" i="0" u="none" strike="noStrike" cap="none" normalizeH="0" baseline="0">
                <a:ln>
                  <a:noFill/>
                </a:ln>
                <a:solidFill>
                  <a:schemeClr val="tx1"/>
                </a:solidFill>
                <a:effectLst/>
                <a:latin typeface="Arial" panose="020B0604020202020204" pitchFamily="34" charset="0"/>
              </a:rPr>
              <a:t> – Covert messaging in cybersecurity.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Corporate Communication</a:t>
            </a:r>
            <a:r>
              <a:rPr kumimoji="0" lang="en-US" altLang="en-US" sz="1800" b="0" i="0" u="none" strike="noStrike" cap="none" normalizeH="0" baseline="0">
                <a:ln>
                  <a:noFill/>
                </a:ln>
                <a:solidFill>
                  <a:schemeClr val="tx1"/>
                </a:solidFill>
                <a:effectLst/>
                <a:latin typeface="Arial" panose="020B0604020202020204" pitchFamily="34" charset="0"/>
              </a:rPr>
              <a:t> – Confidential data exchange.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Individuals Concerned About Privacy</a:t>
            </a:r>
            <a:r>
              <a:rPr kumimoji="0" lang="en-US" altLang="en-US" sz="1800" b="0" i="0" u="none" strike="noStrike" cap="none" normalizeH="0" baseline="0">
                <a:ln>
                  <a:noFill/>
                </a:ln>
                <a:solidFill>
                  <a:schemeClr val="tx1"/>
                </a:solidFill>
                <a:effectLst/>
                <a:latin typeface="Arial" panose="020B0604020202020204" pitchFamily="34" charset="0"/>
              </a:rPr>
              <a:t> – Personal data protection. </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sp>
        <p:nvSpPr>
          <p:cNvPr id="3" name="Content Placeholder 2">
            <a:extLst>
              <a:ext uri="{FF2B5EF4-FFF2-40B4-BE49-F238E27FC236}">
                <a16:creationId xmlns:a16="http://schemas.microsoft.com/office/drawing/2014/main" id="{805D7125-AC62-752D-6E68-9EB88BCC631C}"/>
              </a:ext>
            </a:extLst>
          </p:cNvPr>
          <p:cNvSpPr>
            <a:spLocks noGrp="1"/>
          </p:cNvSpPr>
          <p:nvPr>
            <p:ph idx="1"/>
          </p:nvPr>
        </p:nvSpPr>
        <p:spPr>
          <a:xfrm>
            <a:off x="542150" y="1350344"/>
            <a:ext cx="4726636" cy="1200323"/>
          </a:xfrm>
        </p:spPr>
        <p:txBody>
          <a:bodyPr>
            <a:normAutofit/>
          </a:bodyPr>
          <a:lstStyle/>
          <a:p>
            <a:pPr marL="0" indent="0">
              <a:buNone/>
            </a:pPr>
            <a:r>
              <a:rPr lang="en-US" dirty="0"/>
              <a:t>1️⃣ Encrypted Code </a:t>
            </a:r>
            <a:br>
              <a:rPr lang="en-US" dirty="0"/>
            </a:br>
            <a:r>
              <a:rPr lang="en-US" dirty="0"/>
              <a:t>2️⃣ Decrypted Code</a:t>
            </a:r>
            <a:br>
              <a:rPr lang="en-US" dirty="0"/>
            </a:br>
            <a:r>
              <a:rPr lang="en-US"/>
              <a:t>3️⃣ Result</a:t>
            </a:r>
            <a:endParaRPr lang="en-IN" dirty="0"/>
          </a:p>
        </p:txBody>
      </p:sp>
      <p:pic>
        <p:nvPicPr>
          <p:cNvPr id="5" name="Picture 4" descr="A screenshot of a computer&#10;&#10;Description automatically generated">
            <a:extLst>
              <a:ext uri="{FF2B5EF4-FFF2-40B4-BE49-F238E27FC236}">
                <a16:creationId xmlns:a16="http://schemas.microsoft.com/office/drawing/2014/main" id="{E087DF8A-D7A1-C182-DB50-D3A9E82E3BE7}"/>
              </a:ext>
            </a:extLst>
          </p:cNvPr>
          <p:cNvPicPr>
            <a:picLocks noChangeAspect="1"/>
          </p:cNvPicPr>
          <p:nvPr/>
        </p:nvPicPr>
        <p:blipFill>
          <a:blip r:embed="rId2"/>
          <a:stretch>
            <a:fillRect/>
          </a:stretch>
        </p:blipFill>
        <p:spPr>
          <a:xfrm>
            <a:off x="542150" y="2668559"/>
            <a:ext cx="5015163" cy="3368798"/>
          </a:xfrm>
          <a:prstGeom prst="rect">
            <a:avLst/>
          </a:prstGeom>
        </p:spPr>
      </p:pic>
      <p:pic>
        <p:nvPicPr>
          <p:cNvPr id="7" name="Picture 6" descr="A computer code with text&#10;&#10;Description automatically generated with medium confidence">
            <a:extLst>
              <a:ext uri="{FF2B5EF4-FFF2-40B4-BE49-F238E27FC236}">
                <a16:creationId xmlns:a16="http://schemas.microsoft.com/office/drawing/2014/main" id="{8ED8B565-932A-8CF5-7731-497D87AA00A0}"/>
              </a:ext>
            </a:extLst>
          </p:cNvPr>
          <p:cNvPicPr>
            <a:picLocks noChangeAspect="1"/>
          </p:cNvPicPr>
          <p:nvPr/>
        </p:nvPicPr>
        <p:blipFill>
          <a:blip r:embed="rId3"/>
          <a:stretch>
            <a:fillRect/>
          </a:stretch>
        </p:blipFill>
        <p:spPr>
          <a:xfrm>
            <a:off x="5925689" y="2992583"/>
            <a:ext cx="5911907" cy="2945931"/>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8CD8E114-4D9B-20EE-C36E-06670B715E44}"/>
              </a:ext>
            </a:extLst>
          </p:cNvPr>
          <p:cNvPicPr>
            <a:picLocks noChangeAspect="1"/>
          </p:cNvPicPr>
          <p:nvPr/>
        </p:nvPicPr>
        <p:blipFill>
          <a:blip r:embed="rId4"/>
          <a:stretch>
            <a:fillRect/>
          </a:stretch>
        </p:blipFill>
        <p:spPr>
          <a:xfrm>
            <a:off x="6445234" y="702156"/>
            <a:ext cx="4687592" cy="1848511"/>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US" dirty="0"/>
              <a:t>This project successfully demonstrates the use of steganography for secure communication. By embedding messages in images, we achieve a covert method of encryption that is hard to detect. With further improvements, this technique can be extended to videos and real-time applications.</a:t>
            </a:r>
            <a:endParaRPr lang="en-IN"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pPr marL="0" indent="0">
              <a:buNone/>
            </a:pPr>
            <a:r>
              <a:rPr lang="en-IN" dirty="0">
                <a:hlinkClick r:id="rId2"/>
              </a:rPr>
              <a:t>https://github.com/MohdArshad-cell/Aicte-project.git</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40</TotalTime>
  <Words>333</Words>
  <Application>Microsoft Office PowerPoint</Application>
  <PresentationFormat>Widescreen</PresentationFormat>
  <Paragraphs>42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Mohd Arshad</cp:lastModifiedBy>
  <cp:revision>28</cp:revision>
  <dcterms:created xsi:type="dcterms:W3CDTF">2021-05-26T16:50:10Z</dcterms:created>
  <dcterms:modified xsi:type="dcterms:W3CDTF">2025-02-19T13:03:27Z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