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Lst>
  <p:notesMasterIdLst>
    <p:notesMasterId r:id="rId13"/>
  </p:notesMasterIdLst>
  <p:sldIdLst>
    <p:sldId id="3640" r:id="rId2"/>
    <p:sldId id="3694" r:id="rId3"/>
    <p:sldId id="3707" r:id="rId4"/>
    <p:sldId id="3700" r:id="rId5"/>
    <p:sldId id="3713" r:id="rId6"/>
    <p:sldId id="3708" r:id="rId7"/>
    <p:sldId id="3719" r:id="rId8"/>
    <p:sldId id="3703" r:id="rId9"/>
    <p:sldId id="3717" r:id="rId10"/>
    <p:sldId id="3718" r:id="rId11"/>
    <p:sldId id="364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B0FA"/>
    <a:srgbClr val="AE36FF"/>
    <a:srgbClr val="4AAEFC"/>
    <a:srgbClr val="434ACF"/>
    <a:srgbClr val="BF2CFE"/>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4" autoAdjust="0"/>
    <p:restoredTop sz="96327"/>
  </p:normalViewPr>
  <p:slideViewPr>
    <p:cSldViewPr snapToGrid="0" snapToObjects="1">
      <p:cViewPr>
        <p:scale>
          <a:sx n="75" d="100"/>
          <a:sy n="75" d="100"/>
        </p:scale>
        <p:origin x="826" y="216"/>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8/22/2024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8/22/2024</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8/22/2024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3540035" y="1575576"/>
            <a:ext cx="6701245" cy="923330"/>
          </a:xfrm>
          <a:prstGeom prst="rect">
            <a:avLst/>
          </a:prstGeom>
          <a:noFill/>
        </p:spPr>
        <p:txBody>
          <a:bodyPr wrap="square" rtlCol="0">
            <a:spAutoFit/>
          </a:bodyPr>
          <a:lstStyle/>
          <a:p>
            <a:r>
              <a:rPr lang="en-IN" sz="5400" dirty="0">
                <a:latin typeface="Times New Roman" panose="02020603050405020304" pitchFamily="18" charset="0"/>
                <a:cs typeface="Times New Roman" panose="02020603050405020304" pitchFamily="18" charset="0"/>
              </a:rPr>
              <a:t>Major Project</a:t>
            </a:r>
          </a:p>
        </p:txBody>
      </p:sp>
      <p:sp>
        <p:nvSpPr>
          <p:cNvPr id="4" name="TextBox 3"/>
          <p:cNvSpPr txBox="1"/>
          <p:nvPr/>
        </p:nvSpPr>
        <p:spPr>
          <a:xfrm>
            <a:off x="927641" y="2850989"/>
            <a:ext cx="9630290" cy="2431435"/>
          </a:xfrm>
          <a:prstGeom prst="rect">
            <a:avLst/>
          </a:prstGeom>
          <a:noFill/>
        </p:spPr>
        <p:txBody>
          <a:bodyPr wrap="square" rtlCol="0">
            <a:spAutoFit/>
          </a:bodyPr>
          <a:lstStyle/>
          <a:p>
            <a:pPr algn="ctr"/>
            <a:r>
              <a:rPr lang="en-IN" sz="4800" b="1" dirty="0">
                <a:latin typeface="Times New Roman" panose="02020603050405020304" pitchFamily="18" charset="0"/>
                <a:cs typeface="Times New Roman" panose="02020603050405020304" pitchFamily="18" charset="0"/>
              </a:rPr>
              <a:t>Title</a:t>
            </a:r>
            <a:r>
              <a:rPr lang="en-IN" sz="4000" b="1" dirty="0">
                <a:latin typeface="Times New Roman" panose="02020603050405020304" pitchFamily="18" charset="0"/>
                <a:cs typeface="Times New Roman" panose="02020603050405020304" pitchFamily="18" charset="0"/>
              </a:rPr>
              <a:t>: VOYAGE VISTA– Integrated Travel Booking Platform</a:t>
            </a:r>
            <a:endParaRPr lang="en-IN" sz="5400" b="1" dirty="0">
              <a:latin typeface="Times New Roman" panose="02020603050405020304" pitchFamily="18" charset="0"/>
              <a:cs typeface="Times New Roman" panose="02020603050405020304" pitchFamily="18" charset="0"/>
            </a:endParaRPr>
          </a:p>
          <a:p>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2F12844-7D7B-9449-9B33-46EA047F7017}"/>
              </a:ext>
            </a:extLst>
          </p:cNvPr>
          <p:cNvSpPr txBox="1"/>
          <p:nvPr/>
        </p:nvSpPr>
        <p:spPr>
          <a:xfrm>
            <a:off x="378720" y="5282424"/>
            <a:ext cx="6097656" cy="1754326"/>
          </a:xfrm>
          <a:prstGeom prst="rect">
            <a:avLst/>
          </a:prstGeom>
          <a:noFill/>
        </p:spPr>
        <p:txBody>
          <a:bodyPr wrap="square">
            <a:spAutoFit/>
          </a:bodyPr>
          <a:lstStyle/>
          <a:p>
            <a:pPr rtl="0">
              <a:spcBef>
                <a:spcPts val="0"/>
              </a:spcBef>
              <a:spcAft>
                <a:spcPts val="0"/>
              </a:spcAft>
            </a:pPr>
            <a:r>
              <a:rPr lang="en-IN" sz="1800" b="1" i="0" u="none" strike="noStrike" dirty="0">
                <a:solidFill>
                  <a:srgbClr val="000000"/>
                </a:solidFill>
                <a:effectLst/>
                <a:latin typeface="Calibri" panose="020F0502020204030204" pitchFamily="34" charset="0"/>
              </a:rPr>
              <a:t>Presented by:</a:t>
            </a:r>
          </a:p>
          <a:p>
            <a:pPr marL="342900" indent="-342900" rtl="0">
              <a:spcBef>
                <a:spcPts val="0"/>
              </a:spcBef>
              <a:spcAft>
                <a:spcPts val="0"/>
              </a:spcAft>
              <a:buAutoNum type="arabicPeriod"/>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Devisha Bhatnagar(500091550)</a:t>
            </a:r>
          </a:p>
          <a:p>
            <a:pPr marL="342900" indent="-342900" rtl="0">
              <a:spcBef>
                <a:spcPts val="0"/>
              </a:spcBef>
              <a:spcAft>
                <a:spcPts val="0"/>
              </a:spcAft>
              <a:buAutoNum type="arabicPeriod"/>
            </a:pPr>
            <a:r>
              <a:rPr lang="en-IN" b="1" dirty="0">
                <a:solidFill>
                  <a:srgbClr val="000000"/>
                </a:solidFill>
                <a:latin typeface="Times New Roman" panose="02020603050405020304" pitchFamily="18" charset="0"/>
                <a:cs typeface="Times New Roman" panose="02020603050405020304" pitchFamily="18" charset="0"/>
              </a:rPr>
              <a:t>Mohd Fahad Khan(500091622)</a:t>
            </a:r>
          </a:p>
          <a:p>
            <a:pPr rtl="0">
              <a:spcBef>
                <a:spcPts val="0"/>
              </a:spcBef>
              <a:spcAft>
                <a:spcPts val="0"/>
              </a:spcAft>
            </a:pPr>
            <a:endParaRPr lang="en-IN" b="0" dirty="0">
              <a:effectLst/>
            </a:endParaRPr>
          </a:p>
          <a:p>
            <a:br>
              <a:rPr lang="en-IN" dirty="0"/>
            </a:br>
            <a:endParaRPr lang="en-US" dirty="0"/>
          </a:p>
        </p:txBody>
      </p:sp>
      <p:sp>
        <p:nvSpPr>
          <p:cNvPr id="12" name="TextBox 11">
            <a:extLst>
              <a:ext uri="{FF2B5EF4-FFF2-40B4-BE49-F238E27FC236}">
                <a16:creationId xmlns:a16="http://schemas.microsoft.com/office/drawing/2014/main" id="{0581529D-3593-AE4E-9F50-CD8F5082B00A}"/>
              </a:ext>
            </a:extLst>
          </p:cNvPr>
          <p:cNvSpPr txBox="1"/>
          <p:nvPr/>
        </p:nvSpPr>
        <p:spPr>
          <a:xfrm>
            <a:off x="9300541" y="5145530"/>
            <a:ext cx="6097656" cy="2031325"/>
          </a:xfrm>
          <a:prstGeom prst="rect">
            <a:avLst/>
          </a:prstGeom>
          <a:noFill/>
        </p:spPr>
        <p:txBody>
          <a:bodyPr wrap="square">
            <a:spAutoFit/>
          </a:bodyPr>
          <a:lstStyle/>
          <a:p>
            <a:pP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Guided by:</a:t>
            </a:r>
            <a:endParaRPr lang="en-IN"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Mr. Keshav Sinha</a:t>
            </a:r>
            <a:endParaRPr lang="en-IN"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Assistant Professor (SS)</a:t>
            </a:r>
            <a:endParaRPr lang="en-IN"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Systemics Cluster</a:t>
            </a:r>
            <a:endParaRPr lang="en-IN"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School of Computer Science</a:t>
            </a:r>
            <a:endParaRPr lang="en-IN" b="0" dirty="0">
              <a:effectLst/>
              <a:latin typeface="Times New Roman" panose="02020603050405020304" pitchFamily="18" charset="0"/>
              <a:cs typeface="Times New Roman" panose="02020603050405020304" pitchFamily="18" charset="0"/>
            </a:endParaRPr>
          </a:p>
          <a:p>
            <a:br>
              <a:rPr lang="en-I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7799822"/>
      </p:ext>
    </p:extLst>
  </p:cSld>
  <p:clrMapOvr>
    <a:masterClrMapping/>
  </p:clrMapOvr>
  <p:transition spd="slow">
    <p:randomBa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1055980" y="547233"/>
            <a:ext cx="8402437" cy="5693866"/>
          </a:xfrm>
          <a:prstGeom prst="rect">
            <a:avLst/>
          </a:prstGeom>
          <a:noFill/>
        </p:spPr>
        <p:txBody>
          <a:bodyPr wrap="square" rtlCol="0">
            <a:spAutoFit/>
          </a:bodyPr>
          <a:lstStyle/>
          <a:p>
            <a:r>
              <a:rPr lang="en-US" sz="2800" b="1" dirty="0">
                <a:solidFill>
                  <a:srgbClr val="46B0FA"/>
                </a:solidFill>
                <a:latin typeface="Times New Roman" panose="02020603050405020304" pitchFamily="18" charset="0"/>
                <a:cs typeface="Times New Roman" panose="02020603050405020304" pitchFamily="18" charset="0"/>
              </a:rPr>
              <a:t>8. References</a:t>
            </a:r>
          </a:p>
          <a:p>
            <a:endParaRPr lang="en-US" sz="1400" b="1" dirty="0">
              <a:solidFill>
                <a:srgbClr val="46B0FA"/>
              </a:solidFill>
              <a:latin typeface="Times New Roman" panose="02020603050405020304" pitchFamily="18" charset="0"/>
              <a:cs typeface="Times New Roman" panose="02020603050405020304" pitchFamily="18" charset="0"/>
            </a:endParaRPr>
          </a:p>
          <a:p>
            <a:pPr marL="342900" indent="-342900">
              <a:buAutoNum type="arabicPeriod"/>
            </a:pPr>
            <a:r>
              <a:rPr lang="en-US" sz="1400" dirty="0">
                <a:latin typeface="Times New Roman" panose="02020603050405020304" pitchFamily="18" charset="0"/>
                <a:cs typeface="Times New Roman" panose="02020603050405020304" pitchFamily="18" charset="0"/>
              </a:rPr>
              <a:t>Chen, L., Wang, S., &amp; Liu, J. (2018). A framework for an integrated travel planning and booking system based on big data analytics. Tourism Management, 69, 456-470. </a:t>
            </a:r>
          </a:p>
          <a:p>
            <a:pPr marL="342900" indent="-342900">
              <a:buAutoNum type="arabicPeriod"/>
            </a:pPr>
            <a:r>
              <a:rPr lang="en-US" sz="1400" dirty="0">
                <a:latin typeface="Times New Roman" panose="02020603050405020304" pitchFamily="18" charset="0"/>
                <a:cs typeface="Times New Roman" panose="02020603050405020304" pitchFamily="18" charset="0"/>
              </a:rPr>
              <a:t> Expedia Group. (2023). Annual Report. </a:t>
            </a:r>
          </a:p>
          <a:p>
            <a:pPr marL="342900" indent="-342900">
              <a:buAutoNum type="arabicPeriod"/>
            </a:pPr>
            <a:r>
              <a:rPr lang="en-US" sz="1400" dirty="0">
                <a:latin typeface="Times New Roman" panose="02020603050405020304" pitchFamily="18" charset="0"/>
                <a:cs typeface="Times New Roman" panose="02020603050405020304" pitchFamily="18" charset="0"/>
              </a:rPr>
              <a:t> Booking Holdings. (2023). Annual Report.</a:t>
            </a:r>
          </a:p>
          <a:p>
            <a:pPr marL="342900" indent="-342900">
              <a:buAutoNum type="arabicPeriod"/>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Töscher</a:t>
            </a:r>
            <a:r>
              <a:rPr lang="en-US" sz="1400" dirty="0">
                <a:latin typeface="Times New Roman" panose="02020603050405020304" pitchFamily="18" charset="0"/>
                <a:cs typeface="Times New Roman" panose="02020603050405020304" pitchFamily="18" charset="0"/>
              </a:rPr>
              <a:t>, A., &amp; </a:t>
            </a:r>
            <a:r>
              <a:rPr lang="en-US" sz="1400" dirty="0" err="1">
                <a:latin typeface="Times New Roman" panose="02020603050405020304" pitchFamily="18" charset="0"/>
                <a:cs typeface="Times New Roman" panose="02020603050405020304" pitchFamily="18" charset="0"/>
              </a:rPr>
              <a:t>Jahrer</a:t>
            </a:r>
            <a:r>
              <a:rPr lang="en-US" sz="1400" dirty="0">
                <a:latin typeface="Times New Roman" panose="02020603050405020304" pitchFamily="18" charset="0"/>
                <a:cs typeface="Times New Roman" panose="02020603050405020304" pitchFamily="18" charset="0"/>
              </a:rPr>
              <a:t>, M. (2009). The Big Five of Tourism Marketing. Journal of Travel Research, 48(1), 14-24. </a:t>
            </a:r>
          </a:p>
          <a:p>
            <a:pPr marL="342900" indent="-342900">
              <a:buAutoNum type="arabicPeriod"/>
            </a:pPr>
            <a:r>
              <a:rPr lang="en-US" sz="1400" dirty="0">
                <a:latin typeface="Times New Roman" panose="02020603050405020304" pitchFamily="18" charset="0"/>
                <a:cs typeface="Times New Roman" panose="02020603050405020304" pitchFamily="18" charset="0"/>
              </a:rPr>
              <a:t> Zheng, Z., Qin, R., Chen, Q., &amp; Chau, M. (2018). Big data analytics in tourism research: A review. Tourism Management Perspectives, 28, 120-128. </a:t>
            </a:r>
          </a:p>
          <a:p>
            <a:pPr marL="342900" indent="-342900">
              <a:buAutoNum type="arabicPeriod"/>
            </a:pPr>
            <a:r>
              <a:rPr lang="en-US" sz="1400" dirty="0">
                <a:latin typeface="Times New Roman" panose="02020603050405020304" pitchFamily="18" charset="0"/>
                <a:cs typeface="Times New Roman" panose="02020603050405020304" pitchFamily="18" charset="0"/>
              </a:rPr>
              <a:t>Xiang, Z., </a:t>
            </a:r>
            <a:r>
              <a:rPr lang="en-US" sz="1400" dirty="0" err="1">
                <a:latin typeface="Times New Roman" panose="02020603050405020304" pitchFamily="18" charset="0"/>
                <a:cs typeface="Times New Roman" panose="02020603050405020304" pitchFamily="18" charset="0"/>
              </a:rPr>
              <a:t>Tussyadiah</a:t>
            </a:r>
            <a:r>
              <a:rPr lang="en-US" sz="1400" dirty="0">
                <a:latin typeface="Times New Roman" panose="02020603050405020304" pitchFamily="18" charset="0"/>
                <a:cs typeface="Times New Roman" panose="02020603050405020304" pitchFamily="18" charset="0"/>
              </a:rPr>
              <a:t>, I., &amp; O'Leary, J. T. (2017). Understanding the role of mobile technology in travel information search. Journal of Travel Research, 56(3), 365-378. </a:t>
            </a:r>
          </a:p>
          <a:p>
            <a:pPr marL="342900" indent="-342900">
              <a:buAutoNum type="arabicPeriod"/>
            </a:pPr>
            <a:r>
              <a:rPr lang="en-US" sz="1400" dirty="0">
                <a:latin typeface="Times New Roman" panose="02020603050405020304" pitchFamily="18" charset="0"/>
                <a:cs typeface="Times New Roman" panose="02020603050405020304" pitchFamily="18" charset="0"/>
              </a:rPr>
              <a:t> Next.js Documentation. (2023). Retrieved from https://nextjs.org/docs.</a:t>
            </a:r>
          </a:p>
          <a:p>
            <a:pPr marL="342900" indent="-342900">
              <a:buAutoNum type="arabicPeriod"/>
            </a:pPr>
            <a:r>
              <a:rPr lang="en-US" sz="1400" dirty="0">
                <a:latin typeface="Times New Roman" panose="02020603050405020304" pitchFamily="18" charset="0"/>
                <a:cs typeface="Times New Roman" panose="02020603050405020304" pitchFamily="18" charset="0"/>
              </a:rPr>
              <a:t> Prisma Documentation. (2023). Retrieved from https://www.prisma.io/docs/ </a:t>
            </a:r>
          </a:p>
          <a:p>
            <a:pPr marL="342900" indent="-342900">
              <a:buAutoNum type="arabicPeriod"/>
            </a:pPr>
            <a:r>
              <a:rPr lang="en-US" sz="1400" dirty="0">
                <a:latin typeface="Times New Roman" panose="02020603050405020304" pitchFamily="18" charset="0"/>
                <a:cs typeface="Times New Roman" panose="02020603050405020304" pitchFamily="18" charset="0"/>
              </a:rPr>
              <a:t> PostgreSQL Documentation. (2023). Retrieved from https://www.postgresql.org/docs/ </a:t>
            </a:r>
          </a:p>
          <a:p>
            <a:pPr marL="342900" indent="-342900">
              <a:buAutoNum type="arabicPeriod"/>
            </a:pPr>
            <a:r>
              <a:rPr lang="en-US" sz="1400" dirty="0">
                <a:latin typeface="Times New Roman" panose="02020603050405020304" pitchFamily="18" charset="0"/>
                <a:cs typeface="Times New Roman" panose="02020603050405020304" pitchFamily="18" charset="0"/>
              </a:rPr>
              <a:t> Stripe Documentation. (2023). Retrieved from https://stripe.com/docs </a:t>
            </a:r>
          </a:p>
          <a:p>
            <a:pPr marL="342900" indent="-342900">
              <a:buAutoNum type="arabicPeriod"/>
            </a:pPr>
            <a:r>
              <a:rPr lang="en-US" sz="1400" dirty="0">
                <a:latin typeface="Times New Roman" panose="02020603050405020304" pitchFamily="18" charset="0"/>
                <a:cs typeface="Times New Roman" panose="02020603050405020304" pitchFamily="18" charset="0"/>
              </a:rPr>
              <a:t> Redis Documentation. (2023). Retrieved from https://redis.io/docs/ </a:t>
            </a:r>
          </a:p>
          <a:p>
            <a:endParaRPr lang="en-US" sz="1400" b="1" dirty="0">
              <a:solidFill>
                <a:srgbClr val="46B0FA"/>
              </a:solidFill>
              <a:latin typeface="Times New Roman" panose="02020603050405020304" pitchFamily="18" charset="0"/>
              <a:cs typeface="Times New Roman" panose="02020603050405020304" pitchFamily="18" charset="0"/>
            </a:endParaRPr>
          </a:p>
          <a:p>
            <a:endParaRPr lang="en-US" sz="1400" b="1" dirty="0">
              <a:solidFill>
                <a:srgbClr val="46B0FA"/>
              </a:solidFill>
              <a:latin typeface="Times New Roman" panose="02020603050405020304" pitchFamily="18" charset="0"/>
              <a:cs typeface="Times New Roman" panose="02020603050405020304" pitchFamily="18" charset="0"/>
            </a:endParaRPr>
          </a:p>
          <a:p>
            <a:endParaRPr lang="en-US" sz="1400" b="1" dirty="0">
              <a:solidFill>
                <a:srgbClr val="46B0FA"/>
              </a:solidFill>
              <a:latin typeface="Times New Roman" panose="02020603050405020304" pitchFamily="18" charset="0"/>
              <a:cs typeface="Times New Roman" panose="02020603050405020304" pitchFamily="18" charset="0"/>
            </a:endParaRPr>
          </a:p>
          <a:p>
            <a:endParaRPr lang="en-US" sz="1400" b="1" dirty="0">
              <a:solidFill>
                <a:srgbClr val="46B0FA"/>
              </a:solidFill>
              <a:latin typeface="Times New Roman" panose="02020603050405020304" pitchFamily="18" charset="0"/>
              <a:cs typeface="Times New Roman" panose="02020603050405020304" pitchFamily="18" charset="0"/>
            </a:endParaRPr>
          </a:p>
          <a:p>
            <a:endParaRPr lang="en-US" sz="1400" b="1" dirty="0">
              <a:solidFill>
                <a:srgbClr val="46B0FA"/>
              </a:solidFill>
              <a:latin typeface="Times New Roman" panose="02020603050405020304" pitchFamily="18" charset="0"/>
              <a:cs typeface="Times New Roman" panose="02020603050405020304" pitchFamily="18" charset="0"/>
            </a:endParaRPr>
          </a:p>
          <a:p>
            <a:endParaRPr lang="en-US" sz="1400" b="1" dirty="0">
              <a:solidFill>
                <a:srgbClr val="46B0FA"/>
              </a:solidFill>
              <a:latin typeface="Times New Roman" panose="02020603050405020304" pitchFamily="18" charset="0"/>
              <a:cs typeface="Times New Roman" panose="02020603050405020304" pitchFamily="18" charset="0"/>
            </a:endParaRPr>
          </a:p>
          <a:p>
            <a:endParaRPr lang="en-US" sz="1400" b="1" dirty="0">
              <a:solidFill>
                <a:srgbClr val="46B0FA"/>
              </a:solidFill>
              <a:latin typeface="Times New Roman" panose="02020603050405020304" pitchFamily="18" charset="0"/>
              <a:cs typeface="Times New Roman" panose="02020603050405020304" pitchFamily="18" charset="0"/>
            </a:endParaRPr>
          </a:p>
          <a:p>
            <a:endParaRPr lang="en-IN" sz="1400" b="1" dirty="0">
              <a:solidFill>
                <a:srgbClr val="46B0F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418486"/>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mc:AlternateContent xmlns:mc="http://schemas.openxmlformats.org/markup-compatibility/2006" xmlns:p14="http://schemas.microsoft.com/office/powerpoint/2010/main">
    <mc:Choice Requires="p14">
      <p:transition spd="slow" p14:dur="3900">
        <p14:glitter dir="u" pattern="hexago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708312" y="541013"/>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747773" y="1882217"/>
            <a:ext cx="5218684" cy="3354765"/>
          </a:xfrm>
          <a:prstGeom prst="rect">
            <a:avLst/>
          </a:prstGeom>
          <a:noFill/>
        </p:spPr>
        <p:txBody>
          <a:bodyPr wrap="square" rtlCol="0">
            <a:sp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Introduction</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Problem Statement</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Tech-Stack</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Methodology</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Objectives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Flowchart </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Pert Chart</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References</a:t>
            </a: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97293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1727522" y="1173793"/>
            <a:ext cx="7882642" cy="4154984"/>
          </a:xfrm>
          <a:prstGeom prst="rect">
            <a:avLst/>
          </a:prstGeom>
          <a:noFill/>
        </p:spPr>
        <p:txBody>
          <a:bodyPr wrap="square" rtlCol="0">
            <a:spAutoFit/>
          </a:bodyPr>
          <a:lstStyle/>
          <a:p>
            <a:pPr marL="457200" indent="-457200" algn="just">
              <a:buFont typeface="+mj-lt"/>
              <a:buAutoNum type="arabicPeriod"/>
            </a:pPr>
            <a:r>
              <a:rPr lang="en-US" sz="3200" b="1" dirty="0">
                <a:solidFill>
                  <a:srgbClr val="46B0FA"/>
                </a:solidFill>
                <a:latin typeface="Times New Roman" panose="02020603050405020304" pitchFamily="18" charset="0"/>
                <a:cs typeface="Times New Roman" panose="02020603050405020304" pitchFamily="18" charset="0"/>
              </a:rPr>
              <a:t>Introduction </a:t>
            </a:r>
          </a:p>
          <a:p>
            <a:pPr algn="just"/>
            <a:endParaRPr lang="en-US" sz="2000" b="1" dirty="0">
              <a:solidFill>
                <a:srgbClr val="46B0FA"/>
              </a:solidFill>
              <a:latin typeface="Arial" panose="020B0604020202020204" pitchFamily="34" charset="0"/>
              <a:cs typeface="Arial" panose="020B0604020202020204" pitchFamily="34" charset="0"/>
            </a:endParaRPr>
          </a:p>
          <a:p>
            <a:pPr algn="just"/>
            <a:endParaRPr lang="en-US" sz="2000" b="1" dirty="0">
              <a:solidFill>
                <a:srgbClr val="46B0FA"/>
              </a:solidFill>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This project introduces an advanced travel planner app built with Next.js 14, aimed at transforming the flight and hotel booking experience. By harnessing Puppeteer and Redis for dynamic real-time data scraping and integrating the Bright Data scraping browser for ethical data collection, the app provides users with the most up-to-date and accurate travel options. It features a robust admin dashboard for effective management of user data, bookings, and scraping logs, and incorporates secure payment processing through Stripe to ensure a smooth transaction experience. </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The app's intuitive user interface and sophisticated backend functionalities, including job management and API routes, are all seamlessly deployed on App Table. This platform not only addresses the need for an integrated booking solution but also sets a new benchmark in travel technology with its comprehensive, scalable, and user-centric approach.</a:t>
            </a:r>
          </a:p>
        </p:txBody>
      </p:sp>
    </p:spTree>
    <p:extLst>
      <p:ext uri="{BB962C8B-B14F-4D97-AF65-F5344CB8AC3E}">
        <p14:creationId xmlns:p14="http://schemas.microsoft.com/office/powerpoint/2010/main" val="316488361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1345607" y="936010"/>
            <a:ext cx="8776509" cy="3662541"/>
          </a:xfrm>
          <a:prstGeom prst="rect">
            <a:avLst/>
          </a:prstGeom>
          <a:noFill/>
        </p:spPr>
        <p:txBody>
          <a:bodyPr wrap="square" rtlCol="0">
            <a:spAutoFit/>
          </a:bodyPr>
          <a:lstStyle/>
          <a:p>
            <a:r>
              <a:rPr lang="en-US" sz="3200" b="1" dirty="0">
                <a:solidFill>
                  <a:srgbClr val="46B0FA"/>
                </a:solidFill>
                <a:latin typeface="Times New Roman" panose="02020603050405020304" pitchFamily="18" charset="0"/>
                <a:cs typeface="Times New Roman" panose="02020603050405020304" pitchFamily="18" charset="0"/>
              </a:rPr>
              <a:t>2. Problem Statement</a:t>
            </a:r>
          </a:p>
          <a:p>
            <a:endParaRPr lang="en-US" sz="2000" b="1" dirty="0">
              <a:solidFill>
                <a:srgbClr val="46B0FA"/>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Today’s travel booking sites and applications face many challenges, including:</a:t>
            </a:r>
          </a:p>
          <a:p>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Technical issues </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duplication </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Overbooking</a:t>
            </a:r>
            <a:r>
              <a:rPr lang="en-US"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Lack of personalization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By leveraging advanced technologies like next.js for scalable deployment, Prisma for efficient data management, and web scraping for real-time data aggregation, this project seeks to create a more seamless and personalized travel planning experience. </a:t>
            </a:r>
          </a:p>
        </p:txBody>
      </p:sp>
    </p:spTree>
    <p:extLst>
      <p:ext uri="{BB962C8B-B14F-4D97-AF65-F5344CB8AC3E}">
        <p14:creationId xmlns:p14="http://schemas.microsoft.com/office/powerpoint/2010/main" val="25079636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807619" y="444569"/>
            <a:ext cx="10010059" cy="3847207"/>
          </a:xfrm>
          <a:prstGeom prst="rect">
            <a:avLst/>
          </a:prstGeom>
          <a:noFill/>
        </p:spPr>
        <p:txBody>
          <a:bodyPr wrap="square" rtlCol="0">
            <a:spAutoFit/>
          </a:bodyPr>
          <a:lstStyle/>
          <a:p>
            <a:endParaRPr lang="en-US" sz="3200" b="1" dirty="0">
              <a:solidFill>
                <a:srgbClr val="46B0FA"/>
              </a:solidFill>
              <a:latin typeface="Times New Roman" panose="02020603050405020304" pitchFamily="18" charset="0"/>
              <a:cs typeface="Times New Roman" panose="02020603050405020304" pitchFamily="18" charset="0"/>
            </a:endParaRPr>
          </a:p>
          <a:p>
            <a:r>
              <a:rPr lang="en-US" sz="3200" b="1" dirty="0">
                <a:solidFill>
                  <a:srgbClr val="46B0FA"/>
                </a:solidFill>
                <a:latin typeface="Times New Roman" panose="02020603050405020304" pitchFamily="18" charset="0"/>
                <a:cs typeface="Times New Roman" panose="02020603050405020304" pitchFamily="18" charset="0"/>
              </a:rPr>
              <a:t>3. Tech Stack</a:t>
            </a:r>
          </a:p>
          <a:p>
            <a:endParaRPr lang="en-US" sz="2000" b="1" dirty="0">
              <a:solidFill>
                <a:srgbClr val="46B0FA"/>
              </a:solidFill>
              <a:latin typeface="Times New Roman" panose="02020603050405020304" pitchFamily="18" charset="0"/>
              <a:cs typeface="Times New Roman" panose="02020603050405020304" pitchFamily="18" charset="0"/>
            </a:endParaRPr>
          </a:p>
          <a:p>
            <a:endParaRPr lang="en-US" sz="2000" b="1" dirty="0">
              <a:solidFill>
                <a:srgbClr val="46B0FA"/>
              </a:solidFill>
              <a:latin typeface="Times New Roman" panose="02020603050405020304" pitchFamily="18" charset="0"/>
              <a:cs typeface="Times New Roman" panose="02020603050405020304" pitchFamily="18" charset="0"/>
            </a:endParaRPr>
          </a:p>
          <a:p>
            <a:endParaRPr lang="en-US" sz="2000" b="1" dirty="0">
              <a:solidFill>
                <a:srgbClr val="46B0FA"/>
              </a:solidFill>
              <a:latin typeface="Times New Roman" panose="02020603050405020304" pitchFamily="18" charset="0"/>
              <a:cs typeface="Times New Roman" panose="02020603050405020304" pitchFamily="18" charset="0"/>
            </a:endParaRPr>
          </a:p>
          <a:p>
            <a:endParaRPr lang="en-US" sz="2000" b="1" dirty="0">
              <a:solidFill>
                <a:srgbClr val="46B0FA"/>
              </a:solidFill>
              <a:latin typeface="Times New Roman" panose="02020603050405020304" pitchFamily="18" charset="0"/>
              <a:cs typeface="Times New Roman" panose="02020603050405020304" pitchFamily="18" charset="0"/>
            </a:endParaRPr>
          </a:p>
          <a:p>
            <a:endParaRPr lang="en-US" sz="2000" b="1" dirty="0">
              <a:solidFill>
                <a:srgbClr val="46B0FA"/>
              </a:solidFill>
              <a:latin typeface="Times New Roman" panose="02020603050405020304" pitchFamily="18" charset="0"/>
              <a:cs typeface="Times New Roman" panose="02020603050405020304" pitchFamily="18" charset="0"/>
            </a:endParaRPr>
          </a:p>
          <a:p>
            <a:endParaRPr lang="en-US" sz="2000" b="1" dirty="0">
              <a:solidFill>
                <a:srgbClr val="46B0FA"/>
              </a:solidFill>
              <a:latin typeface="Times New Roman" panose="02020603050405020304" pitchFamily="18" charset="0"/>
              <a:cs typeface="Times New Roman" panose="02020603050405020304" pitchFamily="18" charset="0"/>
            </a:endParaRPr>
          </a:p>
          <a:p>
            <a:endParaRPr lang="en-US" sz="2000" b="1" dirty="0">
              <a:solidFill>
                <a:srgbClr val="46B0FA"/>
              </a:solidFill>
              <a:latin typeface="Times New Roman" panose="02020603050405020304" pitchFamily="18" charset="0"/>
              <a:cs typeface="Times New Roman" panose="02020603050405020304" pitchFamily="18" charset="0"/>
            </a:endParaRPr>
          </a:p>
          <a:p>
            <a:endParaRPr lang="en-US" sz="2000" b="1" dirty="0">
              <a:solidFill>
                <a:srgbClr val="46B0FA"/>
              </a:solidFill>
              <a:latin typeface="Times New Roman" panose="02020603050405020304" pitchFamily="18" charset="0"/>
              <a:cs typeface="Times New Roman" panose="02020603050405020304" pitchFamily="18" charset="0"/>
            </a:endParaRPr>
          </a:p>
          <a:p>
            <a:endParaRPr lang="en-US" sz="2000" b="1" dirty="0">
              <a:solidFill>
                <a:srgbClr val="46B0FA"/>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AEB0741-B126-F8A8-298E-B3549106BED0}"/>
              </a:ext>
            </a:extLst>
          </p:cNvPr>
          <p:cNvSpPr txBox="1"/>
          <p:nvPr/>
        </p:nvSpPr>
        <p:spPr>
          <a:xfrm>
            <a:off x="1120588" y="1819835"/>
            <a:ext cx="1936377"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PostgreSQL</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Prisma</a:t>
            </a:r>
            <a:endParaRPr lang="en-IN" dirty="0">
              <a:latin typeface="Times New Roman" panose="02020603050405020304" pitchFamily="18" charset="0"/>
              <a:cs typeface="Times New Roman" panose="02020603050405020304" pitchFamily="18" charset="0"/>
            </a:endParaRPr>
          </a:p>
        </p:txBody>
      </p:sp>
      <p:cxnSp>
        <p:nvCxnSpPr>
          <p:cNvPr id="5" name="Straight Arrow Connector 4">
            <a:extLst>
              <a:ext uri="{FF2B5EF4-FFF2-40B4-BE49-F238E27FC236}">
                <a16:creationId xmlns:a16="http://schemas.microsoft.com/office/drawing/2014/main" id="{D76C5A12-61B0-4D6A-E891-DC1305BE5FA6}"/>
              </a:ext>
            </a:extLst>
          </p:cNvPr>
          <p:cNvCxnSpPr/>
          <p:nvPr/>
        </p:nvCxnSpPr>
        <p:spPr>
          <a:xfrm>
            <a:off x="2662518" y="1999129"/>
            <a:ext cx="2501153" cy="1438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2C3A72E6-9FF5-B472-2945-F583A036C42F}"/>
              </a:ext>
            </a:extLst>
          </p:cNvPr>
          <p:cNvCxnSpPr/>
          <p:nvPr/>
        </p:nvCxnSpPr>
        <p:spPr>
          <a:xfrm flipV="1">
            <a:off x="2286000" y="2143000"/>
            <a:ext cx="2877671" cy="1519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Cylinder 7">
            <a:extLst>
              <a:ext uri="{FF2B5EF4-FFF2-40B4-BE49-F238E27FC236}">
                <a16:creationId xmlns:a16="http://schemas.microsoft.com/office/drawing/2014/main" id="{9DCC458E-C2EE-B4BA-E5AB-598B1E1B9CFD}"/>
              </a:ext>
            </a:extLst>
          </p:cNvPr>
          <p:cNvSpPr/>
          <p:nvPr/>
        </p:nvSpPr>
        <p:spPr>
          <a:xfrm>
            <a:off x="5163671" y="1819835"/>
            <a:ext cx="1066800" cy="646331"/>
          </a:xfrm>
          <a:prstGeom prst="can">
            <a:avLst>
              <a:gd name="adj" fmla="val 26387"/>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Database</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F6140AB-09F0-FB1D-5BA0-10A95A15EAF4}"/>
              </a:ext>
            </a:extLst>
          </p:cNvPr>
          <p:cNvSpPr txBox="1"/>
          <p:nvPr/>
        </p:nvSpPr>
        <p:spPr>
          <a:xfrm>
            <a:off x="1120588" y="2927359"/>
            <a:ext cx="1434353" cy="646331"/>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Aptible</a:t>
            </a:r>
            <a:r>
              <a:rPr lang="en-US"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Docker</a:t>
            </a:r>
            <a:endParaRPr lang="en-IN" dirty="0">
              <a:latin typeface="Times New Roman" panose="02020603050405020304" pitchFamily="18" charset="0"/>
              <a:cs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781B79D8-2C33-04B9-9BEB-0FEAAF965A77}"/>
              </a:ext>
            </a:extLst>
          </p:cNvPr>
          <p:cNvCxnSpPr>
            <a:cxnSpLocks/>
          </p:cNvCxnSpPr>
          <p:nvPr/>
        </p:nvCxnSpPr>
        <p:spPr>
          <a:xfrm>
            <a:off x="2286000" y="3106653"/>
            <a:ext cx="2823883" cy="129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583ED678-E8A7-78CF-27AD-ACA11C02C761}"/>
              </a:ext>
            </a:extLst>
          </p:cNvPr>
          <p:cNvCxnSpPr/>
          <p:nvPr/>
        </p:nvCxnSpPr>
        <p:spPr>
          <a:xfrm flipV="1">
            <a:off x="2232212" y="3250524"/>
            <a:ext cx="2877671" cy="1519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2DEA0B2A-1358-7701-5B80-A0639DDD288A}"/>
              </a:ext>
            </a:extLst>
          </p:cNvPr>
          <p:cNvSpPr/>
          <p:nvPr/>
        </p:nvSpPr>
        <p:spPr>
          <a:xfrm>
            <a:off x="5109883" y="2927359"/>
            <a:ext cx="1434353" cy="72127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Deployment</a:t>
            </a:r>
            <a:endParaRPr lang="en-IN"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F0CF5F2B-5298-E05B-6507-F40C6313AC2F}"/>
              </a:ext>
            </a:extLst>
          </p:cNvPr>
          <p:cNvSpPr txBox="1"/>
          <p:nvPr/>
        </p:nvSpPr>
        <p:spPr>
          <a:xfrm>
            <a:off x="1120588" y="4157200"/>
            <a:ext cx="1461247"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Stripe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Redis</a:t>
            </a:r>
            <a:endParaRPr lang="en-IN" dirty="0">
              <a:latin typeface="Times New Roman" panose="02020603050405020304" pitchFamily="18"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D96FDB7E-CDA2-D635-950E-9FCA788FB0C1}"/>
              </a:ext>
            </a:extLst>
          </p:cNvPr>
          <p:cNvCxnSpPr>
            <a:cxnSpLocks/>
          </p:cNvCxnSpPr>
          <p:nvPr/>
        </p:nvCxnSpPr>
        <p:spPr>
          <a:xfrm>
            <a:off x="2088776" y="4344472"/>
            <a:ext cx="3021107" cy="1942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BF0A12C-EEBD-D5D3-5CD6-31474876FED7}"/>
              </a:ext>
            </a:extLst>
          </p:cNvPr>
          <p:cNvCxnSpPr>
            <a:cxnSpLocks/>
          </p:cNvCxnSpPr>
          <p:nvPr/>
        </p:nvCxnSpPr>
        <p:spPr>
          <a:xfrm flipV="1">
            <a:off x="2088776" y="4538707"/>
            <a:ext cx="3021107" cy="829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Oval 23">
            <a:extLst>
              <a:ext uri="{FF2B5EF4-FFF2-40B4-BE49-F238E27FC236}">
                <a16:creationId xmlns:a16="http://schemas.microsoft.com/office/drawing/2014/main" id="{72916A6F-E374-7DB8-E574-2E9022091500}"/>
              </a:ext>
            </a:extLst>
          </p:cNvPr>
          <p:cNvSpPr/>
          <p:nvPr/>
        </p:nvSpPr>
        <p:spPr>
          <a:xfrm>
            <a:off x="5109883" y="4047667"/>
            <a:ext cx="1532964" cy="901289"/>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Payment Gateway</a:t>
            </a:r>
            <a:endParaRPr lang="en-IN"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CCD7EB30-B63E-06EC-E103-960DED2E1F33}"/>
              </a:ext>
            </a:extLst>
          </p:cNvPr>
          <p:cNvSpPr txBox="1"/>
          <p:nvPr/>
        </p:nvSpPr>
        <p:spPr>
          <a:xfrm>
            <a:off x="1125070" y="5334000"/>
            <a:ext cx="1537448"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Puppeteer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Bright Data</a:t>
            </a:r>
            <a:endParaRPr lang="en-IN" dirty="0">
              <a:latin typeface="Times New Roman" panose="02020603050405020304" pitchFamily="18" charset="0"/>
              <a:cs typeface="Times New Roman" panose="02020603050405020304" pitchFamily="18" charset="0"/>
            </a:endParaRPr>
          </a:p>
        </p:txBody>
      </p:sp>
      <p:cxnSp>
        <p:nvCxnSpPr>
          <p:cNvPr id="26" name="Straight Arrow Connector 25">
            <a:extLst>
              <a:ext uri="{FF2B5EF4-FFF2-40B4-BE49-F238E27FC236}">
                <a16:creationId xmlns:a16="http://schemas.microsoft.com/office/drawing/2014/main" id="{98AA77B2-C43C-68CA-993D-419A7896C4A9}"/>
              </a:ext>
            </a:extLst>
          </p:cNvPr>
          <p:cNvCxnSpPr>
            <a:cxnSpLocks/>
          </p:cNvCxnSpPr>
          <p:nvPr/>
        </p:nvCxnSpPr>
        <p:spPr>
          <a:xfrm>
            <a:off x="2554941" y="5536928"/>
            <a:ext cx="2554942" cy="1301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7C7C953A-07ED-212F-9268-583D6AF918D5}"/>
              </a:ext>
            </a:extLst>
          </p:cNvPr>
          <p:cNvCxnSpPr>
            <a:cxnSpLocks/>
          </p:cNvCxnSpPr>
          <p:nvPr/>
        </p:nvCxnSpPr>
        <p:spPr>
          <a:xfrm flipV="1">
            <a:off x="2581835" y="5667042"/>
            <a:ext cx="2528048" cy="1437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Rectangle: Rounded Corners 32">
            <a:extLst>
              <a:ext uri="{FF2B5EF4-FFF2-40B4-BE49-F238E27FC236}">
                <a16:creationId xmlns:a16="http://schemas.microsoft.com/office/drawing/2014/main" id="{0AFB213F-73C1-037D-6C23-EE16BF76D613}"/>
              </a:ext>
            </a:extLst>
          </p:cNvPr>
          <p:cNvSpPr/>
          <p:nvPr/>
        </p:nvSpPr>
        <p:spPr>
          <a:xfrm>
            <a:off x="5109883" y="5334000"/>
            <a:ext cx="1694329" cy="673596"/>
          </a:xfrm>
          <a:prstGeom prst="roundRect">
            <a:avLst>
              <a:gd name="adj" fmla="val 49939"/>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Web Scrapping</a:t>
            </a:r>
            <a:endParaRPr lang="en-IN" dirty="0">
              <a:latin typeface="Times New Roman" panose="02020603050405020304" pitchFamily="18" charset="0"/>
              <a:cs typeface="Times New Roman" panose="02020603050405020304" pitchFamily="18" charset="0"/>
            </a:endParaRPr>
          </a:p>
        </p:txBody>
      </p:sp>
      <p:cxnSp>
        <p:nvCxnSpPr>
          <p:cNvPr id="35" name="Straight Connector 34">
            <a:extLst>
              <a:ext uri="{FF2B5EF4-FFF2-40B4-BE49-F238E27FC236}">
                <a16:creationId xmlns:a16="http://schemas.microsoft.com/office/drawing/2014/main" id="{8BB7367D-3B4C-AAE3-52B0-0259BB6C0811}"/>
              </a:ext>
            </a:extLst>
          </p:cNvPr>
          <p:cNvCxnSpPr/>
          <p:nvPr/>
        </p:nvCxnSpPr>
        <p:spPr>
          <a:xfrm>
            <a:off x="7055224" y="946108"/>
            <a:ext cx="0" cy="5549153"/>
          </a:xfrm>
          <a:prstGeom prst="line">
            <a:avLst/>
          </a:prstGeom>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4E270F64-3124-35D4-B7DE-90D450326CC6}"/>
              </a:ext>
            </a:extLst>
          </p:cNvPr>
          <p:cNvSpPr txBox="1"/>
          <p:nvPr/>
        </p:nvSpPr>
        <p:spPr>
          <a:xfrm>
            <a:off x="7377953" y="1958334"/>
            <a:ext cx="1470212"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Next.js 14 </a:t>
            </a:r>
            <a:endParaRPr lang="en-IN" dirty="0">
              <a:latin typeface="Times New Roman" panose="02020603050405020304" pitchFamily="18" charset="0"/>
              <a:cs typeface="Times New Roman" panose="02020603050405020304" pitchFamily="18" charset="0"/>
            </a:endParaRPr>
          </a:p>
        </p:txBody>
      </p:sp>
      <p:cxnSp>
        <p:nvCxnSpPr>
          <p:cNvPr id="37" name="Straight Arrow Connector 36">
            <a:extLst>
              <a:ext uri="{FF2B5EF4-FFF2-40B4-BE49-F238E27FC236}">
                <a16:creationId xmlns:a16="http://schemas.microsoft.com/office/drawing/2014/main" id="{A3006F83-61CF-5AE8-197A-13E784D0D183}"/>
              </a:ext>
            </a:extLst>
          </p:cNvPr>
          <p:cNvCxnSpPr>
            <a:cxnSpLocks/>
          </p:cNvCxnSpPr>
          <p:nvPr/>
        </p:nvCxnSpPr>
        <p:spPr>
          <a:xfrm flipV="1">
            <a:off x="8848165" y="2150724"/>
            <a:ext cx="1168400" cy="47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E300AF27-81FF-BA1F-33EA-01FDA770C13F}"/>
              </a:ext>
            </a:extLst>
          </p:cNvPr>
          <p:cNvSpPr/>
          <p:nvPr/>
        </p:nvSpPr>
        <p:spPr>
          <a:xfrm>
            <a:off x="10088816" y="1802778"/>
            <a:ext cx="1347429" cy="66338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Front-end &amp; Back-end</a:t>
            </a:r>
            <a:endParaRPr lang="en-IN"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EF1720E3-64F9-C6AE-1D48-EA4A3552F441}"/>
              </a:ext>
            </a:extLst>
          </p:cNvPr>
          <p:cNvSpPr txBox="1"/>
          <p:nvPr/>
        </p:nvSpPr>
        <p:spPr>
          <a:xfrm>
            <a:off x="7377953" y="2927359"/>
            <a:ext cx="1721225"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Tailwind CSS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TypeScript</a:t>
            </a:r>
            <a:endParaRPr lang="en-IN" dirty="0">
              <a:latin typeface="Times New Roman" panose="02020603050405020304" pitchFamily="18" charset="0"/>
              <a:cs typeface="Times New Roman" panose="02020603050405020304" pitchFamily="18" charset="0"/>
            </a:endParaRPr>
          </a:p>
        </p:txBody>
      </p:sp>
      <p:cxnSp>
        <p:nvCxnSpPr>
          <p:cNvPr id="41" name="Straight Arrow Connector 40">
            <a:extLst>
              <a:ext uri="{FF2B5EF4-FFF2-40B4-BE49-F238E27FC236}">
                <a16:creationId xmlns:a16="http://schemas.microsoft.com/office/drawing/2014/main" id="{FF06F57C-874B-FC7E-E98E-3E7FF2E3E299}"/>
              </a:ext>
            </a:extLst>
          </p:cNvPr>
          <p:cNvCxnSpPr>
            <a:cxnSpLocks/>
          </p:cNvCxnSpPr>
          <p:nvPr/>
        </p:nvCxnSpPr>
        <p:spPr>
          <a:xfrm>
            <a:off x="8932102" y="3235979"/>
            <a:ext cx="10551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Oval 42">
            <a:extLst>
              <a:ext uri="{FF2B5EF4-FFF2-40B4-BE49-F238E27FC236}">
                <a16:creationId xmlns:a16="http://schemas.microsoft.com/office/drawing/2014/main" id="{6FD5534F-4A57-E089-8B8B-D7C152193DD0}"/>
              </a:ext>
            </a:extLst>
          </p:cNvPr>
          <p:cNvSpPr/>
          <p:nvPr/>
        </p:nvSpPr>
        <p:spPr>
          <a:xfrm>
            <a:off x="10083371" y="2910302"/>
            <a:ext cx="1658470" cy="663388"/>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Designing Interface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03686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1055980" y="547233"/>
            <a:ext cx="8402437" cy="5262979"/>
          </a:xfrm>
          <a:prstGeom prst="rect">
            <a:avLst/>
          </a:prstGeom>
          <a:noFill/>
        </p:spPr>
        <p:txBody>
          <a:bodyPr wrap="square" rtlCol="0">
            <a:spAutoFit/>
          </a:bodyPr>
          <a:lstStyle/>
          <a:p>
            <a:r>
              <a:rPr lang="en-US" sz="3200" b="1" dirty="0">
                <a:solidFill>
                  <a:srgbClr val="46B0FA"/>
                </a:solidFill>
                <a:latin typeface="Times New Roman" panose="02020603050405020304" pitchFamily="18" charset="0"/>
                <a:cs typeface="Times New Roman" panose="02020603050405020304" pitchFamily="18" charset="0"/>
              </a:rPr>
              <a:t>4. Objectives</a:t>
            </a:r>
          </a:p>
          <a:p>
            <a:endParaRPr lang="en-US" sz="3200" b="1" dirty="0">
              <a:solidFill>
                <a:srgbClr val="46B0FA"/>
              </a:solidFill>
              <a:latin typeface="Times New Roman" panose="02020603050405020304" pitchFamily="18" charset="0"/>
              <a:cs typeface="Times New Roman" panose="02020603050405020304" pitchFamily="18" charset="0"/>
            </a:endParaRPr>
          </a:p>
          <a:p>
            <a:pPr algn="just"/>
            <a:r>
              <a:rPr lang="en-US" sz="2000" b="1" u="sng" dirty="0">
                <a:latin typeface="Times New Roman" panose="02020603050405020304" pitchFamily="18" charset="0"/>
                <a:cs typeface="Times New Roman" panose="02020603050405020304" pitchFamily="18" charset="0"/>
              </a:rPr>
              <a:t>Unified Travel Booking Experience: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Develop a single platform that seamlessly integrates the booking of flights, accommodations, and potentially other travel components like tour guides and activities.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Eliminate the need for users to navigate multiple platforms, providing a more convenient and streamlined booking process.</a:t>
            </a:r>
          </a:p>
          <a:p>
            <a:pPr marL="342900" indent="-342900" algn="just">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algn="just"/>
            <a:r>
              <a:rPr lang="en-US" sz="2000" b="1" u="sng" dirty="0">
                <a:latin typeface="Times New Roman" panose="02020603050405020304" pitchFamily="18" charset="0"/>
                <a:cs typeface="Times New Roman" panose="02020603050405020304" pitchFamily="18" charset="0"/>
              </a:rPr>
              <a:t>Real-Time Data Aggregation and Presentation: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Utilize web scraping techniques to gather and present the latest travel information, including prices, availability, and deals.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Ensure users have access to the most up-to-date and competitive options when planning their trips.</a:t>
            </a:r>
            <a:endParaRPr lang="en-US" sz="3200" b="1" dirty="0">
              <a:solidFill>
                <a:srgbClr val="46B0FA"/>
              </a:solidFill>
              <a:latin typeface="Times New Roman" panose="02020603050405020304" pitchFamily="18" charset="0"/>
              <a:cs typeface="Times New Roman" panose="02020603050405020304" pitchFamily="18" charset="0"/>
            </a:endParaRPr>
          </a:p>
          <a:p>
            <a:endParaRPr lang="en-IN" sz="3200" b="1" dirty="0">
              <a:solidFill>
                <a:srgbClr val="46B0F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78085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CCFA8D-8268-B3BB-CB88-53F11CBB6A5D}"/>
              </a:ext>
            </a:extLst>
          </p:cNvPr>
          <p:cNvSpPr txBox="1"/>
          <p:nvPr/>
        </p:nvSpPr>
        <p:spPr>
          <a:xfrm>
            <a:off x="1055980" y="547233"/>
            <a:ext cx="8402437" cy="5844292"/>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5. Methodology</a:t>
            </a:r>
          </a:p>
          <a:p>
            <a:endParaRPr lang="en-US" sz="3200" b="1" dirty="0">
              <a:solidFill>
                <a:srgbClr val="46B0FA"/>
              </a:solidFill>
              <a:latin typeface="Arial" panose="020B0604020202020204" pitchFamily="34" charset="0"/>
              <a:cs typeface="Arial" panose="020B0604020202020204" pitchFamily="34" charset="0"/>
            </a:endParaRPr>
          </a:p>
          <a:p>
            <a:pPr algn="just"/>
            <a:r>
              <a:rPr lang="en-IN" sz="1800" b="1" kern="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1. Setting Up the Development Environment : </a:t>
            </a:r>
            <a:r>
              <a:rPr lang="en-IN" sz="1800" kern="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Ensure the latest stable versions of Node.js and </a:t>
            </a:r>
            <a:r>
              <a:rPr lang="en-IN" sz="1800" kern="1800" dirty="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npm</a:t>
            </a:r>
            <a:r>
              <a:rPr lang="en-IN" sz="1800" kern="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are installed in a well suited </a:t>
            </a:r>
            <a:r>
              <a:rPr lang="en-IN" kern="1800" dirty="0">
                <a:solidFill>
                  <a:srgbClr val="000000"/>
                </a:solidFill>
                <a:latin typeface="Times New Roman" panose="02020603050405020304" pitchFamily="18" charset="0"/>
                <a:ea typeface="Times New Roman" panose="02020603050405020304" pitchFamily="18" charset="0"/>
                <a:cs typeface="Mangal" panose="02040503050203030202" pitchFamily="18" charset="0"/>
              </a:rPr>
              <a:t>IDE</a:t>
            </a:r>
            <a:r>
              <a:rPr lang="en-IN" sz="1800" kern="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r>
              <a:rPr lang="en-IN" sz="1800" b="1" kern="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2. Front-End Development : </a:t>
            </a:r>
            <a:r>
              <a:rPr lang="en-IN" sz="1800" kern="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Design and implement reusable React components for the user interface.</a:t>
            </a:r>
          </a:p>
          <a:p>
            <a:pPr algn="just"/>
            <a:endParaRPr lang="en-IN" sz="1800" kern="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r>
              <a:rPr lang="en-IN" b="1" kern="1800" dirty="0">
                <a:solidFill>
                  <a:srgbClr val="000000"/>
                </a:solidFill>
                <a:latin typeface="Times New Roman" panose="02020603050405020304" pitchFamily="18" charset="0"/>
                <a:ea typeface="Times New Roman" panose="02020603050405020304" pitchFamily="18" charset="0"/>
                <a:cs typeface="Mangal" panose="02040503050203030202" pitchFamily="18" charset="0"/>
              </a:rPr>
              <a:t>3</a:t>
            </a:r>
            <a:r>
              <a:rPr lang="en-IN" sz="1800" b="1" kern="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Web Scraping : </a:t>
            </a:r>
            <a:r>
              <a:rPr lang="en-IN" sz="1800" kern="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Design the PostgreSQL database schema with appropriate tables and relationships.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R="0" lvl="0" algn="just">
              <a:lnSpc>
                <a:spcPct val="107000"/>
              </a:lnSpc>
              <a:spcBef>
                <a:spcPts val="0"/>
              </a:spcBef>
              <a:spcAft>
                <a:spcPts val="0"/>
              </a:spcAft>
              <a:buSzPts val="1000"/>
              <a:tabLst>
                <a:tab pos="457200" algn="l"/>
                <a:tab pos="685800" algn="l"/>
              </a:tabLst>
            </a:pPr>
            <a:r>
              <a:rPr lang="en-IN" b="1" kern="1800" dirty="0">
                <a:solidFill>
                  <a:srgbClr val="000000"/>
                </a:solidFill>
                <a:latin typeface="Times New Roman" panose="02020603050405020304" pitchFamily="18" charset="0"/>
                <a:ea typeface="Times New Roman" panose="02020603050405020304" pitchFamily="18" charset="0"/>
                <a:cs typeface="Mangal" panose="02040503050203030202" pitchFamily="18" charset="0"/>
              </a:rPr>
              <a:t>4</a:t>
            </a:r>
            <a:r>
              <a:rPr lang="en-IN" sz="1800" b="1" kern="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Back-End Development : </a:t>
            </a:r>
            <a:r>
              <a:rPr lang="en-IN" sz="1800" kern="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Define API endpoints using Next.js API routes and gather real-time travel data using web scraping techniques with Puppeteer.</a:t>
            </a:r>
            <a:endParaRPr lang="en-IN" kern="1800" dirty="0">
              <a:solidFill>
                <a:srgbClr val="000000"/>
              </a:solidFill>
              <a:latin typeface="Calibri" panose="020F0502020204030204" pitchFamily="34" charset="0"/>
              <a:ea typeface="Calibri" panose="020F0502020204030204" pitchFamily="34" charset="0"/>
              <a:cs typeface="Mangal" panose="02040503050203030202" pitchFamily="18" charset="0"/>
            </a:endParaRPr>
          </a:p>
          <a:p>
            <a:pPr marR="0" lvl="0" algn="just">
              <a:lnSpc>
                <a:spcPct val="107000"/>
              </a:lnSpc>
              <a:spcBef>
                <a:spcPts val="0"/>
              </a:spcBef>
              <a:spcAft>
                <a:spcPts val="0"/>
              </a:spcAft>
              <a:buSzPts val="1000"/>
              <a:tabLst>
                <a:tab pos="457200" algn="l"/>
                <a:tab pos="685800" algn="l"/>
              </a:tabLs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r>
              <a:rPr lang="en-IN" b="1" kern="1800" dirty="0">
                <a:solidFill>
                  <a:srgbClr val="000000"/>
                </a:solidFill>
                <a:latin typeface="Times New Roman" panose="02020603050405020304" pitchFamily="18" charset="0"/>
                <a:ea typeface="Times New Roman" panose="02020603050405020304" pitchFamily="18" charset="0"/>
                <a:cs typeface="Mangal" panose="02040503050203030202" pitchFamily="18" charset="0"/>
              </a:rPr>
              <a:t>5</a:t>
            </a:r>
            <a:r>
              <a:rPr lang="en-IN" sz="1800" b="1" kern="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Database Management : </a:t>
            </a:r>
            <a:r>
              <a:rPr lang="en-IN" sz="1800" kern="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Design the PostgreSQL database schema with appropriate tables and relationships.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r>
              <a:rPr lang="en-IN" sz="1800" b="1" kern="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6. Integration &amp; Testing : </a:t>
            </a:r>
            <a:r>
              <a:rPr lang="en-IN" sz="1800" kern="1800" dirty="0">
                <a:solidFill>
                  <a:srgbClr val="000000"/>
                </a:solidFill>
                <a:effectLst/>
                <a:latin typeface="Times New Roman" panose="02020603050405020304" pitchFamily="18" charset="0"/>
                <a:ea typeface="Times New Roman" panose="02020603050405020304" pitchFamily="18" charset="0"/>
              </a:rPr>
              <a:t>Ensure seamless communication between front-end and back-end using API calls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9969128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827872" y="839162"/>
            <a:ext cx="3017986"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6. Flowchart</a:t>
            </a:r>
            <a:endParaRPr lang="en-IN" sz="3200" b="1" dirty="0">
              <a:solidFill>
                <a:srgbClr val="46B0FA"/>
              </a:solidFill>
              <a:latin typeface="Arial" panose="020B0604020202020204" pitchFamily="34" charset="0"/>
              <a:cs typeface="Arial" panose="020B0604020202020204" pitchFamily="34" charset="0"/>
            </a:endParaRPr>
          </a:p>
        </p:txBody>
      </p:sp>
      <p:pic>
        <p:nvPicPr>
          <p:cNvPr id="56" name="Picture 55">
            <a:extLst>
              <a:ext uri="{FF2B5EF4-FFF2-40B4-BE49-F238E27FC236}">
                <a16:creationId xmlns:a16="http://schemas.microsoft.com/office/drawing/2014/main" id="{0E65A0B6-F550-F8C9-0748-186F1E8A1884}"/>
              </a:ext>
            </a:extLst>
          </p:cNvPr>
          <p:cNvPicPr>
            <a:picLocks noChangeAspect="1"/>
          </p:cNvPicPr>
          <p:nvPr/>
        </p:nvPicPr>
        <p:blipFill>
          <a:blip r:embed="rId2"/>
          <a:srcRect/>
          <a:stretch/>
        </p:blipFill>
        <p:spPr>
          <a:xfrm>
            <a:off x="3451411" y="376517"/>
            <a:ext cx="6526307" cy="6481483"/>
          </a:xfrm>
          <a:prstGeom prst="rect">
            <a:avLst/>
          </a:prstGeom>
        </p:spPr>
      </p:pic>
    </p:spTree>
    <p:extLst>
      <p:ext uri="{BB962C8B-B14F-4D97-AF65-F5344CB8AC3E}">
        <p14:creationId xmlns:p14="http://schemas.microsoft.com/office/powerpoint/2010/main" val="2374755005"/>
      </p:ext>
    </p:extLst>
  </p:cSld>
  <p:clrMapOvr>
    <a:masterClrMapping/>
  </p:clrMapOvr>
  <p:transition spd="slow">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D83FEC-B7B5-16EC-00B1-3F0CC15BC52A}"/>
              </a:ext>
            </a:extLst>
          </p:cNvPr>
          <p:cNvSpPr txBox="1"/>
          <p:nvPr/>
        </p:nvSpPr>
        <p:spPr>
          <a:xfrm>
            <a:off x="729370" y="582584"/>
            <a:ext cx="8442645" cy="5509200"/>
          </a:xfrm>
          <a:prstGeom prst="rect">
            <a:avLst/>
          </a:prstGeom>
          <a:noFill/>
        </p:spPr>
        <p:txBody>
          <a:bodyPr wrap="square" rtlCol="0">
            <a:spAutoFit/>
          </a:bodyPr>
          <a:lstStyle/>
          <a:p>
            <a:r>
              <a:rPr lang="en-IN" sz="3200" dirty="0">
                <a:solidFill>
                  <a:srgbClr val="46B0FA"/>
                </a:solidFill>
                <a:latin typeface="Times New Roman" panose="02020603050405020304" pitchFamily="18" charset="0"/>
                <a:cs typeface="Times New Roman" panose="02020603050405020304" pitchFamily="18" charset="0"/>
              </a:rPr>
              <a:t>7. Pert Chart</a:t>
            </a:r>
          </a:p>
          <a:p>
            <a:endParaRPr lang="en-IN" sz="3200" dirty="0">
              <a:solidFill>
                <a:srgbClr val="46B0FA"/>
              </a:solidFill>
              <a:latin typeface="Times New Roman" panose="02020603050405020304" pitchFamily="18" charset="0"/>
              <a:cs typeface="Times New Roman" panose="02020603050405020304" pitchFamily="18" charset="0"/>
            </a:endParaRPr>
          </a:p>
          <a:p>
            <a:pPr algn="just"/>
            <a:endParaRPr lang="en-IN" sz="3200" dirty="0">
              <a:solidFill>
                <a:srgbClr val="46B0FA"/>
              </a:solidFill>
              <a:latin typeface="Times New Roman" panose="02020603050405020304" pitchFamily="18" charset="0"/>
              <a:cs typeface="Times New Roman" panose="02020603050405020304" pitchFamily="18" charset="0"/>
            </a:endParaRPr>
          </a:p>
          <a:p>
            <a:endParaRPr lang="en-IN" sz="3200" dirty="0">
              <a:solidFill>
                <a:srgbClr val="46B0FA"/>
              </a:solidFill>
              <a:latin typeface="Times New Roman" panose="02020603050405020304" pitchFamily="18" charset="0"/>
              <a:cs typeface="Times New Roman" panose="02020603050405020304" pitchFamily="18" charset="0"/>
            </a:endParaRPr>
          </a:p>
          <a:p>
            <a:endParaRPr lang="en-IN" sz="3200" dirty="0">
              <a:solidFill>
                <a:srgbClr val="46B0FA"/>
              </a:solidFill>
              <a:latin typeface="Times New Roman" panose="02020603050405020304" pitchFamily="18" charset="0"/>
              <a:cs typeface="Times New Roman" panose="02020603050405020304" pitchFamily="18" charset="0"/>
            </a:endParaRPr>
          </a:p>
          <a:p>
            <a:endParaRPr lang="en-IN" sz="3200" dirty="0">
              <a:solidFill>
                <a:srgbClr val="46B0FA"/>
              </a:solidFill>
              <a:latin typeface="Times New Roman" panose="02020603050405020304" pitchFamily="18" charset="0"/>
              <a:cs typeface="Times New Roman" panose="02020603050405020304" pitchFamily="18" charset="0"/>
            </a:endParaRPr>
          </a:p>
          <a:p>
            <a:endParaRPr lang="en-IN" sz="3200" dirty="0">
              <a:solidFill>
                <a:srgbClr val="46B0FA"/>
              </a:solidFill>
              <a:latin typeface="Times New Roman" panose="02020603050405020304" pitchFamily="18" charset="0"/>
              <a:cs typeface="Times New Roman" panose="02020603050405020304" pitchFamily="18" charset="0"/>
            </a:endParaRPr>
          </a:p>
          <a:p>
            <a:endParaRPr lang="en-IN" sz="3200" dirty="0">
              <a:solidFill>
                <a:srgbClr val="46B0FA"/>
              </a:solidFill>
              <a:latin typeface="Times New Roman" panose="02020603050405020304" pitchFamily="18" charset="0"/>
              <a:cs typeface="Times New Roman" panose="02020603050405020304" pitchFamily="18" charset="0"/>
            </a:endParaRPr>
          </a:p>
          <a:p>
            <a:endParaRPr lang="en-IN" sz="3200" dirty="0">
              <a:solidFill>
                <a:srgbClr val="46B0FA"/>
              </a:solidFill>
              <a:latin typeface="Times New Roman" panose="02020603050405020304" pitchFamily="18" charset="0"/>
              <a:cs typeface="Times New Roman" panose="02020603050405020304" pitchFamily="18" charset="0"/>
            </a:endParaRPr>
          </a:p>
          <a:p>
            <a:endParaRPr lang="en-IN" sz="3200" dirty="0">
              <a:solidFill>
                <a:srgbClr val="46B0FA"/>
              </a:solidFill>
              <a:latin typeface="Times New Roman" panose="02020603050405020304" pitchFamily="18" charset="0"/>
              <a:cs typeface="Times New Roman" panose="02020603050405020304" pitchFamily="18" charset="0"/>
            </a:endParaRPr>
          </a:p>
          <a:p>
            <a:r>
              <a:rPr lang="en-IN" sz="3200" dirty="0">
                <a:solidFill>
                  <a:srgbClr val="46B0FA"/>
                </a:solidFill>
                <a:latin typeface="Times New Roman" panose="02020603050405020304" pitchFamily="18" charset="0"/>
                <a:cs typeface="Times New Roman" panose="02020603050405020304" pitchFamily="18" charset="0"/>
              </a:rPr>
              <a:t>                                                       </a:t>
            </a:r>
          </a:p>
        </p:txBody>
      </p:sp>
      <p:graphicFrame>
        <p:nvGraphicFramePr>
          <p:cNvPr id="22" name="Table 21">
            <a:extLst>
              <a:ext uri="{FF2B5EF4-FFF2-40B4-BE49-F238E27FC236}">
                <a16:creationId xmlns:a16="http://schemas.microsoft.com/office/drawing/2014/main" id="{F2FF88B2-7B28-B82F-7390-B16B831CAEE5}"/>
              </a:ext>
            </a:extLst>
          </p:cNvPr>
          <p:cNvGraphicFramePr>
            <a:graphicFrameLocks noGrp="1"/>
          </p:cNvGraphicFramePr>
          <p:nvPr>
            <p:extLst>
              <p:ext uri="{D42A27DB-BD31-4B8C-83A1-F6EECF244321}">
                <p14:modId xmlns:p14="http://schemas.microsoft.com/office/powerpoint/2010/main" val="1730086616"/>
              </p:ext>
            </p:extLst>
          </p:nvPr>
        </p:nvGraphicFramePr>
        <p:xfrm>
          <a:off x="2193812" y="1485900"/>
          <a:ext cx="2632411" cy="843890"/>
        </p:xfrm>
        <a:graphic>
          <a:graphicData uri="http://schemas.openxmlformats.org/drawingml/2006/table">
            <a:tbl>
              <a:tblPr>
                <a:tableStyleId>{8A107856-5554-42FB-B03E-39F5DBC370BA}</a:tableStyleId>
              </a:tblPr>
              <a:tblGrid>
                <a:gridCol w="1315913">
                  <a:extLst>
                    <a:ext uri="{9D8B030D-6E8A-4147-A177-3AD203B41FA5}">
                      <a16:colId xmlns:a16="http://schemas.microsoft.com/office/drawing/2014/main" val="597693353"/>
                    </a:ext>
                  </a:extLst>
                </a:gridCol>
                <a:gridCol w="1316498">
                  <a:extLst>
                    <a:ext uri="{9D8B030D-6E8A-4147-A177-3AD203B41FA5}">
                      <a16:colId xmlns:a16="http://schemas.microsoft.com/office/drawing/2014/main" val="4164109321"/>
                    </a:ext>
                  </a:extLst>
                </a:gridCol>
              </a:tblGrid>
              <a:tr h="256646">
                <a:tc gridSpan="2">
                  <a:txBody>
                    <a:bodyPr/>
                    <a:lstStyle/>
                    <a:p>
                      <a:pPr algn="ctr">
                        <a:lnSpc>
                          <a:spcPct val="150000"/>
                        </a:lnSpc>
                        <a:tabLst>
                          <a:tab pos="457200" algn="l"/>
                        </a:tabLst>
                      </a:pPr>
                      <a:r>
                        <a:rPr lang="en-US" sz="1200" dirty="0">
                          <a:effectLst/>
                        </a:rPr>
                        <a:t>STUDY PERIOD</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IN"/>
                    </a:p>
                  </a:txBody>
                  <a:tcPr/>
                </a:tc>
                <a:extLst>
                  <a:ext uri="{0D108BD9-81ED-4DB2-BD59-A6C34878D82A}">
                    <a16:rowId xmlns:a16="http://schemas.microsoft.com/office/drawing/2014/main" val="1220327189"/>
                  </a:ext>
                </a:extLst>
              </a:tr>
              <a:tr h="298610">
                <a:tc>
                  <a:txBody>
                    <a:bodyPr/>
                    <a:lstStyle/>
                    <a:p>
                      <a:pPr algn="ctr">
                        <a:lnSpc>
                          <a:spcPct val="150000"/>
                        </a:lnSpc>
                        <a:tabLst>
                          <a:tab pos="457200" algn="l"/>
                        </a:tabLst>
                      </a:pPr>
                      <a:r>
                        <a:rPr lang="en-US" sz="1200" dirty="0">
                          <a:effectLst/>
                        </a:rPr>
                        <a:t>001</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tabLst>
                          <a:tab pos="457200" algn="l"/>
                        </a:tabLst>
                      </a:pPr>
                      <a:r>
                        <a:rPr lang="en-US" sz="1200" dirty="0">
                          <a:effectLst/>
                        </a:rPr>
                        <a:t>7 DAYS</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55779016"/>
                  </a:ext>
                </a:extLst>
              </a:tr>
              <a:tr h="288634">
                <a:tc>
                  <a:txBody>
                    <a:bodyPr/>
                    <a:lstStyle/>
                    <a:p>
                      <a:pPr algn="ctr">
                        <a:lnSpc>
                          <a:spcPct val="150000"/>
                        </a:lnSpc>
                        <a:tabLst>
                          <a:tab pos="457200" algn="l"/>
                        </a:tabLst>
                      </a:pPr>
                      <a:r>
                        <a:rPr lang="en-US" sz="1200" dirty="0">
                          <a:effectLst/>
                        </a:rPr>
                        <a:t>5 AUG 2024</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tabLst>
                          <a:tab pos="457200" algn="l"/>
                        </a:tabLst>
                      </a:pPr>
                      <a:r>
                        <a:rPr lang="en-US" sz="1200" dirty="0">
                          <a:effectLst/>
                        </a:rPr>
                        <a:t>12 AUG 2024</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82134647"/>
                  </a:ext>
                </a:extLst>
              </a:tr>
            </a:tbl>
          </a:graphicData>
        </a:graphic>
      </p:graphicFrame>
      <p:graphicFrame>
        <p:nvGraphicFramePr>
          <p:cNvPr id="23" name="Table 22">
            <a:extLst>
              <a:ext uri="{FF2B5EF4-FFF2-40B4-BE49-F238E27FC236}">
                <a16:creationId xmlns:a16="http://schemas.microsoft.com/office/drawing/2014/main" id="{244F8AB1-AEC4-06BC-433B-8C86E4580591}"/>
              </a:ext>
            </a:extLst>
          </p:cNvPr>
          <p:cNvGraphicFramePr>
            <a:graphicFrameLocks noGrp="1"/>
          </p:cNvGraphicFramePr>
          <p:nvPr>
            <p:extLst>
              <p:ext uri="{D42A27DB-BD31-4B8C-83A1-F6EECF244321}">
                <p14:modId xmlns:p14="http://schemas.microsoft.com/office/powerpoint/2010/main" val="1292299123"/>
              </p:ext>
            </p:extLst>
          </p:nvPr>
        </p:nvGraphicFramePr>
        <p:xfrm>
          <a:off x="6119216" y="1491438"/>
          <a:ext cx="2632411" cy="843890"/>
        </p:xfrm>
        <a:graphic>
          <a:graphicData uri="http://schemas.openxmlformats.org/drawingml/2006/table">
            <a:tbl>
              <a:tblPr>
                <a:tableStyleId>{8A107856-5554-42FB-B03E-39F5DBC370BA}</a:tableStyleId>
              </a:tblPr>
              <a:tblGrid>
                <a:gridCol w="1279566">
                  <a:extLst>
                    <a:ext uri="{9D8B030D-6E8A-4147-A177-3AD203B41FA5}">
                      <a16:colId xmlns:a16="http://schemas.microsoft.com/office/drawing/2014/main" val="774435047"/>
                    </a:ext>
                  </a:extLst>
                </a:gridCol>
                <a:gridCol w="1352845">
                  <a:extLst>
                    <a:ext uri="{9D8B030D-6E8A-4147-A177-3AD203B41FA5}">
                      <a16:colId xmlns:a16="http://schemas.microsoft.com/office/drawing/2014/main" val="3791214465"/>
                    </a:ext>
                  </a:extLst>
                </a:gridCol>
              </a:tblGrid>
              <a:tr h="258069">
                <a:tc gridSpan="2">
                  <a:txBody>
                    <a:bodyPr/>
                    <a:lstStyle/>
                    <a:p>
                      <a:pPr algn="ctr">
                        <a:lnSpc>
                          <a:spcPct val="150000"/>
                        </a:lnSpc>
                        <a:tabLst>
                          <a:tab pos="457200" algn="l"/>
                        </a:tabLst>
                      </a:pPr>
                      <a:r>
                        <a:rPr lang="en-US" sz="1200">
                          <a:effectLst/>
                        </a:rPr>
                        <a:t>REQUIREMENT GATHERING </a:t>
                      </a:r>
                      <a:endParaRPr lang="en-IN"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IN"/>
                    </a:p>
                  </a:txBody>
                  <a:tcPr/>
                </a:tc>
                <a:extLst>
                  <a:ext uri="{0D108BD9-81ED-4DB2-BD59-A6C34878D82A}">
                    <a16:rowId xmlns:a16="http://schemas.microsoft.com/office/drawing/2014/main" val="4260001055"/>
                  </a:ext>
                </a:extLst>
              </a:tr>
              <a:tr h="297592">
                <a:tc>
                  <a:txBody>
                    <a:bodyPr/>
                    <a:lstStyle/>
                    <a:p>
                      <a:pPr algn="ctr">
                        <a:lnSpc>
                          <a:spcPct val="150000"/>
                        </a:lnSpc>
                        <a:tabLst>
                          <a:tab pos="457200" algn="l"/>
                        </a:tabLst>
                      </a:pPr>
                      <a:r>
                        <a:rPr lang="en-US" sz="1200">
                          <a:effectLst/>
                        </a:rPr>
                        <a:t>002</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tabLst>
                          <a:tab pos="457200" algn="l"/>
                        </a:tabLst>
                      </a:pPr>
                      <a:r>
                        <a:rPr lang="en-US" sz="1200" dirty="0">
                          <a:effectLst/>
                        </a:rPr>
                        <a:t>4 DAYS</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19569166"/>
                  </a:ext>
                </a:extLst>
              </a:tr>
              <a:tr h="288229">
                <a:tc>
                  <a:txBody>
                    <a:bodyPr/>
                    <a:lstStyle/>
                    <a:p>
                      <a:pPr algn="ctr">
                        <a:lnSpc>
                          <a:spcPct val="150000"/>
                        </a:lnSpc>
                        <a:tabLst>
                          <a:tab pos="457200" algn="l"/>
                        </a:tabLst>
                      </a:pPr>
                      <a:r>
                        <a:rPr lang="en-US" sz="1200" dirty="0">
                          <a:effectLst/>
                        </a:rPr>
                        <a:t>13 AUG 2024</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tabLst>
                          <a:tab pos="457200" algn="l"/>
                        </a:tabLst>
                      </a:pPr>
                      <a:r>
                        <a:rPr lang="en-US" sz="1200" dirty="0">
                          <a:effectLst/>
                        </a:rPr>
                        <a:t>17 AUG 2024</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12119586"/>
                  </a:ext>
                </a:extLst>
              </a:tr>
            </a:tbl>
          </a:graphicData>
        </a:graphic>
      </p:graphicFrame>
      <p:graphicFrame>
        <p:nvGraphicFramePr>
          <p:cNvPr id="24" name="Table 23">
            <a:extLst>
              <a:ext uri="{FF2B5EF4-FFF2-40B4-BE49-F238E27FC236}">
                <a16:creationId xmlns:a16="http://schemas.microsoft.com/office/drawing/2014/main" id="{8E66C76B-C43A-E55B-7109-28770FA1B7D0}"/>
              </a:ext>
            </a:extLst>
          </p:cNvPr>
          <p:cNvGraphicFramePr>
            <a:graphicFrameLocks noGrp="1"/>
          </p:cNvGraphicFramePr>
          <p:nvPr>
            <p:extLst>
              <p:ext uri="{D42A27DB-BD31-4B8C-83A1-F6EECF244321}">
                <p14:modId xmlns:p14="http://schemas.microsoft.com/office/powerpoint/2010/main" val="1701558701"/>
              </p:ext>
            </p:extLst>
          </p:nvPr>
        </p:nvGraphicFramePr>
        <p:xfrm>
          <a:off x="2193812" y="2830949"/>
          <a:ext cx="2632412" cy="765598"/>
        </p:xfrm>
        <a:graphic>
          <a:graphicData uri="http://schemas.openxmlformats.org/drawingml/2006/table">
            <a:tbl>
              <a:tblPr>
                <a:tableStyleId>{8A107856-5554-42FB-B03E-39F5DBC370BA}</a:tableStyleId>
              </a:tblPr>
              <a:tblGrid>
                <a:gridCol w="1315936">
                  <a:extLst>
                    <a:ext uri="{9D8B030D-6E8A-4147-A177-3AD203B41FA5}">
                      <a16:colId xmlns:a16="http://schemas.microsoft.com/office/drawing/2014/main" val="3616726367"/>
                    </a:ext>
                  </a:extLst>
                </a:gridCol>
                <a:gridCol w="1316476">
                  <a:extLst>
                    <a:ext uri="{9D8B030D-6E8A-4147-A177-3AD203B41FA5}">
                      <a16:colId xmlns:a16="http://schemas.microsoft.com/office/drawing/2014/main" val="4037290313"/>
                    </a:ext>
                  </a:extLst>
                </a:gridCol>
              </a:tblGrid>
              <a:tr h="217639">
                <a:tc gridSpan="2">
                  <a:txBody>
                    <a:bodyPr/>
                    <a:lstStyle/>
                    <a:p>
                      <a:pPr algn="ctr">
                        <a:lnSpc>
                          <a:spcPct val="150000"/>
                        </a:lnSpc>
                        <a:tabLst>
                          <a:tab pos="457200" algn="l"/>
                        </a:tabLst>
                      </a:pPr>
                      <a:r>
                        <a:rPr lang="en-US" sz="1200">
                          <a:effectLst/>
                        </a:rPr>
                        <a:t>DOCUMENTAION</a:t>
                      </a:r>
                      <a:endParaRPr lang="en-IN"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IN"/>
                    </a:p>
                  </a:txBody>
                  <a:tcPr/>
                </a:tc>
                <a:extLst>
                  <a:ext uri="{0D108BD9-81ED-4DB2-BD59-A6C34878D82A}">
                    <a16:rowId xmlns:a16="http://schemas.microsoft.com/office/drawing/2014/main" val="4105659172"/>
                  </a:ext>
                </a:extLst>
              </a:tr>
              <a:tr h="264505">
                <a:tc>
                  <a:txBody>
                    <a:bodyPr/>
                    <a:lstStyle/>
                    <a:p>
                      <a:pPr algn="ctr">
                        <a:lnSpc>
                          <a:spcPct val="150000"/>
                        </a:lnSpc>
                        <a:tabLst>
                          <a:tab pos="457200" algn="l"/>
                        </a:tabLst>
                      </a:pPr>
                      <a:r>
                        <a:rPr lang="en-US" sz="1200">
                          <a:effectLst/>
                        </a:rPr>
                        <a:t>003</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tabLst>
                          <a:tab pos="457200" algn="l"/>
                        </a:tabLst>
                      </a:pPr>
                      <a:r>
                        <a:rPr lang="en-US" sz="1200" dirty="0">
                          <a:effectLst/>
                        </a:rPr>
                        <a:t>3 DAYS</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86571483"/>
                  </a:ext>
                </a:extLst>
              </a:tr>
              <a:tr h="256046">
                <a:tc>
                  <a:txBody>
                    <a:bodyPr/>
                    <a:lstStyle/>
                    <a:p>
                      <a:pPr algn="ctr">
                        <a:lnSpc>
                          <a:spcPct val="150000"/>
                        </a:lnSpc>
                        <a:tabLst>
                          <a:tab pos="457200" algn="l"/>
                        </a:tabLst>
                      </a:pPr>
                      <a:r>
                        <a:rPr lang="en-US" sz="1200" dirty="0">
                          <a:effectLst/>
                        </a:rPr>
                        <a:t>18 AUG 2024</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tabLst>
                          <a:tab pos="457200" algn="l"/>
                        </a:tabLst>
                      </a:pPr>
                      <a:r>
                        <a:rPr lang="en-US" sz="1200" dirty="0">
                          <a:effectLst/>
                        </a:rPr>
                        <a:t>21 AUG 2024</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54107034"/>
                  </a:ext>
                </a:extLst>
              </a:tr>
            </a:tbl>
          </a:graphicData>
        </a:graphic>
      </p:graphicFrame>
      <p:graphicFrame>
        <p:nvGraphicFramePr>
          <p:cNvPr id="25" name="Table 24">
            <a:extLst>
              <a:ext uri="{FF2B5EF4-FFF2-40B4-BE49-F238E27FC236}">
                <a16:creationId xmlns:a16="http://schemas.microsoft.com/office/drawing/2014/main" id="{37038C77-040C-EB1B-669D-DEC4C55A14E6}"/>
              </a:ext>
            </a:extLst>
          </p:cNvPr>
          <p:cNvGraphicFramePr>
            <a:graphicFrameLocks noGrp="1"/>
          </p:cNvGraphicFramePr>
          <p:nvPr>
            <p:extLst>
              <p:ext uri="{D42A27DB-BD31-4B8C-83A1-F6EECF244321}">
                <p14:modId xmlns:p14="http://schemas.microsoft.com/office/powerpoint/2010/main" val="818681572"/>
              </p:ext>
            </p:extLst>
          </p:nvPr>
        </p:nvGraphicFramePr>
        <p:xfrm>
          <a:off x="6119216" y="2846177"/>
          <a:ext cx="2632411" cy="750369"/>
        </p:xfrm>
        <a:graphic>
          <a:graphicData uri="http://schemas.openxmlformats.org/drawingml/2006/table">
            <a:tbl>
              <a:tblPr>
                <a:tableStyleId>{8A107856-5554-42FB-B03E-39F5DBC370BA}</a:tableStyleId>
              </a:tblPr>
              <a:tblGrid>
                <a:gridCol w="1279550">
                  <a:extLst>
                    <a:ext uri="{9D8B030D-6E8A-4147-A177-3AD203B41FA5}">
                      <a16:colId xmlns:a16="http://schemas.microsoft.com/office/drawing/2014/main" val="1505025523"/>
                    </a:ext>
                  </a:extLst>
                </a:gridCol>
                <a:gridCol w="1352861">
                  <a:extLst>
                    <a:ext uri="{9D8B030D-6E8A-4147-A177-3AD203B41FA5}">
                      <a16:colId xmlns:a16="http://schemas.microsoft.com/office/drawing/2014/main" val="4198378051"/>
                    </a:ext>
                  </a:extLst>
                </a:gridCol>
              </a:tblGrid>
              <a:tr h="250123">
                <a:tc gridSpan="2">
                  <a:txBody>
                    <a:bodyPr/>
                    <a:lstStyle/>
                    <a:p>
                      <a:pPr algn="ctr">
                        <a:lnSpc>
                          <a:spcPct val="150000"/>
                        </a:lnSpc>
                        <a:tabLst>
                          <a:tab pos="457200" algn="l"/>
                        </a:tabLst>
                      </a:pPr>
                      <a:r>
                        <a:rPr lang="en-US" sz="1200">
                          <a:effectLst/>
                        </a:rPr>
                        <a:t>DESIGN</a:t>
                      </a:r>
                      <a:endParaRPr lang="en-IN"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IN"/>
                    </a:p>
                  </a:txBody>
                  <a:tcPr/>
                </a:tc>
                <a:extLst>
                  <a:ext uri="{0D108BD9-81ED-4DB2-BD59-A6C34878D82A}">
                    <a16:rowId xmlns:a16="http://schemas.microsoft.com/office/drawing/2014/main" val="3274512359"/>
                  </a:ext>
                </a:extLst>
              </a:tr>
              <a:tr h="250123">
                <a:tc>
                  <a:txBody>
                    <a:bodyPr/>
                    <a:lstStyle/>
                    <a:p>
                      <a:pPr algn="ctr">
                        <a:lnSpc>
                          <a:spcPct val="150000"/>
                        </a:lnSpc>
                        <a:tabLst>
                          <a:tab pos="457200" algn="l"/>
                        </a:tabLst>
                      </a:pPr>
                      <a:r>
                        <a:rPr lang="en-US" sz="1200" dirty="0">
                          <a:effectLst/>
                        </a:rPr>
                        <a:t>004</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tabLst>
                          <a:tab pos="457200" algn="l"/>
                        </a:tabLst>
                      </a:pPr>
                      <a:r>
                        <a:rPr lang="en-US" sz="1200" dirty="0">
                          <a:effectLst/>
                        </a:rPr>
                        <a:t>16 DAYS</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64405485"/>
                  </a:ext>
                </a:extLst>
              </a:tr>
              <a:tr h="250123">
                <a:tc>
                  <a:txBody>
                    <a:bodyPr/>
                    <a:lstStyle/>
                    <a:p>
                      <a:pPr algn="ctr">
                        <a:lnSpc>
                          <a:spcPct val="150000"/>
                        </a:lnSpc>
                        <a:tabLst>
                          <a:tab pos="457200" algn="l"/>
                        </a:tabLst>
                      </a:pPr>
                      <a:r>
                        <a:rPr lang="en-US" sz="1200" dirty="0">
                          <a:effectLst/>
                        </a:rPr>
                        <a:t>23 AUG 2024</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tabLst>
                          <a:tab pos="457200" algn="l"/>
                        </a:tabLst>
                      </a:pPr>
                      <a:r>
                        <a:rPr lang="en-US" sz="1200" dirty="0">
                          <a:effectLst/>
                        </a:rPr>
                        <a:t>Est. 9 SEP 2024</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30965635"/>
                  </a:ext>
                </a:extLst>
              </a:tr>
            </a:tbl>
          </a:graphicData>
        </a:graphic>
      </p:graphicFrame>
      <p:graphicFrame>
        <p:nvGraphicFramePr>
          <p:cNvPr id="26" name="Table 25">
            <a:extLst>
              <a:ext uri="{FF2B5EF4-FFF2-40B4-BE49-F238E27FC236}">
                <a16:creationId xmlns:a16="http://schemas.microsoft.com/office/drawing/2014/main" id="{EDAF4D4C-9DD7-440D-E941-9070D83B224B}"/>
              </a:ext>
            </a:extLst>
          </p:cNvPr>
          <p:cNvGraphicFramePr>
            <a:graphicFrameLocks noGrp="1"/>
          </p:cNvGraphicFramePr>
          <p:nvPr>
            <p:extLst>
              <p:ext uri="{D42A27DB-BD31-4B8C-83A1-F6EECF244321}">
                <p14:modId xmlns:p14="http://schemas.microsoft.com/office/powerpoint/2010/main" val="3132288197"/>
              </p:ext>
            </p:extLst>
          </p:nvPr>
        </p:nvGraphicFramePr>
        <p:xfrm>
          <a:off x="2193812" y="4129633"/>
          <a:ext cx="2632411" cy="843890"/>
        </p:xfrm>
        <a:graphic>
          <a:graphicData uri="http://schemas.openxmlformats.org/drawingml/2006/table">
            <a:tbl>
              <a:tblPr>
                <a:tableStyleId>{8A107856-5554-42FB-B03E-39F5DBC370BA}</a:tableStyleId>
              </a:tblPr>
              <a:tblGrid>
                <a:gridCol w="1315937">
                  <a:extLst>
                    <a:ext uri="{9D8B030D-6E8A-4147-A177-3AD203B41FA5}">
                      <a16:colId xmlns:a16="http://schemas.microsoft.com/office/drawing/2014/main" val="1505961409"/>
                    </a:ext>
                  </a:extLst>
                </a:gridCol>
                <a:gridCol w="1316474">
                  <a:extLst>
                    <a:ext uri="{9D8B030D-6E8A-4147-A177-3AD203B41FA5}">
                      <a16:colId xmlns:a16="http://schemas.microsoft.com/office/drawing/2014/main" val="1831236356"/>
                    </a:ext>
                  </a:extLst>
                </a:gridCol>
              </a:tblGrid>
              <a:tr h="253450">
                <a:tc gridSpan="2">
                  <a:txBody>
                    <a:bodyPr/>
                    <a:lstStyle/>
                    <a:p>
                      <a:pPr algn="ctr">
                        <a:lnSpc>
                          <a:spcPct val="150000"/>
                        </a:lnSpc>
                        <a:tabLst>
                          <a:tab pos="457200" algn="l"/>
                        </a:tabLst>
                      </a:pPr>
                      <a:r>
                        <a:rPr lang="en-US" sz="1200" dirty="0">
                          <a:effectLst/>
                        </a:rPr>
                        <a:t>CODING and IMPLEMENTATION</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IN"/>
                    </a:p>
                  </a:txBody>
                  <a:tcPr/>
                </a:tc>
                <a:extLst>
                  <a:ext uri="{0D108BD9-81ED-4DB2-BD59-A6C34878D82A}">
                    <a16:rowId xmlns:a16="http://schemas.microsoft.com/office/drawing/2014/main" val="2820755256"/>
                  </a:ext>
                </a:extLst>
              </a:tr>
              <a:tr h="300146">
                <a:tc>
                  <a:txBody>
                    <a:bodyPr/>
                    <a:lstStyle/>
                    <a:p>
                      <a:pPr algn="ctr">
                        <a:lnSpc>
                          <a:spcPct val="150000"/>
                        </a:lnSpc>
                        <a:tabLst>
                          <a:tab pos="457200" algn="l"/>
                        </a:tabLst>
                      </a:pPr>
                      <a:r>
                        <a:rPr lang="en-US" sz="1200">
                          <a:effectLst/>
                        </a:rPr>
                        <a:t>005</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tabLst>
                          <a:tab pos="457200" algn="l"/>
                        </a:tabLst>
                      </a:pPr>
                      <a:r>
                        <a:rPr lang="en-US" sz="1200">
                          <a:effectLst/>
                        </a:rPr>
                        <a:t>30 DAYS</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78042416"/>
                  </a:ext>
                </a:extLst>
              </a:tr>
              <a:tr h="290294">
                <a:tc>
                  <a:txBody>
                    <a:bodyPr/>
                    <a:lstStyle/>
                    <a:p>
                      <a:pPr algn="ctr">
                        <a:lnSpc>
                          <a:spcPct val="150000"/>
                        </a:lnSpc>
                        <a:tabLst>
                          <a:tab pos="457200" algn="l"/>
                        </a:tabLst>
                      </a:pPr>
                      <a:r>
                        <a:rPr lang="en-US" sz="1200" dirty="0">
                          <a:effectLst/>
                        </a:rPr>
                        <a:t>10 SEP 2024</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tabLst>
                          <a:tab pos="457200" algn="l"/>
                        </a:tabLst>
                      </a:pPr>
                      <a:r>
                        <a:rPr lang="en-US" sz="1200" dirty="0">
                          <a:effectLst/>
                        </a:rPr>
                        <a:t>Est. 10 OCT 2024</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58922662"/>
                  </a:ext>
                </a:extLst>
              </a:tr>
            </a:tbl>
          </a:graphicData>
        </a:graphic>
      </p:graphicFrame>
      <p:graphicFrame>
        <p:nvGraphicFramePr>
          <p:cNvPr id="27" name="Table 26">
            <a:extLst>
              <a:ext uri="{FF2B5EF4-FFF2-40B4-BE49-F238E27FC236}">
                <a16:creationId xmlns:a16="http://schemas.microsoft.com/office/drawing/2014/main" id="{A44BE2E1-1401-79BA-4240-C9F254D4851C}"/>
              </a:ext>
            </a:extLst>
          </p:cNvPr>
          <p:cNvGraphicFramePr>
            <a:graphicFrameLocks noGrp="1"/>
          </p:cNvGraphicFramePr>
          <p:nvPr>
            <p:extLst>
              <p:ext uri="{D42A27DB-BD31-4B8C-83A1-F6EECF244321}">
                <p14:modId xmlns:p14="http://schemas.microsoft.com/office/powerpoint/2010/main" val="767067836"/>
              </p:ext>
            </p:extLst>
          </p:nvPr>
        </p:nvGraphicFramePr>
        <p:xfrm>
          <a:off x="6119216" y="4208727"/>
          <a:ext cx="2632411" cy="774186"/>
        </p:xfrm>
        <a:graphic>
          <a:graphicData uri="http://schemas.openxmlformats.org/drawingml/2006/table">
            <a:tbl>
              <a:tblPr>
                <a:tableStyleId>{8A107856-5554-42FB-B03E-39F5DBC370BA}</a:tableStyleId>
              </a:tblPr>
              <a:tblGrid>
                <a:gridCol w="1279561">
                  <a:extLst>
                    <a:ext uri="{9D8B030D-6E8A-4147-A177-3AD203B41FA5}">
                      <a16:colId xmlns:a16="http://schemas.microsoft.com/office/drawing/2014/main" val="3071103628"/>
                    </a:ext>
                  </a:extLst>
                </a:gridCol>
                <a:gridCol w="1352850">
                  <a:extLst>
                    <a:ext uri="{9D8B030D-6E8A-4147-A177-3AD203B41FA5}">
                      <a16:colId xmlns:a16="http://schemas.microsoft.com/office/drawing/2014/main" val="1403742378"/>
                    </a:ext>
                  </a:extLst>
                </a:gridCol>
              </a:tblGrid>
              <a:tr h="221230">
                <a:tc gridSpan="2">
                  <a:txBody>
                    <a:bodyPr/>
                    <a:lstStyle/>
                    <a:p>
                      <a:pPr algn="ctr">
                        <a:lnSpc>
                          <a:spcPct val="150000"/>
                        </a:lnSpc>
                        <a:tabLst>
                          <a:tab pos="457200" algn="l"/>
                        </a:tabLst>
                      </a:pPr>
                      <a:r>
                        <a:rPr lang="en-US" sz="1200">
                          <a:effectLst/>
                        </a:rPr>
                        <a:t>TESTING</a:t>
                      </a:r>
                      <a:endParaRPr lang="en-IN"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IN"/>
                    </a:p>
                  </a:txBody>
                  <a:tcPr/>
                </a:tc>
                <a:extLst>
                  <a:ext uri="{0D108BD9-81ED-4DB2-BD59-A6C34878D82A}">
                    <a16:rowId xmlns:a16="http://schemas.microsoft.com/office/drawing/2014/main" val="3170432138"/>
                  </a:ext>
                </a:extLst>
              </a:tr>
              <a:tr h="268869">
                <a:tc>
                  <a:txBody>
                    <a:bodyPr/>
                    <a:lstStyle/>
                    <a:p>
                      <a:pPr algn="ctr">
                        <a:lnSpc>
                          <a:spcPct val="150000"/>
                        </a:lnSpc>
                        <a:tabLst>
                          <a:tab pos="457200" algn="l"/>
                        </a:tabLst>
                      </a:pPr>
                      <a:r>
                        <a:rPr lang="en-US" sz="1200">
                          <a:effectLst/>
                        </a:rPr>
                        <a:t>006</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tabLst>
                          <a:tab pos="457200" algn="l"/>
                        </a:tabLst>
                      </a:pPr>
                      <a:r>
                        <a:rPr lang="en-US" sz="1200" dirty="0">
                          <a:effectLst/>
                        </a:rPr>
                        <a:t>17 DAYS</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89707442"/>
                  </a:ext>
                </a:extLst>
              </a:tr>
              <a:tr h="260270">
                <a:tc>
                  <a:txBody>
                    <a:bodyPr/>
                    <a:lstStyle/>
                    <a:p>
                      <a:pPr algn="ctr">
                        <a:lnSpc>
                          <a:spcPct val="150000"/>
                        </a:lnSpc>
                        <a:tabLst>
                          <a:tab pos="457200" algn="l"/>
                        </a:tabLst>
                      </a:pPr>
                      <a:r>
                        <a:rPr lang="en-US" sz="1200" dirty="0">
                          <a:effectLst/>
                        </a:rPr>
                        <a:t>11 OCT 2024</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tabLst>
                          <a:tab pos="457200" algn="l"/>
                        </a:tabLst>
                      </a:pPr>
                      <a:r>
                        <a:rPr lang="en-US" sz="1200" dirty="0">
                          <a:effectLst/>
                        </a:rPr>
                        <a:t>Est. 28 OCT 2024</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55858036"/>
                  </a:ext>
                </a:extLst>
              </a:tr>
            </a:tbl>
          </a:graphicData>
        </a:graphic>
      </p:graphicFrame>
      <p:graphicFrame>
        <p:nvGraphicFramePr>
          <p:cNvPr id="28" name="Table 27">
            <a:extLst>
              <a:ext uri="{FF2B5EF4-FFF2-40B4-BE49-F238E27FC236}">
                <a16:creationId xmlns:a16="http://schemas.microsoft.com/office/drawing/2014/main" id="{2AD94FBB-B936-75AA-081A-F69B51C2FC13}"/>
              </a:ext>
            </a:extLst>
          </p:cNvPr>
          <p:cNvGraphicFramePr>
            <a:graphicFrameLocks noGrp="1"/>
          </p:cNvGraphicFramePr>
          <p:nvPr>
            <p:extLst>
              <p:ext uri="{D42A27DB-BD31-4B8C-83A1-F6EECF244321}">
                <p14:modId xmlns:p14="http://schemas.microsoft.com/office/powerpoint/2010/main" val="1631542639"/>
              </p:ext>
            </p:extLst>
          </p:nvPr>
        </p:nvGraphicFramePr>
        <p:xfrm>
          <a:off x="6142432" y="5497915"/>
          <a:ext cx="2632412" cy="767212"/>
        </p:xfrm>
        <a:graphic>
          <a:graphicData uri="http://schemas.openxmlformats.org/drawingml/2006/table">
            <a:tbl>
              <a:tblPr>
                <a:tableStyleId>{8A107856-5554-42FB-B03E-39F5DBC370BA}</a:tableStyleId>
              </a:tblPr>
              <a:tblGrid>
                <a:gridCol w="1315936">
                  <a:extLst>
                    <a:ext uri="{9D8B030D-6E8A-4147-A177-3AD203B41FA5}">
                      <a16:colId xmlns:a16="http://schemas.microsoft.com/office/drawing/2014/main" val="3773296371"/>
                    </a:ext>
                  </a:extLst>
                </a:gridCol>
                <a:gridCol w="1316476">
                  <a:extLst>
                    <a:ext uri="{9D8B030D-6E8A-4147-A177-3AD203B41FA5}">
                      <a16:colId xmlns:a16="http://schemas.microsoft.com/office/drawing/2014/main" val="783500556"/>
                    </a:ext>
                  </a:extLst>
                </a:gridCol>
              </a:tblGrid>
              <a:tr h="228204">
                <a:tc gridSpan="2">
                  <a:txBody>
                    <a:bodyPr/>
                    <a:lstStyle/>
                    <a:p>
                      <a:pPr algn="ctr">
                        <a:lnSpc>
                          <a:spcPct val="150000"/>
                        </a:lnSpc>
                        <a:tabLst>
                          <a:tab pos="457200" algn="l"/>
                        </a:tabLst>
                      </a:pPr>
                      <a:r>
                        <a:rPr lang="en-US" sz="1200">
                          <a:effectLst/>
                        </a:rPr>
                        <a:t>REPORT PUBLISH</a:t>
                      </a:r>
                      <a:endParaRPr lang="en-IN"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IN"/>
                    </a:p>
                  </a:txBody>
                  <a:tcPr/>
                </a:tc>
                <a:extLst>
                  <a:ext uri="{0D108BD9-81ED-4DB2-BD59-A6C34878D82A}">
                    <a16:rowId xmlns:a16="http://schemas.microsoft.com/office/drawing/2014/main" val="3892266262"/>
                  </a:ext>
                </a:extLst>
              </a:tr>
              <a:tr h="265518">
                <a:tc>
                  <a:txBody>
                    <a:bodyPr/>
                    <a:lstStyle/>
                    <a:p>
                      <a:pPr algn="ctr">
                        <a:lnSpc>
                          <a:spcPct val="150000"/>
                        </a:lnSpc>
                        <a:tabLst>
                          <a:tab pos="457200" algn="l"/>
                        </a:tabLst>
                      </a:pPr>
                      <a:r>
                        <a:rPr lang="en-US" sz="1200">
                          <a:effectLst/>
                        </a:rPr>
                        <a:t>008</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tabLst>
                          <a:tab pos="457200" algn="l"/>
                        </a:tabLst>
                      </a:pPr>
                      <a:r>
                        <a:rPr lang="en-US" sz="1200" dirty="0">
                          <a:effectLst/>
                        </a:rPr>
                        <a:t>15 DAYS</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85544955"/>
                  </a:ext>
                </a:extLst>
              </a:tr>
              <a:tr h="256647">
                <a:tc>
                  <a:txBody>
                    <a:bodyPr/>
                    <a:lstStyle/>
                    <a:p>
                      <a:pPr algn="ctr">
                        <a:lnSpc>
                          <a:spcPct val="150000"/>
                        </a:lnSpc>
                        <a:tabLst>
                          <a:tab pos="457200" algn="l"/>
                        </a:tabLst>
                      </a:pPr>
                      <a:r>
                        <a:rPr lang="en-US" sz="1200" dirty="0">
                          <a:effectLst/>
                        </a:rPr>
                        <a:t>07 NOV 2024</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tabLst>
                          <a:tab pos="457200" algn="l"/>
                        </a:tabLst>
                      </a:pPr>
                      <a:r>
                        <a:rPr lang="en-US" sz="1200" dirty="0">
                          <a:effectLst/>
                        </a:rPr>
                        <a:t>Est. 22 NOV 2024</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03054936"/>
                  </a:ext>
                </a:extLst>
              </a:tr>
            </a:tbl>
          </a:graphicData>
        </a:graphic>
      </p:graphicFrame>
      <p:graphicFrame>
        <p:nvGraphicFramePr>
          <p:cNvPr id="29" name="Table 28">
            <a:extLst>
              <a:ext uri="{FF2B5EF4-FFF2-40B4-BE49-F238E27FC236}">
                <a16:creationId xmlns:a16="http://schemas.microsoft.com/office/drawing/2014/main" id="{9C863B0A-F646-A91E-6EB1-3DD522B7D040}"/>
              </a:ext>
            </a:extLst>
          </p:cNvPr>
          <p:cNvGraphicFramePr>
            <a:graphicFrameLocks noGrp="1"/>
          </p:cNvGraphicFramePr>
          <p:nvPr>
            <p:extLst>
              <p:ext uri="{D42A27DB-BD31-4B8C-83A1-F6EECF244321}">
                <p14:modId xmlns:p14="http://schemas.microsoft.com/office/powerpoint/2010/main" val="32271025"/>
              </p:ext>
            </p:extLst>
          </p:nvPr>
        </p:nvGraphicFramePr>
        <p:xfrm>
          <a:off x="2205576" y="5480844"/>
          <a:ext cx="2632412" cy="778380"/>
        </p:xfrm>
        <a:graphic>
          <a:graphicData uri="http://schemas.openxmlformats.org/drawingml/2006/table">
            <a:tbl>
              <a:tblPr>
                <a:tableStyleId>{8A107856-5554-42FB-B03E-39F5DBC370BA}</a:tableStyleId>
              </a:tblPr>
              <a:tblGrid>
                <a:gridCol w="1279467">
                  <a:extLst>
                    <a:ext uri="{9D8B030D-6E8A-4147-A177-3AD203B41FA5}">
                      <a16:colId xmlns:a16="http://schemas.microsoft.com/office/drawing/2014/main" val="1299788258"/>
                    </a:ext>
                  </a:extLst>
                </a:gridCol>
                <a:gridCol w="1352945">
                  <a:extLst>
                    <a:ext uri="{9D8B030D-6E8A-4147-A177-3AD203B41FA5}">
                      <a16:colId xmlns:a16="http://schemas.microsoft.com/office/drawing/2014/main" val="500021039"/>
                    </a:ext>
                  </a:extLst>
                </a:gridCol>
              </a:tblGrid>
              <a:tr h="233879">
                <a:tc gridSpan="2">
                  <a:txBody>
                    <a:bodyPr/>
                    <a:lstStyle/>
                    <a:p>
                      <a:pPr algn="ctr">
                        <a:lnSpc>
                          <a:spcPct val="150000"/>
                        </a:lnSpc>
                        <a:tabLst>
                          <a:tab pos="457200" algn="l"/>
                        </a:tabLst>
                      </a:pPr>
                      <a:r>
                        <a:rPr lang="en-US" sz="1200" dirty="0">
                          <a:effectLst/>
                        </a:rPr>
                        <a:t>DEBUGGING</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IN"/>
                    </a:p>
                  </a:txBody>
                  <a:tcPr/>
                </a:tc>
                <a:extLst>
                  <a:ext uri="{0D108BD9-81ED-4DB2-BD59-A6C34878D82A}">
                    <a16:rowId xmlns:a16="http://schemas.microsoft.com/office/drawing/2014/main" val="1652435901"/>
                  </a:ext>
                </a:extLst>
              </a:tr>
              <a:tr h="270909">
                <a:tc>
                  <a:txBody>
                    <a:bodyPr/>
                    <a:lstStyle/>
                    <a:p>
                      <a:pPr algn="ctr">
                        <a:lnSpc>
                          <a:spcPct val="150000"/>
                        </a:lnSpc>
                        <a:tabLst>
                          <a:tab pos="457200" algn="l"/>
                        </a:tabLst>
                      </a:pPr>
                      <a:r>
                        <a:rPr lang="en-US" sz="1200" dirty="0">
                          <a:effectLst/>
                        </a:rPr>
                        <a:t>007</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tabLst>
                          <a:tab pos="457200" algn="l"/>
                        </a:tabLst>
                      </a:pPr>
                      <a:r>
                        <a:rPr lang="en-US" sz="1200" dirty="0">
                          <a:effectLst/>
                        </a:rPr>
                        <a:t>9 DAYS</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20790626"/>
                  </a:ext>
                </a:extLst>
              </a:tr>
              <a:tr h="262424">
                <a:tc>
                  <a:txBody>
                    <a:bodyPr/>
                    <a:lstStyle/>
                    <a:p>
                      <a:pPr algn="ctr">
                        <a:lnSpc>
                          <a:spcPct val="150000"/>
                        </a:lnSpc>
                        <a:tabLst>
                          <a:tab pos="457200" algn="l"/>
                        </a:tabLst>
                      </a:pPr>
                      <a:r>
                        <a:rPr lang="en-US" sz="1200" dirty="0">
                          <a:effectLst/>
                        </a:rPr>
                        <a:t>28 OCT 2024</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tabLst>
                          <a:tab pos="457200" algn="l"/>
                        </a:tabLst>
                      </a:pPr>
                      <a:r>
                        <a:rPr lang="en-US" sz="1200" dirty="0">
                          <a:effectLst/>
                        </a:rPr>
                        <a:t>Est. 06 NOV 2024</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96226090"/>
                  </a:ext>
                </a:extLst>
              </a:tr>
            </a:tbl>
          </a:graphicData>
        </a:graphic>
      </p:graphicFrame>
      <p:cxnSp>
        <p:nvCxnSpPr>
          <p:cNvPr id="30" name="Straight Arrow Connector 29">
            <a:extLst>
              <a:ext uri="{FF2B5EF4-FFF2-40B4-BE49-F238E27FC236}">
                <a16:creationId xmlns:a16="http://schemas.microsoft.com/office/drawing/2014/main" id="{9E32670D-5B7A-71DE-DCEE-D142DA13F9F5}"/>
              </a:ext>
            </a:extLst>
          </p:cNvPr>
          <p:cNvCxnSpPr>
            <a:endCxn id="23" idx="1"/>
          </p:cNvCxnSpPr>
          <p:nvPr/>
        </p:nvCxnSpPr>
        <p:spPr>
          <a:xfrm>
            <a:off x="4826223" y="1903343"/>
            <a:ext cx="1292993" cy="100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Connector: Elbow 30">
            <a:extLst>
              <a:ext uri="{FF2B5EF4-FFF2-40B4-BE49-F238E27FC236}">
                <a16:creationId xmlns:a16="http://schemas.microsoft.com/office/drawing/2014/main" id="{FEA91541-96EF-3364-1C3F-185E8B70F6E5}"/>
              </a:ext>
            </a:extLst>
          </p:cNvPr>
          <p:cNvCxnSpPr>
            <a:cxnSpLocks/>
          </p:cNvCxnSpPr>
          <p:nvPr/>
        </p:nvCxnSpPr>
        <p:spPr>
          <a:xfrm rot="10800000" flipV="1">
            <a:off x="3510019" y="2335328"/>
            <a:ext cx="3901877" cy="278308"/>
          </a:xfrm>
          <a:prstGeom prst="bentConnector3">
            <a:avLst>
              <a:gd name="adj1" fmla="val -8"/>
            </a:avLst>
          </a:prstGeom>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84CDDA7E-144D-AD3E-0466-CA6221F5CC1C}"/>
              </a:ext>
            </a:extLst>
          </p:cNvPr>
          <p:cNvCxnSpPr>
            <a:cxnSpLocks/>
            <a:endCxn id="24" idx="0"/>
          </p:cNvCxnSpPr>
          <p:nvPr/>
        </p:nvCxnSpPr>
        <p:spPr>
          <a:xfrm>
            <a:off x="3510018" y="2613636"/>
            <a:ext cx="0" cy="2173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Connector: Elbow 32">
            <a:extLst>
              <a:ext uri="{FF2B5EF4-FFF2-40B4-BE49-F238E27FC236}">
                <a16:creationId xmlns:a16="http://schemas.microsoft.com/office/drawing/2014/main" id="{37839A19-F819-8E45-DC88-14333216E2B1}"/>
              </a:ext>
            </a:extLst>
          </p:cNvPr>
          <p:cNvCxnSpPr>
            <a:cxnSpLocks/>
          </p:cNvCxnSpPr>
          <p:nvPr/>
        </p:nvCxnSpPr>
        <p:spPr>
          <a:xfrm rot="10800000" flipV="1">
            <a:off x="3510019" y="3599450"/>
            <a:ext cx="3901877" cy="278308"/>
          </a:xfrm>
          <a:prstGeom prst="bentConnector3">
            <a:avLst>
              <a:gd name="adj1" fmla="val -8"/>
            </a:avLst>
          </a:prstGeom>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5544DB6B-EC5D-AD97-6741-43202894B0B1}"/>
              </a:ext>
            </a:extLst>
          </p:cNvPr>
          <p:cNvCxnSpPr>
            <a:endCxn id="26" idx="0"/>
          </p:cNvCxnSpPr>
          <p:nvPr/>
        </p:nvCxnSpPr>
        <p:spPr>
          <a:xfrm flipH="1">
            <a:off x="3510017" y="3877759"/>
            <a:ext cx="11765" cy="2518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F01C3A09-3861-3D35-EB06-9A6BBAB7D687}"/>
              </a:ext>
            </a:extLst>
          </p:cNvPr>
          <p:cNvCxnSpPr>
            <a:endCxn id="25" idx="1"/>
          </p:cNvCxnSpPr>
          <p:nvPr/>
        </p:nvCxnSpPr>
        <p:spPr>
          <a:xfrm>
            <a:off x="4826223" y="3213748"/>
            <a:ext cx="1292993" cy="76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Connector: Elbow 35">
            <a:extLst>
              <a:ext uri="{FF2B5EF4-FFF2-40B4-BE49-F238E27FC236}">
                <a16:creationId xmlns:a16="http://schemas.microsoft.com/office/drawing/2014/main" id="{10FECA3E-B744-C1B2-B0BB-DFFAC9E38CBD}"/>
              </a:ext>
            </a:extLst>
          </p:cNvPr>
          <p:cNvCxnSpPr>
            <a:cxnSpLocks/>
          </p:cNvCxnSpPr>
          <p:nvPr/>
        </p:nvCxnSpPr>
        <p:spPr>
          <a:xfrm rot="10800000" flipV="1">
            <a:off x="3510019" y="4965719"/>
            <a:ext cx="3901877" cy="278308"/>
          </a:xfrm>
          <a:prstGeom prst="bentConnector3">
            <a:avLst>
              <a:gd name="adj1" fmla="val -8"/>
            </a:avLst>
          </a:prstGeom>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EB75859D-E18D-B503-E82C-F5266070B68C}"/>
              </a:ext>
            </a:extLst>
          </p:cNvPr>
          <p:cNvCxnSpPr>
            <a:cxnSpLocks/>
            <a:endCxn id="29" idx="0"/>
          </p:cNvCxnSpPr>
          <p:nvPr/>
        </p:nvCxnSpPr>
        <p:spPr>
          <a:xfrm>
            <a:off x="3521782" y="5244028"/>
            <a:ext cx="0" cy="2368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5C7864EB-9E29-BD2A-781A-92C35D1277A6}"/>
              </a:ext>
            </a:extLst>
          </p:cNvPr>
          <p:cNvCxnSpPr/>
          <p:nvPr/>
        </p:nvCxnSpPr>
        <p:spPr>
          <a:xfrm>
            <a:off x="4826224" y="4583417"/>
            <a:ext cx="1292993" cy="76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36A31115-F31B-2F50-8AFD-A01759778297}"/>
              </a:ext>
            </a:extLst>
          </p:cNvPr>
          <p:cNvCxnSpPr/>
          <p:nvPr/>
        </p:nvCxnSpPr>
        <p:spPr>
          <a:xfrm>
            <a:off x="4849439" y="5881521"/>
            <a:ext cx="1292993" cy="76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13471720"/>
      </p:ext>
    </p:extLst>
  </p:cSld>
  <p:clrMapOvr>
    <a:masterClrMapping/>
  </p:clrMapOvr>
  <mc:AlternateContent xmlns:mc="http://schemas.openxmlformats.org/markup-compatibility/2006" xmlns:p14="http://schemas.microsoft.com/office/powerpoint/2010/main">
    <mc:Choice Requires="p14">
      <p:transition spd="slow" p14:dur="2000">
        <p:checker/>
      </p:transition>
    </mc:Choice>
    <mc:Fallback xmlns="">
      <p:transition spd="slow">
        <p:checker/>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14538</TotalTime>
  <Words>880</Words>
  <Application>Microsoft Office PowerPoint</Application>
  <PresentationFormat>Widescreen</PresentationFormat>
  <Paragraphs>159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Mohd Fahad Khan</cp:lastModifiedBy>
  <cp:revision>609</cp:revision>
  <dcterms:created xsi:type="dcterms:W3CDTF">2021-05-06T09:42:21Z</dcterms:created>
  <dcterms:modified xsi:type="dcterms:W3CDTF">2024-08-21T20:06:23Z</dcterms:modified>
</cp:coreProperties>
</file>