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93" r:id="rId2"/>
    <p:sldId id="283" r:id="rId3"/>
    <p:sldId id="256" r:id="rId4"/>
    <p:sldId id="257" r:id="rId5"/>
    <p:sldId id="263" r:id="rId6"/>
    <p:sldId id="269" r:id="rId7"/>
    <p:sldId id="270" r:id="rId8"/>
    <p:sldId id="271" r:id="rId9"/>
    <p:sldId id="272" r:id="rId10"/>
    <p:sldId id="273" r:id="rId11"/>
    <p:sldId id="274" r:id="rId12"/>
    <p:sldId id="280" r:id="rId13"/>
    <p:sldId id="278" r:id="rId14"/>
    <p:sldId id="279" r:id="rId15"/>
    <p:sldId id="275" r:id="rId16"/>
    <p:sldId id="284" r:id="rId17"/>
    <p:sldId id="285" r:id="rId18"/>
    <p:sldId id="286" r:id="rId19"/>
    <p:sldId id="287" r:id="rId20"/>
    <p:sldId id="290" r:id="rId21"/>
    <p:sldId id="288" r:id="rId22"/>
    <p:sldId id="289" r:id="rId23"/>
    <p:sldId id="261" r:id="rId24"/>
    <p:sldId id="262" r:id="rId25"/>
    <p:sldId id="292" r:id="rId26"/>
    <p:sldId id="291" r:id="rId27"/>
    <p:sldId id="276" r:id="rId28"/>
    <p:sldId id="282" r:id="rId29"/>
    <p:sldId id="259" r:id="rId30"/>
    <p:sldId id="258" r:id="rId31"/>
    <p:sldId id="281" r:id="rId32"/>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99CC"/>
    <a:srgbClr val="FF6699"/>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1" d="100"/>
          <a:sy n="81" d="100"/>
        </p:scale>
        <p:origin x="8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4B96412-A38B-4393-80BA-9BF6C5B078FF}" type="datetimeFigureOut">
              <a:rPr lang="ar-SA" smtClean="0"/>
              <a:pPr/>
              <a:t>15/12/1444</a:t>
            </a:fld>
            <a:endParaRPr lang="ar-SA"/>
          </a:p>
        </p:txBody>
      </p:sp>
      <p:sp>
        <p:nvSpPr>
          <p:cNvPr id="16" name="Slide Number Placeholder 15"/>
          <p:cNvSpPr>
            <a:spLocks noGrp="1"/>
          </p:cNvSpPr>
          <p:nvPr>
            <p:ph type="sldNum" sz="quarter" idx="11"/>
          </p:nvPr>
        </p:nvSpPr>
        <p:spPr/>
        <p:txBody>
          <a:bodyPr/>
          <a:lstStyle/>
          <a:p>
            <a:fld id="{805BA667-A250-4B89-87DA-352A96AC7BEE}" type="slidenum">
              <a:rPr lang="ar-SA" smtClean="0"/>
              <a:pPr/>
              <a:t>‹#›</a:t>
            </a:fld>
            <a:endParaRPr lang="ar-SA"/>
          </a:p>
        </p:txBody>
      </p:sp>
      <p:sp>
        <p:nvSpPr>
          <p:cNvPr id="17" name="Footer Placeholder 16"/>
          <p:cNvSpPr>
            <a:spLocks noGrp="1"/>
          </p:cNvSpPr>
          <p:nvPr>
            <p:ph type="ftr" sz="quarter" idx="12"/>
          </p:nvPr>
        </p:nvSpPr>
        <p:spPr/>
        <p:txBody>
          <a:bodyPr/>
          <a:lstStyle/>
          <a:p>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B96412-A38B-4393-80BA-9BF6C5B078FF}" type="datetimeFigureOut">
              <a:rPr lang="ar-SA" smtClean="0"/>
              <a:pPr/>
              <a:t>15/12/1444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805BA667-A250-4B89-87DA-352A96AC7BEE}"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B96412-A38B-4393-80BA-9BF6C5B078FF}" type="datetimeFigureOut">
              <a:rPr lang="ar-SA" smtClean="0"/>
              <a:pPr/>
              <a:t>15/12/1444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805BA667-A250-4B89-87DA-352A96AC7BEE}"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94B96412-A38B-4393-80BA-9BF6C5B078FF}" type="datetimeFigureOut">
              <a:rPr lang="ar-SA" smtClean="0"/>
              <a:pPr/>
              <a:t>15/12/1444</a:t>
            </a:fld>
            <a:endParaRPr lang="ar-SA"/>
          </a:p>
        </p:txBody>
      </p:sp>
      <p:sp>
        <p:nvSpPr>
          <p:cNvPr id="15" name="Slide Number Placeholder 14"/>
          <p:cNvSpPr>
            <a:spLocks noGrp="1"/>
          </p:cNvSpPr>
          <p:nvPr>
            <p:ph type="sldNum" sz="quarter" idx="15"/>
          </p:nvPr>
        </p:nvSpPr>
        <p:spPr/>
        <p:txBody>
          <a:bodyPr/>
          <a:lstStyle>
            <a:lvl1pPr algn="ctr">
              <a:defRPr/>
            </a:lvl1pPr>
          </a:lstStyle>
          <a:p>
            <a:fld id="{805BA667-A250-4B89-87DA-352A96AC7BEE}" type="slidenum">
              <a:rPr lang="ar-SA" smtClean="0"/>
              <a:pPr/>
              <a:t>‹#›</a:t>
            </a:fld>
            <a:endParaRPr lang="ar-SA"/>
          </a:p>
        </p:txBody>
      </p:sp>
      <p:sp>
        <p:nvSpPr>
          <p:cNvPr id="16" name="Footer Placeholder 15"/>
          <p:cNvSpPr>
            <a:spLocks noGrp="1"/>
          </p:cNvSpPr>
          <p:nvPr>
            <p:ph type="ftr" sz="quarter" idx="16"/>
          </p:nvPr>
        </p:nvSpPr>
        <p:spPr/>
        <p:txBody>
          <a:bodyPr/>
          <a:lstStyle/>
          <a:p>
            <a:endParaRPr lang="ar-SA"/>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B96412-A38B-4393-80BA-9BF6C5B078FF}" type="datetimeFigureOut">
              <a:rPr lang="ar-SA" smtClean="0"/>
              <a:pPr/>
              <a:t>15/12/1444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805BA667-A250-4B89-87DA-352A96AC7BEE}" type="slidenum">
              <a:rPr lang="ar-SA" smtClean="0"/>
              <a:pPr/>
              <a:t>‹#›</a:t>
            </a:fld>
            <a:endParaRPr lang="ar-SA"/>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4B96412-A38B-4393-80BA-9BF6C5B078FF}" type="datetimeFigureOut">
              <a:rPr lang="ar-SA" smtClean="0"/>
              <a:pPr/>
              <a:t>15/12/1444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805BA667-A250-4B89-87DA-352A96AC7BEE}" type="slidenum">
              <a:rPr lang="ar-SA" smtClean="0"/>
              <a:pPr/>
              <a:t>‹#›</a:t>
            </a:fld>
            <a:endParaRPr lang="ar-SA"/>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05BA667-A250-4B89-87DA-352A96AC7BEE}" type="slidenum">
              <a:rPr lang="ar-SA" smtClean="0"/>
              <a:pPr/>
              <a:t>‹#›</a:t>
            </a:fld>
            <a:endParaRPr lang="ar-SA"/>
          </a:p>
        </p:txBody>
      </p:sp>
      <p:sp>
        <p:nvSpPr>
          <p:cNvPr id="8" name="Footer Placeholder 7"/>
          <p:cNvSpPr>
            <a:spLocks noGrp="1"/>
          </p:cNvSpPr>
          <p:nvPr>
            <p:ph type="ftr" sz="quarter" idx="11"/>
          </p:nvPr>
        </p:nvSpPr>
        <p:spPr/>
        <p:txBody>
          <a:bodyPr/>
          <a:lstStyle/>
          <a:p>
            <a:endParaRPr lang="ar-SA"/>
          </a:p>
        </p:txBody>
      </p:sp>
      <p:sp>
        <p:nvSpPr>
          <p:cNvPr id="7" name="Date Placeholder 6"/>
          <p:cNvSpPr>
            <a:spLocks noGrp="1"/>
          </p:cNvSpPr>
          <p:nvPr>
            <p:ph type="dt" sz="half" idx="10"/>
          </p:nvPr>
        </p:nvSpPr>
        <p:spPr/>
        <p:txBody>
          <a:bodyPr/>
          <a:lstStyle/>
          <a:p>
            <a:fld id="{94B96412-A38B-4393-80BA-9BF6C5B078FF}" type="datetimeFigureOut">
              <a:rPr lang="ar-SA" smtClean="0"/>
              <a:pPr/>
              <a:t>15/12/1444</a:t>
            </a:fld>
            <a:endParaRPr lang="ar-SA"/>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4B96412-A38B-4393-80BA-9BF6C5B078FF}" type="datetimeFigureOut">
              <a:rPr lang="ar-SA" smtClean="0"/>
              <a:pPr/>
              <a:t>15/12/1444</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805BA667-A250-4B89-87DA-352A96AC7BEE}" type="slidenum">
              <a:rPr lang="ar-SA" smtClean="0"/>
              <a:pPr/>
              <a:t>‹#›</a:t>
            </a:fld>
            <a:endParaRPr lang="ar-SA"/>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96412-A38B-4393-80BA-9BF6C5B078FF}" type="datetimeFigureOut">
              <a:rPr lang="ar-SA" smtClean="0"/>
              <a:pPr/>
              <a:t>15/12/1444</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805BA667-A250-4B89-87DA-352A96AC7BEE}"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94B96412-A38B-4393-80BA-9BF6C5B078FF}" type="datetimeFigureOut">
              <a:rPr lang="ar-SA" smtClean="0"/>
              <a:pPr/>
              <a:t>15/12/1444</a:t>
            </a:fld>
            <a:endParaRPr lang="ar-SA"/>
          </a:p>
        </p:txBody>
      </p:sp>
      <p:sp>
        <p:nvSpPr>
          <p:cNvPr id="9" name="Slide Number Placeholder 8"/>
          <p:cNvSpPr>
            <a:spLocks noGrp="1"/>
          </p:cNvSpPr>
          <p:nvPr>
            <p:ph type="sldNum" sz="quarter" idx="15"/>
          </p:nvPr>
        </p:nvSpPr>
        <p:spPr/>
        <p:txBody>
          <a:bodyPr/>
          <a:lstStyle/>
          <a:p>
            <a:fld id="{805BA667-A250-4B89-87DA-352A96AC7BEE}" type="slidenum">
              <a:rPr lang="ar-SA" smtClean="0"/>
              <a:pPr/>
              <a:t>‹#›</a:t>
            </a:fld>
            <a:endParaRPr lang="ar-SA"/>
          </a:p>
        </p:txBody>
      </p:sp>
      <p:sp>
        <p:nvSpPr>
          <p:cNvPr id="10" name="Footer Placeholder 9"/>
          <p:cNvSpPr>
            <a:spLocks noGrp="1"/>
          </p:cNvSpPr>
          <p:nvPr>
            <p:ph type="ftr" sz="quarter" idx="16"/>
          </p:nvPr>
        </p:nvSpPr>
        <p:spPr/>
        <p:txBody>
          <a:bodyPr/>
          <a:lstStyle/>
          <a:p>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94B96412-A38B-4393-80BA-9BF6C5B078FF}" type="datetimeFigureOut">
              <a:rPr lang="ar-SA" smtClean="0"/>
              <a:pPr/>
              <a:t>15/12/1444</a:t>
            </a:fld>
            <a:endParaRPr lang="ar-SA"/>
          </a:p>
        </p:txBody>
      </p:sp>
      <p:sp>
        <p:nvSpPr>
          <p:cNvPr id="9" name="Slide Number Placeholder 8"/>
          <p:cNvSpPr>
            <a:spLocks noGrp="1"/>
          </p:cNvSpPr>
          <p:nvPr>
            <p:ph type="sldNum" sz="quarter" idx="11"/>
          </p:nvPr>
        </p:nvSpPr>
        <p:spPr/>
        <p:txBody>
          <a:bodyPr/>
          <a:lstStyle/>
          <a:p>
            <a:fld id="{805BA667-A250-4B89-87DA-352A96AC7BEE}" type="slidenum">
              <a:rPr lang="ar-SA" smtClean="0"/>
              <a:pPr/>
              <a:t>‹#›</a:t>
            </a:fld>
            <a:endParaRPr lang="ar-SA"/>
          </a:p>
        </p:txBody>
      </p:sp>
      <p:sp>
        <p:nvSpPr>
          <p:cNvPr id="10" name="Footer Placeholder 9"/>
          <p:cNvSpPr>
            <a:spLocks noGrp="1"/>
          </p:cNvSpPr>
          <p:nvPr>
            <p:ph type="ftr" sz="quarter" idx="12"/>
          </p:nvPr>
        </p:nvSpPr>
        <p:spPr/>
        <p:txBody>
          <a:bodyPr/>
          <a:lstStyle/>
          <a:p>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4B96412-A38B-4393-80BA-9BF6C5B078FF}" type="datetimeFigureOut">
              <a:rPr lang="ar-SA" smtClean="0"/>
              <a:pPr/>
              <a:t>15/12/1444</a:t>
            </a:fld>
            <a:endParaRPr lang="ar-SA"/>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ar-SA"/>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05BA667-A250-4B89-87DA-352A96AC7BEE}" type="slidenum">
              <a:rPr lang="ar-SA" smtClean="0"/>
              <a:pPr/>
              <a:t>‹#›</a:t>
            </a:fld>
            <a:endParaRPr lang="ar-SA"/>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1"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r" rtl="1"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r" rtl="1"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r" rtl="1"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r" rtl="1"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r" rtl="1"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r" rtl="1"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r" rtl="1"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r" rtl="1"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r" rtl="1"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ar-SA"/>
          </a:p>
        </p:txBody>
      </p:sp>
      <p:pic>
        <p:nvPicPr>
          <p:cNvPr id="6" name="Content Placeholder 5" descr="العقل اللاواعي.jpg"/>
          <p:cNvPicPr>
            <a:picLocks noGrp="1" noChangeAspect="1"/>
          </p:cNvPicPr>
          <p:nvPr>
            <p:ph idx="1"/>
          </p:nvPr>
        </p:nvPicPr>
        <p:blipFill>
          <a:blip r:embed="rId2"/>
          <a:stretch>
            <a:fillRect/>
          </a:stretch>
        </p:blipFill>
        <p:spPr>
          <a:xfrm>
            <a:off x="0" y="0"/>
            <a:ext cx="9144000" cy="6858000"/>
          </a:xfrm>
        </p:spPr>
      </p:pic>
      <p:sp>
        <p:nvSpPr>
          <p:cNvPr id="5" name="Title 1"/>
          <p:cNvSpPr txBox="1">
            <a:spLocks/>
          </p:cNvSpPr>
          <p:nvPr/>
        </p:nvSpPr>
        <p:spPr>
          <a:xfrm>
            <a:off x="-142908" y="1371600"/>
            <a:ext cx="9286908" cy="3677286"/>
          </a:xfrm>
          <a:prstGeom prst="rect">
            <a:avLst/>
          </a:prstGeom>
          <a:noFill/>
          <a:ln w="6350" cap="rnd">
            <a:noFill/>
          </a:ln>
        </p:spPr>
        <p:txBody>
          <a:bodyPr vert="horz" rtlCol="0" anchor="b" anchorCtr="0">
            <a:normAutofit fontScale="62500" lnSpcReduction="20000"/>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lang="ar-SA" sz="7000" b="1" spc="-100" dirty="0">
                <a:ln w="3200">
                  <a:solidFill>
                    <a:srgbClr val="003399"/>
                  </a:solidFill>
                  <a:prstDash val="solid"/>
                  <a:round/>
                </a:ln>
                <a:solidFill>
                  <a:srgbClr val="FF0000"/>
                </a:solidFill>
                <a:effectLst>
                  <a:glow rad="215900">
                    <a:schemeClr val="accent1">
                      <a:alpha val="87000"/>
                    </a:schemeClr>
                  </a:glow>
                  <a:innerShdw blurRad="50800" dist="25400" dir="13500000">
                    <a:prstClr val="black">
                      <a:alpha val="70000"/>
                    </a:prstClr>
                  </a:innerShdw>
                </a:effectLst>
                <a:latin typeface="+mj-lt"/>
                <a:ea typeface="+mj-ea"/>
                <a:cs typeface="+mj-cs"/>
              </a:rPr>
              <a:t>لقد ظللنا سنينا وعقودا نخاطب العقل الواعي للجماهير بالحجة والإقناع  وأهملنا ما هو أهم وأشد تأثيرا</a:t>
            </a:r>
            <a:endParaRPr lang="en-US" sz="7000" b="1" spc="-100" dirty="0">
              <a:ln w="3200">
                <a:solidFill>
                  <a:srgbClr val="003399"/>
                </a:solidFill>
                <a:prstDash val="solid"/>
                <a:round/>
              </a:ln>
              <a:solidFill>
                <a:srgbClr val="FF0000"/>
              </a:solidFill>
              <a:effectLst>
                <a:glow rad="215900">
                  <a:schemeClr val="accent1">
                    <a:alpha val="87000"/>
                  </a:schemeClr>
                </a:glow>
                <a:innerShdw blurRad="50800" dist="25400" dir="13500000">
                  <a:prstClr val="black">
                    <a:alpha val="70000"/>
                  </a:prstClr>
                </a:innerShdw>
              </a:effectLst>
              <a:latin typeface="+mj-lt"/>
              <a:ea typeface="+mj-ea"/>
              <a:cs typeface="+mj-cs"/>
            </a:endParaRPr>
          </a:p>
          <a:p>
            <a:pPr marL="0" marR="0" lvl="0" indent="0" algn="ctr" defTabSz="914400" rtl="1" eaLnBrk="1" fontAlgn="auto" latinLnBrk="0" hangingPunct="1">
              <a:lnSpc>
                <a:spcPct val="100000"/>
              </a:lnSpc>
              <a:spcBef>
                <a:spcPct val="0"/>
              </a:spcBef>
              <a:spcAft>
                <a:spcPts val="0"/>
              </a:spcAft>
              <a:buClrTx/>
              <a:buSzTx/>
              <a:buFontTx/>
              <a:buNone/>
              <a:tabLst/>
              <a:defRPr/>
            </a:pPr>
            <a:r>
              <a:rPr lang="ar-SA" sz="7000" b="1" spc="-100" dirty="0">
                <a:ln w="3200">
                  <a:solidFill>
                    <a:srgbClr val="003399"/>
                  </a:solidFill>
                  <a:prstDash val="solid"/>
                  <a:round/>
                </a:ln>
                <a:solidFill>
                  <a:srgbClr val="FF0000"/>
                </a:solidFill>
                <a:effectLst>
                  <a:glow rad="1485900">
                    <a:schemeClr val="accent1">
                      <a:alpha val="87000"/>
                    </a:schemeClr>
                  </a:glow>
                  <a:innerShdw blurRad="50800" dist="25400" dir="13500000">
                    <a:prstClr val="black">
                      <a:alpha val="70000"/>
                    </a:prstClr>
                  </a:innerShdw>
                </a:effectLst>
                <a:latin typeface="+mj-lt"/>
                <a:ea typeface="+mj-ea"/>
                <a:cs typeface="+mj-cs"/>
              </a:rPr>
              <a:t> وهو:  </a:t>
            </a:r>
            <a:br>
              <a:rPr kumimoji="0" lang="ar-SA" sz="3100" b="1" i="0" u="none" strike="noStrike" kern="1200" cap="none" spc="-100" normalizeH="0" baseline="0" noProof="0" dirty="0">
                <a:ln w="3200">
                  <a:solidFill>
                    <a:schemeClr val="bg2">
                      <a:shade val="75000"/>
                      <a:alpha val="25000"/>
                    </a:schemeClr>
                  </a:solidFill>
                  <a:prstDash val="solid"/>
                  <a:round/>
                </a:ln>
                <a:solidFill>
                  <a:srgbClr val="FFFF00"/>
                </a:solidFill>
                <a:effectLst>
                  <a:innerShdw blurRad="50800" dist="25400" dir="13500000">
                    <a:prstClr val="black">
                      <a:alpha val="70000"/>
                    </a:prstClr>
                  </a:innerShdw>
                </a:effectLst>
                <a:uLnTx/>
                <a:uFillTx/>
                <a:latin typeface="+mj-lt"/>
                <a:ea typeface="+mj-ea"/>
                <a:cs typeface="+mj-cs"/>
              </a:rPr>
            </a:br>
            <a:br>
              <a:rPr kumimoji="0" lang="ar-SA" sz="5400" b="0" i="0" u="none" strike="noStrike" kern="1200" cap="none" spc="-100" normalizeH="0" baseline="0" noProof="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br>
            <a:r>
              <a:rPr kumimoji="0" lang="ar-SA" sz="8700" b="1" i="0" u="none" strike="noStrike" kern="1200" cap="none" spc="-100" normalizeH="0" baseline="0" noProof="0" dirty="0">
                <a:ln w="3200">
                  <a:solidFill>
                    <a:schemeClr val="bg1">
                      <a:alpha val="25000"/>
                    </a:schemeClr>
                  </a:solidFill>
                  <a:prstDash val="solid"/>
                  <a:round/>
                </a:ln>
                <a:solidFill>
                  <a:srgbClr val="FFFF00"/>
                </a:solidFill>
                <a:effectLst>
                  <a:glow rad="393700">
                    <a:schemeClr val="accent1">
                      <a:alpha val="91000"/>
                    </a:schemeClr>
                  </a:glow>
                  <a:innerShdw blurRad="50800" dist="25400" dir="13500000">
                    <a:prstClr val="black">
                      <a:alpha val="70000"/>
                    </a:prstClr>
                  </a:innerShdw>
                </a:effectLst>
                <a:uLnTx/>
                <a:uFillTx/>
                <a:latin typeface="+mj-lt"/>
                <a:ea typeface="+mj-ea"/>
                <a:cs typeface="+mj-cs"/>
              </a:rPr>
              <a:t>العقل والتفكير اللاوعي </a:t>
            </a:r>
            <a:endParaRPr kumimoji="0" lang="ar-SA" sz="5400" b="1" i="0" u="none" strike="noStrike" kern="1200" cap="none" spc="-100" normalizeH="0" baseline="0" noProof="0" dirty="0">
              <a:ln w="3200">
                <a:solidFill>
                  <a:schemeClr val="bg1">
                    <a:alpha val="25000"/>
                  </a:schemeClr>
                </a:solidFill>
                <a:prstDash val="solid"/>
                <a:round/>
              </a:ln>
              <a:solidFill>
                <a:srgbClr val="FFFF00"/>
              </a:solidFill>
              <a:effectLst>
                <a:glow rad="393700">
                  <a:schemeClr val="accent1">
                    <a:alpha val="91000"/>
                  </a:schemeClr>
                </a:glow>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142984"/>
            <a:ext cx="8229600" cy="4572000"/>
          </a:xfrm>
        </p:spPr>
        <p:txBody>
          <a:bodyPr/>
          <a:lstStyle/>
          <a:p>
            <a:r>
              <a:rPr lang="ar-SA" sz="4000" b="1" dirty="0"/>
              <a:t>قانون التراكم:</a:t>
            </a:r>
            <a:r>
              <a:rPr lang="ar-SA" sz="4000" dirty="0"/>
              <a:t> </a:t>
            </a:r>
            <a:endParaRPr lang="en-US" sz="4000" b="1" dirty="0"/>
          </a:p>
          <a:p>
            <a:pPr algn="just"/>
            <a:r>
              <a:rPr lang="ar-SA" sz="3200" dirty="0">
                <a:solidFill>
                  <a:schemeClr val="tx2">
                    <a:lumMod val="75000"/>
                  </a:schemeClr>
                </a:solidFill>
              </a:rPr>
              <a:t>و الذي يقول أن أي شيء تفكر فيه أكثر من مرة وتعيد التفكير فيه بنفس الأسلوب وبنفس الطريقة سوف يتراكم في العقل اللاواعي، كمن يظن نفسه متعباً نفسيا فيأخذ بالتفكير في هذا الأمر ثم يرجع في اليوم التالي ويقول لنفسه أنا متعبٌ نفسيا وكذلك الأمر في اليوم التالي، فيتراكم هذا الشيء لديه يوما بعد يوم، كذلك كمن يفكر بطريقة سلبية فيبدأ يتراكم هذا التفكير لديه وكل مرة يصبح أكثر سلبية من المرة السابقة وهكذا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142984"/>
            <a:ext cx="8229600" cy="5048272"/>
          </a:xfrm>
        </p:spPr>
        <p:txBody>
          <a:bodyPr>
            <a:normAutofit/>
          </a:bodyPr>
          <a:lstStyle/>
          <a:p>
            <a:r>
              <a:rPr lang="ar-SA" sz="4000" b="1" dirty="0"/>
              <a:t>قانون الاستبدال</a:t>
            </a:r>
            <a:endParaRPr lang="en-US" sz="4000" b="1" dirty="0"/>
          </a:p>
          <a:p>
            <a:pPr algn="just"/>
            <a:r>
              <a:rPr lang="ar-SA" sz="3000" dirty="0">
                <a:solidFill>
                  <a:schemeClr val="tx2">
                    <a:lumMod val="75000"/>
                  </a:schemeClr>
                </a:solidFill>
              </a:rPr>
              <a:t>فمن أجل أن أغير أي قانون من القوانين السابقة لا بد من استخدام هذا القانون، حيث بإمكانك أن تاخذ أي قانون من هذه القوانين وتستبدلها بطريقة أخرى من التفكير الإيجابي، فمثلا لو كنت تتحدث مع صديق لك عن شخص ما وتقولون عنه بأنه إنسان سلبي هل تدر ي ماالذي فعلته؟! أنت بذلك أرسلت له ذبذبات وأرسلت له طاقة تجعله يتصرف بطريقة أنت تريد أن تراها، وبالتالي عندما يتصرف هذا الشخص بطريقة سلبية تقول : أرأيت هاهو يتصرف بطريقة سلبية ولكنك أنت الذي جعلته يتصرف بهذه الطريقة</a:t>
            </a:r>
            <a:r>
              <a:rPr lang="en-US" sz="3000" dirty="0">
                <a:solidFill>
                  <a:schemeClr val="tx2">
                    <a:lumMod val="75000"/>
                  </a:schemeClr>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5715016"/>
          </a:xfrm>
        </p:spPr>
        <p:txBody>
          <a:bodyPr>
            <a:normAutofit fontScale="77500" lnSpcReduction="20000"/>
          </a:bodyPr>
          <a:lstStyle/>
          <a:p>
            <a:pPr>
              <a:buNone/>
            </a:pPr>
            <a:br>
              <a:rPr lang="ar-SA" b="1" dirty="0"/>
            </a:br>
            <a:br>
              <a:rPr lang="ar-SA" b="1" dirty="0"/>
            </a:br>
            <a:r>
              <a:rPr lang="ar-SA" b="1" dirty="0">
                <a:solidFill>
                  <a:srgbClr val="FFFF00"/>
                </a:solidFill>
              </a:rPr>
              <a:t>1-الكنز بداخلك، ابحث في باطنك عن استجابة لرغبة قلبك.</a:t>
            </a:r>
            <a:br>
              <a:rPr lang="ar-SA" b="1" dirty="0"/>
            </a:br>
            <a:br>
              <a:rPr lang="ar-SA" b="1" dirty="0"/>
            </a:br>
            <a:r>
              <a:rPr lang="ar-SA" b="1" dirty="0"/>
              <a:t>2-عقلك الباطن فيه الحل لكافة المشاكل ( خالق العقل الباطن وحده من لديه الحل ) إذا اقترحت عليه قبل أن تنام : أريد الاستيقاظ في الساعة 6.30 صبحا فانه سوف يوقظك في هذا الوقت تماما.</a:t>
            </a:r>
            <a:br>
              <a:rPr lang="ar-SA" b="1" dirty="0"/>
            </a:br>
            <a:br>
              <a:rPr lang="ar-SA" b="1" dirty="0"/>
            </a:br>
            <a:r>
              <a:rPr lang="ar-SA" sz="2900" b="1" dirty="0">
                <a:solidFill>
                  <a:srgbClr val="FFFF00"/>
                </a:solidFill>
              </a:rPr>
              <a:t>3-الأفكار تنتقل إلى العقل الباطن </a:t>
            </a:r>
            <a:r>
              <a:rPr lang="ar-SA" sz="4600" b="1" dirty="0">
                <a:solidFill>
                  <a:srgbClr val="FFFF00"/>
                </a:solidFill>
              </a:rPr>
              <a:t>بالتكرار والثقة والتوقع</a:t>
            </a:r>
            <a:r>
              <a:rPr lang="ar-SA" sz="2900" b="1" dirty="0">
                <a:solidFill>
                  <a:srgbClr val="FFFF00"/>
                </a:solidFill>
              </a:rPr>
              <a:t>.</a:t>
            </a:r>
            <a:br>
              <a:rPr lang="ar-SA" b="1" dirty="0"/>
            </a:br>
            <a:br>
              <a:rPr lang="ar-SA" b="1" dirty="0"/>
            </a:br>
            <a:r>
              <a:rPr lang="ar-SA" b="1" dirty="0"/>
              <a:t>4-كل فكر هو في ذاته سبب، وكل ظرف هو أثر أو نتيجة.</a:t>
            </a:r>
            <a:br>
              <a:rPr lang="ar-SA" b="1" dirty="0"/>
            </a:br>
            <a:br>
              <a:rPr lang="ar-SA" b="1" dirty="0"/>
            </a:br>
            <a:r>
              <a:rPr lang="ar-SA" b="1" dirty="0">
                <a:solidFill>
                  <a:srgbClr val="FFFF00"/>
                </a:solidFill>
              </a:rPr>
              <a:t>5-لا تستخدم مطلقا المصطلحات مثل : " لا أستطيع" ، " لا أقدر "</a:t>
            </a:r>
            <a:br>
              <a:rPr lang="ar-SA" b="1" dirty="0"/>
            </a:br>
            <a:br>
              <a:rPr lang="ar-SA" b="1" dirty="0"/>
            </a:br>
            <a:r>
              <a:rPr lang="ar-SA" b="1" dirty="0"/>
              <a:t>6-إن قانون الحياة هو قانون الاعتقاد . والمعتقد هو فكرة في عقلك.</a:t>
            </a:r>
            <a:br>
              <a:rPr lang="ar-SA" b="1" dirty="0"/>
            </a:br>
            <a:br>
              <a:rPr lang="ar-SA" b="1" dirty="0">
                <a:solidFill>
                  <a:srgbClr val="FFFF00"/>
                </a:solidFill>
              </a:rPr>
            </a:br>
            <a:r>
              <a:rPr lang="ar-SA" b="1" dirty="0">
                <a:solidFill>
                  <a:srgbClr val="FFFF00"/>
                </a:solidFill>
              </a:rPr>
              <a:t>7-غير أفكارك ، كي تغير مصيرك.</a:t>
            </a:r>
          </a:p>
          <a:p>
            <a:pPr>
              <a:buNone/>
            </a:pPr>
            <a:endParaRPr lang="ar-SA" b="1" dirty="0">
              <a:solidFill>
                <a:srgbClr val="FFFF00"/>
              </a:solidFill>
            </a:endParaRPr>
          </a:p>
          <a:p>
            <a:pPr>
              <a:buNone/>
            </a:pPr>
            <a:r>
              <a:rPr lang="ar-SA" b="1" dirty="0"/>
              <a:t>    8- قبل توجهك إلى النوم،ابلغ عقلك الباطن بطلب محدد وأثبت لنفسك قدرته على صنع المعجزات.</a:t>
            </a:r>
          </a:p>
          <a:p>
            <a:pPr>
              <a:buNone/>
            </a:pPr>
            <a:r>
              <a:rPr lang="ar-SA" b="1" dirty="0"/>
              <a:t>        </a:t>
            </a:r>
          </a:p>
          <a:p>
            <a:pPr>
              <a:buNone/>
            </a:pPr>
            <a:r>
              <a:rPr lang="ar-SA" b="1" dirty="0"/>
              <a:t>    9-اجعل عقلك الواعي مشغولا دائما في توقع الأفضل وبالتالي ينسخ عقلك الباطن بصدق وأمانة تفكيرك المعتاد .(التفاؤل)</a:t>
            </a:r>
          </a:p>
          <a:p>
            <a:pPr>
              <a:buNone/>
            </a:pPr>
            <a:endParaRPr lang="ar-SA" b="1" dirty="0"/>
          </a:p>
          <a:p>
            <a:pPr>
              <a:buNone/>
            </a:pPr>
            <a:endParaRPr lang="ar-SA" b="1" dirty="0"/>
          </a:p>
          <a:p>
            <a:endParaRPr lang="ar-SA" b="1" dirty="0">
              <a:solidFill>
                <a:srgbClr val="FFFF00"/>
              </a:solidFill>
            </a:endParaRPr>
          </a:p>
          <a:p>
            <a:endParaRPr lang="ar-SA" dirty="0"/>
          </a:p>
        </p:txBody>
      </p:sp>
      <p:sp>
        <p:nvSpPr>
          <p:cNvPr id="3" name="Title 2"/>
          <p:cNvSpPr>
            <a:spLocks noGrp="1"/>
          </p:cNvSpPr>
          <p:nvPr>
            <p:ph type="title"/>
          </p:nvPr>
        </p:nvSpPr>
        <p:spPr/>
        <p:txBody>
          <a:bodyPr>
            <a:normAutofit/>
          </a:bodyPr>
          <a:lstStyle/>
          <a:p>
            <a:pPr algn="r"/>
            <a:r>
              <a:rPr lang="ar-SA" sz="4400" b="1" dirty="0">
                <a:ln w="3200">
                  <a:solidFill>
                    <a:srgbClr val="FF0000"/>
                  </a:solidFill>
                  <a:prstDash val="solid"/>
                  <a:round/>
                </a:ln>
              </a:rPr>
              <a:t>كيف تؤثر في باطنك :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285860"/>
            <a:ext cx="8001056" cy="5381644"/>
          </a:xfrm>
        </p:spPr>
        <p:txBody>
          <a:bodyPr>
            <a:normAutofit/>
          </a:bodyPr>
          <a:lstStyle/>
          <a:p>
            <a:pPr algn="just"/>
            <a:r>
              <a:rPr lang="ar-SA" b="1" dirty="0">
                <a:solidFill>
                  <a:srgbClr val="FFFF00"/>
                </a:solidFill>
              </a:rPr>
              <a:t>إنّ ما يصل إلى العقل الباطن ليس بالضرورة صحيحا كله، فغالبا ما تصل أمور خاطئة أو غيبيّة أو غامضة، فلا تناقش ولا يتمّ فحصها أبدا إنّما تستدخل لأسباب مختلفة. فالصغار، مثلا، يأخذون كل سلوكيات الكبار وكأنها القدوة والمثال فيستدخلونها كما هي</a:t>
            </a:r>
            <a:r>
              <a:rPr lang="en-US" b="1" dirty="0">
                <a:solidFill>
                  <a:srgbClr val="FFFF00"/>
                </a:solidFill>
              </a:rPr>
              <a:t>. </a:t>
            </a:r>
            <a:endParaRPr lang="ar-SA" b="1" dirty="0">
              <a:solidFill>
                <a:srgbClr val="FFFF00"/>
              </a:solidFill>
            </a:endParaRPr>
          </a:p>
          <a:p>
            <a:pPr algn="just">
              <a:buNone/>
            </a:pPr>
            <a:endParaRPr lang="en-US" b="1" dirty="0">
              <a:solidFill>
                <a:srgbClr val="FFFF00"/>
              </a:solidFill>
            </a:endParaRPr>
          </a:p>
          <a:p>
            <a:pPr algn="just"/>
            <a:r>
              <a:rPr lang="ar-SA" b="1" dirty="0">
                <a:solidFill>
                  <a:srgbClr val="FFFF00"/>
                </a:solidFill>
              </a:rPr>
              <a:t>وإذا استدخلت هذه الحالات حتى أصبحت راسخة رسوخ العقائد، فستؤثر بشكل سلبيّ جدا. </a:t>
            </a:r>
          </a:p>
          <a:p>
            <a:endParaRPr lang="ar-SA" b="1" dirty="0">
              <a:solidFill>
                <a:srgbClr val="FFFF00"/>
              </a:solidFill>
            </a:endParaRPr>
          </a:p>
          <a:p>
            <a:pPr algn="just"/>
            <a:r>
              <a:rPr lang="ar-SA" b="1" dirty="0">
                <a:solidFill>
                  <a:srgbClr val="FFFF00"/>
                </a:solidFill>
              </a:rPr>
              <a:t>استثارة العاطفة هي تقنية كلاسيكية تُستعمل لتعطيل التّحليل المنطقي، وبالتالي الحسّ النقدي للأشخاص. كما أنّ استعمال المفردات العاطفيّة يسمح بالمرور للاّوعي حتّى يتمّ زرعه بأفكار، رغبات، مخاوف، نزعات ، أو سلوكيّات</a:t>
            </a:r>
            <a:r>
              <a:rPr lang="ar-SA" dirty="0"/>
              <a:t>.</a:t>
            </a:r>
          </a:p>
          <a:p>
            <a:endParaRPr lang="ar-SA" dirty="0"/>
          </a:p>
        </p:txBody>
      </p:sp>
      <p:sp>
        <p:nvSpPr>
          <p:cNvPr id="4" name="Title 2"/>
          <p:cNvSpPr>
            <a:spLocks noGrp="1"/>
          </p:cNvSpPr>
          <p:nvPr>
            <p:ph type="title"/>
          </p:nvPr>
        </p:nvSpPr>
        <p:spPr>
          <a:xfrm>
            <a:off x="457200" y="152400"/>
            <a:ext cx="8229600" cy="1219200"/>
          </a:xfrm>
        </p:spPr>
        <p:txBody>
          <a:bodyPr>
            <a:normAutofit/>
          </a:bodyPr>
          <a:lstStyle/>
          <a:p>
            <a:pPr algn="ctr"/>
            <a:r>
              <a:rPr lang="ar-SA" sz="6000" b="1" dirty="0"/>
              <a:t>الخلاصة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500726"/>
          </a:xfrm>
        </p:spPr>
        <p:txBody>
          <a:bodyPr/>
          <a:lstStyle/>
          <a:p>
            <a:pPr algn="just"/>
            <a:endParaRPr lang="en-US" b="1" dirty="0">
              <a:solidFill>
                <a:srgbClr val="FFFF00"/>
              </a:solidFill>
            </a:endParaRPr>
          </a:p>
          <a:p>
            <a:pPr algn="just"/>
            <a:r>
              <a:rPr lang="ar-SA" sz="2800" b="1" dirty="0">
                <a:solidFill>
                  <a:srgbClr val="FFFF00"/>
                </a:solidFill>
              </a:rPr>
              <a:t>ولكن هذا لا يعني أنّ الأمر مفروغ منه فما زالت إمكانيّة إعادة برمجة العقل الباطن موجودة</a:t>
            </a:r>
            <a:r>
              <a:rPr lang="en-US" sz="2800" b="1" dirty="0">
                <a:solidFill>
                  <a:srgbClr val="FFFF00"/>
                </a:solidFill>
              </a:rPr>
              <a:t>. </a:t>
            </a:r>
          </a:p>
          <a:p>
            <a:pPr algn="just">
              <a:buNone/>
            </a:pPr>
            <a:endParaRPr lang="en-US" sz="2800" b="1" dirty="0">
              <a:solidFill>
                <a:srgbClr val="FFFF00"/>
              </a:solidFill>
            </a:endParaRPr>
          </a:p>
          <a:p>
            <a:pPr algn="just"/>
            <a:r>
              <a:rPr lang="en-US" sz="2800" b="1" dirty="0">
                <a:solidFill>
                  <a:srgbClr val="FFFF00"/>
                </a:solidFill>
              </a:rPr>
              <a:t> </a:t>
            </a:r>
            <a:r>
              <a:rPr lang="ar-SA" sz="2800" b="1" dirty="0">
                <a:solidFill>
                  <a:srgbClr val="FFFF00"/>
                </a:solidFill>
              </a:rPr>
              <a:t>إعادة البرمجة هنا هي تحويل التفكير إلى تفكير إيجابيّ وتحويل الوجهة عن التفكير السلبيّ. ومداومة التفكير بالنجاح والتقدم. </a:t>
            </a:r>
          </a:p>
          <a:p>
            <a:pPr algn="just">
              <a:buNone/>
            </a:pPr>
            <a:endParaRPr lang="ar-SA" sz="2800" b="1" dirty="0">
              <a:solidFill>
                <a:srgbClr val="FFFF00"/>
              </a:solidFill>
            </a:endParaRPr>
          </a:p>
          <a:p>
            <a:pPr algn="just"/>
            <a:r>
              <a:rPr lang="ar-SA" sz="2800" b="1" dirty="0">
                <a:solidFill>
                  <a:srgbClr val="FFFF00"/>
                </a:solidFill>
              </a:rPr>
              <a:t>ويتم ذلك أيضا بتهذيب الرسائل الواصلة إلى العقل الباطن. وهناك طرق عدة للتأثير على العقل الباطن وإعادة برمجته ومنها أولا فهم المؤثرات الرئيسية في تشكيل العقل اللاواعي.</a:t>
            </a:r>
            <a:endParaRPr lang="en-US" sz="2800" b="1" dirty="0">
              <a:solidFill>
                <a:srgbClr val="FFFF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643050"/>
            <a:ext cx="8229600" cy="3810008"/>
          </a:xfrm>
        </p:spPr>
        <p:txBody>
          <a:bodyPr>
            <a:normAutofit lnSpcReduction="10000"/>
          </a:bodyPr>
          <a:lstStyle/>
          <a:p>
            <a:pPr algn="ctr"/>
            <a:r>
              <a:rPr lang="ar-SA" sz="3600" b="1" dirty="0">
                <a:ln>
                  <a:solidFill>
                    <a:schemeClr val="tx1"/>
                  </a:solidFill>
                </a:ln>
                <a:solidFill>
                  <a:srgbClr val="C00000"/>
                </a:solidFill>
              </a:rPr>
              <a:t>لذا علينا الأنتباه جيدا إلى قوانين العقل اللاواعي لأنه بإمكانك جعلها تعمل ضدك أو لصالحك، فقوانين العقل اللاواعي لا يمكننا تجاوزها أو تجاهلها تماما مثلما نتحدث عن قانون الجاذبية، لذا عليك بالبدأ ومن اليوم باستخدام هذه القوانين لصالحك بدلاً من أن تعمل ضدك، وكلما وجدت تفكيراً سلبياً قم بإلغائه وفكر بشكل إيجابي.</a:t>
            </a:r>
          </a:p>
          <a:p>
            <a:endParaRPr lang="ar-SA" dirty="0"/>
          </a:p>
        </p:txBody>
      </p:sp>
      <p:sp>
        <p:nvSpPr>
          <p:cNvPr id="3" name="Title 2"/>
          <p:cNvSpPr>
            <a:spLocks noGrp="1"/>
          </p:cNvSpPr>
          <p:nvPr>
            <p:ph type="title"/>
          </p:nvPr>
        </p:nvSpPr>
        <p:spPr/>
        <p:txBody>
          <a:bodyPr/>
          <a:lstStyle/>
          <a:p>
            <a:endParaRPr lang="ar-S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142984"/>
            <a:ext cx="8229600" cy="5715016"/>
          </a:xfrm>
        </p:spPr>
        <p:txBody>
          <a:bodyPr>
            <a:normAutofit/>
          </a:bodyPr>
          <a:lstStyle/>
          <a:p>
            <a:pPr>
              <a:buFont typeface="Wingdings" pitchFamily="2" charset="2"/>
              <a:buChar char=""/>
            </a:pPr>
            <a:r>
              <a:rPr lang="ar-SA" sz="4000" b="1" dirty="0">
                <a:ln>
                  <a:solidFill>
                    <a:srgbClr val="7030A0"/>
                  </a:solidFill>
                </a:ln>
                <a:solidFill>
                  <a:srgbClr val="FF0000"/>
                </a:solidFill>
              </a:rPr>
              <a:t>القائد الملهم: </a:t>
            </a:r>
          </a:p>
          <a:p>
            <a:pPr algn="just"/>
            <a:r>
              <a:rPr lang="ar-SA" sz="2800" dirty="0"/>
              <a:t> ينبغي أن تؤسس أسطورة القمع حول رمز ترتبط الجماهير به وتقدره، أو تخاف منه بشكل ما، تنسج الأساطير حول القائد الملهم وحكمته وبراعته وشجاعته، ودوره التاريخي وخدماته الجليلة للوطن، على الجانب الآخر خوف الأعداء ورعبهم منه، ونجاحه دومًا في التملص من مكائدهم والالتفاف عليها.</a:t>
            </a:r>
          </a:p>
          <a:p>
            <a:pPr algn="just"/>
            <a:r>
              <a:rPr lang="ar-SA" sz="2800" dirty="0"/>
              <a:t>تفشل دولة القمع حين تهتز هذه الأسطورة بشكل تعجز معه عن ترميمها، ويتحول القمع ساعتها إلى فعل عشوائي غير منضبط، سرعان ما ينهار، كذلك تبدأ رحلة تفكيك دولة القمع من هدم أسطورة الملهم والسخرية منها</a:t>
            </a:r>
          </a:p>
          <a:p>
            <a:pPr algn="just"/>
            <a:r>
              <a:rPr lang="ar-SA" sz="2800" dirty="0"/>
              <a:t> </a:t>
            </a:r>
            <a:r>
              <a:rPr lang="ar-SA" sz="2800" b="1" dirty="0">
                <a:solidFill>
                  <a:srgbClr val="FFC000"/>
                </a:solidFill>
              </a:rPr>
              <a:t>لذلك فإن الطغاة دومًا ما يضيقون ذرعًا بالسخرية؛ لأنها تهدم الأساطير المؤسسة لإمبراطورياتهم.</a:t>
            </a:r>
          </a:p>
          <a:p>
            <a:pPr>
              <a:buNone/>
            </a:pPr>
            <a:endParaRPr lang="ar-SA" b="1" dirty="0"/>
          </a:p>
          <a:p>
            <a:pPr>
              <a:buNone/>
            </a:pPr>
            <a:endParaRPr lang="ar-SA" b="1" dirty="0"/>
          </a:p>
          <a:p>
            <a:endParaRPr lang="ar-SA" b="1" dirty="0">
              <a:solidFill>
                <a:srgbClr val="FFFF00"/>
              </a:solidFill>
            </a:endParaRPr>
          </a:p>
          <a:p>
            <a:endParaRPr lang="ar-SA" dirty="0"/>
          </a:p>
        </p:txBody>
      </p:sp>
      <p:sp>
        <p:nvSpPr>
          <p:cNvPr id="5" name="Title 2"/>
          <p:cNvSpPr>
            <a:spLocks noGrp="1"/>
          </p:cNvSpPr>
          <p:nvPr>
            <p:ph type="title"/>
          </p:nvPr>
        </p:nvSpPr>
        <p:spPr/>
        <p:txBody>
          <a:bodyPr>
            <a:noAutofit/>
          </a:bodyPr>
          <a:lstStyle/>
          <a:p>
            <a:pPr algn="ctr"/>
            <a:r>
              <a:rPr lang="ar-SA" sz="4000" b="1" dirty="0">
                <a:solidFill>
                  <a:srgbClr val="FFFF00"/>
                </a:solidFill>
              </a:rPr>
              <a:t>الأساطير السبعة لترسيخ النظم القمعية أفكارها فى اللاوعي عند الجماهير </a:t>
            </a:r>
            <a:r>
              <a:rPr lang="ar-SA" sz="4400" b="1" dirty="0">
                <a:solidFill>
                  <a:srgbClr val="FF0000"/>
                </a:solidFill>
              </a:rPr>
              <a:t>.. </a:t>
            </a:r>
            <a:endParaRPr lang="ar-SA" sz="4400" b="1" dirty="0">
              <a:ln w="3200">
                <a:solidFill>
                  <a:srgbClr val="FF0000"/>
                </a:solidFill>
                <a:prstDash val="solid"/>
                <a:round/>
              </a:l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142984"/>
            <a:ext cx="8229600" cy="5715016"/>
          </a:xfrm>
        </p:spPr>
        <p:txBody>
          <a:bodyPr>
            <a:normAutofit/>
          </a:bodyPr>
          <a:lstStyle/>
          <a:p>
            <a:pPr>
              <a:buFont typeface="Wingdings" pitchFamily="2" charset="2"/>
              <a:buChar char=""/>
            </a:pPr>
            <a:r>
              <a:rPr lang="ar-SA" sz="4000" b="1" dirty="0">
                <a:ln>
                  <a:solidFill>
                    <a:srgbClr val="7030A0"/>
                  </a:solidFill>
                </a:ln>
                <a:solidFill>
                  <a:srgbClr val="FF0000"/>
                </a:solidFill>
              </a:rPr>
              <a:t>دائماعليك أن تختار بين الحرية أو الأمن:</a:t>
            </a:r>
          </a:p>
          <a:p>
            <a:pPr algn="just"/>
            <a:r>
              <a:rPr lang="ar-SA" sz="3600" dirty="0"/>
              <a:t>ثنائية الحرية والأمن تكاد تكون أحد أبرز الأساطير المؤسسة لقمع الدولة، فدائمًا ما يتم ربط الحرية بالفوضى والتخريب وفقد الانضباط والسيطرة، والعجز عن تحقيق الأمن للناس.</a:t>
            </a:r>
          </a:p>
          <a:p>
            <a:pPr algn="just"/>
            <a:r>
              <a:rPr lang="ar-SA" sz="3600" dirty="0"/>
              <a:t> وغالبًا ما تسعى السلطة القمعية إلى تبرير القرارات الأكثر فاشية وفق محددات أمنية بحتة، القاعدة الحاكمة هنا ببساطة هي </a:t>
            </a:r>
            <a:r>
              <a:rPr lang="ar-SA" sz="3600" dirty="0">
                <a:solidFill>
                  <a:srgbClr val="FFC000"/>
                </a:solidFill>
              </a:rPr>
              <a:t>« يمكن للناس أن يقدموا أية تنازلات بشأن حرياتهم إذا شعروا أن أمنهم مهدد ».</a:t>
            </a:r>
            <a:endParaRPr lang="ar-SA" b="1" dirty="0">
              <a:solidFill>
                <a:srgbClr val="FFC000"/>
              </a:solidFill>
            </a:endParaRPr>
          </a:p>
          <a:p>
            <a:pPr>
              <a:buNone/>
            </a:pPr>
            <a:endParaRPr lang="ar-SA" b="1" dirty="0"/>
          </a:p>
          <a:p>
            <a:endParaRPr lang="ar-SA" b="1" dirty="0">
              <a:solidFill>
                <a:srgbClr val="FFFF00"/>
              </a:solidFill>
            </a:endParaRPr>
          </a:p>
          <a:p>
            <a:endParaRPr lang="ar-SA" dirty="0"/>
          </a:p>
        </p:txBody>
      </p:sp>
      <p:sp>
        <p:nvSpPr>
          <p:cNvPr id="5" name="Title 2"/>
          <p:cNvSpPr>
            <a:spLocks noGrp="1"/>
          </p:cNvSpPr>
          <p:nvPr>
            <p:ph type="title"/>
          </p:nvPr>
        </p:nvSpPr>
        <p:spPr/>
        <p:txBody>
          <a:bodyPr>
            <a:noAutofit/>
          </a:bodyPr>
          <a:lstStyle/>
          <a:p>
            <a:pPr algn="ctr"/>
            <a:r>
              <a:rPr lang="ar-SA" sz="4000" b="1" dirty="0">
                <a:solidFill>
                  <a:srgbClr val="FFFF00"/>
                </a:solidFill>
              </a:rPr>
              <a:t>الأساطير السبعة لترسيخ النظم القمعية أفكارها فى اللاوعي عند الجماهير </a:t>
            </a:r>
            <a:r>
              <a:rPr lang="ar-SA" sz="4400" b="1" dirty="0">
                <a:solidFill>
                  <a:srgbClr val="FF0000"/>
                </a:solidFill>
              </a:rPr>
              <a:t>.. </a:t>
            </a:r>
            <a:endParaRPr lang="ar-SA" sz="4400" b="1" dirty="0">
              <a:ln w="3200">
                <a:solidFill>
                  <a:srgbClr val="FF0000"/>
                </a:solidFill>
                <a:prstDash val="solid"/>
                <a:round/>
              </a:l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285836"/>
            <a:ext cx="8429684" cy="5572164"/>
          </a:xfrm>
        </p:spPr>
        <p:txBody>
          <a:bodyPr>
            <a:noAutofit/>
          </a:bodyPr>
          <a:lstStyle/>
          <a:p>
            <a:pPr>
              <a:buFont typeface="Wingdings" pitchFamily="2" charset="2"/>
              <a:buChar char=""/>
            </a:pPr>
            <a:r>
              <a:rPr lang="ar-SA" sz="3600" b="1" dirty="0">
                <a:ln>
                  <a:solidFill>
                    <a:srgbClr val="7030A0"/>
                  </a:solidFill>
                </a:ln>
                <a:solidFill>
                  <a:srgbClr val="FF0000"/>
                </a:solidFill>
              </a:rPr>
              <a:t>السلطة (النظام) هي الدولة وهي الوطن</a:t>
            </a:r>
            <a:r>
              <a:rPr lang="ar-SA" sz="3200" b="1" dirty="0">
                <a:ln>
                  <a:solidFill>
                    <a:srgbClr val="7030A0"/>
                  </a:solidFill>
                </a:ln>
                <a:solidFill>
                  <a:srgbClr val="FF0000"/>
                </a:solidFill>
              </a:rPr>
              <a:t>: </a:t>
            </a:r>
          </a:p>
          <a:p>
            <a:pPr algn="just"/>
            <a:r>
              <a:rPr lang="ar-SA" sz="3200" dirty="0"/>
              <a:t>النظم الشمولية تسعى لإحكام سيطرتها بشكل يصعب معه التفريق بين الطبقة الحاكمة وبين مؤسسات الدولة (التي يفترض أن تكون محايدة بشكل ما) كما يحرص رموز السلطة على السيطرة على المواقع التنفيذية للدولة بأنفسهم والتغلغل في بنيتها، مع الوقت تصير هذه الشبكات هي عمق الدولة والمهيمن عليها.</a:t>
            </a:r>
          </a:p>
          <a:p>
            <a:pPr algn="just"/>
            <a:endParaRPr lang="ar-SA" sz="1100" dirty="0"/>
          </a:p>
          <a:p>
            <a:pPr algn="just"/>
            <a:r>
              <a:rPr lang="ar-SA" sz="3200" dirty="0"/>
              <a:t>زرع أفكار أن من  ينتقد السلطة أو ينتقص منها فهو يريد هدم الدولة، فالحاكم هو الدولة، والشرطي هو الدولة، والقاضي هو الدولة. </a:t>
            </a:r>
          </a:p>
          <a:p>
            <a:pPr algn="just">
              <a:buNone/>
            </a:pPr>
            <a:endParaRPr lang="ar-SA" sz="3200" dirty="0"/>
          </a:p>
          <a:p>
            <a:r>
              <a:rPr lang="ar-SA" sz="3200" dirty="0"/>
              <a:t>تعميق ثقافة أن المعارضة هي مرادف آخر أقل حدة لكلمة (الخيانة) أو (العمالة).</a:t>
            </a:r>
          </a:p>
        </p:txBody>
      </p:sp>
      <p:sp>
        <p:nvSpPr>
          <p:cNvPr id="6" name="Title 2"/>
          <p:cNvSpPr>
            <a:spLocks noGrp="1"/>
          </p:cNvSpPr>
          <p:nvPr>
            <p:ph type="title"/>
          </p:nvPr>
        </p:nvSpPr>
        <p:spPr/>
        <p:txBody>
          <a:bodyPr>
            <a:noAutofit/>
          </a:bodyPr>
          <a:lstStyle/>
          <a:p>
            <a:pPr algn="ctr"/>
            <a:r>
              <a:rPr lang="ar-SA" sz="4000" b="1" dirty="0">
                <a:solidFill>
                  <a:srgbClr val="FFFF00"/>
                </a:solidFill>
              </a:rPr>
              <a:t>الأساطير السبعة لترسيخ النظم القمعية أفكارها فى اللاوعي عند الجماهير </a:t>
            </a:r>
            <a:r>
              <a:rPr lang="ar-SA" sz="4400" b="1" dirty="0">
                <a:solidFill>
                  <a:srgbClr val="FF0000"/>
                </a:solidFill>
              </a:rPr>
              <a:t>.. </a:t>
            </a:r>
            <a:endParaRPr lang="ar-SA" sz="4400" b="1" dirty="0">
              <a:ln w="3200">
                <a:solidFill>
                  <a:srgbClr val="FF0000"/>
                </a:solidFill>
                <a:prstDash val="solid"/>
                <a:round/>
              </a:l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285836"/>
            <a:ext cx="8429684" cy="5572164"/>
          </a:xfrm>
        </p:spPr>
        <p:txBody>
          <a:bodyPr>
            <a:normAutofit fontScale="62500" lnSpcReduction="20000"/>
          </a:bodyPr>
          <a:lstStyle/>
          <a:p>
            <a:pPr>
              <a:buFont typeface="Wingdings" pitchFamily="2" charset="2"/>
              <a:buChar char=""/>
            </a:pPr>
            <a:r>
              <a:rPr lang="ar-SA" sz="5100" b="1" dirty="0">
                <a:ln>
                  <a:solidFill>
                    <a:srgbClr val="7030A0"/>
                  </a:solidFill>
                </a:ln>
                <a:solidFill>
                  <a:srgbClr val="FF0000"/>
                </a:solidFill>
              </a:rPr>
              <a:t>ابحث عن الرواية الرسمية (الدولة صادقة دائمًا)</a:t>
            </a:r>
          </a:p>
          <a:p>
            <a:pPr algn="just"/>
            <a:r>
              <a:rPr lang="ar-SA" sz="4100" dirty="0"/>
              <a:t> </a:t>
            </a:r>
            <a:r>
              <a:rPr lang="ar-SA" sz="4400" dirty="0"/>
              <a:t>ينبغي أن يكون هناك دومًا رواية رسمية لكل شيء.</a:t>
            </a:r>
          </a:p>
          <a:p>
            <a:pPr algn="just"/>
            <a:r>
              <a:rPr lang="ar-SA" sz="4400" dirty="0"/>
              <a:t>لا تترك الدولة لمواطنيها حرية تركيب قناعاتهم وتكوين خياراتهم وفق التداول الحر للمعلومات والأخبار، هناك دومًا الرواية الرسمية لكل حدث.</a:t>
            </a:r>
          </a:p>
          <a:p>
            <a:pPr algn="just"/>
            <a:endParaRPr lang="ar-SA" sz="4400" dirty="0"/>
          </a:p>
          <a:p>
            <a:pPr algn="just"/>
            <a:r>
              <a:rPr lang="ar-SA" sz="4500" dirty="0"/>
              <a:t>الأمر لا يقتصر فقط على الأحداث السياسية، فحتى التاريخ تحرص الدولة أن ترويه وفقًا للصياغة الرسمية ليكون متسقًا مع الحاضر.</a:t>
            </a:r>
          </a:p>
          <a:p>
            <a:pPr algn="just"/>
            <a:endParaRPr lang="ar-SA" sz="4000" dirty="0"/>
          </a:p>
          <a:p>
            <a:pPr algn="just"/>
            <a:r>
              <a:rPr lang="ar-SA" sz="4400" dirty="0"/>
              <a:t>والدين أيضا يجب أن يكون </a:t>
            </a:r>
            <a:r>
              <a:rPr lang="ar-SA" sz="4400"/>
              <a:t>متسقا مع </a:t>
            </a:r>
            <a:r>
              <a:rPr lang="ar-SA" sz="4400" dirty="0"/>
              <a:t>توجهات الدولة وليس الدين هنا بوصفه شعائر وعبادات، بل بوصفه مصدرًا للفعل الاجتماعي والسياسي، لذلك تحرص السلطة أن تكون لها فئتها الدينية الخاصة التي تروج رواية دينية خاصة بها لا تكون في الغالب سوى انعكاسًا للرواية السياسية للدولة أو السلطة.</a:t>
            </a:r>
          </a:p>
        </p:txBody>
      </p:sp>
      <p:sp>
        <p:nvSpPr>
          <p:cNvPr id="5" name="Title 2"/>
          <p:cNvSpPr>
            <a:spLocks noGrp="1"/>
          </p:cNvSpPr>
          <p:nvPr>
            <p:ph type="title"/>
          </p:nvPr>
        </p:nvSpPr>
        <p:spPr/>
        <p:txBody>
          <a:bodyPr>
            <a:noAutofit/>
          </a:bodyPr>
          <a:lstStyle/>
          <a:p>
            <a:pPr algn="ctr"/>
            <a:r>
              <a:rPr lang="ar-SA" sz="4000" b="1" dirty="0">
                <a:solidFill>
                  <a:srgbClr val="FFFF00"/>
                </a:solidFill>
              </a:rPr>
              <a:t>الأساطير السبعة لترسيخ النظم القمعية أفكارها فى اللاوعي عند الجماهير </a:t>
            </a:r>
            <a:r>
              <a:rPr lang="ar-SA" sz="4400" b="1" dirty="0">
                <a:solidFill>
                  <a:srgbClr val="FF0000"/>
                </a:solidFill>
              </a:rPr>
              <a:t>.. </a:t>
            </a:r>
            <a:endParaRPr lang="ar-SA" sz="4400" b="1" dirty="0">
              <a:ln w="3200">
                <a:solidFill>
                  <a:srgbClr val="FF0000"/>
                </a:solidFill>
                <a:prstDash val="solid"/>
                <a:round/>
              </a:l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1948" y="913430"/>
            <a:ext cx="8215370" cy="5286412"/>
          </a:xfrm>
        </p:spPr>
        <p:txBody>
          <a:bodyPr>
            <a:normAutofit fontScale="85000" lnSpcReduction="20000"/>
          </a:bodyPr>
          <a:lstStyle/>
          <a:p>
            <a:pPr algn="ctr"/>
            <a:r>
              <a:rPr lang="ar-SA" sz="7700" b="1" dirty="0">
                <a:ln>
                  <a:solidFill>
                    <a:srgbClr val="002060"/>
                  </a:solidFill>
                </a:ln>
                <a:solidFill>
                  <a:srgbClr val="FFC000"/>
                </a:solidFill>
              </a:rPr>
              <a:t>ان المعركة الحقيقية هي معركة كسب القلوب والعقول أو منع الخصم من كسبها على الأقل، ان هذا المكسب يضاهي في قيمته الانتصارات التكتيكية في ميدان القتال</a:t>
            </a:r>
            <a:endParaRPr lang="en-US" sz="7700" b="1" dirty="0">
              <a:ln>
                <a:solidFill>
                  <a:srgbClr val="002060"/>
                </a:solidFill>
              </a:ln>
              <a:solidFill>
                <a:srgbClr val="FFC000"/>
              </a:solidFill>
            </a:endParaRPr>
          </a:p>
          <a:p>
            <a:pPr rtl="0">
              <a:buNone/>
            </a:pPr>
            <a:r>
              <a:rPr lang="en-US" dirty="0"/>
              <a:t> </a:t>
            </a:r>
          </a:p>
          <a:p>
            <a:endParaRPr lang="ar-S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285836"/>
            <a:ext cx="8429684" cy="5572164"/>
          </a:xfrm>
        </p:spPr>
        <p:txBody>
          <a:bodyPr>
            <a:normAutofit fontScale="55000" lnSpcReduction="20000"/>
          </a:bodyPr>
          <a:lstStyle/>
          <a:p>
            <a:pPr>
              <a:buFont typeface="Wingdings" pitchFamily="2" charset="2"/>
              <a:buChar char=""/>
            </a:pPr>
            <a:r>
              <a:rPr lang="ar-SA" sz="5100" b="1" dirty="0">
                <a:ln>
                  <a:solidFill>
                    <a:srgbClr val="7030A0"/>
                  </a:solidFill>
                </a:ln>
                <a:solidFill>
                  <a:srgbClr val="FF0000"/>
                </a:solidFill>
              </a:rPr>
              <a:t> </a:t>
            </a:r>
            <a:r>
              <a:rPr lang="ar-SA" sz="6500" b="1" dirty="0">
                <a:ln>
                  <a:solidFill>
                    <a:srgbClr val="7030A0"/>
                  </a:solidFill>
                </a:ln>
                <a:solidFill>
                  <a:srgbClr val="FF0000"/>
                </a:solidFill>
              </a:rPr>
              <a:t>رجال الدولة في مرتبة أعلى من سائر المواطنين:</a:t>
            </a:r>
            <a:endParaRPr lang="ar-SA" sz="5100" b="1" dirty="0">
              <a:ln>
                <a:solidFill>
                  <a:srgbClr val="7030A0"/>
                </a:solidFill>
              </a:ln>
              <a:solidFill>
                <a:srgbClr val="FF0000"/>
              </a:solidFill>
            </a:endParaRPr>
          </a:p>
          <a:p>
            <a:pPr marL="273050" indent="-273050" algn="just"/>
            <a:r>
              <a:rPr lang="ar-SA" sz="5400" dirty="0"/>
              <a:t>على السلطة القمعية حتى يستتب الأمر لها أن تغرس هذه الحقيقة ببساطة، «الدولة هي التي تحميك» ورجال الدولة هم من يتولون ذلك ولذلك عليك أن تتجاوز عن أخطائها وتقبلها بصدر رحب.</a:t>
            </a:r>
          </a:p>
          <a:p>
            <a:pPr marL="273050" indent="-273050" algn="just"/>
            <a:endParaRPr lang="ar-SA" sz="5400" dirty="0"/>
          </a:p>
          <a:p>
            <a:pPr marL="273050" indent="-273050" algn="just"/>
            <a:r>
              <a:rPr lang="ar-SA" sz="5400" dirty="0"/>
              <a:t>رجال الدولة لا يخضعون للمحاسبة إلا بعد الإستغاء عنهم، يمكننا أن نضع قوانين ودساتير تنص على سيادة القانون، لكن علينا أن نعي جميعًا أن الحقيقة غير ذلك، فالدولة هي القانون. </a:t>
            </a:r>
          </a:p>
          <a:p>
            <a:pPr marL="273050" indent="-273050" algn="just">
              <a:buNone/>
            </a:pPr>
            <a:endParaRPr lang="ar-SA" sz="5400" dirty="0"/>
          </a:p>
          <a:p>
            <a:pPr marL="273050" indent="-273050" algn="just"/>
            <a:r>
              <a:rPr lang="ar-SA" sz="5400" dirty="0"/>
              <a:t>ورجل الأمن يسهر على راحتك، هذا لا يعني أنك يجب أن تساعده وتتعاون معه، وإنما يعني أنه عليك أن تتقبل أنه سيحظى بامتيازات لن تحصل أنت عليها، وعليك أن تكون مقتنعًا أنه جدير بذلك.</a:t>
            </a:r>
          </a:p>
          <a:p>
            <a:pPr marL="273050" indent="-273050" algn="just">
              <a:buNone/>
            </a:pPr>
            <a:endParaRPr lang="ar-SA" sz="5400" dirty="0"/>
          </a:p>
          <a:p>
            <a:pPr algn="just"/>
            <a:endParaRPr lang="ar-SA" sz="4400" dirty="0"/>
          </a:p>
          <a:p>
            <a:pPr algn="just"/>
            <a:endParaRPr lang="ar-SA" sz="4400" dirty="0"/>
          </a:p>
        </p:txBody>
      </p:sp>
      <p:sp>
        <p:nvSpPr>
          <p:cNvPr id="5" name="Title 2"/>
          <p:cNvSpPr>
            <a:spLocks noGrp="1"/>
          </p:cNvSpPr>
          <p:nvPr>
            <p:ph type="title"/>
          </p:nvPr>
        </p:nvSpPr>
        <p:spPr/>
        <p:txBody>
          <a:bodyPr>
            <a:noAutofit/>
          </a:bodyPr>
          <a:lstStyle/>
          <a:p>
            <a:pPr algn="ctr"/>
            <a:r>
              <a:rPr lang="ar-SA" sz="4000" b="1" dirty="0">
                <a:solidFill>
                  <a:srgbClr val="FFFF00"/>
                </a:solidFill>
              </a:rPr>
              <a:t>الأساطير السبعة لترسيخ النظم القمعية أفكارها فى اللاوعي عند الجماهير </a:t>
            </a:r>
            <a:r>
              <a:rPr lang="ar-SA" sz="4400" b="1" dirty="0">
                <a:solidFill>
                  <a:srgbClr val="FF0000"/>
                </a:solidFill>
              </a:rPr>
              <a:t>.. </a:t>
            </a:r>
            <a:endParaRPr lang="ar-SA" sz="4400" b="1" dirty="0">
              <a:ln w="3200">
                <a:solidFill>
                  <a:srgbClr val="FF0000"/>
                </a:solidFill>
                <a:prstDash val="solid"/>
                <a:round/>
              </a:l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285836"/>
            <a:ext cx="8429684" cy="5572164"/>
          </a:xfrm>
        </p:spPr>
        <p:txBody>
          <a:bodyPr>
            <a:normAutofit fontScale="70000" lnSpcReduction="20000"/>
          </a:bodyPr>
          <a:lstStyle/>
          <a:p>
            <a:pPr>
              <a:buFont typeface="Wingdings" pitchFamily="2" charset="2"/>
              <a:buChar char=""/>
            </a:pPr>
            <a:r>
              <a:rPr lang="ar-SA" sz="5100" b="1" dirty="0">
                <a:ln>
                  <a:solidFill>
                    <a:srgbClr val="7030A0"/>
                  </a:solidFill>
                </a:ln>
                <a:solidFill>
                  <a:srgbClr val="FF0000"/>
                </a:solidFill>
              </a:rPr>
              <a:t> السحر الخاص للزي الرسمي (الموحد) </a:t>
            </a:r>
          </a:p>
          <a:p>
            <a:pPr algn="just"/>
            <a:r>
              <a:rPr lang="ar-SA" sz="4100" dirty="0"/>
              <a:t> </a:t>
            </a:r>
            <a:r>
              <a:rPr lang="ar-SA" sz="4400" dirty="0"/>
              <a:t>أسطورة القمع تقوم على أن يرتدي </a:t>
            </a:r>
            <a:r>
              <a:rPr lang="ar-SA" sz="4400" u="sng" dirty="0">
                <a:solidFill>
                  <a:srgbClr val="FFC000"/>
                </a:solidFill>
              </a:rPr>
              <a:t>القانون زيًّا </a:t>
            </a:r>
            <a:r>
              <a:rPr lang="ar-SA" sz="4400" dirty="0"/>
              <a:t>هو زي رجل الأمن (الشرطة -……) فلا تكون أفعاله خاضعة للقانون بقدر ما تكون أفعاله قانونًا قائمًا بذاته.</a:t>
            </a:r>
          </a:p>
          <a:p>
            <a:pPr algn="just"/>
            <a:r>
              <a:rPr lang="ar-SA" sz="4400" dirty="0"/>
              <a:t> يتمتع أصحاب البزات الرسمية بشبه حصانة دائمة من المحاسبة، وتبريرات معدة سلفًا لأفعالهم.</a:t>
            </a:r>
          </a:p>
          <a:p>
            <a:pPr algn="just"/>
            <a:r>
              <a:rPr lang="ar-SA" sz="4400" dirty="0"/>
              <a:t> هذه الأسطورة يتم ترسيخها تمامًا لدرجة قد يشعر معها الشخص العادي بالإهانة إذا تعرض لفعل ما من شخص عادي مثله، بينما لا يشعر بالإهانة إذا تعرض لنفس الفعل من أحد أصحاب الياقات الرسمية.</a:t>
            </a:r>
          </a:p>
          <a:p>
            <a:pPr algn="just"/>
            <a:r>
              <a:rPr lang="ar-SA" sz="4400" dirty="0"/>
              <a:t>عندما تنظر لرجل الأمن يطلق النار على الناس في الشوارع، تخيل  أن تنزع عنه زيه ، وتعيد فقط تقييم الصورة.</a:t>
            </a:r>
          </a:p>
          <a:p>
            <a:pPr algn="just"/>
            <a:endParaRPr lang="ar-SA" sz="4400" dirty="0"/>
          </a:p>
        </p:txBody>
      </p:sp>
      <p:sp>
        <p:nvSpPr>
          <p:cNvPr id="6" name="Title 2"/>
          <p:cNvSpPr>
            <a:spLocks noGrp="1"/>
          </p:cNvSpPr>
          <p:nvPr>
            <p:ph type="title"/>
          </p:nvPr>
        </p:nvSpPr>
        <p:spPr/>
        <p:txBody>
          <a:bodyPr>
            <a:noAutofit/>
          </a:bodyPr>
          <a:lstStyle/>
          <a:p>
            <a:pPr algn="ctr"/>
            <a:r>
              <a:rPr lang="ar-SA" sz="4000" b="1" dirty="0">
                <a:solidFill>
                  <a:srgbClr val="FFFF00"/>
                </a:solidFill>
              </a:rPr>
              <a:t>الأساطير السبعة لترسيخ النظم القمعية أفكارها فى اللاوعي عند الجماهير </a:t>
            </a:r>
            <a:r>
              <a:rPr lang="ar-SA" sz="4400" b="1" dirty="0">
                <a:solidFill>
                  <a:srgbClr val="FF0000"/>
                </a:solidFill>
              </a:rPr>
              <a:t>.. </a:t>
            </a:r>
            <a:endParaRPr lang="ar-SA" sz="4400" b="1" dirty="0">
              <a:ln w="3200">
                <a:solidFill>
                  <a:srgbClr val="FF0000"/>
                </a:solidFill>
                <a:prstDash val="solid"/>
                <a:round/>
              </a:l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285836"/>
            <a:ext cx="8429684" cy="5572164"/>
          </a:xfrm>
        </p:spPr>
        <p:txBody>
          <a:bodyPr>
            <a:normAutofit fontScale="47500" lnSpcReduction="20000"/>
          </a:bodyPr>
          <a:lstStyle/>
          <a:p>
            <a:pPr>
              <a:buFont typeface="Wingdings" pitchFamily="2" charset="2"/>
              <a:buChar char=""/>
            </a:pPr>
            <a:r>
              <a:rPr lang="ar-SA" sz="6700" b="1" dirty="0">
                <a:ln>
                  <a:solidFill>
                    <a:srgbClr val="7030A0"/>
                  </a:solidFill>
                </a:ln>
                <a:solidFill>
                  <a:srgbClr val="FF0000"/>
                </a:solidFill>
              </a:rPr>
              <a:t> هناك أشخاص جيدون وآخرون سيئون (المواطن الصالح)</a:t>
            </a:r>
          </a:p>
          <a:p>
            <a:pPr>
              <a:buFont typeface="Wingdings" pitchFamily="2" charset="2"/>
              <a:buChar char=""/>
            </a:pPr>
            <a:endParaRPr lang="ar-SA" sz="2900" b="1" dirty="0">
              <a:ln>
                <a:solidFill>
                  <a:srgbClr val="7030A0"/>
                </a:solidFill>
              </a:ln>
              <a:solidFill>
                <a:srgbClr val="FF0000"/>
              </a:solidFill>
            </a:endParaRPr>
          </a:p>
          <a:p>
            <a:pPr algn="just"/>
            <a:r>
              <a:rPr lang="ar-SA" sz="5900" dirty="0"/>
              <a:t>شخصية المواطن الصالح (الشريف)، هي شخصية محورية في تركيب أي كيان قمعي.</a:t>
            </a:r>
          </a:p>
          <a:p>
            <a:pPr algn="just"/>
            <a:endParaRPr lang="ar-SA" sz="5900" dirty="0"/>
          </a:p>
          <a:p>
            <a:pPr algn="just"/>
            <a:r>
              <a:rPr lang="ar-SA" sz="5900" dirty="0"/>
              <a:t>تصنع الدولة القمعية صورة المواطن الصالح وفق قالب مواصفات نمطي مصنوع بعناية ( يهتم بأمور حياته المعيشية – قليل الاهتمام بالشأن العام إلا حينما تستدعيه الدولة - يدرك أن بلاده مهددة – يتعاون مع رجال الدولة في كافة مواقعهم – يتابع الإعلام الرسمي ويتبنى تصورات السلطة- …).</a:t>
            </a:r>
          </a:p>
          <a:p>
            <a:pPr algn="just">
              <a:buNone/>
            </a:pPr>
            <a:endParaRPr lang="ar-SA" sz="5900" dirty="0"/>
          </a:p>
          <a:p>
            <a:pPr algn="just"/>
            <a:r>
              <a:rPr lang="ar-SA" sz="5900" dirty="0"/>
              <a:t> وعلى النقيض هناك المواطن السيء (الطابور الخامس- الخائن- الإرهابي- …) وهو يعني ببساطة ذلك المواطن المستعصي على الصياغة ضمن القالب الشريف الذي تصنعه الدولة على عينها.</a:t>
            </a:r>
            <a:endParaRPr lang="ar-SA" sz="5900" b="1" dirty="0">
              <a:ln>
                <a:solidFill>
                  <a:srgbClr val="7030A0"/>
                </a:solidFill>
              </a:ln>
              <a:solidFill>
                <a:srgbClr val="FF0000"/>
              </a:solidFill>
            </a:endParaRPr>
          </a:p>
          <a:p>
            <a:pPr algn="just"/>
            <a:endParaRPr lang="ar-SA" sz="4400" dirty="0"/>
          </a:p>
        </p:txBody>
      </p:sp>
      <p:sp>
        <p:nvSpPr>
          <p:cNvPr id="5" name="Title 2"/>
          <p:cNvSpPr>
            <a:spLocks noGrp="1"/>
          </p:cNvSpPr>
          <p:nvPr>
            <p:ph type="title"/>
          </p:nvPr>
        </p:nvSpPr>
        <p:spPr/>
        <p:txBody>
          <a:bodyPr>
            <a:noAutofit/>
          </a:bodyPr>
          <a:lstStyle/>
          <a:p>
            <a:pPr algn="ctr"/>
            <a:r>
              <a:rPr lang="ar-SA" sz="4000" b="1" dirty="0">
                <a:solidFill>
                  <a:srgbClr val="FFFF00"/>
                </a:solidFill>
              </a:rPr>
              <a:t>الأساطير السبعة لترسيخ النظم القمعية أفكارها فى اللاوعي عند الجماهير </a:t>
            </a:r>
            <a:r>
              <a:rPr lang="ar-SA" sz="4400" b="1" dirty="0">
                <a:solidFill>
                  <a:srgbClr val="FF0000"/>
                </a:solidFill>
              </a:rPr>
              <a:t>.. </a:t>
            </a:r>
            <a:endParaRPr lang="ar-SA" sz="4400" b="1" dirty="0">
              <a:ln w="3200">
                <a:solidFill>
                  <a:srgbClr val="FF0000"/>
                </a:solidFill>
                <a:prstDash val="solid"/>
                <a:round/>
              </a:l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357298"/>
            <a:ext cx="8358246" cy="5268907"/>
          </a:xfrm>
        </p:spPr>
        <p:txBody>
          <a:bodyPr>
            <a:noAutofit/>
          </a:bodyPr>
          <a:lstStyle/>
          <a:p>
            <a:pPr algn="just"/>
            <a:r>
              <a:rPr lang="ar-SA" sz="2500" dirty="0"/>
              <a:t>الشعوب لا تعي الواقع بطبيعة حالها الفطرية ولا تسعى لمحاولة فهم الواقع،</a:t>
            </a:r>
            <a:r>
              <a:rPr lang="en-US" sz="2500" dirty="0"/>
              <a:t> </a:t>
            </a:r>
            <a:r>
              <a:rPr lang="ar-SA" sz="2500" dirty="0"/>
              <a:t>فكل فرد في المجتمع لديه همومه وحاجياته، وهو متخصص بمهنته ويعتبر عاميا بالنسبة لأي مهنة أخرى لا يتقنها،</a:t>
            </a:r>
          </a:p>
          <a:p>
            <a:pPr algn="just"/>
            <a:endParaRPr lang="ar-SA" sz="2500" dirty="0"/>
          </a:p>
          <a:p>
            <a:pPr algn="just"/>
            <a:r>
              <a:rPr lang="ar-SA" sz="2500" dirty="0"/>
              <a:t>الإنسان المتواجد ضمن كومة من الجماهير يصبح ضعيف القدرات العقلية أمام أي خطاب او مشهد يتلقاه، ويصعب على الأغلبية الساحقة تمييز الصواب والخطأ في هذه</a:t>
            </a:r>
            <a:r>
              <a:rPr lang="en-US" sz="2500" dirty="0"/>
              <a:t> </a:t>
            </a:r>
            <a:r>
              <a:rPr lang="ar-SA" sz="2500" dirty="0"/>
              <a:t>الحالة، بسبب غلبة غريزة وعاطفة (القطيع) المتأججة في نفس الإنسان في هذه الحالة، بينما لو كان لوحده فيكون في</a:t>
            </a:r>
            <a:r>
              <a:rPr lang="en-US" sz="2500" dirty="0"/>
              <a:t> </a:t>
            </a:r>
            <a:r>
              <a:rPr lang="ar-SA" sz="2500" dirty="0"/>
              <a:t>حالته الذهنية الطبيعية، </a:t>
            </a:r>
          </a:p>
          <a:p>
            <a:pPr algn="just">
              <a:buNone/>
            </a:pPr>
            <a:endParaRPr lang="ar-SA" sz="2500" dirty="0"/>
          </a:p>
          <a:p>
            <a:pPr algn="just"/>
            <a:r>
              <a:rPr lang="ar-SA" sz="2500" dirty="0"/>
              <a:t>يقول الله تعالى للمشركين: " </a:t>
            </a:r>
            <a:r>
              <a:rPr lang="ar-SA" sz="2500" dirty="0">
                <a:solidFill>
                  <a:srgbClr val="FFFF00"/>
                </a:solidFill>
              </a:rPr>
              <a:t>قُلْ إِنَّمَا أَعِظُكُمْ بِوَاحِدَةٍ أَنْ تَقُومُوا لِلَّهِ</a:t>
            </a:r>
            <a:r>
              <a:rPr lang="en-US" sz="2500" dirty="0">
                <a:solidFill>
                  <a:srgbClr val="FFFF00"/>
                </a:solidFill>
              </a:rPr>
              <a:t> </a:t>
            </a:r>
            <a:r>
              <a:rPr lang="ar-SA" sz="2500" dirty="0">
                <a:solidFill>
                  <a:srgbClr val="FFFF00"/>
                </a:solidFill>
              </a:rPr>
              <a:t>مَثْنَى وَفُرَادَى</a:t>
            </a:r>
            <a:r>
              <a:rPr lang="en-US" sz="2500" dirty="0">
                <a:solidFill>
                  <a:srgbClr val="FFFF00"/>
                </a:solidFill>
              </a:rPr>
              <a:t> </a:t>
            </a:r>
            <a:r>
              <a:rPr lang="ar-SA" sz="2500" dirty="0">
                <a:solidFill>
                  <a:srgbClr val="FFFF00"/>
                </a:solidFill>
              </a:rPr>
              <a:t>ثُمَّ تَتَفَكَّرُوا مَا بِصَاحِبِكُمْ مِنْ جِنَّةٍ إِنْ هُوَ إِلَّا نَذِيرٌ لَكُمْ بَيْنَ يَدَيْ عَذَابٍ شَدِيدٍ</a:t>
            </a:r>
            <a:r>
              <a:rPr lang="ar-SA" sz="2500" dirty="0"/>
              <a:t>" (46 سبأ)، لاحظوا "مثنى وفرادى"، لأن استمرار استماعهم للآراء حول نبوة الرسول (صلى الله عليه وسلم) بشكل جماعي سوف يمنعهم من معرفة الحقيقة.</a:t>
            </a:r>
          </a:p>
          <a:p>
            <a:pPr algn="just"/>
            <a:endParaRPr lang="ar-SA" sz="2500" dirty="0"/>
          </a:p>
        </p:txBody>
      </p:sp>
      <p:sp>
        <p:nvSpPr>
          <p:cNvPr id="4" name="Title 1"/>
          <p:cNvSpPr>
            <a:spLocks noGrp="1"/>
          </p:cNvSpPr>
          <p:nvPr>
            <p:ph type="title"/>
          </p:nvPr>
        </p:nvSpPr>
        <p:spPr>
          <a:xfrm>
            <a:off x="457200" y="152400"/>
            <a:ext cx="8229600" cy="990584"/>
          </a:xfrm>
        </p:spPr>
        <p:txBody>
          <a:bodyPr>
            <a:normAutofit/>
          </a:bodyPr>
          <a:lstStyle/>
          <a:p>
            <a:pPr algn="ctr"/>
            <a:r>
              <a:rPr lang="ar-SA" sz="4800" b="1" dirty="0">
                <a:solidFill>
                  <a:srgbClr val="FF0000"/>
                </a:solidFill>
              </a:rPr>
              <a:t> بعض الحقائق عن الشعوب والجماهير</a:t>
            </a:r>
            <a:endParaRPr lang="ar-SA" sz="4400"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143668"/>
          </a:xfrm>
        </p:spPr>
        <p:txBody>
          <a:bodyPr>
            <a:normAutofit fontScale="85000" lnSpcReduction="10000"/>
          </a:bodyPr>
          <a:lstStyle/>
          <a:p>
            <a:pPr>
              <a:buNone/>
            </a:pPr>
            <a:endParaRPr lang="ar-SA" b="1" dirty="0"/>
          </a:p>
          <a:p>
            <a:pPr algn="just"/>
            <a:r>
              <a:rPr lang="ar-SA" sz="3200" dirty="0"/>
              <a:t> وتكمن أهمية معرفة هذه القاعدة في توقع كثير من الأكاذيب والكلام العاطفي الأجوف في الخطابات الجماهيرية خاصة عند الحكام والرؤساء وقادة الأحزاب الذين يكثرون منها، لأنهم يدركون تماما أن الجماهير في هذه الحالة العاطفية لا تكاد تميز الصواب من الخطأ</a:t>
            </a:r>
            <a:r>
              <a:rPr lang="en-US" sz="3200" dirty="0"/>
              <a:t>.</a:t>
            </a:r>
          </a:p>
          <a:p>
            <a:pPr algn="just"/>
            <a:endParaRPr lang="ar-SA" sz="3200" dirty="0"/>
          </a:p>
          <a:p>
            <a:pPr algn="just"/>
            <a:r>
              <a:rPr lang="ar-SA" sz="3200" dirty="0"/>
              <a:t>إن استخدام اللغة والأفكار والرموز بصورة متكررة وبأسلوب مرسوم يمكنها من تشكيل وعي مطلوب لدى الشعوب في إتجاه قضية مخطط لها مسبقا دون أن يشعروا بذلك , بل يظنون أنهم الفاعلين لها. </a:t>
            </a:r>
          </a:p>
          <a:p>
            <a:pPr algn="just"/>
            <a:endParaRPr lang="ar-SA" sz="3200" dirty="0"/>
          </a:p>
          <a:p>
            <a:pPr algn="just"/>
            <a:r>
              <a:rPr lang="ar-SA" sz="3200" dirty="0"/>
              <a:t>الأخلاق والسياسة هي مجموعة من الأفكار غير المجردة، والتي يعمل معظمها في اللاوعي، والعقل يتعامل معها متأثرا بعوامل عديدة تؤثر في القرارات والاختيارات.</a:t>
            </a:r>
          </a:p>
          <a:p>
            <a:pPr algn="just">
              <a:buNone/>
            </a:pPr>
            <a:r>
              <a:rPr lang="ar-SA" sz="3200" b="1" dirty="0"/>
              <a:t>      وهذا ما يفسر </a:t>
            </a:r>
            <a:r>
              <a:rPr lang="en-US" sz="3200" b="1" dirty="0"/>
              <a:t> "</a:t>
            </a:r>
            <a:r>
              <a:rPr lang="ar-SA" sz="3200" b="1" dirty="0">
                <a:solidFill>
                  <a:srgbClr val="FFFF00"/>
                </a:solidFill>
              </a:rPr>
              <a:t>لماذا تصوت الجماهير ضد مصالحهم أحيانا</a:t>
            </a:r>
            <a:r>
              <a:rPr lang="en-US" sz="3200" b="1" dirty="0"/>
              <a:t>"</a:t>
            </a:r>
            <a:endParaRPr lang="ar-SA" sz="3200" b="1" dirty="0">
              <a:solidFill>
                <a:srgbClr val="FFFF00"/>
              </a:solidFill>
            </a:endParaRPr>
          </a:p>
          <a:p>
            <a:pPr algn="just"/>
            <a:endParaRPr lang="ar-SA" sz="3200" dirty="0"/>
          </a:p>
          <a:p>
            <a:pPr algn="just"/>
            <a:endParaRPr lang="ar-SA" dirty="0"/>
          </a:p>
          <a:p>
            <a:pPr algn="just"/>
            <a:endParaRPr lang="ar-S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2910" y="1000108"/>
            <a:ext cx="8229600" cy="5095892"/>
          </a:xfrm>
        </p:spPr>
        <p:txBody>
          <a:bodyPr>
            <a:normAutofit/>
          </a:bodyPr>
          <a:lstStyle/>
          <a:p>
            <a:pPr algn="just"/>
            <a:r>
              <a:rPr lang="ar-SA" sz="2800" dirty="0"/>
              <a:t>إن  سرعة تأثر الجماهير وسذاجتها في التصديق لأي شيء، سمة بارزة من سمات العقلية الجماهيرية، الأمر الذي يقود إلى سرعة التوجيه. وهناك حالة نفسية لدى الجماهير خاصة الثورية أو التي في حالة غليان اجتماعي وهي حالة الترقب والاستعداد في التلقي، وهو ما يساعد على قبول كثير من الأفكار وتمرير العديد الرسائل، مع عدم امتلاك الجماهير للحاسة النقدية التي يمكن أن تكون عند آحادهم.</a:t>
            </a:r>
          </a:p>
          <a:p>
            <a:pPr algn="just"/>
            <a:endParaRPr lang="ar-SA" sz="2800" dirty="0"/>
          </a:p>
          <a:p>
            <a:pPr algn="just"/>
            <a:r>
              <a:rPr lang="ar-SA" sz="2800" dirty="0"/>
              <a:t>عندما تنغرس فكرة ما بواسطة مجريات متعددة في روح الجماهير فإنها تكتسب قوة لا تقاوم وينتج عنها سلسلة من الانعكاسات والنتائج. و إن كان يلزم وقتًا طويلاً لكي تترسخ الأفكار في نفوس الجماهير فإنه يلزم وقتًا لا يقل عنه طولاً لكي تخرج منها.</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785794"/>
            <a:ext cx="8229600" cy="5643602"/>
          </a:xfrm>
        </p:spPr>
        <p:txBody>
          <a:bodyPr>
            <a:normAutofit/>
          </a:bodyPr>
          <a:lstStyle/>
          <a:p>
            <a:pPr algn="just"/>
            <a:r>
              <a:rPr lang="ar-SA" sz="2700" dirty="0"/>
              <a:t>يجب أن نعلم ونوقن ونفهم جيدا انه يستحيل ومن سابع المستحيلات أن تخرج أي مظاهرة في أي مكان في العالم هكذا بشكل عفوي وهذا الحال ينطبق (</a:t>
            </a:r>
            <a:r>
              <a:rPr lang="ar-SA" sz="2700" dirty="0">
                <a:solidFill>
                  <a:srgbClr val="FFFF00"/>
                </a:solidFill>
              </a:rPr>
              <a:t>يعني أن</a:t>
            </a:r>
            <a:r>
              <a:rPr lang="en-US" sz="2700" dirty="0">
                <a:solidFill>
                  <a:srgbClr val="FFFF00"/>
                </a:solidFill>
              </a:rPr>
              <a:t> </a:t>
            </a:r>
            <a:r>
              <a:rPr lang="ar-SA" sz="2700" dirty="0">
                <a:solidFill>
                  <a:srgbClr val="FFFF00"/>
                </a:solidFill>
              </a:rPr>
              <a:t>يخرج الناس في وقت</a:t>
            </a:r>
            <a:r>
              <a:rPr lang="en-US" sz="2700" dirty="0">
                <a:solidFill>
                  <a:srgbClr val="FFFF00"/>
                </a:solidFill>
              </a:rPr>
              <a:t> </a:t>
            </a:r>
            <a:r>
              <a:rPr lang="ar-SA" sz="2700" dirty="0">
                <a:solidFill>
                  <a:srgbClr val="FFFF00"/>
                </a:solidFill>
              </a:rPr>
              <a:t>واحد وإلى مكان معين هكذا من دون وجود هيئات وأفراد ينسقون ويرتبون التظاهرات</a:t>
            </a:r>
            <a:r>
              <a:rPr lang="ar-SA" sz="2700" dirty="0"/>
              <a:t>) على كافة الظروف ومهما كان الناس يعيشون في حالة من الضغوط، وهكذا نفهم تلقائيا عند خروج أي تظاهرة أن وراءها مدبرين، وفي حالة كون الشعب في حالة من الضغط فإن ذلك يسهل كثيرا إخراج الناس للتظاهرات، لكنه لا يخرجهم من تلقاء أنفسهم.</a:t>
            </a:r>
          </a:p>
          <a:p>
            <a:pPr algn="just">
              <a:buNone/>
            </a:pPr>
            <a:endParaRPr lang="ar-SA" sz="2700" dirty="0"/>
          </a:p>
          <a:p>
            <a:pPr algn="just"/>
            <a:r>
              <a:rPr lang="ar-SA" sz="2700" dirty="0"/>
              <a:t>وهذا ما يبين لنا لماذا لا يهتمون بما يفعلونه بالشعب ولكنهم يهتمون بالقضاء على أي تنظيم جماعي يمكن أن يحتشد الناس حوله أو حتى بروز شخصية سياسية يمكن أن يتجمع الناس حولها ولو لم تكن إسلامية التوجه. </a:t>
            </a:r>
          </a:p>
          <a:p>
            <a:endParaRPr lang="ar-SA"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571612"/>
            <a:ext cx="8401080" cy="4572000"/>
          </a:xfrm>
        </p:spPr>
        <p:txBody>
          <a:bodyPr>
            <a:normAutofit/>
          </a:bodyPr>
          <a:lstStyle/>
          <a:p>
            <a:pPr algn="just"/>
            <a:r>
              <a:rPr lang="ar-SA" sz="3200" b="1" dirty="0">
                <a:solidFill>
                  <a:srgbClr val="FFFF00"/>
                </a:solidFill>
              </a:rPr>
              <a:t>في القرن العشرين حدث تطورات كبيرة في دراسات العقل واكتشافات علمية حديثة تتعلق بعمل المخ، استخدمت لجعل السياسات أكثر تأثيرا في الحياة السياسية. </a:t>
            </a:r>
          </a:p>
          <a:p>
            <a:pPr algn="just">
              <a:buNone/>
            </a:pPr>
            <a:endParaRPr lang="ar-SA" sz="3200" b="1" dirty="0">
              <a:solidFill>
                <a:srgbClr val="FFFF00"/>
              </a:solidFill>
            </a:endParaRPr>
          </a:p>
          <a:p>
            <a:pPr algn="just"/>
            <a:r>
              <a:rPr lang="ar-SA" sz="3200" b="1" dirty="0">
                <a:solidFill>
                  <a:srgbClr val="FFFF00"/>
                </a:solidFill>
              </a:rPr>
              <a:t>لقد أصبح التأثير على العقل اللاواعي وبرمجة العقل الواعي دون أن يشعر على رأس الدراسات السياسية للأنظمة المختلفة وخاصة أجهزة المخابرات والأمن الوطني. </a:t>
            </a:r>
          </a:p>
          <a:p>
            <a:pPr>
              <a:buNone/>
            </a:pPr>
            <a:r>
              <a:rPr lang="ar-SA" b="1" dirty="0">
                <a:solidFill>
                  <a:srgbClr val="FF99CC"/>
                </a:solidFill>
              </a:rPr>
              <a:t> </a:t>
            </a:r>
          </a:p>
        </p:txBody>
      </p:sp>
      <p:sp>
        <p:nvSpPr>
          <p:cNvPr id="2" name="Title 1"/>
          <p:cNvSpPr>
            <a:spLocks noGrp="1"/>
          </p:cNvSpPr>
          <p:nvPr>
            <p:ph type="title"/>
          </p:nvPr>
        </p:nvSpPr>
        <p:spPr/>
        <p:txBody>
          <a:bodyPr>
            <a:normAutofit/>
          </a:bodyPr>
          <a:lstStyle/>
          <a:p>
            <a:pPr algn="ctr"/>
            <a:r>
              <a:rPr lang="ar-SA" sz="4800" b="1" dirty="0">
                <a:solidFill>
                  <a:srgbClr val="00B0F0"/>
                </a:solidFill>
              </a:rPr>
              <a:t> تطورات القرن العشرين</a:t>
            </a:r>
            <a:endParaRPr lang="ar-SA" sz="4400" dirty="0">
              <a:solidFill>
                <a:srgbClr val="00B0F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357298"/>
            <a:ext cx="8001056" cy="5286388"/>
          </a:xfrm>
        </p:spPr>
        <p:txBody>
          <a:bodyPr>
            <a:normAutofit fontScale="85000" lnSpcReduction="10000"/>
          </a:bodyPr>
          <a:lstStyle/>
          <a:p>
            <a:pPr algn="just"/>
            <a:r>
              <a:rPr lang="ar-SA" sz="3900" b="1" dirty="0">
                <a:solidFill>
                  <a:srgbClr val="FFFF00"/>
                </a:solidFill>
              </a:rPr>
              <a:t> خلال الخمسين سنة السابقة، حفرت التطوّرات العلميّة المذهلة هوّة لا تزال تتّسع بين المعارف العامّة وتلك التي تحتكرها وتستعملها النّخب الحاكمة. فبفضل علوم الأحياء، بيولوجيا الأعصاب وعلم النّفس التّطبيقي، توصّل "النّظام" إلى معرفة متقدّمة للكائن البشري، على الصّعيدين الفيزيائي والنّفسي.</a:t>
            </a:r>
          </a:p>
          <a:p>
            <a:pPr algn="just"/>
            <a:endParaRPr lang="ar-SA" sz="3900" b="1" dirty="0">
              <a:solidFill>
                <a:srgbClr val="FFFF00"/>
              </a:solidFill>
            </a:endParaRPr>
          </a:p>
          <a:p>
            <a:pPr algn="just"/>
            <a:r>
              <a:rPr lang="ar-SA" sz="3900" b="1" dirty="0">
                <a:solidFill>
                  <a:srgbClr val="FFFF00"/>
                </a:solidFill>
              </a:rPr>
              <a:t> أصبح هذا "النّظام" قادرا على معرفة الفرد المتوسّط أكثر ممّا يعرف نفسه، وهذا يعني أنّ النظام - في أغلب الحالات - يملك سلطة على الأفراد أكثر من تلك التي يملكونها على أنفسهم.</a:t>
            </a:r>
          </a:p>
          <a:p>
            <a:pPr>
              <a:buNone/>
            </a:pPr>
            <a:endParaRPr lang="ar-SA" b="1" dirty="0">
              <a:solidFill>
                <a:srgbClr val="FF99CC"/>
              </a:solidFill>
            </a:endParaRPr>
          </a:p>
        </p:txBody>
      </p:sp>
      <p:sp>
        <p:nvSpPr>
          <p:cNvPr id="2" name="Title 1"/>
          <p:cNvSpPr>
            <a:spLocks noGrp="1"/>
          </p:cNvSpPr>
          <p:nvPr>
            <p:ph type="title"/>
          </p:nvPr>
        </p:nvSpPr>
        <p:spPr/>
        <p:txBody>
          <a:bodyPr>
            <a:normAutofit/>
          </a:bodyPr>
          <a:lstStyle/>
          <a:p>
            <a:pPr algn="ctr"/>
            <a:r>
              <a:rPr lang="ar-SA" sz="4800" b="1" dirty="0">
                <a:solidFill>
                  <a:srgbClr val="00B0F0"/>
                </a:solidFill>
              </a:rPr>
              <a:t> تطورات القرن العشرين</a:t>
            </a:r>
            <a:endParaRPr lang="ar-SA" sz="4400" dirty="0">
              <a:solidFill>
                <a:srgbClr val="00B0F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ar-SA" b="1" dirty="0">
                <a:solidFill>
                  <a:srgbClr val="FFFF00"/>
                </a:solidFill>
              </a:rPr>
              <a:t>لقد حدث تقدم كبير في دراسة كيفية إحداث تأثير على الشعوب والجماهير عن طريق التأثير على العقل اللاواعي لهم. </a:t>
            </a:r>
          </a:p>
          <a:p>
            <a:pPr algn="just"/>
            <a:endParaRPr lang="ar-SA" b="1" dirty="0">
              <a:solidFill>
                <a:srgbClr val="FFFF00"/>
              </a:solidFill>
            </a:endParaRPr>
          </a:p>
          <a:p>
            <a:pPr algn="just"/>
            <a:r>
              <a:rPr lang="ar-SA" b="1" dirty="0">
                <a:solidFill>
                  <a:srgbClr val="FFFF00"/>
                </a:solidFill>
              </a:rPr>
              <a:t>نحن نحتاج الى ضرورة "تغيير العقول” وضرورة تغيير نظرتنا الى طرق الحل والعلاج لأنه لا يمكن أن نفكر فيها في القرن الواحد والعشرين بأسلوب التفكير والتحليل للقرن الثامن عشر. </a:t>
            </a:r>
          </a:p>
          <a:p>
            <a:pPr algn="just">
              <a:buNone/>
            </a:pPr>
            <a:endParaRPr lang="ar-SA" dirty="0">
              <a:solidFill>
                <a:srgbClr val="FFFF00"/>
              </a:solidFill>
            </a:endParaRPr>
          </a:p>
          <a:p>
            <a:pPr algn="just"/>
            <a:r>
              <a:rPr lang="ar-SA" b="1" dirty="0">
                <a:solidFill>
                  <a:srgbClr val="FFFF00"/>
                </a:solidFill>
              </a:rPr>
              <a:t>لابد من توافر وعي جديد بأن الإجادة السياسية تتعلق بالأخلاق والسياسات القادرة علي التأثير في مشاعر الشعوب وعقولهم في الوعي واللاوعي. </a:t>
            </a:r>
          </a:p>
          <a:p>
            <a:endParaRPr lang="ar-SA" dirty="0">
              <a:solidFill>
                <a:srgbClr val="FFFF00"/>
              </a:solidFill>
            </a:endParaRPr>
          </a:p>
        </p:txBody>
      </p:sp>
      <p:sp>
        <p:nvSpPr>
          <p:cNvPr id="2" name="Title 1"/>
          <p:cNvSpPr>
            <a:spLocks noGrp="1"/>
          </p:cNvSpPr>
          <p:nvPr>
            <p:ph type="title"/>
          </p:nvPr>
        </p:nvSpPr>
        <p:spPr/>
        <p:txBody>
          <a:bodyPr>
            <a:normAutofit/>
          </a:bodyPr>
          <a:lstStyle/>
          <a:p>
            <a:pPr algn="ctr"/>
            <a:r>
              <a:rPr lang="ar-SA" sz="6000" b="1" dirty="0">
                <a:solidFill>
                  <a:srgbClr val="FF0000"/>
                </a:solidFill>
              </a:rPr>
              <a:t>ختاما</a:t>
            </a:r>
            <a:endParaRPr lang="ar-SA" sz="48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642918"/>
            <a:ext cx="8305800" cy="3200642"/>
          </a:xfrm>
        </p:spPr>
        <p:txBody>
          <a:bodyPr>
            <a:normAutofit/>
          </a:bodyPr>
          <a:lstStyle/>
          <a:p>
            <a:r>
              <a:rPr lang="ar-SA" sz="3100" b="1" dirty="0">
                <a:solidFill>
                  <a:srgbClr val="FFC000"/>
                </a:solidFill>
              </a:rPr>
              <a:t>لقد ظللنا سنينا وعقودا نخاطب العقل الواعي للجماهير بالحجة والإقناع  وأهملنا ما هو أهم وأشد تأثيرا وهو:  </a:t>
            </a:r>
            <a:br>
              <a:rPr lang="ar-SA" sz="3100" b="1" dirty="0">
                <a:solidFill>
                  <a:srgbClr val="FFFF00"/>
                </a:solidFill>
              </a:rPr>
            </a:br>
            <a:br>
              <a:rPr lang="ar-SA" sz="5400" dirty="0"/>
            </a:br>
            <a:r>
              <a:rPr lang="ar-SA" sz="5400" b="1" dirty="0"/>
              <a:t>العقل والتفكير اللاوعي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ar-SA" b="1" dirty="0">
                <a:solidFill>
                  <a:srgbClr val="FFFF00"/>
                </a:solidFill>
              </a:rPr>
              <a:t>قد حان الوقت لجعل الأبحاث الخاصة بالعقل محل اهتمام، وأن تتم الاستفادة منها في حقل العلوم السياسية وبخاصة في طريقة استغلال اللغة والأفكار والرموز بصورة متواترة للترويج للنموذج الاسلامي ، وإعاقة النموذج المضاد من جهة أخري.</a:t>
            </a:r>
          </a:p>
          <a:p>
            <a:pPr algn="just"/>
            <a:endParaRPr lang="ar-SA" b="1" dirty="0">
              <a:solidFill>
                <a:srgbClr val="FFFF00"/>
              </a:solidFill>
            </a:endParaRPr>
          </a:p>
          <a:p>
            <a:pPr algn="just"/>
            <a:r>
              <a:rPr lang="ar-SA" b="1" dirty="0">
                <a:solidFill>
                  <a:srgbClr val="FFFF00"/>
                </a:solidFill>
              </a:rPr>
              <a:t>يجب أن نعلم أن الدول تختلف في أفكارها التي تريد تبثها في عقل شعوبها وأيضا في عقل وأحاسيس شعوب أعدائها ، ولذلك يجب علينا دراسة اتجاهات كل دولة على حده لمعرفة أولا الأفكار والأخلاق التي تسيطر بها على شعبها وثانيا الأفكار والأخلاق التي يبثها الأعداء فينا لوضع العلاج الأمثل لها. </a:t>
            </a:r>
          </a:p>
          <a:p>
            <a:pPr algn="just"/>
            <a:endParaRPr lang="en-US" dirty="0"/>
          </a:p>
          <a:p>
            <a:pPr>
              <a:buNone/>
            </a:pPr>
            <a:endParaRPr lang="ar-SA" dirty="0"/>
          </a:p>
        </p:txBody>
      </p:sp>
      <p:sp>
        <p:nvSpPr>
          <p:cNvPr id="2" name="Title 1"/>
          <p:cNvSpPr>
            <a:spLocks noGrp="1"/>
          </p:cNvSpPr>
          <p:nvPr>
            <p:ph type="title"/>
          </p:nvPr>
        </p:nvSpPr>
        <p:spPr/>
        <p:txBody>
          <a:bodyPr/>
          <a:lstStyle/>
          <a:p>
            <a:endParaRPr lang="ar-SA"/>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348" y="1500174"/>
            <a:ext cx="8215370" cy="4500594"/>
          </a:xfrm>
        </p:spPr>
        <p:txBody>
          <a:bodyPr>
            <a:normAutofit fontScale="77500" lnSpcReduction="20000"/>
          </a:bodyPr>
          <a:lstStyle/>
          <a:p>
            <a:pPr algn="ctr"/>
            <a:r>
              <a:rPr lang="ar-SA" sz="7000" b="1" dirty="0">
                <a:ln>
                  <a:solidFill>
                    <a:srgbClr val="002060"/>
                  </a:solidFill>
                </a:ln>
                <a:solidFill>
                  <a:srgbClr val="FFC000"/>
                </a:solidFill>
              </a:rPr>
              <a:t>ان المعركة الحقيقية هي معركة كسب القلوب والعقول أو منع الخصم من كسبها على الأقل، ان هذا المكسب يضاهي في قيمته الانتصارات التكتيكية في ميدان القتال</a:t>
            </a:r>
            <a:endParaRPr lang="en-US" sz="7000" b="1" dirty="0">
              <a:ln>
                <a:solidFill>
                  <a:srgbClr val="002060"/>
                </a:solidFill>
              </a:ln>
              <a:solidFill>
                <a:srgbClr val="FFC000"/>
              </a:solidFill>
            </a:endParaRPr>
          </a:p>
          <a:p>
            <a:pPr rtl="0">
              <a:buNone/>
            </a:pPr>
            <a:r>
              <a:rPr lang="en-US" dirty="0"/>
              <a:t> </a:t>
            </a:r>
          </a:p>
          <a:p>
            <a:endParaRPr lang="ar-SA" dirty="0"/>
          </a:p>
        </p:txBody>
      </p:sp>
      <p:sp>
        <p:nvSpPr>
          <p:cNvPr id="3" name="Title 2"/>
          <p:cNvSpPr>
            <a:spLocks noGrp="1"/>
          </p:cNvSpPr>
          <p:nvPr>
            <p:ph type="title"/>
          </p:nvPr>
        </p:nvSpPr>
        <p:spPr/>
        <p:txBody>
          <a:bodyPr/>
          <a:lstStyle/>
          <a:p>
            <a:endParaRPr lang="ar-S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200">
                <a:solidFill>
                  <a:srgbClr val="FFFF00"/>
                </a:solidFill>
              </a:rPr>
              <a:t> 98</a:t>
            </a:r>
            <a:r>
              <a:rPr lang="en-US" sz="3200" dirty="0">
                <a:solidFill>
                  <a:srgbClr val="FFFF00"/>
                </a:solidFill>
              </a:rPr>
              <a:t>% </a:t>
            </a:r>
            <a:r>
              <a:rPr lang="ar-SA" sz="3200" dirty="0">
                <a:solidFill>
                  <a:srgbClr val="FFFF00"/>
                </a:solidFill>
              </a:rPr>
              <a:t>من التفكير يتم في اللاوعي.، وهذا التفكير اللاواعي يحدث بطريقة تلقائية لا يتم التحكم فيها. </a:t>
            </a:r>
          </a:p>
          <a:p>
            <a:pPr algn="just">
              <a:buNone/>
            </a:pPr>
            <a:endParaRPr lang="ar-SA" sz="3200" dirty="0">
              <a:solidFill>
                <a:srgbClr val="FFFF00"/>
              </a:solidFill>
            </a:endParaRPr>
          </a:p>
          <a:p>
            <a:pPr algn="just"/>
            <a:r>
              <a:rPr lang="ar-SA" sz="3200" dirty="0">
                <a:solidFill>
                  <a:srgbClr val="FFFF00"/>
                </a:solidFill>
              </a:rPr>
              <a:t>العقل عامل غير محايد لفرضه فهما معينا للحقيقة، فليس الأفراد يفهمون الحقيقة بالطريقة نفسها. وبالتالي، فإن العقل وطريقة فهمه للأمور له تأثير كبير علي القرارات السياسية ونتائجها</a:t>
            </a:r>
            <a:r>
              <a:rPr lang="en-US" sz="3200" dirty="0">
                <a:solidFill>
                  <a:srgbClr val="FFFF00"/>
                </a:solidFill>
              </a:rPr>
              <a:t>.</a:t>
            </a:r>
          </a:p>
          <a:p>
            <a:endParaRPr lang="ar-SA" dirty="0"/>
          </a:p>
          <a:p>
            <a:endParaRPr lang="ar-SA" dirty="0"/>
          </a:p>
        </p:txBody>
      </p:sp>
      <p:sp>
        <p:nvSpPr>
          <p:cNvPr id="2" name="Title 1"/>
          <p:cNvSpPr>
            <a:spLocks noGrp="1"/>
          </p:cNvSpPr>
          <p:nvPr>
            <p:ph type="title"/>
          </p:nvPr>
        </p:nvSpPr>
        <p:spPr/>
        <p:txBody>
          <a:bodyPr>
            <a:normAutofit/>
          </a:bodyPr>
          <a:lstStyle/>
          <a:p>
            <a:pPr algn="ctr"/>
            <a:r>
              <a:rPr lang="ar-SA" sz="4800" b="1" dirty="0"/>
              <a:t>التفكيراللاوعي</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ar-SA" sz="3200" dirty="0">
                <a:solidFill>
                  <a:srgbClr val="FFFF00"/>
                </a:solidFill>
              </a:rPr>
              <a:t>العقل اللاواعي هو القسم الخفي الذي يحتوي على جميع المعلومات التي تخص حياتنا الشخصية. و فيه تخزّن ذاكرتنا المنسية، ومعلومات تمّ إدراكها بواسطة العقل الواعي، ومعلومات ورسائل أدركناها دون شعور أو وعي منا</a:t>
            </a:r>
            <a:r>
              <a:rPr lang="en-US" sz="3200" dirty="0">
                <a:solidFill>
                  <a:srgbClr val="FFFF00"/>
                </a:solidFill>
              </a:rPr>
              <a:t> </a:t>
            </a:r>
            <a:r>
              <a:rPr lang="ar-SA" sz="3200" dirty="0">
                <a:solidFill>
                  <a:srgbClr val="FFFF00"/>
                </a:solidFill>
              </a:rPr>
              <a:t>على مدار حياتنا من الطفولة حى الموت.</a:t>
            </a:r>
            <a:r>
              <a:rPr lang="en-US" sz="3200" dirty="0">
                <a:solidFill>
                  <a:srgbClr val="FFFF00"/>
                </a:solidFill>
              </a:rPr>
              <a:t> </a:t>
            </a:r>
            <a:endParaRPr lang="ar-SA" sz="3200" dirty="0">
              <a:solidFill>
                <a:srgbClr val="FFFF00"/>
              </a:solidFill>
            </a:endParaRPr>
          </a:p>
          <a:p>
            <a:pPr algn="just">
              <a:buNone/>
            </a:pPr>
            <a:endParaRPr lang="en-US" sz="3200" dirty="0">
              <a:solidFill>
                <a:srgbClr val="FFFF00"/>
              </a:solidFill>
            </a:endParaRPr>
          </a:p>
          <a:p>
            <a:pPr algn="just"/>
            <a:r>
              <a:rPr lang="ar-SA" sz="3200" dirty="0">
                <a:solidFill>
                  <a:srgbClr val="FFFF00"/>
                </a:solidFill>
              </a:rPr>
              <a:t>تنتقل هذه الرسائل إلى العقل الباطن فتترسخ وتتحول إلى مبادئ وقيم، بل معتقدات أحيانا. وهكذا ينفذها العقل اللاواعي دون اهتمام بالظروف الخارجيّة أو العقل الواعي أو أيّ شيء آخر</a:t>
            </a:r>
            <a:r>
              <a:rPr lang="en-US" sz="3200" dirty="0">
                <a:solidFill>
                  <a:srgbClr val="FFFF00"/>
                </a:solidFill>
              </a:rPr>
              <a:t>.</a:t>
            </a:r>
          </a:p>
          <a:p>
            <a:endParaRPr lang="ar-SA" dirty="0"/>
          </a:p>
        </p:txBody>
      </p:sp>
      <p:sp>
        <p:nvSpPr>
          <p:cNvPr id="2" name="Title 1"/>
          <p:cNvSpPr>
            <a:spLocks noGrp="1"/>
          </p:cNvSpPr>
          <p:nvPr>
            <p:ph type="title"/>
          </p:nvPr>
        </p:nvSpPr>
        <p:spPr/>
        <p:txBody>
          <a:bodyPr/>
          <a:lstStyle/>
          <a:p>
            <a:endParaRPr lang="ar-S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ar-SA" sz="3600" b="1" dirty="0"/>
              <a:t>قانون التفكير المتساوي:</a:t>
            </a:r>
          </a:p>
          <a:p>
            <a:pPr algn="just">
              <a:buNone/>
            </a:pPr>
            <a:r>
              <a:rPr lang="ar-SA" sz="2800" dirty="0">
                <a:solidFill>
                  <a:schemeClr val="tx2">
                    <a:lumMod val="75000"/>
                  </a:schemeClr>
                </a:solidFill>
              </a:rPr>
              <a:t>و الذي يعني أن الأشياء التي تفكر بها والتي سترى منها الكثير ستجعلك ترى شبهها بالضبط، فلو كنت تفكر بالسعادة فستجد أشياء أخرى تذكرك بالسعادة</a:t>
            </a:r>
            <a:r>
              <a:rPr lang="en-US" sz="2800" dirty="0">
                <a:solidFill>
                  <a:schemeClr val="tx2">
                    <a:lumMod val="75000"/>
                  </a:schemeClr>
                </a:solidFill>
              </a:rPr>
              <a:t> </a:t>
            </a:r>
            <a:r>
              <a:rPr lang="ar-SA" sz="2800" dirty="0">
                <a:solidFill>
                  <a:schemeClr val="tx2">
                    <a:lumMod val="75000"/>
                  </a:schemeClr>
                </a:solidFill>
              </a:rPr>
              <a:t>وهكذا،... وهذا الذي يوصلك الى القانون التالي.. </a:t>
            </a:r>
          </a:p>
          <a:p>
            <a:pPr algn="just">
              <a:buNone/>
            </a:pPr>
            <a:endParaRPr lang="ar-SA" sz="2800" b="1" dirty="0"/>
          </a:p>
          <a:p>
            <a:pPr algn="just">
              <a:buNone/>
            </a:pPr>
            <a:r>
              <a:rPr lang="ar-SA" sz="3600" b="1" dirty="0"/>
              <a:t>قانون المراسلات :</a:t>
            </a:r>
            <a:endParaRPr lang="en-US" sz="3600" b="1" dirty="0"/>
          </a:p>
          <a:p>
            <a:pPr algn="just">
              <a:buNone/>
            </a:pPr>
            <a:r>
              <a:rPr lang="ar-SA" dirty="0">
                <a:solidFill>
                  <a:schemeClr val="tx2">
                    <a:lumMod val="75000"/>
                  </a:schemeClr>
                </a:solidFill>
              </a:rPr>
              <a:t>و الذي يعني أن عالمك الداخلي هو الذي يؤثر على العالم الخارجي، فإذا تبرمج الإنسان بطريقة إيجابية يجد أن عالمه الخارجي يؤكد له ما يفكر به وكذلك الأمر إن تبرمج بطريقة سلبية</a:t>
            </a:r>
            <a:endParaRPr lang="ar-SA" b="1" dirty="0">
              <a:solidFill>
                <a:schemeClr val="tx2">
                  <a:lumMod val="75000"/>
                </a:schemeClr>
              </a:solidFill>
            </a:endParaRPr>
          </a:p>
        </p:txBody>
      </p:sp>
      <p:sp>
        <p:nvSpPr>
          <p:cNvPr id="2" name="Title 1"/>
          <p:cNvSpPr>
            <a:spLocks noGrp="1"/>
          </p:cNvSpPr>
          <p:nvPr>
            <p:ph type="title"/>
          </p:nvPr>
        </p:nvSpPr>
        <p:spPr/>
        <p:txBody>
          <a:bodyPr>
            <a:normAutofit/>
          </a:bodyPr>
          <a:lstStyle/>
          <a:p>
            <a:pPr algn="ctr"/>
            <a:r>
              <a:rPr lang="ar-SA" b="1" dirty="0">
                <a:solidFill>
                  <a:srgbClr val="FF0000"/>
                </a:solidFill>
              </a:rPr>
              <a:t>المؤثرات في العقل اللاواعي </a:t>
            </a:r>
            <a:r>
              <a:rPr lang="ar-SA" sz="3200" b="1" dirty="0">
                <a:solidFill>
                  <a:srgbClr val="FF0000"/>
                </a:solidFill>
              </a:rPr>
              <a:t>(</a:t>
            </a:r>
            <a:r>
              <a:rPr lang="ar-SA" sz="3200" b="1" dirty="0">
                <a:solidFill>
                  <a:srgbClr val="FFC000"/>
                </a:solidFill>
              </a:rPr>
              <a:t>الباطن</a:t>
            </a:r>
            <a:r>
              <a:rPr sz="3200" b="1">
                <a:solidFill>
                  <a:srgbClr val="FF0000"/>
                </a:solidFill>
              </a:rPr>
              <a:t>(</a:t>
            </a:r>
            <a:br>
              <a:rPr lang="en-US" b="1" dirty="0"/>
            </a:br>
            <a:r>
              <a:rPr lang="ar-SA" sz="3100" b="1" dirty="0">
                <a:solidFill>
                  <a:srgbClr val="FFFF00"/>
                </a:solidFill>
              </a:rPr>
              <a:t>(القوانين الحاكمة)</a:t>
            </a:r>
            <a:endParaRPr lang="ar-SA" b="1"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142984"/>
            <a:ext cx="8229600" cy="4572000"/>
          </a:xfrm>
        </p:spPr>
        <p:txBody>
          <a:bodyPr>
            <a:normAutofit/>
          </a:bodyPr>
          <a:lstStyle/>
          <a:p>
            <a:pPr algn="just"/>
            <a:r>
              <a:rPr lang="ar-SA" sz="3600" b="1" dirty="0"/>
              <a:t>قانون التركيز (ما تركز عليه تحصل عليه)</a:t>
            </a:r>
            <a:r>
              <a:rPr lang="en-US" sz="3600" b="1" dirty="0"/>
              <a:t>:  </a:t>
            </a:r>
          </a:p>
          <a:p>
            <a:pPr algn="just">
              <a:buNone/>
            </a:pPr>
            <a:r>
              <a:rPr lang="ar-SA" sz="3200" dirty="0">
                <a:solidFill>
                  <a:schemeClr val="tx2">
                    <a:lumMod val="75000"/>
                  </a:schemeClr>
                </a:solidFill>
              </a:rPr>
              <a:t>و الذي يعني أن أي شيء تركز عليه سوف يؤثر في حكمك على الأشياء وبالتالي على شعورك وأحاسيسك، فأنت الآن إن ركزت مثلا على التعاسة فسوف تشعر بمشاعر وأحاسيس سلبية وسيكون حكمك على هذا الشيء سلبي، وبالمقابل فأنت إن ركزت على السعادة فسوف تشعر بمشاعر وأحاسيس إيجابية، أي أن بإمكانك أن تركز على أي شيء سواء كان إيجابيا أو سلبا</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285860"/>
            <a:ext cx="8229600" cy="4572000"/>
          </a:xfrm>
        </p:spPr>
        <p:txBody>
          <a:bodyPr>
            <a:normAutofit/>
          </a:bodyPr>
          <a:lstStyle/>
          <a:p>
            <a:pPr algn="just"/>
            <a:r>
              <a:rPr lang="ar-SA" sz="4000" b="1" dirty="0"/>
              <a:t>قانون التوقع</a:t>
            </a:r>
            <a:r>
              <a:rPr lang="en-US" sz="4000" dirty="0"/>
              <a:t> : </a:t>
            </a:r>
            <a:endParaRPr lang="en-US" sz="4000" b="1" dirty="0"/>
          </a:p>
          <a:p>
            <a:pPr algn="just"/>
            <a:r>
              <a:rPr lang="ar-SA" sz="3200" dirty="0">
                <a:solidFill>
                  <a:schemeClr val="tx2">
                    <a:lumMod val="75000"/>
                  </a:schemeClr>
                </a:solidFill>
              </a:rPr>
              <a:t>والذي يقول أن أي شيء تتوقعه وتضع معه شعورك وأحاسيسك سوف يحدث في عالمك الخارجي، وهو من أقوى القوانين ،لأن أي شيء تتوقعه وتضع معه شعورك وأحاسيسك سوف تعمل على إرسال ذبذبات تحتوي على طاقة والتي ستعود إليك من جديد ومن نفس النوع، فأنت إن توقعت أنك ستفشل في الامتحان ستجد نفسك غير قادر على التفكير وأنك عاجز عن الإجابة على الأسئلة وهكذا، </a:t>
            </a:r>
          </a:p>
          <a:p>
            <a:pPr algn="just"/>
            <a:endParaRPr lang="ar-SA"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142984"/>
            <a:ext cx="8229600" cy="4905396"/>
          </a:xfrm>
        </p:spPr>
        <p:txBody>
          <a:bodyPr>
            <a:normAutofit fontScale="92500"/>
          </a:bodyPr>
          <a:lstStyle/>
          <a:p>
            <a:r>
              <a:rPr lang="ar-SA" sz="4300" b="1" dirty="0"/>
              <a:t>قانون الاعتقاد</a:t>
            </a:r>
            <a:r>
              <a:rPr lang="en-US" sz="4300" dirty="0"/>
              <a:t> </a:t>
            </a:r>
            <a:r>
              <a:rPr lang="ar-SA" sz="4300" dirty="0"/>
              <a:t>:</a:t>
            </a:r>
            <a:endParaRPr lang="en-US" sz="4300" b="1" dirty="0"/>
          </a:p>
          <a:p>
            <a:pPr algn="just"/>
            <a:r>
              <a:rPr lang="ar-SA" sz="3200" dirty="0">
                <a:solidFill>
                  <a:schemeClr val="tx2">
                    <a:lumMod val="75000"/>
                  </a:schemeClr>
                </a:solidFill>
              </a:rPr>
              <a:t>و الذي يقول أن أي شيء معتقد فيه (بحصوله) وتكرره أكثر من مرة وتضع معه شعورك وأحاسيسك سوف تتبرمج في مكان عميق جدا في العقل اللاواعي، كمن لديه اعتقاد بانه أتعس إنسان في العالم، فيجد أن هذا الأعتقاد أصبح يخرج منه ودون أن يشعر وبشكل أوتوماتيكي ليحكم بعد ذلك سلوكك وتصرفاتك، وهذا الأعتقاد لا يمكن أن يتغير إلا بتغيير التفكير الأساسي الذي أوصلك لهذا الاعتقاد، وهنا طبعا لا نتحدث عن الإعتقاادت الدينية لا وإنما عن اعتقادات مثل أني خجول أو أني غير محظوظ أو أني فاشل أو أو أو، وهذه كلها اعتقادات سلبية طبعا</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567</TotalTime>
  <Words>2748</Words>
  <Application>Microsoft Office PowerPoint</Application>
  <PresentationFormat>عرض على الشاشة (4:3)</PresentationFormat>
  <Paragraphs>138</Paragraphs>
  <Slides>31</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31</vt:i4>
      </vt:variant>
    </vt:vector>
  </HeadingPairs>
  <TitlesOfParts>
    <vt:vector size="35" baseType="lpstr">
      <vt:lpstr>Constantia</vt:lpstr>
      <vt:lpstr>Wingdings</vt:lpstr>
      <vt:lpstr>Wingdings 2</vt:lpstr>
      <vt:lpstr>Paper</vt:lpstr>
      <vt:lpstr>عرض تقديمي في PowerPoint</vt:lpstr>
      <vt:lpstr>عرض تقديمي في PowerPoint</vt:lpstr>
      <vt:lpstr>لقد ظللنا سنينا وعقودا نخاطب العقل الواعي للجماهير بالحجة والإقناع  وأهملنا ما هو أهم وأشد تأثيرا وهو:    العقل والتفكير اللاوعي </vt:lpstr>
      <vt:lpstr>التفكيراللاوعي</vt:lpstr>
      <vt:lpstr>عرض تقديمي في PowerPoint</vt:lpstr>
      <vt:lpstr>المؤثرات في العقل اللاواعي (الباطن( (القوانين الحاكمة)</vt:lpstr>
      <vt:lpstr>عرض تقديمي في PowerPoint</vt:lpstr>
      <vt:lpstr>عرض تقديمي في PowerPoint</vt:lpstr>
      <vt:lpstr>عرض تقديمي في PowerPoint</vt:lpstr>
      <vt:lpstr>عرض تقديمي في PowerPoint</vt:lpstr>
      <vt:lpstr>عرض تقديمي في PowerPoint</vt:lpstr>
      <vt:lpstr>كيف تؤثر في باطنك : </vt:lpstr>
      <vt:lpstr>الخلاصة </vt:lpstr>
      <vt:lpstr>عرض تقديمي في PowerPoint</vt:lpstr>
      <vt:lpstr>عرض تقديمي في PowerPoint</vt:lpstr>
      <vt:lpstr>الأساطير السبعة لترسيخ النظم القمعية أفكارها فى اللاوعي عند الجماهير .. </vt:lpstr>
      <vt:lpstr>الأساطير السبعة لترسيخ النظم القمعية أفكارها فى اللاوعي عند الجماهير .. </vt:lpstr>
      <vt:lpstr>الأساطير السبعة لترسيخ النظم القمعية أفكارها فى اللاوعي عند الجماهير .. </vt:lpstr>
      <vt:lpstr>الأساطير السبعة لترسيخ النظم القمعية أفكارها فى اللاوعي عند الجماهير .. </vt:lpstr>
      <vt:lpstr>الأساطير السبعة لترسيخ النظم القمعية أفكارها فى اللاوعي عند الجماهير .. </vt:lpstr>
      <vt:lpstr>الأساطير السبعة لترسيخ النظم القمعية أفكارها فى اللاوعي عند الجماهير .. </vt:lpstr>
      <vt:lpstr>الأساطير السبعة لترسيخ النظم القمعية أفكارها فى اللاوعي عند الجماهير .. </vt:lpstr>
      <vt:lpstr> بعض الحقائق عن الشعوب والجماهير</vt:lpstr>
      <vt:lpstr>عرض تقديمي في PowerPoint</vt:lpstr>
      <vt:lpstr>عرض تقديمي في PowerPoint</vt:lpstr>
      <vt:lpstr>عرض تقديمي في PowerPoint</vt:lpstr>
      <vt:lpstr> تطورات القرن العشرين</vt:lpstr>
      <vt:lpstr> تطورات القرن العشرين</vt:lpstr>
      <vt:lpstr>ختاما</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التفكيراللاوعي</dc:title>
  <dc:creator>DrAhmadAF-PC</dc:creator>
  <cp:lastModifiedBy>user</cp:lastModifiedBy>
  <cp:revision>74</cp:revision>
  <dcterms:created xsi:type="dcterms:W3CDTF">2015-03-01T14:59:26Z</dcterms:created>
  <dcterms:modified xsi:type="dcterms:W3CDTF">2023-07-03T08:50:28Z</dcterms:modified>
</cp:coreProperties>
</file>