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Nunito"/>
      <p:regular r:id="rId20"/>
      <p:bold r:id="rId21"/>
      <p:italic r:id="rId22"/>
      <p:boldItalic r:id="rId23"/>
    </p:embeddedFont>
    <p:embeddedFont>
      <p:font typeface="Old Standard TT"/>
      <p:regular r:id="rId24"/>
      <p:bold r:id="rId25"/>
      <p: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A8017D-B5E3-49BE-8575-04C249949C60}">
  <a:tblStyle styleId="{21A8017D-B5E3-49BE-8575-04C249949C6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OldStandardTT-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ldStandardTT-italic.fntdata"/><Relationship Id="rId25" Type="http://schemas.openxmlformats.org/officeDocument/2006/relationships/font" Target="fonts/OldStandardT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955acfabe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955acfabe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955acfabe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955acfabe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955acfabe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955acfabe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955acfabe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955acfabe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955acfab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955acfab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955acfabe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955acfabe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955acfabe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955acfabe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955acfabe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955acfabe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955acfab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955acfab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955acfab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955acfab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955acfab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955acfab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955acfabe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955acfabe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11700" y="1072700"/>
            <a:ext cx="8520600" cy="93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4200"/>
              <a:buFont typeface="Arial"/>
              <a:buNone/>
            </a:pPr>
            <a:r>
              <a:rPr lang="en" sz="4200">
                <a:solidFill>
                  <a:srgbClr val="000000"/>
                </a:solidFill>
                <a:latin typeface="Old Standard TT"/>
                <a:ea typeface="Old Standard TT"/>
                <a:cs typeface="Old Standard TT"/>
                <a:sym typeface="Old Standard TT"/>
              </a:rPr>
              <a:t>Hate Speech Detection</a:t>
            </a:r>
            <a:endParaRPr sz="2500">
              <a:solidFill>
                <a:srgbClr val="000000"/>
              </a:solidFill>
            </a:endParaRPr>
          </a:p>
        </p:txBody>
      </p:sp>
      <p:sp>
        <p:nvSpPr>
          <p:cNvPr id="129" name="Google Shape;129;p13"/>
          <p:cNvSpPr txBox="1"/>
          <p:nvPr>
            <p:ph idx="1" type="subTitle"/>
          </p:nvPr>
        </p:nvSpPr>
        <p:spPr>
          <a:xfrm>
            <a:off x="311700" y="2402125"/>
            <a:ext cx="8779500" cy="184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2400"/>
              <a:buFont typeface="Arial"/>
              <a:buNone/>
            </a:pPr>
            <a:r>
              <a:rPr lang="en" sz="2400">
                <a:solidFill>
                  <a:srgbClr val="000000"/>
                </a:solidFill>
                <a:latin typeface="Old Standard TT"/>
                <a:ea typeface="Old Standard TT"/>
                <a:cs typeface="Old Standard TT"/>
                <a:sym typeface="Old Standard TT"/>
              </a:rPr>
              <a:t>Presented by:</a:t>
            </a:r>
            <a:endParaRPr sz="2400">
              <a:solidFill>
                <a:srgbClr val="000000"/>
              </a:solidFill>
              <a:latin typeface="Old Standard TT"/>
              <a:ea typeface="Old Standard TT"/>
              <a:cs typeface="Old Standard TT"/>
              <a:sym typeface="Old Standard TT"/>
            </a:endParaRPr>
          </a:p>
          <a:p>
            <a:pPr indent="0" lvl="0" marL="0" rtl="0" algn="l">
              <a:spcBef>
                <a:spcPts val="0"/>
              </a:spcBef>
              <a:spcAft>
                <a:spcPts val="0"/>
              </a:spcAft>
              <a:buClr>
                <a:srgbClr val="000000"/>
              </a:buClr>
              <a:buSzPts val="2400"/>
              <a:buFont typeface="Arial"/>
              <a:buNone/>
            </a:pPr>
            <a:r>
              <a:rPr lang="en" sz="1800">
                <a:solidFill>
                  <a:srgbClr val="000000"/>
                </a:solidFill>
                <a:latin typeface="Old Standard TT"/>
                <a:ea typeface="Old Standard TT"/>
                <a:cs typeface="Old Standard TT"/>
                <a:sym typeface="Old Standard TT"/>
              </a:rPr>
              <a:t>Nishat Salsabil Rainy -1812620042</a:t>
            </a:r>
            <a:endParaRPr sz="1800">
              <a:solidFill>
                <a:srgbClr val="000000"/>
              </a:solidFill>
              <a:latin typeface="Old Standard TT"/>
              <a:ea typeface="Old Standard TT"/>
              <a:cs typeface="Old Standard TT"/>
              <a:sym typeface="Old Standard TT"/>
            </a:endParaRPr>
          </a:p>
          <a:p>
            <a:pPr indent="0" lvl="0" marL="0" rtl="0" algn="l">
              <a:spcBef>
                <a:spcPts val="0"/>
              </a:spcBef>
              <a:spcAft>
                <a:spcPts val="0"/>
              </a:spcAft>
              <a:buClr>
                <a:srgbClr val="000000"/>
              </a:buClr>
              <a:buSzPts val="2400"/>
              <a:buFont typeface="Arial"/>
              <a:buNone/>
            </a:pPr>
            <a:r>
              <a:rPr lang="en" sz="1800">
                <a:solidFill>
                  <a:srgbClr val="000000"/>
                </a:solidFill>
                <a:latin typeface="Old Standard TT"/>
                <a:ea typeface="Old Standard TT"/>
                <a:cs typeface="Old Standard TT"/>
                <a:sym typeface="Old Standard TT"/>
              </a:rPr>
              <a:t>Mohd. Istiaq Hossain Junaid-1821577642</a:t>
            </a:r>
            <a:endParaRPr sz="1800">
              <a:solidFill>
                <a:srgbClr val="000000"/>
              </a:solidFill>
              <a:latin typeface="Old Standard TT"/>
              <a:ea typeface="Old Standard TT"/>
              <a:cs typeface="Old Standard TT"/>
              <a:sym typeface="Old Standard TT"/>
            </a:endParaRPr>
          </a:p>
          <a:p>
            <a:pPr indent="0" lvl="0" marL="0" rtl="0" algn="l">
              <a:spcBef>
                <a:spcPts val="0"/>
              </a:spcBef>
              <a:spcAft>
                <a:spcPts val="0"/>
              </a:spcAft>
              <a:buClr>
                <a:srgbClr val="000000"/>
              </a:buClr>
              <a:buSzPts val="2400"/>
              <a:buFont typeface="Arial"/>
              <a:buNone/>
            </a:pPr>
            <a:r>
              <a:rPr lang="en" sz="1800">
                <a:solidFill>
                  <a:srgbClr val="000000"/>
                </a:solidFill>
                <a:latin typeface="Old Standard TT"/>
                <a:ea typeface="Old Standard TT"/>
                <a:cs typeface="Old Standard TT"/>
                <a:sym typeface="Old Standard TT"/>
              </a:rPr>
              <a:t>Samreen sohail-1711648642</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flipH="1" rot="-971">
            <a:off x="580171" y="238976"/>
            <a:ext cx="3186000" cy="58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Result Analysis</a:t>
            </a:r>
            <a:endParaRPr>
              <a:latin typeface="Arial"/>
              <a:ea typeface="Arial"/>
              <a:cs typeface="Arial"/>
              <a:sym typeface="Arial"/>
            </a:endParaRPr>
          </a:p>
        </p:txBody>
      </p:sp>
      <p:graphicFrame>
        <p:nvGraphicFramePr>
          <p:cNvPr id="188" name="Google Shape;188;p22"/>
          <p:cNvGraphicFramePr/>
          <p:nvPr/>
        </p:nvGraphicFramePr>
        <p:xfrm>
          <a:off x="663488" y="828615"/>
          <a:ext cx="3000000" cy="3000000"/>
        </p:xfrm>
        <a:graphic>
          <a:graphicData uri="http://schemas.openxmlformats.org/drawingml/2006/table">
            <a:tbl>
              <a:tblPr>
                <a:noFill/>
                <a:tableStyleId>{21A8017D-B5E3-49BE-8575-04C249949C60}</a:tableStyleId>
              </a:tblPr>
              <a:tblGrid>
                <a:gridCol w="2200400"/>
                <a:gridCol w="821225"/>
                <a:gridCol w="747950"/>
                <a:gridCol w="718175"/>
                <a:gridCol w="1271225"/>
              </a:tblGrid>
              <a:tr h="160475">
                <a:tc>
                  <a:txBody>
                    <a:bodyPr/>
                    <a:lstStyle/>
                    <a:p>
                      <a:pPr indent="0" lvl="0" marL="0" rtl="0" algn="l">
                        <a:spcBef>
                          <a:spcPts val="0"/>
                        </a:spcBef>
                        <a:spcAft>
                          <a:spcPts val="0"/>
                        </a:spcAft>
                        <a:buNone/>
                      </a:pPr>
                      <a:r>
                        <a:rPr b="1" lang="en" sz="1200"/>
                        <a:t>Model</a:t>
                      </a:r>
                      <a:endParaRPr b="1" sz="1200"/>
                    </a:p>
                  </a:txBody>
                  <a:tcPr marT="91425" marB="91425" marR="91425" marL="91425"/>
                </a:tc>
                <a:tc>
                  <a:txBody>
                    <a:bodyPr/>
                    <a:lstStyle/>
                    <a:p>
                      <a:pPr indent="0" lvl="0" marL="0" rtl="0" algn="l">
                        <a:spcBef>
                          <a:spcPts val="0"/>
                        </a:spcBef>
                        <a:spcAft>
                          <a:spcPts val="0"/>
                        </a:spcAft>
                        <a:buNone/>
                      </a:pPr>
                      <a:r>
                        <a:rPr b="1" lang="en" sz="1200"/>
                        <a:t>Precision</a:t>
                      </a:r>
                      <a:endParaRPr b="1" sz="1200"/>
                    </a:p>
                  </a:txBody>
                  <a:tcPr marT="91425" marB="91425" marR="91425" marL="91425"/>
                </a:tc>
                <a:tc>
                  <a:txBody>
                    <a:bodyPr/>
                    <a:lstStyle/>
                    <a:p>
                      <a:pPr indent="0" lvl="0" marL="0" rtl="0" algn="l">
                        <a:spcBef>
                          <a:spcPts val="0"/>
                        </a:spcBef>
                        <a:spcAft>
                          <a:spcPts val="0"/>
                        </a:spcAft>
                        <a:buNone/>
                      </a:pPr>
                      <a:r>
                        <a:rPr b="1" lang="en" sz="1200"/>
                        <a:t>Accuracy</a:t>
                      </a:r>
                      <a:endParaRPr b="1" sz="1200"/>
                    </a:p>
                  </a:txBody>
                  <a:tcPr marT="91425" marB="91425" marR="91425" marL="91425"/>
                </a:tc>
                <a:tc>
                  <a:txBody>
                    <a:bodyPr/>
                    <a:lstStyle/>
                    <a:p>
                      <a:pPr indent="0" lvl="0" marL="0" rtl="0" algn="l">
                        <a:spcBef>
                          <a:spcPts val="0"/>
                        </a:spcBef>
                        <a:spcAft>
                          <a:spcPts val="0"/>
                        </a:spcAft>
                        <a:buNone/>
                      </a:pPr>
                      <a:r>
                        <a:rPr b="1" lang="en" sz="1200"/>
                        <a:t>F1 score</a:t>
                      </a:r>
                      <a:endParaRPr b="1" sz="1200"/>
                    </a:p>
                  </a:txBody>
                  <a:tcPr marT="91425" marB="91425" marR="91425" marL="91425"/>
                </a:tc>
                <a:tc>
                  <a:txBody>
                    <a:bodyPr/>
                    <a:lstStyle/>
                    <a:p>
                      <a:pPr indent="0" lvl="0" marL="0" rtl="0" algn="l">
                        <a:spcBef>
                          <a:spcPts val="0"/>
                        </a:spcBef>
                        <a:spcAft>
                          <a:spcPts val="0"/>
                        </a:spcAft>
                        <a:buNone/>
                      </a:pPr>
                      <a:r>
                        <a:rPr b="1" lang="en" sz="1200"/>
                        <a:t>Recall</a:t>
                      </a:r>
                      <a:endParaRPr b="1" sz="1200"/>
                    </a:p>
                  </a:txBody>
                  <a:tcPr marT="91425" marB="91425" marR="91425" marL="91425"/>
                </a:tc>
              </a:tr>
              <a:tr h="816650">
                <a:tc>
                  <a:txBody>
                    <a:bodyPr/>
                    <a:lstStyle/>
                    <a:p>
                      <a:pPr indent="0" lvl="0" marL="0" rtl="0" algn="l">
                        <a:spcBef>
                          <a:spcPts val="0"/>
                        </a:spcBef>
                        <a:spcAft>
                          <a:spcPts val="0"/>
                        </a:spcAft>
                        <a:buNone/>
                      </a:pPr>
                      <a:r>
                        <a:rPr b="1" lang="en" sz="1200"/>
                        <a:t>1.Linear SVC</a:t>
                      </a:r>
                      <a:endParaRPr b="1" sz="1200"/>
                    </a:p>
                  </a:txBody>
                  <a:tcPr marT="91425" marB="91425" marR="91425" marL="91425"/>
                </a:tc>
                <a:tc>
                  <a:txBody>
                    <a:bodyPr/>
                    <a:lstStyle/>
                    <a:p>
                      <a:pPr indent="0" lvl="0" marL="0" rtl="0" algn="l">
                        <a:lnSpc>
                          <a:spcPct val="115000"/>
                        </a:lnSpc>
                        <a:spcBef>
                          <a:spcPts val="0"/>
                        </a:spcBef>
                        <a:spcAft>
                          <a:spcPts val="0"/>
                        </a:spcAft>
                        <a:buNone/>
                      </a:pPr>
                      <a:r>
                        <a:rPr b="1" lang="en" sz="1200">
                          <a:highlight>
                            <a:srgbClr val="FFFFFF"/>
                          </a:highlight>
                        </a:rPr>
                        <a:t>0.97(0)</a:t>
                      </a:r>
                      <a:endParaRPr b="1" sz="1200">
                        <a:highlight>
                          <a:srgbClr val="FFFFFF"/>
                        </a:highlight>
                      </a:endParaRPr>
                    </a:p>
                    <a:p>
                      <a:pPr indent="0" lvl="0" marL="0" rtl="0" algn="l">
                        <a:lnSpc>
                          <a:spcPct val="115000"/>
                        </a:lnSpc>
                        <a:spcBef>
                          <a:spcPts val="0"/>
                        </a:spcBef>
                        <a:spcAft>
                          <a:spcPts val="0"/>
                        </a:spcAft>
                        <a:buNone/>
                      </a:pPr>
                      <a:r>
                        <a:rPr b="1" lang="en" sz="1200">
                          <a:highlight>
                            <a:srgbClr val="FFFFFF"/>
                          </a:highlight>
                        </a:rPr>
                        <a:t>0.87 (1)    </a:t>
                      </a:r>
                      <a:endParaRPr b="1" sz="1200"/>
                    </a:p>
                  </a:txBody>
                  <a:tcPr marT="91425" marB="91425" marR="91425" marL="91425"/>
                </a:tc>
                <a:tc>
                  <a:txBody>
                    <a:bodyPr/>
                    <a:lstStyle/>
                    <a:p>
                      <a:pPr indent="0" lvl="0" marL="0" rtl="0" algn="l">
                        <a:lnSpc>
                          <a:spcPct val="115000"/>
                        </a:lnSpc>
                        <a:spcBef>
                          <a:spcPts val="0"/>
                        </a:spcBef>
                        <a:spcAft>
                          <a:spcPts val="0"/>
                        </a:spcAft>
                        <a:buNone/>
                      </a:pPr>
                      <a:r>
                        <a:rPr b="1" lang="en" sz="1200">
                          <a:highlight>
                            <a:srgbClr val="FFFFFF"/>
                          </a:highlight>
                        </a:rPr>
                        <a:t>0.96     </a:t>
                      </a:r>
                      <a:endParaRPr b="1" sz="1200">
                        <a:highlight>
                          <a:srgbClr val="FFFFFF"/>
                        </a:highlight>
                      </a:endParaRPr>
                    </a:p>
                    <a:p>
                      <a:pPr indent="0" lvl="0" marL="0" rtl="0" algn="l">
                        <a:spcBef>
                          <a:spcPts val="0"/>
                        </a:spcBef>
                        <a:spcAft>
                          <a:spcPts val="0"/>
                        </a:spcAft>
                        <a:buNone/>
                      </a:pPr>
                      <a:r>
                        <a:t/>
                      </a:r>
                      <a:endParaRPr b="1" sz="1200"/>
                    </a:p>
                  </a:txBody>
                  <a:tcPr marT="91425" marB="91425" marR="91425" marL="91425"/>
                </a:tc>
                <a:tc>
                  <a:txBody>
                    <a:bodyPr/>
                    <a:lstStyle/>
                    <a:p>
                      <a:pPr indent="0" lvl="0" marL="0" rtl="0" algn="l">
                        <a:lnSpc>
                          <a:spcPct val="115000"/>
                        </a:lnSpc>
                        <a:spcBef>
                          <a:spcPts val="0"/>
                        </a:spcBef>
                        <a:spcAft>
                          <a:spcPts val="0"/>
                        </a:spcAft>
                        <a:buNone/>
                      </a:pPr>
                      <a:r>
                        <a:rPr b="1" lang="en" sz="1200">
                          <a:highlight>
                            <a:srgbClr val="FFFFFF"/>
                          </a:highlight>
                        </a:rPr>
                        <a:t>0.98(0)</a:t>
                      </a:r>
                      <a:endParaRPr b="1" sz="1200">
                        <a:highlight>
                          <a:srgbClr val="FFFFFF"/>
                        </a:highlight>
                      </a:endParaRPr>
                    </a:p>
                    <a:p>
                      <a:pPr indent="0" lvl="0" marL="0" rtl="0" algn="l">
                        <a:lnSpc>
                          <a:spcPct val="115000"/>
                        </a:lnSpc>
                        <a:spcBef>
                          <a:spcPts val="0"/>
                        </a:spcBef>
                        <a:spcAft>
                          <a:spcPts val="0"/>
                        </a:spcAft>
                        <a:buNone/>
                      </a:pPr>
                      <a:r>
                        <a:rPr b="1" lang="en" sz="1200">
                          <a:highlight>
                            <a:srgbClr val="FFFFFF"/>
                          </a:highlight>
                        </a:rPr>
                        <a:t>0.69 (1) </a:t>
                      </a:r>
                      <a:endParaRPr b="1" sz="1200">
                        <a:highlight>
                          <a:srgbClr val="FFFFFF"/>
                        </a:highlight>
                      </a:endParaRPr>
                    </a:p>
                    <a:p>
                      <a:pPr indent="0" lvl="0" marL="0" rtl="0" algn="l">
                        <a:lnSpc>
                          <a:spcPct val="115000"/>
                        </a:lnSpc>
                        <a:spcBef>
                          <a:spcPts val="0"/>
                        </a:spcBef>
                        <a:spcAft>
                          <a:spcPts val="0"/>
                        </a:spcAft>
                        <a:buNone/>
                      </a:pPr>
                      <a:r>
                        <a:rPr b="1" lang="en" sz="1200">
                          <a:highlight>
                            <a:srgbClr val="FFFFFF"/>
                          </a:highlight>
                        </a:rPr>
                        <a:t>  </a:t>
                      </a:r>
                      <a:endParaRPr b="1" sz="1200">
                        <a:highlight>
                          <a:srgbClr val="FFFFFF"/>
                        </a:highlight>
                      </a:endParaRPr>
                    </a:p>
                    <a:p>
                      <a:pPr indent="0" lvl="0" marL="0" rtl="0" algn="l">
                        <a:spcBef>
                          <a:spcPts val="0"/>
                        </a:spcBef>
                        <a:spcAft>
                          <a:spcPts val="0"/>
                        </a:spcAft>
                        <a:buNone/>
                      </a:pPr>
                      <a:r>
                        <a:t/>
                      </a:r>
                      <a:endParaRPr b="1" sz="1200"/>
                    </a:p>
                  </a:txBody>
                  <a:tcPr marT="91425" marB="91425" marR="91425" marL="91425"/>
                </a:tc>
                <a:tc>
                  <a:txBody>
                    <a:bodyPr/>
                    <a:lstStyle/>
                    <a:p>
                      <a:pPr indent="0" lvl="0" marL="0" rtl="0" algn="l">
                        <a:lnSpc>
                          <a:spcPct val="115000"/>
                        </a:lnSpc>
                        <a:spcBef>
                          <a:spcPts val="0"/>
                        </a:spcBef>
                        <a:spcAft>
                          <a:spcPts val="0"/>
                        </a:spcAft>
                        <a:buNone/>
                      </a:pPr>
                      <a:r>
                        <a:rPr b="1" lang="en" sz="1200">
                          <a:highlight>
                            <a:srgbClr val="FFFFFF"/>
                          </a:highlight>
                        </a:rPr>
                        <a:t>0.99(0)</a:t>
                      </a:r>
                      <a:endParaRPr b="1" sz="1200">
                        <a:highlight>
                          <a:srgbClr val="FFFFFF"/>
                        </a:highlight>
                      </a:endParaRPr>
                    </a:p>
                    <a:p>
                      <a:pPr indent="0" lvl="0" marL="0" rtl="0" algn="l">
                        <a:lnSpc>
                          <a:spcPct val="115000"/>
                        </a:lnSpc>
                        <a:spcBef>
                          <a:spcPts val="0"/>
                        </a:spcBef>
                        <a:spcAft>
                          <a:spcPts val="0"/>
                        </a:spcAft>
                        <a:buNone/>
                      </a:pPr>
                      <a:r>
                        <a:rPr b="1" lang="en" sz="1200">
                          <a:highlight>
                            <a:srgbClr val="FFFFFF"/>
                          </a:highlight>
                        </a:rPr>
                        <a:t>0.57(1)  </a:t>
                      </a:r>
                      <a:endParaRPr b="1" sz="1200"/>
                    </a:p>
                  </a:txBody>
                  <a:tcPr marT="91425" marB="91425" marR="91425" marL="91425"/>
                </a:tc>
              </a:tr>
              <a:tr h="644350">
                <a:tc>
                  <a:txBody>
                    <a:bodyPr/>
                    <a:lstStyle/>
                    <a:p>
                      <a:pPr indent="0" lvl="0" marL="0" rtl="0" algn="l">
                        <a:spcBef>
                          <a:spcPts val="0"/>
                        </a:spcBef>
                        <a:spcAft>
                          <a:spcPts val="0"/>
                        </a:spcAft>
                        <a:buNone/>
                      </a:pPr>
                      <a:r>
                        <a:rPr b="1" lang="en" sz="1200"/>
                        <a:t>2.Multinomial Naive Bayes</a:t>
                      </a:r>
                      <a:endParaRPr b="1" sz="1200"/>
                    </a:p>
                  </a:txBody>
                  <a:tcPr marT="91425" marB="91425" marR="91425" marL="91425"/>
                </a:tc>
                <a:tc>
                  <a:txBody>
                    <a:bodyPr/>
                    <a:lstStyle/>
                    <a:p>
                      <a:pPr indent="0" lvl="0" marL="0" rtl="0" algn="l">
                        <a:lnSpc>
                          <a:spcPct val="115000"/>
                        </a:lnSpc>
                        <a:spcBef>
                          <a:spcPts val="0"/>
                        </a:spcBef>
                        <a:spcAft>
                          <a:spcPts val="0"/>
                        </a:spcAft>
                        <a:buNone/>
                      </a:pPr>
                      <a:r>
                        <a:rPr b="1" lang="en" sz="1200">
                          <a:highlight>
                            <a:srgbClr val="FFFFFF"/>
                          </a:highlight>
                        </a:rPr>
                        <a:t>0.94(0)</a:t>
                      </a:r>
                      <a:endParaRPr b="1" sz="1200">
                        <a:highlight>
                          <a:srgbClr val="FFFFFF"/>
                        </a:highlight>
                      </a:endParaRPr>
                    </a:p>
                    <a:p>
                      <a:pPr indent="0" lvl="0" marL="0" rtl="0" algn="l">
                        <a:lnSpc>
                          <a:spcPct val="115000"/>
                        </a:lnSpc>
                        <a:spcBef>
                          <a:spcPts val="0"/>
                        </a:spcBef>
                        <a:spcAft>
                          <a:spcPts val="0"/>
                        </a:spcAft>
                        <a:buNone/>
                      </a:pPr>
                      <a:r>
                        <a:rPr b="1" lang="en" sz="1200">
                          <a:highlight>
                            <a:srgbClr val="FFFFFF"/>
                          </a:highlight>
                        </a:rPr>
                        <a:t>1.00 (1)</a:t>
                      </a:r>
                      <a:endParaRPr b="1" sz="1200">
                        <a:highlight>
                          <a:srgbClr val="FFFFFF"/>
                        </a:highlight>
                      </a:endParaRPr>
                    </a:p>
                    <a:p>
                      <a:pPr indent="0" lvl="0" marL="0" rtl="0" algn="l">
                        <a:spcBef>
                          <a:spcPts val="0"/>
                        </a:spcBef>
                        <a:spcAft>
                          <a:spcPts val="0"/>
                        </a:spcAft>
                        <a:buNone/>
                      </a:pPr>
                      <a:r>
                        <a:t/>
                      </a:r>
                      <a:endParaRPr b="1" sz="1200"/>
                    </a:p>
                  </a:txBody>
                  <a:tcPr marT="91425" marB="91425" marR="91425" marL="91425"/>
                </a:tc>
                <a:tc>
                  <a:txBody>
                    <a:bodyPr/>
                    <a:lstStyle/>
                    <a:p>
                      <a:pPr indent="0" lvl="0" marL="0" rtl="0" algn="l">
                        <a:lnSpc>
                          <a:spcPct val="115000"/>
                        </a:lnSpc>
                        <a:spcBef>
                          <a:spcPts val="0"/>
                        </a:spcBef>
                        <a:spcAft>
                          <a:spcPts val="0"/>
                        </a:spcAft>
                        <a:buNone/>
                      </a:pPr>
                      <a:r>
                        <a:rPr b="1" lang="en" sz="1200">
                          <a:highlight>
                            <a:srgbClr val="FFFFFF"/>
                          </a:highlight>
                        </a:rPr>
                        <a:t>0.94     </a:t>
                      </a:r>
                      <a:endParaRPr b="1" sz="1200">
                        <a:highlight>
                          <a:srgbClr val="FFFFFF"/>
                        </a:highlight>
                      </a:endParaRPr>
                    </a:p>
                    <a:p>
                      <a:pPr indent="0" lvl="0" marL="0" rtl="0" algn="l">
                        <a:spcBef>
                          <a:spcPts val="0"/>
                        </a:spcBef>
                        <a:spcAft>
                          <a:spcPts val="0"/>
                        </a:spcAft>
                        <a:buNone/>
                      </a:pPr>
                      <a:r>
                        <a:t/>
                      </a:r>
                      <a:endParaRPr b="1" sz="1200"/>
                    </a:p>
                  </a:txBody>
                  <a:tcPr marT="91425" marB="91425" marR="91425" marL="91425"/>
                </a:tc>
                <a:tc>
                  <a:txBody>
                    <a:bodyPr/>
                    <a:lstStyle/>
                    <a:p>
                      <a:pPr indent="0" lvl="0" marL="0" rtl="0" algn="l">
                        <a:lnSpc>
                          <a:spcPct val="115000"/>
                        </a:lnSpc>
                        <a:spcBef>
                          <a:spcPts val="0"/>
                        </a:spcBef>
                        <a:spcAft>
                          <a:spcPts val="0"/>
                        </a:spcAft>
                        <a:buNone/>
                      </a:pPr>
                      <a:r>
                        <a:rPr b="1" lang="en" sz="1200">
                          <a:highlight>
                            <a:srgbClr val="FFFFFF"/>
                          </a:highlight>
                        </a:rPr>
                        <a:t>0.97 (0) </a:t>
                      </a:r>
                      <a:endParaRPr b="1" sz="1200">
                        <a:highlight>
                          <a:srgbClr val="FFFFFF"/>
                        </a:highlight>
                      </a:endParaRPr>
                    </a:p>
                    <a:p>
                      <a:pPr indent="0" lvl="0" marL="0" rtl="0" algn="l">
                        <a:lnSpc>
                          <a:spcPct val="115000"/>
                        </a:lnSpc>
                        <a:spcBef>
                          <a:spcPts val="0"/>
                        </a:spcBef>
                        <a:spcAft>
                          <a:spcPts val="0"/>
                        </a:spcAft>
                        <a:buNone/>
                      </a:pPr>
                      <a:r>
                        <a:rPr b="1" lang="en" sz="1200">
                          <a:highlight>
                            <a:srgbClr val="FFFFFF"/>
                          </a:highlight>
                        </a:rPr>
                        <a:t>0.27 (1)    </a:t>
                      </a:r>
                      <a:endParaRPr b="1" sz="1200">
                        <a:highlight>
                          <a:srgbClr val="FFFFFF"/>
                        </a:highlight>
                      </a:endParaRPr>
                    </a:p>
                    <a:p>
                      <a:pPr indent="0" lvl="0" marL="0" rtl="0" algn="l">
                        <a:spcBef>
                          <a:spcPts val="0"/>
                        </a:spcBef>
                        <a:spcAft>
                          <a:spcPts val="0"/>
                        </a:spcAft>
                        <a:buNone/>
                      </a:pPr>
                      <a:r>
                        <a:t/>
                      </a:r>
                      <a:endParaRPr b="1" sz="1200"/>
                    </a:p>
                  </a:txBody>
                  <a:tcPr marT="91425" marB="91425" marR="91425" marL="91425"/>
                </a:tc>
                <a:tc>
                  <a:txBody>
                    <a:bodyPr/>
                    <a:lstStyle/>
                    <a:p>
                      <a:pPr indent="0" lvl="0" marL="0" rtl="0" algn="l">
                        <a:lnSpc>
                          <a:spcPct val="115000"/>
                        </a:lnSpc>
                        <a:spcBef>
                          <a:spcPts val="0"/>
                        </a:spcBef>
                        <a:spcAft>
                          <a:spcPts val="0"/>
                        </a:spcAft>
                        <a:buNone/>
                      </a:pPr>
                      <a:r>
                        <a:rPr b="1" lang="en" sz="1200">
                          <a:highlight>
                            <a:srgbClr val="FFFFFF"/>
                          </a:highlight>
                        </a:rPr>
                        <a:t>1.00 (0)   </a:t>
                      </a:r>
                      <a:endParaRPr b="1" sz="1200">
                        <a:highlight>
                          <a:srgbClr val="FFFFFF"/>
                        </a:highlight>
                      </a:endParaRPr>
                    </a:p>
                    <a:p>
                      <a:pPr indent="0" lvl="0" marL="0" rtl="0" algn="l">
                        <a:lnSpc>
                          <a:spcPct val="115000"/>
                        </a:lnSpc>
                        <a:spcBef>
                          <a:spcPts val="0"/>
                        </a:spcBef>
                        <a:spcAft>
                          <a:spcPts val="0"/>
                        </a:spcAft>
                        <a:buNone/>
                      </a:pPr>
                      <a:r>
                        <a:rPr b="1" lang="en" sz="1200">
                          <a:highlight>
                            <a:srgbClr val="FFFFFF"/>
                          </a:highlight>
                        </a:rPr>
                        <a:t>0.15  (1)</a:t>
                      </a:r>
                      <a:endParaRPr b="1" sz="1200">
                        <a:highlight>
                          <a:srgbClr val="FFFFFF"/>
                        </a:highlight>
                      </a:endParaRPr>
                    </a:p>
                    <a:p>
                      <a:pPr indent="0" lvl="0" marL="0" rtl="0" algn="l">
                        <a:spcBef>
                          <a:spcPts val="0"/>
                        </a:spcBef>
                        <a:spcAft>
                          <a:spcPts val="0"/>
                        </a:spcAft>
                        <a:buNone/>
                      </a:pPr>
                      <a:r>
                        <a:t/>
                      </a:r>
                      <a:endParaRPr b="1" sz="1200"/>
                    </a:p>
                  </a:txBody>
                  <a:tcPr marT="91425" marB="91425" marR="91425" marL="91425"/>
                </a:tc>
              </a:tr>
              <a:tr h="816650">
                <a:tc>
                  <a:txBody>
                    <a:bodyPr/>
                    <a:lstStyle/>
                    <a:p>
                      <a:pPr indent="0" lvl="0" marL="0" rtl="0" algn="l">
                        <a:spcBef>
                          <a:spcPts val="0"/>
                        </a:spcBef>
                        <a:spcAft>
                          <a:spcPts val="0"/>
                        </a:spcAft>
                        <a:buNone/>
                      </a:pPr>
                      <a:r>
                        <a:rPr b="1" lang="en" sz="1200"/>
                        <a:t>3.Decision Tree</a:t>
                      </a:r>
                      <a:endParaRPr b="1" sz="1200"/>
                    </a:p>
                  </a:txBody>
                  <a:tcPr marT="91425" marB="91425" marR="91425" marL="91425"/>
                </a:tc>
                <a:tc>
                  <a:txBody>
                    <a:bodyPr/>
                    <a:lstStyle/>
                    <a:p>
                      <a:pPr indent="0" lvl="0" marL="0" rtl="0" algn="l">
                        <a:lnSpc>
                          <a:spcPct val="115000"/>
                        </a:lnSpc>
                        <a:spcBef>
                          <a:spcPts val="0"/>
                        </a:spcBef>
                        <a:spcAft>
                          <a:spcPts val="0"/>
                        </a:spcAft>
                        <a:buNone/>
                      </a:pPr>
                      <a:r>
                        <a:rPr b="1" lang="en" sz="1200">
                          <a:highlight>
                            <a:srgbClr val="FFFFFF"/>
                          </a:highlight>
                        </a:rPr>
                        <a:t>0.97(0)</a:t>
                      </a:r>
                      <a:endParaRPr b="1" sz="1200">
                        <a:highlight>
                          <a:srgbClr val="FFFFFF"/>
                        </a:highlight>
                      </a:endParaRPr>
                    </a:p>
                    <a:p>
                      <a:pPr indent="0" lvl="0" marL="0" rtl="0" algn="l">
                        <a:lnSpc>
                          <a:spcPct val="115000"/>
                        </a:lnSpc>
                        <a:spcBef>
                          <a:spcPts val="0"/>
                        </a:spcBef>
                        <a:spcAft>
                          <a:spcPts val="0"/>
                        </a:spcAft>
                        <a:buNone/>
                      </a:pPr>
                      <a:r>
                        <a:rPr b="1" lang="en" sz="1200">
                          <a:highlight>
                            <a:srgbClr val="FFFFFF"/>
                          </a:highlight>
                        </a:rPr>
                        <a:t>0.61(1)     </a:t>
                      </a:r>
                      <a:endParaRPr b="1" sz="1200">
                        <a:highlight>
                          <a:srgbClr val="FFFFFF"/>
                        </a:highlight>
                      </a:endParaRPr>
                    </a:p>
                    <a:p>
                      <a:pPr indent="0" lvl="0" marL="0" rtl="0" algn="l">
                        <a:lnSpc>
                          <a:spcPct val="115000"/>
                        </a:lnSpc>
                        <a:spcBef>
                          <a:spcPts val="0"/>
                        </a:spcBef>
                        <a:spcAft>
                          <a:spcPts val="0"/>
                        </a:spcAft>
                        <a:buNone/>
                      </a:pPr>
                      <a:r>
                        <a:rPr b="1" lang="en" sz="1200">
                          <a:highlight>
                            <a:srgbClr val="FFFFFF"/>
                          </a:highlight>
                        </a:rPr>
                        <a:t>   </a:t>
                      </a:r>
                      <a:endParaRPr b="1" sz="1200">
                        <a:highlight>
                          <a:srgbClr val="FFFFFF"/>
                        </a:highlight>
                      </a:endParaRPr>
                    </a:p>
                    <a:p>
                      <a:pPr indent="0" lvl="0" marL="0" rtl="0" algn="l">
                        <a:lnSpc>
                          <a:spcPct val="115000"/>
                        </a:lnSpc>
                        <a:spcBef>
                          <a:spcPts val="0"/>
                        </a:spcBef>
                        <a:spcAft>
                          <a:spcPts val="0"/>
                        </a:spcAft>
                        <a:buNone/>
                      </a:pPr>
                      <a:r>
                        <a:t/>
                      </a:r>
                      <a:endParaRPr b="1" sz="1200">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b="1" lang="en" sz="1200">
                          <a:highlight>
                            <a:srgbClr val="FFFFFF"/>
                          </a:highlight>
                        </a:rPr>
                        <a:t>0.94     </a:t>
                      </a:r>
                      <a:endParaRPr b="1" sz="1200">
                        <a:highlight>
                          <a:srgbClr val="FFFFFF"/>
                        </a:highlight>
                      </a:endParaRPr>
                    </a:p>
                    <a:p>
                      <a:pPr indent="0" lvl="0" marL="0" rtl="0" algn="l">
                        <a:lnSpc>
                          <a:spcPct val="115000"/>
                        </a:lnSpc>
                        <a:spcBef>
                          <a:spcPts val="0"/>
                        </a:spcBef>
                        <a:spcAft>
                          <a:spcPts val="0"/>
                        </a:spcAft>
                        <a:buNone/>
                      </a:pPr>
                      <a:r>
                        <a:t/>
                      </a:r>
                      <a:endParaRPr b="1" sz="1200">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b="1" lang="en" sz="1200">
                          <a:highlight>
                            <a:srgbClr val="FFFFFF"/>
                          </a:highlight>
                        </a:rPr>
                        <a:t>0.97(0)   </a:t>
                      </a:r>
                      <a:endParaRPr b="1" sz="1200">
                        <a:highlight>
                          <a:srgbClr val="FFFFFF"/>
                        </a:highlight>
                      </a:endParaRPr>
                    </a:p>
                    <a:p>
                      <a:pPr indent="0" lvl="0" marL="0" rtl="0" algn="l">
                        <a:lnSpc>
                          <a:spcPct val="115000"/>
                        </a:lnSpc>
                        <a:spcBef>
                          <a:spcPts val="0"/>
                        </a:spcBef>
                        <a:spcAft>
                          <a:spcPts val="0"/>
                        </a:spcAft>
                        <a:buNone/>
                      </a:pPr>
                      <a:r>
                        <a:rPr b="1" lang="en" sz="1200">
                          <a:highlight>
                            <a:srgbClr val="FFFFFF"/>
                          </a:highlight>
                        </a:rPr>
                        <a:t>0.58 (1)     </a:t>
                      </a:r>
                      <a:endParaRPr b="1" sz="1200">
                        <a:highlight>
                          <a:srgbClr val="FFFFFF"/>
                        </a:highlight>
                      </a:endParaRPr>
                    </a:p>
                    <a:p>
                      <a:pPr indent="0" lvl="0" marL="0" rtl="0" algn="l">
                        <a:lnSpc>
                          <a:spcPct val="115000"/>
                        </a:lnSpc>
                        <a:spcBef>
                          <a:spcPts val="0"/>
                        </a:spcBef>
                        <a:spcAft>
                          <a:spcPts val="0"/>
                        </a:spcAft>
                        <a:buNone/>
                      </a:pPr>
                      <a:r>
                        <a:t/>
                      </a:r>
                      <a:endParaRPr b="1" sz="1200">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b="1" lang="en" sz="1200">
                          <a:highlight>
                            <a:srgbClr val="FFFFFF"/>
                          </a:highlight>
                        </a:rPr>
                        <a:t>0.97 (0)    </a:t>
                      </a:r>
                      <a:endParaRPr b="1" sz="1200">
                        <a:highlight>
                          <a:srgbClr val="FFFFFF"/>
                        </a:highlight>
                      </a:endParaRPr>
                    </a:p>
                    <a:p>
                      <a:pPr indent="0" lvl="0" marL="0" rtl="0" algn="l">
                        <a:lnSpc>
                          <a:spcPct val="115000"/>
                        </a:lnSpc>
                        <a:spcBef>
                          <a:spcPts val="0"/>
                        </a:spcBef>
                        <a:spcAft>
                          <a:spcPts val="0"/>
                        </a:spcAft>
                        <a:buNone/>
                      </a:pPr>
                      <a:r>
                        <a:rPr b="1" lang="en" sz="1200">
                          <a:highlight>
                            <a:srgbClr val="FFFFFF"/>
                          </a:highlight>
                        </a:rPr>
                        <a:t>0.56  (1)</a:t>
                      </a:r>
                      <a:endParaRPr b="1" sz="1200">
                        <a:highlight>
                          <a:srgbClr val="FFFFFF"/>
                        </a:highlight>
                      </a:endParaRPr>
                    </a:p>
                    <a:p>
                      <a:pPr indent="0" lvl="0" marL="0" rtl="0" algn="l">
                        <a:lnSpc>
                          <a:spcPct val="115000"/>
                        </a:lnSpc>
                        <a:spcBef>
                          <a:spcPts val="0"/>
                        </a:spcBef>
                        <a:spcAft>
                          <a:spcPts val="0"/>
                        </a:spcAft>
                        <a:buNone/>
                      </a:pPr>
                      <a:r>
                        <a:t/>
                      </a:r>
                      <a:endParaRPr b="1" sz="1200">
                        <a:highlight>
                          <a:srgbClr val="FFFFFF"/>
                        </a:highlight>
                      </a:endParaRPr>
                    </a:p>
                  </a:txBody>
                  <a:tcPr marT="91425" marB="91425" marR="91425" marL="91425"/>
                </a:tc>
              </a:tr>
              <a:tr h="644350">
                <a:tc>
                  <a:txBody>
                    <a:bodyPr/>
                    <a:lstStyle/>
                    <a:p>
                      <a:pPr indent="0" lvl="0" marL="0" rtl="0" algn="l">
                        <a:spcBef>
                          <a:spcPts val="0"/>
                        </a:spcBef>
                        <a:spcAft>
                          <a:spcPts val="0"/>
                        </a:spcAft>
                        <a:buNone/>
                      </a:pPr>
                      <a:r>
                        <a:rPr b="1" lang="en" sz="1200"/>
                        <a:t>4.</a:t>
                      </a:r>
                      <a:r>
                        <a:rPr b="1" lang="en" sz="1200">
                          <a:highlight>
                            <a:srgbClr val="FFFFFF"/>
                          </a:highlight>
                        </a:rPr>
                        <a:t>Logistic regression</a:t>
                      </a:r>
                      <a:endParaRPr b="1" sz="1200">
                        <a:highlight>
                          <a:srgbClr val="FFFFFF"/>
                        </a:highlight>
                      </a:endParaRPr>
                    </a:p>
                    <a:p>
                      <a:pPr indent="0" lvl="0" marL="0" rtl="0" algn="l">
                        <a:spcBef>
                          <a:spcPts val="0"/>
                        </a:spcBef>
                        <a:spcAft>
                          <a:spcPts val="0"/>
                        </a:spcAft>
                        <a:buNone/>
                      </a:pPr>
                      <a:r>
                        <a:t/>
                      </a:r>
                      <a:endParaRPr b="1" sz="1200"/>
                    </a:p>
                  </a:txBody>
                  <a:tcPr marT="91425" marB="91425" marR="91425" marL="91425"/>
                </a:tc>
                <a:tc>
                  <a:txBody>
                    <a:bodyPr/>
                    <a:lstStyle/>
                    <a:p>
                      <a:pPr indent="0" lvl="0" marL="0" rtl="0" algn="l">
                        <a:lnSpc>
                          <a:spcPct val="115000"/>
                        </a:lnSpc>
                        <a:spcBef>
                          <a:spcPts val="0"/>
                        </a:spcBef>
                        <a:spcAft>
                          <a:spcPts val="0"/>
                        </a:spcAft>
                        <a:buNone/>
                      </a:pPr>
                      <a:r>
                        <a:rPr b="1" lang="en" sz="1200">
                          <a:highlight>
                            <a:srgbClr val="FFFFFF"/>
                          </a:highlight>
                        </a:rPr>
                        <a:t>0.95 (0)    </a:t>
                      </a:r>
                      <a:endParaRPr b="1" sz="1200">
                        <a:highlight>
                          <a:srgbClr val="FFFFFF"/>
                        </a:highlight>
                      </a:endParaRPr>
                    </a:p>
                    <a:p>
                      <a:pPr indent="0" lvl="0" marL="0" rtl="0" algn="l">
                        <a:lnSpc>
                          <a:spcPct val="115000"/>
                        </a:lnSpc>
                        <a:spcBef>
                          <a:spcPts val="0"/>
                        </a:spcBef>
                        <a:spcAft>
                          <a:spcPts val="0"/>
                        </a:spcAft>
                        <a:buNone/>
                      </a:pPr>
                      <a:r>
                        <a:rPr b="1" lang="en" sz="1200">
                          <a:highlight>
                            <a:srgbClr val="FFFFFF"/>
                          </a:highlight>
                        </a:rPr>
                        <a:t>0.91 (1)</a:t>
                      </a:r>
                      <a:endParaRPr b="1" sz="1200">
                        <a:highlight>
                          <a:srgbClr val="FFFFFF"/>
                        </a:highlight>
                      </a:endParaRPr>
                    </a:p>
                    <a:p>
                      <a:pPr indent="0" lvl="0" marL="0" rtl="0" algn="l">
                        <a:spcBef>
                          <a:spcPts val="0"/>
                        </a:spcBef>
                        <a:spcAft>
                          <a:spcPts val="0"/>
                        </a:spcAft>
                        <a:buNone/>
                      </a:pPr>
                      <a:r>
                        <a:t/>
                      </a:r>
                      <a:endParaRPr b="1" sz="1200"/>
                    </a:p>
                  </a:txBody>
                  <a:tcPr marT="91425" marB="91425" marR="91425" marL="91425"/>
                </a:tc>
                <a:tc>
                  <a:txBody>
                    <a:bodyPr/>
                    <a:lstStyle/>
                    <a:p>
                      <a:pPr indent="0" lvl="0" marL="0" rtl="0" algn="l">
                        <a:lnSpc>
                          <a:spcPct val="115000"/>
                        </a:lnSpc>
                        <a:spcBef>
                          <a:spcPts val="0"/>
                        </a:spcBef>
                        <a:spcAft>
                          <a:spcPts val="0"/>
                        </a:spcAft>
                        <a:buNone/>
                      </a:pPr>
                      <a:r>
                        <a:rPr b="1" lang="en" sz="1200">
                          <a:highlight>
                            <a:srgbClr val="FFFFFF"/>
                          </a:highlight>
                        </a:rPr>
                        <a:t>0.95     </a:t>
                      </a:r>
                      <a:endParaRPr b="1" sz="1200">
                        <a:highlight>
                          <a:srgbClr val="FFFFFF"/>
                        </a:highlight>
                      </a:endParaRPr>
                    </a:p>
                    <a:p>
                      <a:pPr indent="0" lvl="0" marL="0" rtl="0" algn="l">
                        <a:spcBef>
                          <a:spcPts val="0"/>
                        </a:spcBef>
                        <a:spcAft>
                          <a:spcPts val="0"/>
                        </a:spcAft>
                        <a:buNone/>
                      </a:pPr>
                      <a:r>
                        <a:t/>
                      </a:r>
                      <a:endParaRPr b="1" sz="1200"/>
                    </a:p>
                  </a:txBody>
                  <a:tcPr marT="91425" marB="91425" marR="91425" marL="91425"/>
                </a:tc>
                <a:tc>
                  <a:txBody>
                    <a:bodyPr/>
                    <a:lstStyle/>
                    <a:p>
                      <a:pPr indent="0" lvl="0" marL="0" rtl="0" algn="l">
                        <a:lnSpc>
                          <a:spcPct val="115000"/>
                        </a:lnSpc>
                        <a:spcBef>
                          <a:spcPts val="0"/>
                        </a:spcBef>
                        <a:spcAft>
                          <a:spcPts val="0"/>
                        </a:spcAft>
                        <a:buNone/>
                      </a:pPr>
                      <a:r>
                        <a:rPr b="1" lang="en" sz="1200">
                          <a:highlight>
                            <a:srgbClr val="FFFFFF"/>
                          </a:highlight>
                        </a:rPr>
                        <a:t>0.97 (0)</a:t>
                      </a:r>
                      <a:endParaRPr b="1" sz="1200">
                        <a:highlight>
                          <a:srgbClr val="FFFFFF"/>
                        </a:highlight>
                      </a:endParaRPr>
                    </a:p>
                    <a:p>
                      <a:pPr indent="0" lvl="0" marL="0" rtl="0" algn="l">
                        <a:lnSpc>
                          <a:spcPct val="115000"/>
                        </a:lnSpc>
                        <a:spcBef>
                          <a:spcPts val="0"/>
                        </a:spcBef>
                        <a:spcAft>
                          <a:spcPts val="0"/>
                        </a:spcAft>
                        <a:buNone/>
                      </a:pPr>
                      <a:r>
                        <a:rPr b="1" lang="en" sz="1200">
                          <a:highlight>
                            <a:srgbClr val="FFFFFF"/>
                          </a:highlight>
                        </a:rPr>
                        <a:t>0.44 (1)     </a:t>
                      </a:r>
                      <a:endParaRPr b="1" sz="1200">
                        <a:highlight>
                          <a:srgbClr val="FFFFFF"/>
                        </a:highlight>
                      </a:endParaRPr>
                    </a:p>
                    <a:p>
                      <a:pPr indent="0" lvl="0" marL="0" rtl="0" algn="l">
                        <a:spcBef>
                          <a:spcPts val="0"/>
                        </a:spcBef>
                        <a:spcAft>
                          <a:spcPts val="0"/>
                        </a:spcAft>
                        <a:buNone/>
                      </a:pPr>
                      <a:r>
                        <a:t/>
                      </a:r>
                      <a:endParaRPr b="1" sz="1200"/>
                    </a:p>
                  </a:txBody>
                  <a:tcPr marT="91425" marB="91425" marR="91425" marL="91425"/>
                </a:tc>
                <a:tc>
                  <a:txBody>
                    <a:bodyPr/>
                    <a:lstStyle/>
                    <a:p>
                      <a:pPr indent="0" lvl="0" marL="0" rtl="0" algn="l">
                        <a:lnSpc>
                          <a:spcPct val="115000"/>
                        </a:lnSpc>
                        <a:spcBef>
                          <a:spcPts val="0"/>
                        </a:spcBef>
                        <a:spcAft>
                          <a:spcPts val="0"/>
                        </a:spcAft>
                        <a:buNone/>
                      </a:pPr>
                      <a:r>
                        <a:rPr b="1" lang="en" sz="1200">
                          <a:highlight>
                            <a:srgbClr val="FFFFFF"/>
                          </a:highlight>
                        </a:rPr>
                        <a:t>1.00  (0)   </a:t>
                      </a:r>
                      <a:endParaRPr b="1" sz="1200">
                        <a:highlight>
                          <a:srgbClr val="FFFFFF"/>
                        </a:highlight>
                      </a:endParaRPr>
                    </a:p>
                    <a:p>
                      <a:pPr indent="0" lvl="0" marL="0" rtl="0" algn="l">
                        <a:lnSpc>
                          <a:spcPct val="115000"/>
                        </a:lnSpc>
                        <a:spcBef>
                          <a:spcPts val="0"/>
                        </a:spcBef>
                        <a:spcAft>
                          <a:spcPts val="0"/>
                        </a:spcAft>
                        <a:buNone/>
                      </a:pPr>
                      <a:r>
                        <a:rPr b="1" lang="en" sz="1200">
                          <a:highlight>
                            <a:srgbClr val="FFFFFF"/>
                          </a:highlight>
                        </a:rPr>
                        <a:t>0.29  (1)</a:t>
                      </a:r>
                      <a:endParaRPr b="1" sz="1200">
                        <a:highlight>
                          <a:srgbClr val="FFFFFF"/>
                        </a:highlight>
                      </a:endParaRPr>
                    </a:p>
                    <a:p>
                      <a:pPr indent="0" lvl="0" marL="0" rtl="0" algn="l">
                        <a:spcBef>
                          <a:spcPts val="0"/>
                        </a:spcBef>
                        <a:spcAft>
                          <a:spcPts val="0"/>
                        </a:spcAft>
                        <a:buNone/>
                      </a:pPr>
                      <a:r>
                        <a:t/>
                      </a:r>
                      <a:endParaRPr b="1" sz="12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729450" y="591375"/>
            <a:ext cx="7688700" cy="58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Conclusion &amp; Future Scope</a:t>
            </a:r>
            <a:endParaRPr>
              <a:latin typeface="Arial"/>
              <a:ea typeface="Arial"/>
              <a:cs typeface="Arial"/>
              <a:sym typeface="Arial"/>
            </a:endParaRPr>
          </a:p>
        </p:txBody>
      </p:sp>
      <p:sp>
        <p:nvSpPr>
          <p:cNvPr id="194" name="Google Shape;194;p23"/>
          <p:cNvSpPr txBox="1"/>
          <p:nvPr>
            <p:ph idx="1" type="body"/>
          </p:nvPr>
        </p:nvSpPr>
        <p:spPr>
          <a:xfrm>
            <a:off x="729450" y="1400650"/>
            <a:ext cx="7688700" cy="363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000000"/>
                </a:solidFill>
                <a:highlight>
                  <a:srgbClr val="FFFFFF"/>
                </a:highlight>
                <a:latin typeface="Arial"/>
                <a:ea typeface="Arial"/>
                <a:cs typeface="Arial"/>
                <a:sym typeface="Arial"/>
              </a:rPr>
              <a:t>In  this modern age social media plays a very important role. We have to be concerned about the people . So hate speech detection is very important for this morder age  to detect and warn or disable hate speeches . It will save us from a huge clash.</a:t>
            </a:r>
            <a:endParaRPr sz="17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7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700">
                <a:solidFill>
                  <a:srgbClr val="000000"/>
                </a:solidFill>
                <a:highlight>
                  <a:srgbClr val="FFFFFF"/>
                </a:highlight>
                <a:latin typeface="Arial"/>
                <a:ea typeface="Arial"/>
                <a:cs typeface="Arial"/>
                <a:sym typeface="Arial"/>
              </a:rPr>
              <a:t>In our project we have detected hate speech which are in English. In our future we will try to detect hate speech from other languages as well..</a:t>
            </a:r>
            <a:endParaRPr sz="1700">
              <a:solidFill>
                <a:srgbClr val="000000"/>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a:t>
            </a:r>
            <a:endParaRPr/>
          </a:p>
        </p:txBody>
      </p:sp>
      <p:sp>
        <p:nvSpPr>
          <p:cNvPr id="200" name="Google Shape;200;p24"/>
          <p:cNvSpPr txBox="1"/>
          <p:nvPr>
            <p:ph idx="1" type="body"/>
          </p:nvPr>
        </p:nvSpPr>
        <p:spPr>
          <a:xfrm>
            <a:off x="729450" y="2078875"/>
            <a:ext cx="8250300" cy="2924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2"/>
                </a:solidFill>
              </a:rPr>
              <a:t>1.V.K. Singh, R. Piryani, A. Uddin, P. Waila, “Sentiment Analysis of Movie Reviews and Blog Posts”, 3rd    IEEE International Advance Computing Conference (IACC), 2013</a:t>
            </a:r>
            <a:endParaRPr>
              <a:solidFill>
                <a:schemeClr val="dk2"/>
              </a:solidFill>
            </a:endParaRPr>
          </a:p>
          <a:p>
            <a:pPr indent="0" lvl="0" marL="0" rtl="0" algn="l">
              <a:spcBef>
                <a:spcPts val="1200"/>
              </a:spcBef>
              <a:spcAft>
                <a:spcPts val="0"/>
              </a:spcAft>
              <a:buNone/>
            </a:pPr>
            <a:r>
              <a:rPr lang="en">
                <a:solidFill>
                  <a:schemeClr val="dk2"/>
                </a:solidFill>
              </a:rPr>
              <a:t>2.Mostafa Karamibekr, Ali A. Ghorbani, “Sentiment Analysis of Social Issues”, International Conference on Social Informatics, 2012</a:t>
            </a:r>
            <a:endParaRPr>
              <a:solidFill>
                <a:schemeClr val="dk2"/>
              </a:solidFill>
            </a:endParaRPr>
          </a:p>
          <a:p>
            <a:pPr indent="0" lvl="0" marL="0" rtl="0" algn="l">
              <a:spcBef>
                <a:spcPts val="1200"/>
              </a:spcBef>
              <a:spcAft>
                <a:spcPts val="0"/>
              </a:spcAft>
              <a:buNone/>
            </a:pPr>
            <a:r>
              <a:rPr lang="en">
                <a:solidFill>
                  <a:schemeClr val="dk2"/>
                </a:solidFill>
              </a:rPr>
              <a:t>3.Alaa Hamouda, Mohamed Rohaim, “Reviews Classification UsingSentiWordNet Lexicon”,The Online Journal on Computer Science and</a:t>
            </a:r>
            <a:endParaRPr>
              <a:solidFill>
                <a:schemeClr val="dk2"/>
              </a:solidFill>
            </a:endParaRPr>
          </a:p>
          <a:p>
            <a:pPr indent="0" lvl="0" marL="0" rtl="0" algn="l">
              <a:spcBef>
                <a:spcPts val="1200"/>
              </a:spcBef>
              <a:spcAft>
                <a:spcPts val="0"/>
              </a:spcAft>
              <a:buNone/>
            </a:pPr>
            <a:r>
              <a:rPr lang="en">
                <a:solidFill>
                  <a:schemeClr val="dk2"/>
                </a:solidFill>
              </a:rPr>
              <a:t>Information Technology (OJCSIT), Volume 2, August-2011</a:t>
            </a:r>
            <a:endParaRPr>
              <a:solidFill>
                <a:schemeClr val="dk2"/>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729450" y="2299100"/>
            <a:ext cx="7688700" cy="36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                 Thank you</a:t>
            </a:r>
            <a:endParaRPr sz="4400"/>
          </a:p>
        </p:txBody>
      </p:sp>
      <p:sp>
        <p:nvSpPr>
          <p:cNvPr id="206" name="Google Shape;206;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35" name="Google Shape;135;p14"/>
          <p:cNvSpPr txBox="1"/>
          <p:nvPr>
            <p:ph idx="1" type="body"/>
          </p:nvPr>
        </p:nvSpPr>
        <p:spPr>
          <a:xfrm>
            <a:off x="819150" y="1595175"/>
            <a:ext cx="7505700" cy="2843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rgbClr val="000000"/>
              </a:buClr>
              <a:buSzPts val="1800"/>
              <a:buFont typeface="Arial"/>
              <a:buNone/>
            </a:pPr>
            <a:r>
              <a:rPr lang="en" sz="1600">
                <a:solidFill>
                  <a:srgbClr val="000000"/>
                </a:solidFill>
                <a:latin typeface="Arial"/>
                <a:ea typeface="Arial"/>
                <a:cs typeface="Arial"/>
                <a:sym typeface="Arial"/>
              </a:rPr>
              <a:t>With the advancement of Technology and Internet, people have got many platforms where they can freely share their thoughts and opinions. We know that everyone has the right of freedom of speech. However, this right is being misused to discriminate and attack others, physically or verbally. </a:t>
            </a:r>
            <a:endParaRPr sz="1600">
              <a:solidFill>
                <a:srgbClr val="000000"/>
              </a:solidFill>
              <a:latin typeface="Arial"/>
              <a:ea typeface="Arial"/>
              <a:cs typeface="Arial"/>
              <a:sym typeface="Arial"/>
            </a:endParaRPr>
          </a:p>
          <a:p>
            <a:pPr indent="0" lvl="0" marL="0" rtl="0" algn="just">
              <a:spcBef>
                <a:spcPts val="1200"/>
              </a:spcBef>
              <a:spcAft>
                <a:spcPts val="0"/>
              </a:spcAft>
              <a:buClr>
                <a:srgbClr val="000000"/>
              </a:buClr>
              <a:buSzPts val="1800"/>
              <a:buFont typeface="Arial"/>
              <a:buNone/>
            </a:pPr>
            <a:r>
              <a:rPr lang="en" sz="1600">
                <a:solidFill>
                  <a:srgbClr val="000000"/>
                </a:solidFill>
                <a:latin typeface="Arial"/>
                <a:ea typeface="Arial"/>
                <a:cs typeface="Arial"/>
                <a:sym typeface="Arial"/>
              </a:rPr>
              <a:t>We have thought about developing a system that could catch comments that encourage hate and conflict.</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4667"/>
              <a:buFont typeface="Arial"/>
              <a:buNone/>
            </a:pPr>
            <a:r>
              <a:rPr lang="en" sz="3200">
                <a:latin typeface="Arial"/>
                <a:ea typeface="Arial"/>
                <a:cs typeface="Arial"/>
                <a:sym typeface="Arial"/>
              </a:rPr>
              <a:t>What is defined as hate speech?</a:t>
            </a:r>
            <a:endParaRPr sz="2000">
              <a:latin typeface="Arial"/>
              <a:ea typeface="Arial"/>
              <a:cs typeface="Arial"/>
              <a:sym typeface="Arial"/>
            </a:endParaRPr>
          </a:p>
        </p:txBody>
      </p:sp>
      <p:sp>
        <p:nvSpPr>
          <p:cNvPr id="141" name="Google Shape;141;p15"/>
          <p:cNvSpPr txBox="1"/>
          <p:nvPr>
            <p:ph idx="1" type="body"/>
          </p:nvPr>
        </p:nvSpPr>
        <p:spPr>
          <a:xfrm>
            <a:off x="819150" y="1517375"/>
            <a:ext cx="7505700" cy="2921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2000">
              <a:solidFill>
                <a:srgbClr val="000000"/>
              </a:solidFill>
              <a:highlight>
                <a:schemeClr val="dk1"/>
              </a:highlight>
            </a:endParaRPr>
          </a:p>
          <a:p>
            <a:pPr indent="0" lvl="0" marL="0" rtl="0" algn="just">
              <a:spcBef>
                <a:spcPts val="1200"/>
              </a:spcBef>
              <a:spcAft>
                <a:spcPts val="0"/>
              </a:spcAft>
              <a:buNone/>
            </a:pPr>
            <a:r>
              <a:rPr lang="en" sz="1800">
                <a:solidFill>
                  <a:srgbClr val="000000"/>
                </a:solidFill>
                <a:latin typeface="Arial"/>
                <a:ea typeface="Arial"/>
                <a:cs typeface="Arial"/>
                <a:sym typeface="Arial"/>
              </a:rPr>
              <a:t>The term hate speech is understood as any kind of communication in speech, writing or behaviour, that attacks or uses pejorative or discriminatory language with reference to a person or a group on the basis of who they are, in other words, based on their religion, ethnicity, nationality, race, colour, descent, gender or other identity factor.</a:t>
            </a:r>
            <a:endParaRPr sz="1700">
              <a:solidFill>
                <a:srgbClr val="000000"/>
              </a:solidFill>
              <a:highlight>
                <a:schemeClr val="dk1"/>
              </a:highlight>
              <a:latin typeface="Arial"/>
              <a:ea typeface="Arial"/>
              <a:cs typeface="Arial"/>
              <a:sym typeface="Arial"/>
            </a:endParaRPr>
          </a:p>
          <a:p>
            <a:pPr indent="0" lvl="0" marL="0" rtl="0" algn="l">
              <a:spcBef>
                <a:spcPts val="0"/>
              </a:spcBef>
              <a:spcAft>
                <a:spcPts val="1200"/>
              </a:spcAft>
              <a:buNone/>
            </a:pPr>
            <a:r>
              <a:t/>
            </a:r>
            <a:endParaRPr>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Our Proposed System</a:t>
            </a:r>
            <a:endParaRPr>
              <a:latin typeface="Arial"/>
              <a:ea typeface="Arial"/>
              <a:cs typeface="Arial"/>
              <a:sym typeface="Arial"/>
            </a:endParaRPr>
          </a:p>
        </p:txBody>
      </p:sp>
      <p:sp>
        <p:nvSpPr>
          <p:cNvPr id="147" name="Google Shape;147;p16"/>
          <p:cNvSpPr txBox="1"/>
          <p:nvPr>
            <p:ph idx="1" type="body"/>
          </p:nvPr>
        </p:nvSpPr>
        <p:spPr>
          <a:xfrm>
            <a:off x="772475" y="1610750"/>
            <a:ext cx="7505700" cy="2804700"/>
          </a:xfrm>
          <a:prstGeom prst="rect">
            <a:avLst/>
          </a:prstGeom>
        </p:spPr>
        <p:txBody>
          <a:bodyPr anchorCtr="0" anchor="t" bIns="91425" lIns="91425" spcFirstLastPara="1" rIns="91425" wrap="square" tIns="91425">
            <a:noAutofit/>
          </a:bodyPr>
          <a:lstStyle/>
          <a:p>
            <a:pPr indent="-338455" lvl="0" marL="457200" rtl="0" algn="just">
              <a:lnSpc>
                <a:spcPct val="95000"/>
              </a:lnSpc>
              <a:spcBef>
                <a:spcPts val="0"/>
              </a:spcBef>
              <a:spcAft>
                <a:spcPts val="0"/>
              </a:spcAft>
              <a:buClr>
                <a:srgbClr val="000000"/>
              </a:buClr>
              <a:buSzPts val="1730"/>
              <a:buFont typeface="Arial"/>
              <a:buChar char="●"/>
            </a:pPr>
            <a:r>
              <a:rPr lang="en" sz="1729">
                <a:solidFill>
                  <a:srgbClr val="000000"/>
                </a:solidFill>
                <a:latin typeface="Arial"/>
                <a:ea typeface="Arial"/>
                <a:cs typeface="Arial"/>
                <a:sym typeface="Arial"/>
              </a:rPr>
              <a:t>To create a hate-speech-detecting algorithm, we have used Python-based NLP machine learning techniques.</a:t>
            </a:r>
            <a:endParaRPr sz="1729">
              <a:solidFill>
                <a:srgbClr val="000000"/>
              </a:solidFill>
              <a:latin typeface="Arial"/>
              <a:ea typeface="Arial"/>
              <a:cs typeface="Arial"/>
              <a:sym typeface="Arial"/>
            </a:endParaRPr>
          </a:p>
          <a:p>
            <a:pPr indent="0" lvl="0" marL="457200" rtl="0" algn="just">
              <a:lnSpc>
                <a:spcPct val="95000"/>
              </a:lnSpc>
              <a:spcBef>
                <a:spcPts val="0"/>
              </a:spcBef>
              <a:spcAft>
                <a:spcPts val="0"/>
              </a:spcAft>
              <a:buSzPts val="935"/>
              <a:buNone/>
            </a:pPr>
            <a:r>
              <a:t/>
            </a:r>
            <a:endParaRPr sz="1729">
              <a:solidFill>
                <a:srgbClr val="000000"/>
              </a:solidFill>
              <a:latin typeface="Arial"/>
              <a:ea typeface="Arial"/>
              <a:cs typeface="Arial"/>
              <a:sym typeface="Arial"/>
            </a:endParaRPr>
          </a:p>
          <a:p>
            <a:pPr indent="-338455" lvl="0" marL="457200" rtl="0" algn="just">
              <a:lnSpc>
                <a:spcPct val="95000"/>
              </a:lnSpc>
              <a:spcBef>
                <a:spcPts val="0"/>
              </a:spcBef>
              <a:spcAft>
                <a:spcPts val="0"/>
              </a:spcAft>
              <a:buClr>
                <a:srgbClr val="000000"/>
              </a:buClr>
              <a:buSzPts val="1730"/>
              <a:buFont typeface="Arial"/>
              <a:buChar char="●"/>
            </a:pPr>
            <a:r>
              <a:rPr lang="en" sz="1729">
                <a:solidFill>
                  <a:srgbClr val="000000"/>
                </a:solidFill>
                <a:latin typeface="Arial"/>
                <a:ea typeface="Arial"/>
                <a:cs typeface="Arial"/>
                <a:sym typeface="Arial"/>
              </a:rPr>
              <a:t>Tf-Idf vectorization to extract keywords that convey importance within hate speech.</a:t>
            </a:r>
            <a:endParaRPr sz="1729">
              <a:solidFill>
                <a:srgbClr val="000000"/>
              </a:solidFill>
              <a:latin typeface="Arial"/>
              <a:ea typeface="Arial"/>
              <a:cs typeface="Arial"/>
              <a:sym typeface="Arial"/>
            </a:endParaRPr>
          </a:p>
          <a:p>
            <a:pPr indent="0" lvl="0" marL="457200" rtl="0" algn="just">
              <a:lnSpc>
                <a:spcPct val="95000"/>
              </a:lnSpc>
              <a:spcBef>
                <a:spcPts val="0"/>
              </a:spcBef>
              <a:spcAft>
                <a:spcPts val="0"/>
              </a:spcAft>
              <a:buSzPts val="935"/>
              <a:buNone/>
            </a:pPr>
            <a:r>
              <a:t/>
            </a:r>
            <a:endParaRPr sz="1729">
              <a:solidFill>
                <a:srgbClr val="000000"/>
              </a:solidFill>
              <a:latin typeface="Arial"/>
              <a:ea typeface="Arial"/>
              <a:cs typeface="Arial"/>
              <a:sym typeface="Arial"/>
            </a:endParaRPr>
          </a:p>
          <a:p>
            <a:pPr indent="-338455" lvl="0" marL="457200" rtl="0" algn="just">
              <a:lnSpc>
                <a:spcPct val="95000"/>
              </a:lnSpc>
              <a:spcBef>
                <a:spcPts val="0"/>
              </a:spcBef>
              <a:spcAft>
                <a:spcPts val="0"/>
              </a:spcAft>
              <a:buClr>
                <a:srgbClr val="000000"/>
              </a:buClr>
              <a:buSzPts val="1730"/>
              <a:buFont typeface="Arial"/>
              <a:buChar char="●"/>
            </a:pPr>
            <a:r>
              <a:rPr lang="en" sz="1729">
                <a:solidFill>
                  <a:srgbClr val="000000"/>
                </a:solidFill>
                <a:latin typeface="Arial"/>
                <a:ea typeface="Arial"/>
                <a:cs typeface="Arial"/>
                <a:sym typeface="Arial"/>
              </a:rPr>
              <a:t>W</a:t>
            </a:r>
            <a:r>
              <a:rPr lang="en" sz="1729">
                <a:solidFill>
                  <a:srgbClr val="000000"/>
                </a:solidFill>
                <a:latin typeface="Arial"/>
                <a:ea typeface="Arial"/>
                <a:cs typeface="Arial"/>
                <a:sym typeface="Arial"/>
              </a:rPr>
              <a:t>e have  trained  the models to classify hate speech with d</a:t>
            </a:r>
            <a:r>
              <a:rPr lang="en" sz="1729">
                <a:solidFill>
                  <a:srgbClr val="000000"/>
                </a:solidFill>
                <a:latin typeface="Arial"/>
                <a:ea typeface="Arial"/>
                <a:cs typeface="Arial"/>
                <a:sym typeface="Arial"/>
              </a:rPr>
              <a:t>ifferent classifiers - SVC, Naive Bayes, logistic regression and Decision Tree.</a:t>
            </a:r>
            <a:endParaRPr sz="1729">
              <a:solidFill>
                <a:srgbClr val="000000"/>
              </a:solidFill>
              <a:latin typeface="Arial"/>
              <a:ea typeface="Arial"/>
              <a:cs typeface="Arial"/>
              <a:sym typeface="Arial"/>
            </a:endParaRPr>
          </a:p>
          <a:p>
            <a:pPr indent="0" lvl="0" marL="0" rtl="0" algn="just">
              <a:lnSpc>
                <a:spcPct val="95000"/>
              </a:lnSpc>
              <a:spcBef>
                <a:spcPts val="1200"/>
              </a:spcBef>
              <a:spcAft>
                <a:spcPts val="0"/>
              </a:spcAft>
              <a:buClr>
                <a:srgbClr val="000000"/>
              </a:buClr>
              <a:buSzPts val="935"/>
              <a:buFont typeface="Arial"/>
              <a:buNone/>
            </a:pPr>
            <a:r>
              <a:t/>
            </a:r>
            <a:endParaRPr sz="1729">
              <a:solidFill>
                <a:srgbClr val="000000"/>
              </a:solidFill>
              <a:latin typeface="Arial"/>
              <a:ea typeface="Arial"/>
              <a:cs typeface="Arial"/>
              <a:sym typeface="Arial"/>
            </a:endParaRPr>
          </a:p>
          <a:p>
            <a:pPr indent="0" lvl="0" marL="0" rtl="0" algn="l">
              <a:lnSpc>
                <a:spcPct val="95000"/>
              </a:lnSpc>
              <a:spcBef>
                <a:spcPts val="1200"/>
              </a:spcBef>
              <a:spcAft>
                <a:spcPts val="1200"/>
              </a:spcAft>
              <a:buSzPts val="935"/>
              <a:buNone/>
            </a:pPr>
            <a:r>
              <a:t/>
            </a:r>
            <a:endParaRPr sz="1305">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pic>
        <p:nvPicPr>
          <p:cNvPr id="153" name="Google Shape;153;p17"/>
          <p:cNvPicPr preferRelativeResize="0"/>
          <p:nvPr/>
        </p:nvPicPr>
        <p:blipFill rotWithShape="1">
          <a:blip r:embed="rId3">
            <a:alphaModFix/>
          </a:blip>
          <a:srcRect b="14410" l="26579" r="31015" t="43964"/>
          <a:stretch/>
        </p:blipFill>
        <p:spPr>
          <a:xfrm>
            <a:off x="969675" y="1545850"/>
            <a:ext cx="7355174" cy="30776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Tokenization</a:t>
            </a:r>
            <a:endParaRPr/>
          </a:p>
        </p:txBody>
      </p:sp>
      <p:pic>
        <p:nvPicPr>
          <p:cNvPr id="159" name="Google Shape;159;p18"/>
          <p:cNvPicPr preferRelativeResize="0"/>
          <p:nvPr/>
        </p:nvPicPr>
        <p:blipFill rotWithShape="1">
          <a:blip r:embed="rId3">
            <a:alphaModFix/>
          </a:blip>
          <a:srcRect b="18853" l="5383" r="14858" t="27048"/>
          <a:stretch/>
        </p:blipFill>
        <p:spPr>
          <a:xfrm>
            <a:off x="553900" y="1489650"/>
            <a:ext cx="7990502" cy="3260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Steaming</a:t>
            </a:r>
            <a:endParaRPr/>
          </a:p>
        </p:txBody>
      </p:sp>
      <p:pic>
        <p:nvPicPr>
          <p:cNvPr id="165" name="Google Shape;165;p19"/>
          <p:cNvPicPr preferRelativeResize="0"/>
          <p:nvPr/>
        </p:nvPicPr>
        <p:blipFill rotWithShape="1">
          <a:blip r:embed="rId3">
            <a:alphaModFix/>
          </a:blip>
          <a:srcRect b="0" l="5765" r="5266" t="31940"/>
          <a:stretch/>
        </p:blipFill>
        <p:spPr>
          <a:xfrm>
            <a:off x="728425" y="1405325"/>
            <a:ext cx="7687152" cy="321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Lemmatization</a:t>
            </a:r>
            <a:endParaRPr/>
          </a:p>
        </p:txBody>
      </p:sp>
      <p:pic>
        <p:nvPicPr>
          <p:cNvPr id="171" name="Google Shape;171;p20"/>
          <p:cNvPicPr preferRelativeResize="0"/>
          <p:nvPr/>
        </p:nvPicPr>
        <p:blipFill rotWithShape="1">
          <a:blip r:embed="rId3">
            <a:alphaModFix/>
          </a:blip>
          <a:srcRect b="0" l="3946" r="4478" t="31478"/>
          <a:stretch/>
        </p:blipFill>
        <p:spPr>
          <a:xfrm>
            <a:off x="702650" y="1644250"/>
            <a:ext cx="7505702" cy="31198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378825"/>
            <a:ext cx="7505700" cy="67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a:t>
            </a:r>
            <a:endParaRPr/>
          </a:p>
        </p:txBody>
      </p:sp>
      <p:sp>
        <p:nvSpPr>
          <p:cNvPr id="177" name="Google Shape;177;p21"/>
          <p:cNvSpPr txBox="1"/>
          <p:nvPr/>
        </p:nvSpPr>
        <p:spPr>
          <a:xfrm>
            <a:off x="613950" y="1332400"/>
            <a:ext cx="197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word visualization for positive word</a:t>
            </a:r>
            <a:endParaRPr>
              <a:latin typeface="Calibri"/>
              <a:ea typeface="Calibri"/>
              <a:cs typeface="Calibri"/>
              <a:sym typeface="Calibri"/>
            </a:endParaRPr>
          </a:p>
        </p:txBody>
      </p:sp>
      <p:pic>
        <p:nvPicPr>
          <p:cNvPr id="178" name="Google Shape;178;p21"/>
          <p:cNvPicPr preferRelativeResize="0"/>
          <p:nvPr/>
        </p:nvPicPr>
        <p:blipFill>
          <a:blip r:embed="rId3">
            <a:alphaModFix/>
          </a:blip>
          <a:stretch>
            <a:fillRect/>
          </a:stretch>
        </p:blipFill>
        <p:spPr>
          <a:xfrm>
            <a:off x="391888" y="2117850"/>
            <a:ext cx="2416625" cy="2210350"/>
          </a:xfrm>
          <a:prstGeom prst="rect">
            <a:avLst/>
          </a:prstGeom>
          <a:noFill/>
          <a:ln>
            <a:noFill/>
          </a:ln>
        </p:spPr>
      </p:pic>
      <p:sp>
        <p:nvSpPr>
          <p:cNvPr id="179" name="Google Shape;179;p21"/>
          <p:cNvSpPr txBox="1"/>
          <p:nvPr/>
        </p:nvSpPr>
        <p:spPr>
          <a:xfrm>
            <a:off x="3409300" y="1397725"/>
            <a:ext cx="206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W</a:t>
            </a:r>
            <a:r>
              <a:rPr lang="en">
                <a:latin typeface="Calibri"/>
                <a:ea typeface="Calibri"/>
                <a:cs typeface="Calibri"/>
                <a:sym typeface="Calibri"/>
              </a:rPr>
              <a:t>ord visualization for negative word</a:t>
            </a:r>
            <a:endParaRPr>
              <a:latin typeface="Calibri"/>
              <a:ea typeface="Calibri"/>
              <a:cs typeface="Calibri"/>
              <a:sym typeface="Calibri"/>
            </a:endParaRPr>
          </a:p>
        </p:txBody>
      </p:sp>
      <p:pic>
        <p:nvPicPr>
          <p:cNvPr id="180" name="Google Shape;180;p21"/>
          <p:cNvPicPr preferRelativeResize="0"/>
          <p:nvPr/>
        </p:nvPicPr>
        <p:blipFill>
          <a:blip r:embed="rId4">
            <a:alphaModFix/>
          </a:blip>
          <a:stretch>
            <a:fillRect/>
          </a:stretch>
        </p:blipFill>
        <p:spPr>
          <a:xfrm>
            <a:off x="3252700" y="2072138"/>
            <a:ext cx="2220600" cy="2301775"/>
          </a:xfrm>
          <a:prstGeom prst="rect">
            <a:avLst/>
          </a:prstGeom>
          <a:noFill/>
          <a:ln>
            <a:noFill/>
          </a:ln>
        </p:spPr>
      </p:pic>
      <p:pic>
        <p:nvPicPr>
          <p:cNvPr id="181" name="Google Shape;181;p21"/>
          <p:cNvPicPr preferRelativeResize="0"/>
          <p:nvPr/>
        </p:nvPicPr>
        <p:blipFill>
          <a:blip r:embed="rId5">
            <a:alphaModFix/>
          </a:blip>
          <a:stretch>
            <a:fillRect/>
          </a:stretch>
        </p:blipFill>
        <p:spPr>
          <a:xfrm>
            <a:off x="5838525" y="2158725"/>
            <a:ext cx="2486324" cy="2210350"/>
          </a:xfrm>
          <a:prstGeom prst="rect">
            <a:avLst/>
          </a:prstGeom>
          <a:noFill/>
          <a:ln>
            <a:noFill/>
          </a:ln>
        </p:spPr>
      </p:pic>
      <p:sp>
        <p:nvSpPr>
          <p:cNvPr id="182" name="Google Shape;182;p21"/>
          <p:cNvSpPr txBox="1"/>
          <p:nvPr/>
        </p:nvSpPr>
        <p:spPr>
          <a:xfrm>
            <a:off x="5931975" y="1439450"/>
            <a:ext cx="217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Word visualization for all word in dataset</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