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9377600" cy="32918400"/>
  <p:notesSz cx="9144000" cy="6858000"/>
  <p:defaultTextStyle>
    <a:defPPr>
      <a:defRPr lang="en-US"/>
    </a:defPPr>
    <a:lvl1pPr marL="0" algn="l" defTabSz="894498" rtl="0" eaLnBrk="1" latinLnBrk="0" hangingPunct="1">
      <a:defRPr sz="3600" kern="1200">
        <a:solidFill>
          <a:schemeClr val="tx1"/>
        </a:solidFill>
        <a:latin typeface="+mn-lt"/>
        <a:ea typeface="+mn-ea"/>
        <a:cs typeface="+mn-cs"/>
      </a:defRPr>
    </a:lvl1pPr>
    <a:lvl2pPr marL="894498" algn="l" defTabSz="894498" rtl="0" eaLnBrk="1" latinLnBrk="0" hangingPunct="1">
      <a:defRPr sz="3600" kern="1200">
        <a:solidFill>
          <a:schemeClr val="tx1"/>
        </a:solidFill>
        <a:latin typeface="+mn-lt"/>
        <a:ea typeface="+mn-ea"/>
        <a:cs typeface="+mn-cs"/>
      </a:defRPr>
    </a:lvl2pPr>
    <a:lvl3pPr marL="1788995" algn="l" defTabSz="894498" rtl="0" eaLnBrk="1" latinLnBrk="0" hangingPunct="1">
      <a:defRPr sz="3600" kern="1200">
        <a:solidFill>
          <a:schemeClr val="tx1"/>
        </a:solidFill>
        <a:latin typeface="+mn-lt"/>
        <a:ea typeface="+mn-ea"/>
        <a:cs typeface="+mn-cs"/>
      </a:defRPr>
    </a:lvl3pPr>
    <a:lvl4pPr marL="2683493" algn="l" defTabSz="894498" rtl="0" eaLnBrk="1" latinLnBrk="0" hangingPunct="1">
      <a:defRPr sz="3600" kern="1200">
        <a:solidFill>
          <a:schemeClr val="tx1"/>
        </a:solidFill>
        <a:latin typeface="+mn-lt"/>
        <a:ea typeface="+mn-ea"/>
        <a:cs typeface="+mn-cs"/>
      </a:defRPr>
    </a:lvl4pPr>
    <a:lvl5pPr marL="3577990" algn="l" defTabSz="894498" rtl="0" eaLnBrk="1" latinLnBrk="0" hangingPunct="1">
      <a:defRPr sz="3600" kern="1200">
        <a:solidFill>
          <a:schemeClr val="tx1"/>
        </a:solidFill>
        <a:latin typeface="+mn-lt"/>
        <a:ea typeface="+mn-ea"/>
        <a:cs typeface="+mn-cs"/>
      </a:defRPr>
    </a:lvl5pPr>
    <a:lvl6pPr marL="4472487" algn="l" defTabSz="894498" rtl="0" eaLnBrk="1" latinLnBrk="0" hangingPunct="1">
      <a:defRPr sz="3600" kern="1200">
        <a:solidFill>
          <a:schemeClr val="tx1"/>
        </a:solidFill>
        <a:latin typeface="+mn-lt"/>
        <a:ea typeface="+mn-ea"/>
        <a:cs typeface="+mn-cs"/>
      </a:defRPr>
    </a:lvl6pPr>
    <a:lvl7pPr marL="5366985" algn="l" defTabSz="894498" rtl="0" eaLnBrk="1" latinLnBrk="0" hangingPunct="1">
      <a:defRPr sz="3600" kern="1200">
        <a:solidFill>
          <a:schemeClr val="tx1"/>
        </a:solidFill>
        <a:latin typeface="+mn-lt"/>
        <a:ea typeface="+mn-ea"/>
        <a:cs typeface="+mn-cs"/>
      </a:defRPr>
    </a:lvl7pPr>
    <a:lvl8pPr marL="6261483" algn="l" defTabSz="894498" rtl="0" eaLnBrk="1" latinLnBrk="0" hangingPunct="1">
      <a:defRPr sz="3600" kern="1200">
        <a:solidFill>
          <a:schemeClr val="tx1"/>
        </a:solidFill>
        <a:latin typeface="+mn-lt"/>
        <a:ea typeface="+mn-ea"/>
        <a:cs typeface="+mn-cs"/>
      </a:defRPr>
    </a:lvl8pPr>
    <a:lvl9pPr marL="7155980" algn="l" defTabSz="894498"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D7861C"/>
    <a:srgbClr val="0A95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79" autoAdjust="0"/>
  </p:normalViewPr>
  <p:slideViewPr>
    <p:cSldViewPr snapToGrid="0" snapToObjects="1">
      <p:cViewPr varScale="1">
        <p:scale>
          <a:sx n="21" d="100"/>
          <a:sy n="21" d="100"/>
        </p:scale>
        <p:origin x="1190" y="62"/>
      </p:cViewPr>
      <p:guideLst>
        <p:guide orient="horz" pos="10368"/>
        <p:guide pos="15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D82387B-06E6-3C44-8F27-C9217C188927}" type="datetimeFigureOut">
              <a:rPr lang="en-US" smtClean="0"/>
              <a:t>6/7/2022</a:t>
            </a:fld>
            <a:endParaRPr lang="en-US" dirty="0"/>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E84C0DC-C29F-2B43-8198-975494670098}" type="slidenum">
              <a:rPr lang="en-US" smtClean="0"/>
              <a:t>‹#›</a:t>
            </a:fld>
            <a:endParaRPr lang="en-US" dirty="0"/>
          </a:p>
        </p:txBody>
      </p:sp>
    </p:spTree>
    <p:extLst>
      <p:ext uri="{BB962C8B-B14F-4D97-AF65-F5344CB8AC3E}">
        <p14:creationId xmlns:p14="http://schemas.microsoft.com/office/powerpoint/2010/main" val="380937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Behavioral results:</a:t>
            </a:r>
            <a:r>
              <a:rPr lang="en-US" baseline="0" dirty="0" smtClean="0"/>
              <a:t> make bar graphs of RT?</a:t>
            </a:r>
          </a:p>
          <a:p>
            <a:r>
              <a:rPr lang="en-US" dirty="0" smtClean="0"/>
              <a:t>fMRI results:</a:t>
            </a:r>
            <a:r>
              <a:rPr lang="en-US" baseline="0" dirty="0" smtClean="0"/>
              <a:t> labels, figure caption, make blues in graph the same color</a:t>
            </a:r>
          </a:p>
          <a:p>
            <a:r>
              <a:rPr lang="en-US" baseline="0" dirty="0" smtClean="0"/>
              <a:t>References: add marcel 2004, add numbers, rearrange</a:t>
            </a:r>
          </a:p>
          <a:p>
            <a:endParaRPr lang="en-US" dirty="0"/>
          </a:p>
        </p:txBody>
      </p:sp>
      <p:sp>
        <p:nvSpPr>
          <p:cNvPr id="4" name="Slide Number Placeholder 3"/>
          <p:cNvSpPr>
            <a:spLocks noGrp="1"/>
          </p:cNvSpPr>
          <p:nvPr>
            <p:ph type="sldNum" sz="quarter" idx="10"/>
          </p:nvPr>
        </p:nvSpPr>
        <p:spPr/>
        <p:txBody>
          <a:bodyPr/>
          <a:lstStyle/>
          <a:p>
            <a:fld id="{2E84C0DC-C29F-2B43-8198-975494670098}" type="slidenum">
              <a:rPr lang="en-US" smtClean="0"/>
              <a:t>1</a:t>
            </a:fld>
            <a:endParaRPr lang="en-US" dirty="0"/>
          </a:p>
        </p:txBody>
      </p:sp>
    </p:spTree>
    <p:extLst>
      <p:ext uri="{BB962C8B-B14F-4D97-AF65-F5344CB8AC3E}">
        <p14:creationId xmlns:p14="http://schemas.microsoft.com/office/powerpoint/2010/main" val="83224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10226041"/>
            <a:ext cx="419709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6640" y="18653760"/>
            <a:ext cx="34564320" cy="8412480"/>
          </a:xfrm>
        </p:spPr>
        <p:txBody>
          <a:bodyPr/>
          <a:lstStyle>
            <a:lvl1pPr marL="0" indent="0" algn="ctr">
              <a:buNone/>
              <a:defRPr>
                <a:solidFill>
                  <a:schemeClr val="tx1">
                    <a:tint val="75000"/>
                  </a:schemeClr>
                </a:solidFill>
              </a:defRPr>
            </a:lvl1pPr>
            <a:lvl2pPr marL="894498" indent="0" algn="ctr">
              <a:buNone/>
              <a:defRPr>
                <a:solidFill>
                  <a:schemeClr val="tx1">
                    <a:tint val="75000"/>
                  </a:schemeClr>
                </a:solidFill>
              </a:defRPr>
            </a:lvl2pPr>
            <a:lvl3pPr marL="1788995" indent="0" algn="ctr">
              <a:buNone/>
              <a:defRPr>
                <a:solidFill>
                  <a:schemeClr val="tx1">
                    <a:tint val="75000"/>
                  </a:schemeClr>
                </a:solidFill>
              </a:defRPr>
            </a:lvl3pPr>
            <a:lvl4pPr marL="2683493" indent="0" algn="ctr">
              <a:buNone/>
              <a:defRPr>
                <a:solidFill>
                  <a:schemeClr val="tx1">
                    <a:tint val="75000"/>
                  </a:schemeClr>
                </a:solidFill>
              </a:defRPr>
            </a:lvl4pPr>
            <a:lvl5pPr marL="3577990" indent="0" algn="ctr">
              <a:buNone/>
              <a:defRPr>
                <a:solidFill>
                  <a:schemeClr val="tx1">
                    <a:tint val="75000"/>
                  </a:schemeClr>
                </a:solidFill>
              </a:defRPr>
            </a:lvl5pPr>
            <a:lvl6pPr marL="4472487" indent="0" algn="ctr">
              <a:buNone/>
              <a:defRPr>
                <a:solidFill>
                  <a:schemeClr val="tx1">
                    <a:tint val="75000"/>
                  </a:schemeClr>
                </a:solidFill>
              </a:defRPr>
            </a:lvl6pPr>
            <a:lvl7pPr marL="5366985" indent="0" algn="ctr">
              <a:buNone/>
              <a:defRPr>
                <a:solidFill>
                  <a:schemeClr val="tx1">
                    <a:tint val="75000"/>
                  </a:schemeClr>
                </a:solidFill>
              </a:defRPr>
            </a:lvl7pPr>
            <a:lvl8pPr marL="6261483" indent="0" algn="ctr">
              <a:buNone/>
              <a:defRPr>
                <a:solidFill>
                  <a:schemeClr val="tx1">
                    <a:tint val="75000"/>
                  </a:schemeClr>
                </a:solidFill>
              </a:defRPr>
            </a:lvl8pPr>
            <a:lvl9pPr marL="71559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5814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131324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798760" y="1318266"/>
            <a:ext cx="1110996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68880" y="1318266"/>
            <a:ext cx="3250692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699439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06614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90" y="21153120"/>
            <a:ext cx="41970960" cy="6537960"/>
          </a:xfrm>
        </p:spPr>
        <p:txBody>
          <a:bodyPr anchor="t"/>
          <a:lstStyle>
            <a:lvl1pPr algn="l">
              <a:defRPr sz="7800" b="1" cap="all"/>
            </a:lvl1pPr>
          </a:lstStyle>
          <a:p>
            <a:r>
              <a:rPr lang="en-US" smtClean="0"/>
              <a:t>Click to edit Master title style</a:t>
            </a:r>
            <a:endParaRPr lang="en-US"/>
          </a:p>
        </p:txBody>
      </p:sp>
      <p:sp>
        <p:nvSpPr>
          <p:cNvPr id="3" name="Text Placeholder 2"/>
          <p:cNvSpPr>
            <a:spLocks noGrp="1"/>
          </p:cNvSpPr>
          <p:nvPr>
            <p:ph type="body" idx="1"/>
          </p:nvPr>
        </p:nvSpPr>
        <p:spPr>
          <a:xfrm>
            <a:off x="3900490" y="13952226"/>
            <a:ext cx="41970960" cy="7200900"/>
          </a:xfrm>
        </p:spPr>
        <p:txBody>
          <a:bodyPr anchor="b"/>
          <a:lstStyle>
            <a:lvl1pPr marL="0" indent="0">
              <a:buNone/>
              <a:defRPr sz="3900">
                <a:solidFill>
                  <a:schemeClr val="tx1">
                    <a:tint val="75000"/>
                  </a:schemeClr>
                </a:solidFill>
              </a:defRPr>
            </a:lvl1pPr>
            <a:lvl2pPr marL="894498" indent="0">
              <a:buNone/>
              <a:defRPr sz="3600">
                <a:solidFill>
                  <a:schemeClr val="tx1">
                    <a:tint val="75000"/>
                  </a:schemeClr>
                </a:solidFill>
              </a:defRPr>
            </a:lvl2pPr>
            <a:lvl3pPr marL="1788995" indent="0">
              <a:buNone/>
              <a:defRPr sz="3100">
                <a:solidFill>
                  <a:schemeClr val="tx1">
                    <a:tint val="75000"/>
                  </a:schemeClr>
                </a:solidFill>
              </a:defRPr>
            </a:lvl3pPr>
            <a:lvl4pPr marL="2683493" indent="0">
              <a:buNone/>
              <a:defRPr sz="2700">
                <a:solidFill>
                  <a:schemeClr val="tx1">
                    <a:tint val="75000"/>
                  </a:schemeClr>
                </a:solidFill>
              </a:defRPr>
            </a:lvl4pPr>
            <a:lvl5pPr marL="3577990" indent="0">
              <a:buNone/>
              <a:defRPr sz="2700">
                <a:solidFill>
                  <a:schemeClr val="tx1">
                    <a:tint val="75000"/>
                  </a:schemeClr>
                </a:solidFill>
              </a:defRPr>
            </a:lvl5pPr>
            <a:lvl6pPr marL="4472487" indent="0">
              <a:buNone/>
              <a:defRPr sz="2700">
                <a:solidFill>
                  <a:schemeClr val="tx1">
                    <a:tint val="75000"/>
                  </a:schemeClr>
                </a:solidFill>
              </a:defRPr>
            </a:lvl6pPr>
            <a:lvl7pPr marL="5366985" indent="0">
              <a:buNone/>
              <a:defRPr sz="2700">
                <a:solidFill>
                  <a:schemeClr val="tx1">
                    <a:tint val="75000"/>
                  </a:schemeClr>
                </a:solidFill>
              </a:defRPr>
            </a:lvl7pPr>
            <a:lvl8pPr marL="6261483" indent="0">
              <a:buNone/>
              <a:defRPr sz="2700">
                <a:solidFill>
                  <a:schemeClr val="tx1">
                    <a:tint val="75000"/>
                  </a:schemeClr>
                </a:solidFill>
              </a:defRPr>
            </a:lvl8pPr>
            <a:lvl9pPr marL="7155980" indent="0">
              <a:buNone/>
              <a:defRPr sz="2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48110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68880" y="7680967"/>
            <a:ext cx="21808440" cy="21724620"/>
          </a:xfrm>
        </p:spPr>
        <p:txBody>
          <a:bodyPr/>
          <a:lstStyle>
            <a:lvl1pPr>
              <a:defRPr sz="5400"/>
            </a:lvl1pPr>
            <a:lvl2pPr>
              <a:defRPr sz="4700"/>
            </a:lvl2pPr>
            <a:lvl3pPr>
              <a:defRPr sz="39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100280" y="7680967"/>
            <a:ext cx="21808440" cy="21724620"/>
          </a:xfrm>
        </p:spPr>
        <p:txBody>
          <a:bodyPr/>
          <a:lstStyle>
            <a:lvl1pPr>
              <a:defRPr sz="5400"/>
            </a:lvl1pPr>
            <a:lvl2pPr>
              <a:defRPr sz="4700"/>
            </a:lvl2pPr>
            <a:lvl3pPr>
              <a:defRPr sz="39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16608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881" y="7368541"/>
            <a:ext cx="21817015" cy="3070860"/>
          </a:xfrm>
        </p:spPr>
        <p:txBody>
          <a:bodyPr anchor="b"/>
          <a:lstStyle>
            <a:lvl1pPr marL="0" indent="0">
              <a:buNone/>
              <a:defRPr sz="4700" b="1"/>
            </a:lvl1pPr>
            <a:lvl2pPr marL="894498" indent="0">
              <a:buNone/>
              <a:defRPr sz="3900" b="1"/>
            </a:lvl2pPr>
            <a:lvl3pPr marL="1788995" indent="0">
              <a:buNone/>
              <a:defRPr sz="3600" b="1"/>
            </a:lvl3pPr>
            <a:lvl4pPr marL="2683493" indent="0">
              <a:buNone/>
              <a:defRPr sz="3100" b="1"/>
            </a:lvl4pPr>
            <a:lvl5pPr marL="3577990" indent="0">
              <a:buNone/>
              <a:defRPr sz="3100" b="1"/>
            </a:lvl5pPr>
            <a:lvl6pPr marL="4472487" indent="0">
              <a:buNone/>
              <a:defRPr sz="3100" b="1"/>
            </a:lvl6pPr>
            <a:lvl7pPr marL="5366985" indent="0">
              <a:buNone/>
              <a:defRPr sz="3100" b="1"/>
            </a:lvl7pPr>
            <a:lvl8pPr marL="6261483" indent="0">
              <a:buNone/>
              <a:defRPr sz="3100" b="1"/>
            </a:lvl8pPr>
            <a:lvl9pPr marL="7155980" indent="0">
              <a:buNone/>
              <a:defRPr sz="3100" b="1"/>
            </a:lvl9pPr>
          </a:lstStyle>
          <a:p>
            <a:pPr lvl="0"/>
            <a:r>
              <a:rPr lang="en-US" smtClean="0"/>
              <a:t>Click to edit Master text styles</a:t>
            </a:r>
          </a:p>
        </p:txBody>
      </p:sp>
      <p:sp>
        <p:nvSpPr>
          <p:cNvPr id="4" name="Content Placeholder 3"/>
          <p:cNvSpPr>
            <a:spLocks noGrp="1"/>
          </p:cNvSpPr>
          <p:nvPr>
            <p:ph sz="half" idx="2"/>
          </p:nvPr>
        </p:nvSpPr>
        <p:spPr>
          <a:xfrm>
            <a:off x="2468881" y="10439401"/>
            <a:ext cx="21817015" cy="18966180"/>
          </a:xfrm>
        </p:spPr>
        <p:txBody>
          <a:bodyPr/>
          <a:lstStyle>
            <a:lvl1pPr>
              <a:defRPr sz="4700"/>
            </a:lvl1pPr>
            <a:lvl2pPr>
              <a:defRPr sz="3900"/>
            </a:lvl2pPr>
            <a:lvl3pPr>
              <a:defRPr sz="36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3138" y="7368541"/>
            <a:ext cx="21825585" cy="3070860"/>
          </a:xfrm>
        </p:spPr>
        <p:txBody>
          <a:bodyPr anchor="b"/>
          <a:lstStyle>
            <a:lvl1pPr marL="0" indent="0">
              <a:buNone/>
              <a:defRPr sz="4700" b="1"/>
            </a:lvl1pPr>
            <a:lvl2pPr marL="894498" indent="0">
              <a:buNone/>
              <a:defRPr sz="3900" b="1"/>
            </a:lvl2pPr>
            <a:lvl3pPr marL="1788995" indent="0">
              <a:buNone/>
              <a:defRPr sz="3600" b="1"/>
            </a:lvl3pPr>
            <a:lvl4pPr marL="2683493" indent="0">
              <a:buNone/>
              <a:defRPr sz="3100" b="1"/>
            </a:lvl4pPr>
            <a:lvl5pPr marL="3577990" indent="0">
              <a:buNone/>
              <a:defRPr sz="3100" b="1"/>
            </a:lvl5pPr>
            <a:lvl6pPr marL="4472487" indent="0">
              <a:buNone/>
              <a:defRPr sz="3100" b="1"/>
            </a:lvl6pPr>
            <a:lvl7pPr marL="5366985" indent="0">
              <a:buNone/>
              <a:defRPr sz="3100" b="1"/>
            </a:lvl7pPr>
            <a:lvl8pPr marL="6261483" indent="0">
              <a:buNone/>
              <a:defRPr sz="3100" b="1"/>
            </a:lvl8pPr>
            <a:lvl9pPr marL="7155980" indent="0">
              <a:buNone/>
              <a:defRPr sz="3100" b="1"/>
            </a:lvl9pPr>
          </a:lstStyle>
          <a:p>
            <a:pPr lvl="0"/>
            <a:r>
              <a:rPr lang="en-US" smtClean="0"/>
              <a:t>Click to edit Master text styles</a:t>
            </a:r>
          </a:p>
        </p:txBody>
      </p:sp>
      <p:sp>
        <p:nvSpPr>
          <p:cNvPr id="6" name="Content Placeholder 5"/>
          <p:cNvSpPr>
            <a:spLocks noGrp="1"/>
          </p:cNvSpPr>
          <p:nvPr>
            <p:ph sz="quarter" idx="4"/>
          </p:nvPr>
        </p:nvSpPr>
        <p:spPr>
          <a:xfrm>
            <a:off x="25083138" y="10439401"/>
            <a:ext cx="21825585" cy="18966180"/>
          </a:xfrm>
        </p:spPr>
        <p:txBody>
          <a:bodyPr/>
          <a:lstStyle>
            <a:lvl1pPr>
              <a:defRPr sz="4700"/>
            </a:lvl1pPr>
            <a:lvl2pPr>
              <a:defRPr sz="3900"/>
            </a:lvl2pPr>
            <a:lvl3pPr>
              <a:defRPr sz="36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248888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142816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35894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884" y="1310640"/>
            <a:ext cx="16244890" cy="5577840"/>
          </a:xfrm>
        </p:spPr>
        <p:txBody>
          <a:bodyPr anchor="b"/>
          <a:lstStyle>
            <a:lvl1pPr algn="l">
              <a:defRPr sz="3900" b="1"/>
            </a:lvl1pPr>
          </a:lstStyle>
          <a:p>
            <a:r>
              <a:rPr lang="en-US" smtClean="0"/>
              <a:t>Click to edit Master title style</a:t>
            </a:r>
            <a:endParaRPr lang="en-US"/>
          </a:p>
        </p:txBody>
      </p:sp>
      <p:sp>
        <p:nvSpPr>
          <p:cNvPr id="3" name="Content Placeholder 2"/>
          <p:cNvSpPr>
            <a:spLocks noGrp="1"/>
          </p:cNvSpPr>
          <p:nvPr>
            <p:ph idx="1"/>
          </p:nvPr>
        </p:nvSpPr>
        <p:spPr>
          <a:xfrm>
            <a:off x="19305270" y="1310646"/>
            <a:ext cx="27603450" cy="28094940"/>
          </a:xfrm>
        </p:spPr>
        <p:txBody>
          <a:bodyPr/>
          <a:lstStyle>
            <a:lvl1pPr>
              <a:defRPr sz="6300"/>
            </a:lvl1pPr>
            <a:lvl2pPr>
              <a:defRPr sz="5400"/>
            </a:lvl2pPr>
            <a:lvl3pPr>
              <a:defRPr sz="4700"/>
            </a:lvl3pPr>
            <a:lvl4pPr>
              <a:defRPr sz="3900"/>
            </a:lvl4pPr>
            <a:lvl5pPr>
              <a:defRPr sz="3900"/>
            </a:lvl5pPr>
            <a:lvl6pPr>
              <a:defRPr sz="3900"/>
            </a:lvl6pPr>
            <a:lvl7pPr>
              <a:defRPr sz="3900"/>
            </a:lvl7pPr>
            <a:lvl8pPr>
              <a:defRPr sz="3900"/>
            </a:lvl8pPr>
            <a:lvl9pPr>
              <a:defRPr sz="3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884" y="6888486"/>
            <a:ext cx="16244890" cy="22517100"/>
          </a:xfrm>
        </p:spPr>
        <p:txBody>
          <a:bodyPr/>
          <a:lstStyle>
            <a:lvl1pPr marL="0" indent="0">
              <a:buNone/>
              <a:defRPr sz="2700"/>
            </a:lvl1pPr>
            <a:lvl2pPr marL="894498" indent="0">
              <a:buNone/>
              <a:defRPr sz="2300"/>
            </a:lvl2pPr>
            <a:lvl3pPr marL="1788995" indent="0">
              <a:buNone/>
              <a:defRPr sz="2000"/>
            </a:lvl3pPr>
            <a:lvl4pPr marL="2683493" indent="0">
              <a:buNone/>
              <a:defRPr sz="1800"/>
            </a:lvl4pPr>
            <a:lvl5pPr marL="3577990" indent="0">
              <a:buNone/>
              <a:defRPr sz="1800"/>
            </a:lvl5pPr>
            <a:lvl6pPr marL="4472487" indent="0">
              <a:buNone/>
              <a:defRPr sz="1800"/>
            </a:lvl6pPr>
            <a:lvl7pPr marL="5366985" indent="0">
              <a:buNone/>
              <a:defRPr sz="1800"/>
            </a:lvl7pPr>
            <a:lvl8pPr marL="6261483" indent="0">
              <a:buNone/>
              <a:defRPr sz="1800"/>
            </a:lvl8pPr>
            <a:lvl9pPr marL="715598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41257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355" y="23042880"/>
            <a:ext cx="29626560" cy="2720340"/>
          </a:xfrm>
        </p:spPr>
        <p:txBody>
          <a:bodyPr anchor="b"/>
          <a:lstStyle>
            <a:lvl1pPr algn="l">
              <a:defRPr sz="3900" b="1"/>
            </a:lvl1pPr>
          </a:lstStyle>
          <a:p>
            <a:r>
              <a:rPr lang="en-US" smtClean="0"/>
              <a:t>Click to edit Master title style</a:t>
            </a:r>
            <a:endParaRPr lang="en-US"/>
          </a:p>
        </p:txBody>
      </p:sp>
      <p:sp>
        <p:nvSpPr>
          <p:cNvPr id="3" name="Picture Placeholder 2"/>
          <p:cNvSpPr>
            <a:spLocks noGrp="1"/>
          </p:cNvSpPr>
          <p:nvPr>
            <p:ph type="pic" idx="1"/>
          </p:nvPr>
        </p:nvSpPr>
        <p:spPr>
          <a:xfrm>
            <a:off x="9678355" y="2941320"/>
            <a:ext cx="29626560" cy="19751040"/>
          </a:xfrm>
        </p:spPr>
        <p:txBody>
          <a:bodyPr/>
          <a:lstStyle>
            <a:lvl1pPr marL="0" indent="0">
              <a:buNone/>
              <a:defRPr sz="6300"/>
            </a:lvl1pPr>
            <a:lvl2pPr marL="894498" indent="0">
              <a:buNone/>
              <a:defRPr sz="5400"/>
            </a:lvl2pPr>
            <a:lvl3pPr marL="1788995" indent="0">
              <a:buNone/>
              <a:defRPr sz="4700"/>
            </a:lvl3pPr>
            <a:lvl4pPr marL="2683493" indent="0">
              <a:buNone/>
              <a:defRPr sz="3900"/>
            </a:lvl4pPr>
            <a:lvl5pPr marL="3577990" indent="0">
              <a:buNone/>
              <a:defRPr sz="3900"/>
            </a:lvl5pPr>
            <a:lvl6pPr marL="4472487" indent="0">
              <a:buNone/>
              <a:defRPr sz="3900"/>
            </a:lvl6pPr>
            <a:lvl7pPr marL="5366985" indent="0">
              <a:buNone/>
              <a:defRPr sz="3900"/>
            </a:lvl7pPr>
            <a:lvl8pPr marL="6261483" indent="0">
              <a:buNone/>
              <a:defRPr sz="3900"/>
            </a:lvl8pPr>
            <a:lvl9pPr marL="7155980" indent="0">
              <a:buNone/>
              <a:defRPr sz="3900"/>
            </a:lvl9pPr>
          </a:lstStyle>
          <a:p>
            <a:endParaRPr lang="en-US" dirty="0"/>
          </a:p>
        </p:txBody>
      </p:sp>
      <p:sp>
        <p:nvSpPr>
          <p:cNvPr id="4" name="Text Placeholder 3"/>
          <p:cNvSpPr>
            <a:spLocks noGrp="1"/>
          </p:cNvSpPr>
          <p:nvPr>
            <p:ph type="body" sz="half" idx="2"/>
          </p:nvPr>
        </p:nvSpPr>
        <p:spPr>
          <a:xfrm>
            <a:off x="9678355" y="25763220"/>
            <a:ext cx="29626560" cy="3863340"/>
          </a:xfrm>
        </p:spPr>
        <p:txBody>
          <a:bodyPr/>
          <a:lstStyle>
            <a:lvl1pPr marL="0" indent="0">
              <a:buNone/>
              <a:defRPr sz="2700"/>
            </a:lvl1pPr>
            <a:lvl2pPr marL="894498" indent="0">
              <a:buNone/>
              <a:defRPr sz="2300"/>
            </a:lvl2pPr>
            <a:lvl3pPr marL="1788995" indent="0">
              <a:buNone/>
              <a:defRPr sz="2000"/>
            </a:lvl3pPr>
            <a:lvl4pPr marL="2683493" indent="0">
              <a:buNone/>
              <a:defRPr sz="1800"/>
            </a:lvl4pPr>
            <a:lvl5pPr marL="3577990" indent="0">
              <a:buNone/>
              <a:defRPr sz="1800"/>
            </a:lvl5pPr>
            <a:lvl6pPr marL="4472487" indent="0">
              <a:buNone/>
              <a:defRPr sz="1800"/>
            </a:lvl6pPr>
            <a:lvl7pPr marL="5366985" indent="0">
              <a:buNone/>
              <a:defRPr sz="1800"/>
            </a:lvl7pPr>
            <a:lvl8pPr marL="6261483" indent="0">
              <a:buNone/>
              <a:defRPr sz="1800"/>
            </a:lvl8pPr>
            <a:lvl9pPr marL="715598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2F99C-4C7D-7643-88D7-AED2FDE05819}" type="datetimeFigureOut">
              <a:rPr lang="en-US" smtClean="0"/>
              <a:t>6/7/2022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2831BE-4170-8C40-85AE-B2887FCDEF3F}" type="slidenum">
              <a:rPr lang="en-US" smtClean="0"/>
              <a:t>‹#›</a:t>
            </a:fld>
            <a:endParaRPr lang="en-US" dirty="0"/>
          </a:p>
        </p:txBody>
      </p:sp>
    </p:spTree>
    <p:extLst>
      <p:ext uri="{BB962C8B-B14F-4D97-AF65-F5344CB8AC3E}">
        <p14:creationId xmlns:p14="http://schemas.microsoft.com/office/powerpoint/2010/main" val="325268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68880" y="1318260"/>
            <a:ext cx="44439840" cy="5486400"/>
          </a:xfrm>
          <a:prstGeom prst="rect">
            <a:avLst/>
          </a:prstGeom>
        </p:spPr>
        <p:txBody>
          <a:bodyPr vert="horz" lIns="178899" tIns="89450" rIns="178899" bIns="8945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68880" y="7680967"/>
            <a:ext cx="44439840" cy="21724620"/>
          </a:xfrm>
          <a:prstGeom prst="rect">
            <a:avLst/>
          </a:prstGeom>
        </p:spPr>
        <p:txBody>
          <a:bodyPr vert="horz" lIns="178899" tIns="89450" rIns="178899" bIns="894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68880" y="30510481"/>
            <a:ext cx="11521440" cy="1752600"/>
          </a:xfrm>
          <a:prstGeom prst="rect">
            <a:avLst/>
          </a:prstGeom>
        </p:spPr>
        <p:txBody>
          <a:bodyPr vert="horz" lIns="178899" tIns="89450" rIns="178899" bIns="89450" rtlCol="0" anchor="ctr"/>
          <a:lstStyle>
            <a:lvl1pPr algn="l">
              <a:defRPr sz="2300">
                <a:solidFill>
                  <a:schemeClr val="tx1">
                    <a:tint val="75000"/>
                  </a:schemeClr>
                </a:solidFill>
              </a:defRPr>
            </a:lvl1pPr>
          </a:lstStyle>
          <a:p>
            <a:fld id="{4CD2F99C-4C7D-7643-88D7-AED2FDE05819}" type="datetimeFigureOut">
              <a:rPr lang="en-US" smtClean="0"/>
              <a:t>6/7/2022</a:t>
            </a:fld>
            <a:endParaRPr lang="en-US" dirty="0"/>
          </a:p>
        </p:txBody>
      </p:sp>
      <p:sp>
        <p:nvSpPr>
          <p:cNvPr id="5" name="Footer Placeholder 4"/>
          <p:cNvSpPr>
            <a:spLocks noGrp="1"/>
          </p:cNvSpPr>
          <p:nvPr>
            <p:ph type="ftr" sz="quarter" idx="3"/>
          </p:nvPr>
        </p:nvSpPr>
        <p:spPr>
          <a:xfrm>
            <a:off x="16870680" y="30510481"/>
            <a:ext cx="15636240" cy="1752600"/>
          </a:xfrm>
          <a:prstGeom prst="rect">
            <a:avLst/>
          </a:prstGeom>
        </p:spPr>
        <p:txBody>
          <a:bodyPr vert="horz" lIns="178899" tIns="89450" rIns="178899" bIns="89450" rtlCol="0" anchor="ctr"/>
          <a:lstStyle>
            <a:lvl1pPr algn="ctr">
              <a:defRPr sz="2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387280" y="30510481"/>
            <a:ext cx="11521440" cy="1752600"/>
          </a:xfrm>
          <a:prstGeom prst="rect">
            <a:avLst/>
          </a:prstGeom>
        </p:spPr>
        <p:txBody>
          <a:bodyPr vert="horz" lIns="178899" tIns="89450" rIns="178899" bIns="89450" rtlCol="0" anchor="ctr"/>
          <a:lstStyle>
            <a:lvl1pPr algn="r">
              <a:defRPr sz="2300">
                <a:solidFill>
                  <a:schemeClr val="tx1">
                    <a:tint val="75000"/>
                  </a:schemeClr>
                </a:solidFill>
              </a:defRPr>
            </a:lvl1pPr>
          </a:lstStyle>
          <a:p>
            <a:fld id="{792831BE-4170-8C40-85AE-B2887FCDEF3F}" type="slidenum">
              <a:rPr lang="en-US" smtClean="0"/>
              <a:t>‹#›</a:t>
            </a:fld>
            <a:endParaRPr lang="en-US" dirty="0"/>
          </a:p>
        </p:txBody>
      </p:sp>
    </p:spTree>
    <p:extLst>
      <p:ext uri="{BB962C8B-B14F-4D97-AF65-F5344CB8AC3E}">
        <p14:creationId xmlns:p14="http://schemas.microsoft.com/office/powerpoint/2010/main" val="133080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94498" rtl="0" eaLnBrk="1" latinLnBrk="0" hangingPunct="1">
        <a:spcBef>
          <a:spcPct val="0"/>
        </a:spcBef>
        <a:buNone/>
        <a:defRPr sz="8600" kern="1200">
          <a:solidFill>
            <a:schemeClr val="tx1"/>
          </a:solidFill>
          <a:latin typeface="+mj-lt"/>
          <a:ea typeface="+mj-ea"/>
          <a:cs typeface="+mj-cs"/>
        </a:defRPr>
      </a:lvl1pPr>
    </p:titleStyle>
    <p:body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p:bodyStyle>
    <p:otherStyle>
      <a:defPPr>
        <a:defRPr lang="en-US"/>
      </a:defPPr>
      <a:lvl1pPr marL="0" algn="l" defTabSz="894498" rtl="0" eaLnBrk="1" latinLnBrk="0" hangingPunct="1">
        <a:defRPr sz="3600" kern="1200">
          <a:solidFill>
            <a:schemeClr val="tx1"/>
          </a:solidFill>
          <a:latin typeface="+mn-lt"/>
          <a:ea typeface="+mn-ea"/>
          <a:cs typeface="+mn-cs"/>
        </a:defRPr>
      </a:lvl1pPr>
      <a:lvl2pPr marL="894498" algn="l" defTabSz="894498" rtl="0" eaLnBrk="1" latinLnBrk="0" hangingPunct="1">
        <a:defRPr sz="3600" kern="1200">
          <a:solidFill>
            <a:schemeClr val="tx1"/>
          </a:solidFill>
          <a:latin typeface="+mn-lt"/>
          <a:ea typeface="+mn-ea"/>
          <a:cs typeface="+mn-cs"/>
        </a:defRPr>
      </a:lvl2pPr>
      <a:lvl3pPr marL="1788995" algn="l" defTabSz="894498" rtl="0" eaLnBrk="1" latinLnBrk="0" hangingPunct="1">
        <a:defRPr sz="3600" kern="1200">
          <a:solidFill>
            <a:schemeClr val="tx1"/>
          </a:solidFill>
          <a:latin typeface="+mn-lt"/>
          <a:ea typeface="+mn-ea"/>
          <a:cs typeface="+mn-cs"/>
        </a:defRPr>
      </a:lvl3pPr>
      <a:lvl4pPr marL="2683493" algn="l" defTabSz="894498" rtl="0" eaLnBrk="1" latinLnBrk="0" hangingPunct="1">
        <a:defRPr sz="3600" kern="1200">
          <a:solidFill>
            <a:schemeClr val="tx1"/>
          </a:solidFill>
          <a:latin typeface="+mn-lt"/>
          <a:ea typeface="+mn-ea"/>
          <a:cs typeface="+mn-cs"/>
        </a:defRPr>
      </a:lvl4pPr>
      <a:lvl5pPr marL="3577990" algn="l" defTabSz="894498" rtl="0" eaLnBrk="1" latinLnBrk="0" hangingPunct="1">
        <a:defRPr sz="3600" kern="1200">
          <a:solidFill>
            <a:schemeClr val="tx1"/>
          </a:solidFill>
          <a:latin typeface="+mn-lt"/>
          <a:ea typeface="+mn-ea"/>
          <a:cs typeface="+mn-cs"/>
        </a:defRPr>
      </a:lvl5pPr>
      <a:lvl6pPr marL="4472487" algn="l" defTabSz="894498" rtl="0" eaLnBrk="1" latinLnBrk="0" hangingPunct="1">
        <a:defRPr sz="3600" kern="1200">
          <a:solidFill>
            <a:schemeClr val="tx1"/>
          </a:solidFill>
          <a:latin typeface="+mn-lt"/>
          <a:ea typeface="+mn-ea"/>
          <a:cs typeface="+mn-cs"/>
        </a:defRPr>
      </a:lvl6pPr>
      <a:lvl7pPr marL="5366985" algn="l" defTabSz="894498" rtl="0" eaLnBrk="1" latinLnBrk="0" hangingPunct="1">
        <a:defRPr sz="3600" kern="1200">
          <a:solidFill>
            <a:schemeClr val="tx1"/>
          </a:solidFill>
          <a:latin typeface="+mn-lt"/>
          <a:ea typeface="+mn-ea"/>
          <a:cs typeface="+mn-cs"/>
        </a:defRPr>
      </a:lvl7pPr>
      <a:lvl8pPr marL="6261483" algn="l" defTabSz="894498" rtl="0" eaLnBrk="1" latinLnBrk="0" hangingPunct="1">
        <a:defRPr sz="3600" kern="1200">
          <a:solidFill>
            <a:schemeClr val="tx1"/>
          </a:solidFill>
          <a:latin typeface="+mn-lt"/>
          <a:ea typeface="+mn-ea"/>
          <a:cs typeface="+mn-cs"/>
        </a:defRPr>
      </a:lvl8pPr>
      <a:lvl9pPr marL="7155980" algn="l" defTabSz="894498"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5.png"/><Relationship Id="rId3" Type="http://schemas.openxmlformats.org/officeDocument/2006/relationships/image" Target="../media/image1.gif"/><Relationship Id="rId21" Type="http://schemas.openxmlformats.org/officeDocument/2006/relationships/image" Target="../media/image18.png"/><Relationship Id="rId7" Type="http://schemas.openxmlformats.org/officeDocument/2006/relationships/image" Target="../media/image5.jpeg"/><Relationship Id="rId12" Type="http://schemas.openxmlformats.org/officeDocument/2006/relationships/image" Target="../media/image10.png"/><Relationship Id="rId17" Type="http://schemas.microsoft.com/office/2007/relationships/hdphoto" Target="../media/hdphoto1.wdp"/><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jpe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13" name="Rectangle 212"/>
          <p:cNvSpPr/>
          <p:nvPr/>
        </p:nvSpPr>
        <p:spPr>
          <a:xfrm>
            <a:off x="-68257" y="0"/>
            <a:ext cx="49431482" cy="4248707"/>
          </a:xfrm>
          <a:prstGeom prst="rect">
            <a:avLst/>
          </a:prstGeom>
          <a:solidFill>
            <a:schemeClr val="bg1">
              <a:lumMod val="95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a:spLocks/>
          </p:cNvSpPr>
          <p:nvPr/>
        </p:nvSpPr>
        <p:spPr>
          <a:xfrm>
            <a:off x="402145" y="4561312"/>
            <a:ext cx="15099372" cy="6045580"/>
          </a:xfrm>
          <a:prstGeom prst="rect">
            <a:avLst/>
          </a:prstGeom>
          <a:ln w="762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33228027" y="4488502"/>
            <a:ext cx="15736578" cy="6166046"/>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endParaRPr lang="en-US" dirty="0">
              <a:ln w="0"/>
              <a:solidFill>
                <a:schemeClr val="tx1"/>
              </a:solidFill>
              <a:effectLst>
                <a:outerShdw blurRad="38100" dist="19050" dir="2700000" algn="tl" rotWithShape="0">
                  <a:schemeClr val="dk1">
                    <a:alpha val="40000"/>
                  </a:schemeClr>
                </a:outerShdw>
              </a:effectLst>
              <a:latin typeface="Gill Sans Light"/>
              <a:cs typeface="Gill Sans Light"/>
            </a:endParaRPr>
          </a:p>
        </p:txBody>
      </p:sp>
      <p:sp>
        <p:nvSpPr>
          <p:cNvPr id="70" name="Rectangle 69"/>
          <p:cNvSpPr/>
          <p:nvPr/>
        </p:nvSpPr>
        <p:spPr>
          <a:xfrm>
            <a:off x="414120" y="10855894"/>
            <a:ext cx="15087396" cy="938260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0" y="32091592"/>
            <a:ext cx="49432452" cy="9144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813480" y="227706"/>
            <a:ext cx="49377600" cy="1015663"/>
          </a:xfrm>
          <a:prstGeom prst="rect">
            <a:avLst/>
          </a:prstGeom>
          <a:noFill/>
        </p:spPr>
        <p:txBody>
          <a:bodyPr wrap="square" rtlCol="0">
            <a:spAutoFit/>
          </a:bodyPr>
          <a:lstStyle/>
          <a:p>
            <a:pPr algn="ctr"/>
            <a:r>
              <a:rPr lang="en-US" sz="6000" b="1" spc="200" dirty="0" smtClean="0">
                <a:latin typeface="Gill Sans Light"/>
                <a:cs typeface="Gill Sans Light"/>
              </a:rPr>
              <a:t>“Shunao”_ A Solution for Closing Communication </a:t>
            </a:r>
            <a:r>
              <a:rPr lang="en-US" sz="6000" b="1" spc="200" dirty="0">
                <a:latin typeface="Gill Sans Light"/>
                <a:cs typeface="Gill Sans Light"/>
              </a:rPr>
              <a:t>G</a:t>
            </a:r>
            <a:r>
              <a:rPr lang="en-US" sz="6000" b="1" spc="200" dirty="0" smtClean="0">
                <a:latin typeface="Gill Sans Light"/>
                <a:cs typeface="Gill Sans Light"/>
              </a:rPr>
              <a:t>ap between Deaf and Normal people</a:t>
            </a:r>
            <a:endParaRPr lang="en-US" sz="6000" b="1" spc="200" dirty="0">
              <a:latin typeface="Gill Sans Light"/>
              <a:cs typeface="Gill Sans Light"/>
            </a:endParaRPr>
          </a:p>
        </p:txBody>
      </p:sp>
      <p:sp>
        <p:nvSpPr>
          <p:cNvPr id="7" name="TextBox 6"/>
          <p:cNvSpPr txBox="1"/>
          <p:nvPr/>
        </p:nvSpPr>
        <p:spPr>
          <a:xfrm>
            <a:off x="-782466" y="1408443"/>
            <a:ext cx="49377600" cy="969496"/>
          </a:xfrm>
          <a:prstGeom prst="rect">
            <a:avLst/>
          </a:prstGeom>
          <a:noFill/>
        </p:spPr>
        <p:txBody>
          <a:bodyPr wrap="square" rtlCol="0">
            <a:spAutoFit/>
          </a:bodyPr>
          <a:lstStyle/>
          <a:p>
            <a:pPr algn="ctr"/>
            <a:r>
              <a:rPr lang="en-US" sz="5700" dirty="0" smtClean="0">
                <a:ln w="0"/>
                <a:effectLst>
                  <a:outerShdw blurRad="38100" dist="19050" dir="2700000" algn="tl" rotWithShape="0">
                    <a:schemeClr val="dk1">
                      <a:alpha val="40000"/>
                    </a:schemeClr>
                  </a:outerShdw>
                </a:effectLst>
                <a:latin typeface="Gill Sans Light"/>
                <a:cs typeface="Gill Sans Light"/>
              </a:rPr>
              <a:t>Mohd. Istiaq Hossain Junaid, Faisal Hossain, Udyan Saha Upal, Abul Kashim</a:t>
            </a:r>
            <a:endParaRPr lang="en-US" sz="5700" dirty="0">
              <a:ln w="0"/>
              <a:effectLst>
                <a:outerShdw blurRad="38100" dist="19050" dir="2700000" algn="tl" rotWithShape="0">
                  <a:schemeClr val="dk1">
                    <a:alpha val="40000"/>
                  </a:schemeClr>
                </a:outerShdw>
              </a:effectLst>
              <a:latin typeface="Gill Sans Light"/>
              <a:cs typeface="Gill Sans Light"/>
            </a:endParaRPr>
          </a:p>
        </p:txBody>
      </p:sp>
      <p:sp>
        <p:nvSpPr>
          <p:cNvPr id="8" name="Rectangle 7"/>
          <p:cNvSpPr/>
          <p:nvPr/>
        </p:nvSpPr>
        <p:spPr>
          <a:xfrm flipV="1">
            <a:off x="-14375" y="3903460"/>
            <a:ext cx="49377600" cy="274320"/>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6049153" y="4551398"/>
            <a:ext cx="16560078" cy="10071520"/>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16049153" y="22912735"/>
            <a:ext cx="16596491" cy="8746860"/>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33201431" y="24666009"/>
            <a:ext cx="15718967" cy="693565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75" name="TextBox 174"/>
          <p:cNvSpPr txBox="1"/>
          <p:nvPr/>
        </p:nvSpPr>
        <p:spPr>
          <a:xfrm>
            <a:off x="1177895" y="2489595"/>
            <a:ext cx="47626208" cy="938719"/>
          </a:xfrm>
          <a:prstGeom prst="rect">
            <a:avLst/>
          </a:prstGeom>
          <a:noFill/>
        </p:spPr>
        <p:txBody>
          <a:bodyPr wrap="square" rtlCol="0">
            <a:spAutoFit/>
          </a:bodyPr>
          <a:lstStyle/>
          <a:p>
            <a:pPr algn="ctr"/>
            <a:r>
              <a:rPr lang="en-US" sz="5500" dirty="0" smtClean="0">
                <a:ln w="0"/>
                <a:effectLst>
                  <a:outerShdw blurRad="38100" dist="19050" dir="2700000" algn="tl" rotWithShape="0">
                    <a:schemeClr val="dk1">
                      <a:alpha val="40000"/>
                    </a:schemeClr>
                  </a:outerShdw>
                </a:effectLst>
                <a:latin typeface="Gill Sans Light"/>
                <a:cs typeface="Gill Sans Light"/>
              </a:rPr>
              <a:t>Supervisor : Dr. Rashedur M Rahman</a:t>
            </a:r>
            <a:endParaRPr lang="en-US" sz="5500" dirty="0">
              <a:ln w="0"/>
              <a:effectLst>
                <a:outerShdw blurRad="38100" dist="19050" dir="2700000" algn="tl" rotWithShape="0">
                  <a:schemeClr val="dk1">
                    <a:alpha val="40000"/>
                  </a:schemeClr>
                </a:outerShdw>
              </a:effectLst>
              <a:latin typeface="Gill Sans Light"/>
              <a:cs typeface="Gill Sans Light"/>
            </a:endParaRPr>
          </a:p>
        </p:txBody>
      </p:sp>
      <p:sp>
        <p:nvSpPr>
          <p:cNvPr id="192" name="Rectangle 191"/>
          <p:cNvSpPr/>
          <p:nvPr/>
        </p:nvSpPr>
        <p:spPr>
          <a:xfrm>
            <a:off x="33235273" y="10955031"/>
            <a:ext cx="15763174" cy="6464654"/>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
        <p:nvSpPr>
          <p:cNvPr id="211" name="TextBox 210"/>
          <p:cNvSpPr txBox="1"/>
          <p:nvPr/>
        </p:nvSpPr>
        <p:spPr>
          <a:xfrm>
            <a:off x="41826229" y="32085759"/>
            <a:ext cx="7551369" cy="788845"/>
          </a:xfrm>
          <a:prstGeom prst="rect">
            <a:avLst/>
          </a:prstGeom>
          <a:noFill/>
        </p:spPr>
        <p:txBody>
          <a:bodyPr wrap="square" rtlCol="0">
            <a:spAutoFit/>
          </a:bodyPr>
          <a:lstStyle/>
          <a:p>
            <a:pPr algn="ctr"/>
            <a:endParaRPr lang="en-US" sz="4400" spc="300" dirty="0">
              <a:solidFill>
                <a:schemeClr val="bg1"/>
              </a:solidFill>
              <a:latin typeface="Gill Sans Light"/>
              <a:cs typeface="Gill Sans Light"/>
            </a:endParaRPr>
          </a:p>
        </p:txBody>
      </p:sp>
      <p:sp>
        <p:nvSpPr>
          <p:cNvPr id="212" name="TextBox 211"/>
          <p:cNvSpPr txBox="1"/>
          <p:nvPr/>
        </p:nvSpPr>
        <p:spPr>
          <a:xfrm>
            <a:off x="491526" y="5787037"/>
            <a:ext cx="14957730" cy="3539430"/>
          </a:xfrm>
          <a:prstGeom prst="rect">
            <a:avLst/>
          </a:prstGeom>
          <a:noFill/>
        </p:spPr>
        <p:txBody>
          <a:bodyPr wrap="square" rtlCol="0">
            <a:spAutoFit/>
          </a:bodyPr>
          <a:lstStyle/>
          <a:p>
            <a:pPr algn="just"/>
            <a:r>
              <a:rPr lang="en-US" sz="3200" dirty="0">
                <a:ln w="0"/>
                <a:effectLst>
                  <a:outerShdw blurRad="38100" dist="19050" dir="2700000" algn="tl" rotWithShape="0">
                    <a:schemeClr val="dk1">
                      <a:alpha val="40000"/>
                    </a:schemeClr>
                  </a:outerShdw>
                </a:effectLst>
                <a:latin typeface="Gill Sans Light"/>
              </a:rPr>
              <a:t>Shunao</a:t>
            </a:r>
            <a:r>
              <a:rPr lang="en-US" sz="3200" dirty="0">
                <a:ln w="0"/>
                <a:effectLst>
                  <a:outerShdw blurRad="38100" dist="19050" dir="2700000" algn="tl" rotWithShape="0">
                    <a:schemeClr val="dk1">
                      <a:alpha val="40000"/>
                    </a:schemeClr>
                  </a:outerShdw>
                </a:effectLst>
                <a:latin typeface="Gill Sans Light"/>
              </a:rPr>
              <a:t> is a multimodal solution system developed for web-based and android based systems to provide deaf people ease of communication with the world. Our study explored the horizon of sign language recognition and production using machine learning methods and advanced product solutions with essential features to decrease the communication gap in the deaf community. Our features include real-time sign language detection and Bangla sign language generation with a dictionary-based alphabetic sign visualization.</a:t>
            </a:r>
            <a:endParaRPr lang="en-US" sz="3200" dirty="0">
              <a:ln w="0"/>
              <a:effectLst>
                <a:outerShdw blurRad="38100" dist="19050" dir="2700000" algn="tl" rotWithShape="0">
                  <a:schemeClr val="dk1">
                    <a:alpha val="40000"/>
                  </a:schemeClr>
                </a:outerShdw>
              </a:effectLst>
              <a:latin typeface="Gill Sans Light"/>
              <a:cs typeface="Gill Sans Light"/>
            </a:endParaRPr>
          </a:p>
        </p:txBody>
      </p:sp>
      <p:sp>
        <p:nvSpPr>
          <p:cNvPr id="63" name="TextBox 62"/>
          <p:cNvSpPr txBox="1"/>
          <p:nvPr/>
        </p:nvSpPr>
        <p:spPr>
          <a:xfrm>
            <a:off x="467561" y="12210183"/>
            <a:ext cx="14864369" cy="6001643"/>
          </a:xfrm>
          <a:prstGeom prst="rect">
            <a:avLst/>
          </a:prstGeom>
          <a:noFill/>
        </p:spPr>
        <p:txBody>
          <a:bodyPr wrap="square" rtlCol="0">
            <a:spAutoFit/>
          </a:bodyPr>
          <a:lstStyle/>
          <a:p>
            <a:pPr algn="just"/>
            <a:r>
              <a:rPr lang="en-US" sz="3200" dirty="0">
                <a:ln w="0"/>
                <a:effectLst>
                  <a:outerShdw blurRad="38100" dist="19050" dir="2700000" algn="tl" rotWithShape="0">
                    <a:schemeClr val="dk1">
                      <a:alpha val="40000"/>
                    </a:schemeClr>
                  </a:outerShdw>
                </a:effectLst>
                <a:latin typeface="Gill Sans Light"/>
              </a:rPr>
              <a:t>Millions of people worldwide suffer from debilitating hearing loss. The vast majority live in low- and middle-income countries, where right ear and hearing care are frequently unavailable. In a global environment, providing healthcare to all of these people is completely implausible. That is why a technological solution to this problem is obvious. Because technological advancement is the only system that can spread globally without much cost or human resources, we aspired to solve and create a solution that helps and enriches sign language researchers—as well as making mainstream products that will help the deaf community engage and connect with the outside world to have a greater impact on society and the environment. Alleviating the communication gap in the deaf community is the sole purpose and motivation for our research and developed solutions</a:t>
            </a:r>
            <a:endParaRPr lang="en-US" sz="3200" dirty="0">
              <a:ln w="0"/>
              <a:effectLst>
                <a:outerShdw blurRad="38100" dist="19050" dir="2700000" algn="tl" rotWithShape="0">
                  <a:schemeClr val="dk1">
                    <a:alpha val="40000"/>
                  </a:schemeClr>
                </a:outerShdw>
              </a:effectLst>
              <a:latin typeface="Gill Sans Light"/>
            </a:endParaRPr>
          </a:p>
        </p:txBody>
      </p:sp>
      <p:pic>
        <p:nvPicPr>
          <p:cNvPr id="41" name="Picture 40" descr="https://lh5.googleusercontent.com/TP38-5gijEtah1xPoYlFNbO43pGDMZ7GsQw9yP3E63VFd5C7iiS8b9TrIRRxFxvFHAhhl7BRN732sDrw5vYUeuoCRfd2xS9do7UOlhhb92uI9E7bvg2cS_-eWsbUCot6DJS6xpLl"/>
          <p:cNvPicPr/>
          <p:nvPr/>
        </p:nvPicPr>
        <p:blipFill>
          <a:blip r:embed="rId3">
            <a:extLst>
              <a:ext uri="{28A0092B-C50C-407E-A947-70E740481C1C}">
                <a14:useLocalDpi xmlns:a14="http://schemas.microsoft.com/office/drawing/2010/main" val="0"/>
              </a:ext>
            </a:extLst>
          </a:blip>
          <a:srcRect/>
          <a:stretch>
            <a:fillRect/>
          </a:stretch>
        </p:blipFill>
        <p:spPr bwMode="auto">
          <a:xfrm>
            <a:off x="371926" y="287132"/>
            <a:ext cx="4053770" cy="3616328"/>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1373" y="0"/>
            <a:ext cx="4956295" cy="3663665"/>
          </a:xfrm>
          <a:prstGeom prst="rect">
            <a:avLst/>
          </a:prstGeom>
        </p:spPr>
      </p:pic>
      <p:sp>
        <p:nvSpPr>
          <p:cNvPr id="44" name="Rectangle 43"/>
          <p:cNvSpPr/>
          <p:nvPr/>
        </p:nvSpPr>
        <p:spPr>
          <a:xfrm>
            <a:off x="404953" y="20471740"/>
            <a:ext cx="15109361" cy="11089699"/>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5" name="Text Placeholder 7"/>
          <p:cNvSpPr txBox="1">
            <a:spLocks/>
          </p:cNvSpPr>
          <p:nvPr/>
        </p:nvSpPr>
        <p:spPr>
          <a:xfrm>
            <a:off x="402145" y="4561310"/>
            <a:ext cx="15092186" cy="1115335"/>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endParaRPr lang="en-US" dirty="0">
              <a:ln w="0"/>
              <a:effectLst>
                <a:outerShdw blurRad="38100" dist="19050" dir="2700000" algn="tl" rotWithShape="0">
                  <a:schemeClr val="dk1">
                    <a:alpha val="40000"/>
                  </a:schemeClr>
                </a:outerShdw>
              </a:effectLst>
            </a:endParaRPr>
          </a:p>
        </p:txBody>
      </p:sp>
      <p:sp>
        <p:nvSpPr>
          <p:cNvPr id="46" name="TextBox 45"/>
          <p:cNvSpPr txBox="1"/>
          <p:nvPr/>
        </p:nvSpPr>
        <p:spPr>
          <a:xfrm>
            <a:off x="3971668" y="4585526"/>
            <a:ext cx="8087596" cy="938719"/>
          </a:xfrm>
          <a:prstGeom prst="rect">
            <a:avLst/>
          </a:prstGeom>
          <a:noFill/>
        </p:spPr>
        <p:txBody>
          <a:bodyPr wrap="square" rtlCol="0">
            <a:spAutoFit/>
          </a:bodyPr>
          <a:lstStyle/>
          <a:p>
            <a:pPr algn="ctr"/>
            <a:r>
              <a:rPr lang="en-US" sz="5500" dirty="0" smtClean="0">
                <a:ln w="0"/>
                <a:effectLst>
                  <a:outerShdw blurRad="38100" dist="19050" dir="2700000" algn="tl" rotWithShape="0">
                    <a:schemeClr val="dk1">
                      <a:alpha val="40000"/>
                    </a:schemeClr>
                  </a:outerShdw>
                </a:effectLst>
                <a:latin typeface="Gill Sans Light"/>
                <a:cs typeface="Gill Sans Light"/>
              </a:rPr>
              <a:t>Overview</a:t>
            </a:r>
            <a:r>
              <a:rPr lang="en-US" sz="5500" dirty="0" smtClean="0">
                <a:ln w="0"/>
                <a:effectLst>
                  <a:outerShdw blurRad="38100" dist="19050" dir="2700000" algn="tl" rotWithShape="0">
                    <a:schemeClr val="dk1">
                      <a:alpha val="40000"/>
                    </a:schemeClr>
                  </a:outerShdw>
                </a:effectLst>
                <a:latin typeface="Gill Sans Light"/>
                <a:cs typeface="Gill Sans Light"/>
              </a:rPr>
              <a:t> </a:t>
            </a:r>
            <a:endParaRPr lang="en-US" sz="5500" dirty="0">
              <a:ln w="0"/>
              <a:effectLst>
                <a:outerShdw blurRad="38100" dist="19050" dir="2700000" algn="tl" rotWithShape="0">
                  <a:schemeClr val="dk1">
                    <a:alpha val="40000"/>
                  </a:schemeClr>
                </a:outerShdw>
              </a:effectLst>
              <a:latin typeface="Gill Sans Light"/>
              <a:cs typeface="Gill Sans Light"/>
            </a:endParaRPr>
          </a:p>
        </p:txBody>
      </p:sp>
      <p:sp>
        <p:nvSpPr>
          <p:cNvPr id="47" name="Text Placeholder 7"/>
          <p:cNvSpPr txBox="1">
            <a:spLocks/>
          </p:cNvSpPr>
          <p:nvPr/>
        </p:nvSpPr>
        <p:spPr>
          <a:xfrm>
            <a:off x="16039819" y="4561309"/>
            <a:ext cx="16543073" cy="1115335"/>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endParaRPr lang="en-US" dirty="0">
              <a:ln w="0"/>
              <a:effectLst>
                <a:outerShdw blurRad="38100" dist="19050" dir="2700000" algn="tl" rotWithShape="0">
                  <a:schemeClr val="dk1">
                    <a:alpha val="40000"/>
                  </a:schemeClr>
                </a:outerShdw>
              </a:effectLst>
            </a:endParaRPr>
          </a:p>
        </p:txBody>
      </p:sp>
      <p:sp>
        <p:nvSpPr>
          <p:cNvPr id="48" name="Text Placeholder 7"/>
          <p:cNvSpPr txBox="1">
            <a:spLocks/>
          </p:cNvSpPr>
          <p:nvPr/>
        </p:nvSpPr>
        <p:spPr>
          <a:xfrm>
            <a:off x="16039819" y="22912735"/>
            <a:ext cx="16605826" cy="1083715"/>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endParaRPr lang="en-US" dirty="0">
              <a:ln w="0"/>
              <a:effectLst>
                <a:outerShdw blurRad="38100" dist="19050" dir="2700000" algn="tl" rotWithShape="0">
                  <a:schemeClr val="dk1">
                    <a:alpha val="40000"/>
                  </a:schemeClr>
                </a:outerShdw>
              </a:effectLst>
            </a:endParaRPr>
          </a:p>
        </p:txBody>
      </p:sp>
      <p:sp>
        <p:nvSpPr>
          <p:cNvPr id="49" name="Text Placeholder 7"/>
          <p:cNvSpPr txBox="1">
            <a:spLocks/>
          </p:cNvSpPr>
          <p:nvPr/>
        </p:nvSpPr>
        <p:spPr>
          <a:xfrm>
            <a:off x="33228027" y="4561311"/>
            <a:ext cx="15736578" cy="1094852"/>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r>
              <a:rPr lang="en-US" sz="5500" dirty="0">
                <a:ln w="0"/>
                <a:effectLst>
                  <a:outerShdw blurRad="38100" dist="19050" dir="2700000" algn="tl" rotWithShape="0">
                    <a:schemeClr val="dk1">
                      <a:alpha val="40000"/>
                    </a:schemeClr>
                  </a:outerShdw>
                </a:effectLst>
                <a:latin typeface="Gill Sans Light"/>
              </a:rPr>
              <a:t> </a:t>
            </a:r>
            <a:r>
              <a:rPr lang="en-US" sz="5500" dirty="0" smtClean="0">
                <a:ln w="0"/>
                <a:effectLst>
                  <a:outerShdw blurRad="38100" dist="19050" dir="2700000" algn="tl" rotWithShape="0">
                    <a:schemeClr val="dk1">
                      <a:alpha val="40000"/>
                    </a:schemeClr>
                  </a:outerShdw>
                </a:effectLst>
                <a:latin typeface="Gill Sans Light"/>
              </a:rPr>
              <a:t>                      Technologies Used</a:t>
            </a:r>
            <a:endParaRPr lang="en-US" sz="5500" dirty="0">
              <a:ln w="0"/>
              <a:effectLst>
                <a:outerShdw blurRad="38100" dist="19050" dir="2700000" algn="tl" rotWithShape="0">
                  <a:schemeClr val="dk1">
                    <a:alpha val="40000"/>
                  </a:schemeClr>
                </a:outerShdw>
              </a:effectLst>
              <a:latin typeface="Gill Sans Light"/>
            </a:endParaRPr>
          </a:p>
        </p:txBody>
      </p:sp>
      <p:sp>
        <p:nvSpPr>
          <p:cNvPr id="50" name="Text Placeholder 7"/>
          <p:cNvSpPr txBox="1">
            <a:spLocks/>
          </p:cNvSpPr>
          <p:nvPr/>
        </p:nvSpPr>
        <p:spPr>
          <a:xfrm>
            <a:off x="33261869" y="11045297"/>
            <a:ext cx="15736578" cy="1094852"/>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r>
              <a:rPr lang="en-US" sz="5500" dirty="0" smtClean="0">
                <a:ln w="0"/>
                <a:effectLst>
                  <a:outerShdw blurRad="38100" dist="19050" dir="2700000" algn="tl" rotWithShape="0">
                    <a:schemeClr val="dk1">
                      <a:alpha val="40000"/>
                    </a:schemeClr>
                  </a:outerShdw>
                </a:effectLst>
                <a:latin typeface="Gill Sans Light"/>
              </a:rPr>
              <a:t>                Infrastructure of Model Building</a:t>
            </a:r>
            <a:endParaRPr lang="en-US" sz="5500" dirty="0">
              <a:ln w="0"/>
              <a:effectLst>
                <a:outerShdw blurRad="38100" dist="19050" dir="2700000" algn="tl" rotWithShape="0">
                  <a:schemeClr val="dk1">
                    <a:alpha val="40000"/>
                  </a:schemeClr>
                </a:outerShdw>
              </a:effectLst>
              <a:latin typeface="Gill Sans Light"/>
            </a:endParaRPr>
          </a:p>
        </p:txBody>
      </p:sp>
      <p:sp>
        <p:nvSpPr>
          <p:cNvPr id="51" name="Text Placeholder 7"/>
          <p:cNvSpPr txBox="1">
            <a:spLocks/>
          </p:cNvSpPr>
          <p:nvPr/>
        </p:nvSpPr>
        <p:spPr>
          <a:xfrm>
            <a:off x="33201431" y="24655089"/>
            <a:ext cx="15718967" cy="1175525"/>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r>
              <a:rPr lang="en-US" b="1" dirty="0" smtClean="0"/>
              <a:t>                                </a:t>
            </a:r>
            <a:r>
              <a:rPr lang="en-US" sz="5500" dirty="0" smtClean="0">
                <a:latin typeface="Gill Sans Light"/>
              </a:rPr>
              <a:t>Conclusion</a:t>
            </a:r>
            <a:endParaRPr lang="en-US" sz="5500" dirty="0">
              <a:ln w="0"/>
              <a:effectLst>
                <a:outerShdw blurRad="38100" dist="19050" dir="2700000" algn="tl" rotWithShape="0">
                  <a:schemeClr val="dk1">
                    <a:alpha val="40000"/>
                  </a:schemeClr>
                </a:outerShdw>
              </a:effectLst>
              <a:latin typeface="Gill Sans Light"/>
            </a:endParaRPr>
          </a:p>
        </p:txBody>
      </p:sp>
      <p:sp>
        <p:nvSpPr>
          <p:cNvPr id="52" name="Text Placeholder 7"/>
          <p:cNvSpPr txBox="1">
            <a:spLocks/>
          </p:cNvSpPr>
          <p:nvPr/>
        </p:nvSpPr>
        <p:spPr>
          <a:xfrm>
            <a:off x="414120" y="10793446"/>
            <a:ext cx="15087398" cy="1289528"/>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endParaRPr lang="en-US" dirty="0">
              <a:ln w="0"/>
              <a:effectLst>
                <a:outerShdw blurRad="38100" dist="19050" dir="2700000" algn="tl" rotWithShape="0">
                  <a:schemeClr val="dk1">
                    <a:alpha val="40000"/>
                  </a:schemeClr>
                </a:outerShdw>
              </a:effectLst>
            </a:endParaRPr>
          </a:p>
        </p:txBody>
      </p:sp>
      <p:sp>
        <p:nvSpPr>
          <p:cNvPr id="53" name="Text Placeholder 7"/>
          <p:cNvSpPr txBox="1">
            <a:spLocks/>
          </p:cNvSpPr>
          <p:nvPr/>
        </p:nvSpPr>
        <p:spPr>
          <a:xfrm>
            <a:off x="404954" y="20471740"/>
            <a:ext cx="15089378" cy="1152120"/>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endParaRPr lang="en-US" dirty="0">
              <a:ln w="0"/>
              <a:effectLst>
                <a:outerShdw blurRad="38100" dist="19050" dir="2700000" algn="tl" rotWithShape="0">
                  <a:schemeClr val="dk1">
                    <a:alpha val="40000"/>
                  </a:schemeClr>
                </a:outerShdw>
              </a:effectLst>
            </a:endParaRPr>
          </a:p>
        </p:txBody>
      </p:sp>
      <p:sp>
        <p:nvSpPr>
          <p:cNvPr id="57" name="Rectangle 56"/>
          <p:cNvSpPr/>
          <p:nvPr/>
        </p:nvSpPr>
        <p:spPr>
          <a:xfrm>
            <a:off x="16039819" y="14851202"/>
            <a:ext cx="16605826" cy="7807539"/>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58" name="Text Placeholder 7"/>
          <p:cNvSpPr txBox="1">
            <a:spLocks/>
          </p:cNvSpPr>
          <p:nvPr/>
        </p:nvSpPr>
        <p:spPr>
          <a:xfrm>
            <a:off x="16039819" y="14875260"/>
            <a:ext cx="16605825" cy="1094852"/>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endParaRPr lang="en-US" dirty="0">
              <a:ln w="0"/>
              <a:effectLst>
                <a:outerShdw blurRad="38100" dist="19050" dir="2700000" algn="tl" rotWithShape="0">
                  <a:schemeClr val="dk1">
                    <a:alpha val="40000"/>
                  </a:schemeClr>
                </a:outerShdw>
              </a:effectLst>
            </a:endParaRPr>
          </a:p>
        </p:txBody>
      </p:sp>
      <p:sp>
        <p:nvSpPr>
          <p:cNvPr id="59" name="TextBox 58"/>
          <p:cNvSpPr txBox="1"/>
          <p:nvPr/>
        </p:nvSpPr>
        <p:spPr>
          <a:xfrm>
            <a:off x="3495018" y="10743349"/>
            <a:ext cx="8622282" cy="938719"/>
          </a:xfrm>
          <a:prstGeom prst="rect">
            <a:avLst/>
          </a:prstGeom>
          <a:noFill/>
        </p:spPr>
        <p:txBody>
          <a:bodyPr wrap="square" rtlCol="0">
            <a:spAutoFit/>
          </a:bodyPr>
          <a:lstStyle/>
          <a:p>
            <a:pPr algn="ctr"/>
            <a:r>
              <a:rPr lang="en-US" sz="5500" dirty="0" smtClean="0">
                <a:ln w="0"/>
                <a:effectLst>
                  <a:outerShdw blurRad="38100" dist="19050" dir="2700000" algn="tl" rotWithShape="0">
                    <a:schemeClr val="dk1">
                      <a:alpha val="40000"/>
                    </a:schemeClr>
                  </a:outerShdw>
                </a:effectLst>
                <a:latin typeface="Gill Sans Light"/>
                <a:cs typeface="Gill Sans Light"/>
              </a:rPr>
              <a:t>Problem Statement</a:t>
            </a:r>
            <a:endParaRPr lang="en-US" sz="5500" dirty="0">
              <a:ln w="0"/>
              <a:effectLst>
                <a:outerShdw blurRad="38100" dist="19050" dir="2700000" algn="tl" rotWithShape="0">
                  <a:schemeClr val="dk1">
                    <a:alpha val="40000"/>
                  </a:schemeClr>
                </a:outerShdw>
              </a:effectLst>
              <a:latin typeface="Gill Sans Light"/>
              <a:cs typeface="Gill Sans Light"/>
            </a:endParaRPr>
          </a:p>
        </p:txBody>
      </p:sp>
      <p:sp>
        <p:nvSpPr>
          <p:cNvPr id="60" name="TextBox 59"/>
          <p:cNvSpPr txBox="1"/>
          <p:nvPr/>
        </p:nvSpPr>
        <p:spPr>
          <a:xfrm>
            <a:off x="3588604" y="20471740"/>
            <a:ext cx="8622282" cy="938719"/>
          </a:xfrm>
          <a:prstGeom prst="rect">
            <a:avLst/>
          </a:prstGeom>
          <a:noFill/>
        </p:spPr>
        <p:txBody>
          <a:bodyPr wrap="square" rtlCol="0">
            <a:spAutoFit/>
          </a:bodyPr>
          <a:lstStyle/>
          <a:p>
            <a:pPr algn="ctr"/>
            <a:r>
              <a:rPr lang="en-US" sz="5500" dirty="0" smtClean="0">
                <a:ln w="0"/>
                <a:effectLst>
                  <a:outerShdw blurRad="38100" dist="19050" dir="2700000" algn="tl" rotWithShape="0">
                    <a:schemeClr val="dk1">
                      <a:alpha val="40000"/>
                    </a:schemeClr>
                  </a:outerShdw>
                </a:effectLst>
                <a:latin typeface="Gill Sans Light"/>
                <a:cs typeface="Gill Sans Light"/>
              </a:rPr>
              <a:t>Project Goals</a:t>
            </a:r>
            <a:endParaRPr lang="en-US" sz="5500" dirty="0">
              <a:ln w="0"/>
              <a:effectLst>
                <a:outerShdw blurRad="38100" dist="19050" dir="2700000" algn="tl" rotWithShape="0">
                  <a:schemeClr val="dk1">
                    <a:alpha val="40000"/>
                  </a:schemeClr>
                </a:outerShdw>
              </a:effectLst>
              <a:latin typeface="Gill Sans Light"/>
              <a:cs typeface="Gill Sans Light"/>
            </a:endParaRPr>
          </a:p>
        </p:txBody>
      </p:sp>
      <p:sp>
        <p:nvSpPr>
          <p:cNvPr id="3" name="TextBox 2"/>
          <p:cNvSpPr txBox="1"/>
          <p:nvPr/>
        </p:nvSpPr>
        <p:spPr>
          <a:xfrm>
            <a:off x="414120" y="21859849"/>
            <a:ext cx="14917810" cy="8094524"/>
          </a:xfrm>
          <a:prstGeom prst="rect">
            <a:avLst/>
          </a:prstGeom>
          <a:noFill/>
        </p:spPr>
        <p:txBody>
          <a:bodyPr wrap="square" rtlCol="0">
            <a:spAutoFit/>
          </a:bodyPr>
          <a:lstStyle/>
          <a:p>
            <a:pPr algn="just">
              <a:buFont typeface="Wingdings" pitchFamily="2" charset="2"/>
              <a:buChar char="q"/>
            </a:pPr>
            <a:r>
              <a:rPr lang="en-US" sz="3200" dirty="0">
                <a:ln w="0"/>
                <a:effectLst>
                  <a:outerShdw blurRad="38100" dist="19050" dir="2700000" algn="tl" rotWithShape="0">
                    <a:schemeClr val="dk1">
                      <a:alpha val="40000"/>
                    </a:schemeClr>
                  </a:outerShdw>
                </a:effectLst>
                <a:latin typeface="Gill Sans Light"/>
              </a:rPr>
              <a:t>Researching works and products on Bangla sign language recognition and production to understand in inadequacy </a:t>
            </a:r>
            <a:endParaRPr lang="en-US" sz="3200" dirty="0" smtClean="0">
              <a:ln w="0"/>
              <a:effectLst>
                <a:outerShdw blurRad="38100" dist="19050" dir="2700000" algn="tl" rotWithShape="0">
                  <a:schemeClr val="dk1">
                    <a:alpha val="40000"/>
                  </a:schemeClr>
                </a:outerShdw>
              </a:effectLst>
              <a:latin typeface="Gill Sans Light"/>
            </a:endParaRPr>
          </a:p>
          <a:p>
            <a:pPr algn="just">
              <a:buFont typeface="Wingdings" pitchFamily="2" charset="2"/>
              <a:buChar char="q"/>
            </a:pPr>
            <a:r>
              <a:rPr lang="en-US" sz="3200" dirty="0" smtClean="0">
                <a:ln w="0"/>
                <a:effectLst>
                  <a:outerShdw blurRad="38100" dist="19050" dir="2700000" algn="tl" rotWithShape="0">
                    <a:schemeClr val="dk1">
                      <a:alpha val="40000"/>
                    </a:schemeClr>
                  </a:outerShdw>
                </a:effectLst>
                <a:latin typeface="Gill Sans Light"/>
              </a:rPr>
              <a:t>Building a real-time Sign Language Recognition model which is on Action Recognition based</a:t>
            </a:r>
            <a:endParaRPr lang="en-US" sz="3200" dirty="0">
              <a:ln w="0"/>
              <a:effectLst>
                <a:outerShdw blurRad="38100" dist="19050" dir="2700000" algn="tl" rotWithShape="0">
                  <a:schemeClr val="dk1">
                    <a:alpha val="40000"/>
                  </a:schemeClr>
                </a:outerShdw>
              </a:effectLst>
              <a:latin typeface="Gill Sans Light"/>
            </a:endParaRPr>
          </a:p>
          <a:p>
            <a:pPr algn="just">
              <a:buFont typeface="Wingdings" pitchFamily="2" charset="2"/>
              <a:buChar char="q"/>
            </a:pPr>
            <a:r>
              <a:rPr lang="en-US" sz="3200" dirty="0">
                <a:ln w="0"/>
                <a:effectLst>
                  <a:outerShdw blurRad="38100" dist="19050" dir="2700000" algn="tl" rotWithShape="0">
                    <a:schemeClr val="dk1">
                      <a:alpha val="40000"/>
                    </a:schemeClr>
                  </a:outerShdw>
                </a:effectLst>
                <a:latin typeface="Gill Sans Light"/>
              </a:rPr>
              <a:t>Constructing machine learning model for recognition of Bangla Sign </a:t>
            </a:r>
            <a:r>
              <a:rPr lang="en-US" sz="3200" dirty="0" smtClean="0">
                <a:ln w="0"/>
                <a:effectLst>
                  <a:outerShdw blurRad="38100" dist="19050" dir="2700000" algn="tl" rotWithShape="0">
                    <a:schemeClr val="dk1">
                      <a:alpha val="40000"/>
                    </a:schemeClr>
                  </a:outerShdw>
                </a:effectLst>
                <a:latin typeface="Gill Sans Light"/>
              </a:rPr>
              <a:t>Language which is focused on phrases. This phrases is used in our daily life.</a:t>
            </a:r>
          </a:p>
          <a:p>
            <a:pPr algn="just">
              <a:buFont typeface="Wingdings" pitchFamily="2" charset="2"/>
              <a:buChar char="q"/>
            </a:pPr>
            <a:r>
              <a:rPr lang="en-US" sz="3200" dirty="0" smtClean="0">
                <a:ln w="0"/>
                <a:effectLst>
                  <a:outerShdw blurRad="38100" dist="19050" dir="2700000" algn="tl" rotWithShape="0">
                    <a:schemeClr val="dk1">
                      <a:alpha val="40000"/>
                    </a:schemeClr>
                  </a:outerShdw>
                </a:effectLst>
                <a:latin typeface="Gill Sans Light"/>
              </a:rPr>
              <a:t>Building our own custom Sign Language datasets which is focused on Bangla phrases.</a:t>
            </a:r>
            <a:endParaRPr lang="en-US" sz="3200" dirty="0">
              <a:ln w="0"/>
              <a:effectLst>
                <a:outerShdw blurRad="38100" dist="19050" dir="2700000" algn="tl" rotWithShape="0">
                  <a:schemeClr val="dk1">
                    <a:alpha val="40000"/>
                  </a:schemeClr>
                </a:outerShdw>
              </a:effectLst>
              <a:latin typeface="Gill Sans Light"/>
            </a:endParaRPr>
          </a:p>
          <a:p>
            <a:pPr algn="just">
              <a:buFont typeface="Wingdings" pitchFamily="2" charset="2"/>
              <a:buChar char="q"/>
            </a:pPr>
            <a:r>
              <a:rPr lang="en-US" sz="3200" dirty="0">
                <a:ln w="0"/>
                <a:effectLst>
                  <a:outerShdw blurRad="38100" dist="19050" dir="2700000" algn="tl" rotWithShape="0">
                    <a:schemeClr val="dk1">
                      <a:alpha val="40000"/>
                    </a:schemeClr>
                  </a:outerShdw>
                </a:effectLst>
                <a:latin typeface="Gill Sans Light"/>
              </a:rPr>
              <a:t>Training and testing our dataset for scalable and deployable recognition model</a:t>
            </a:r>
          </a:p>
          <a:p>
            <a:pPr algn="just">
              <a:buFont typeface="Wingdings" pitchFamily="2" charset="2"/>
              <a:buChar char="q"/>
            </a:pPr>
            <a:r>
              <a:rPr lang="en-US" sz="3200" dirty="0" smtClean="0">
                <a:ln w="0"/>
                <a:effectLst>
                  <a:outerShdw blurRad="38100" dist="19050" dir="2700000" algn="tl" rotWithShape="0">
                    <a:schemeClr val="dk1">
                      <a:alpha val="40000"/>
                    </a:schemeClr>
                  </a:outerShdw>
                </a:effectLst>
                <a:latin typeface="Gill Sans Light"/>
              </a:rPr>
              <a:t>Sign </a:t>
            </a:r>
            <a:r>
              <a:rPr lang="en-US" sz="3200" dirty="0">
                <a:ln w="0"/>
                <a:effectLst>
                  <a:outerShdw blurRad="38100" dist="19050" dir="2700000" algn="tl" rotWithShape="0">
                    <a:schemeClr val="dk1">
                      <a:alpha val="40000"/>
                    </a:schemeClr>
                  </a:outerShdw>
                </a:effectLst>
                <a:latin typeface="Gill Sans Light"/>
              </a:rPr>
              <a:t>language production for general people to learn and use our word generator to generate signs accordingly</a:t>
            </a:r>
          </a:p>
          <a:p>
            <a:pPr algn="just">
              <a:buFont typeface="Wingdings" pitchFamily="2" charset="2"/>
              <a:buChar char="q"/>
            </a:pPr>
            <a:r>
              <a:rPr lang="en-US" sz="3200" dirty="0">
                <a:ln w="0"/>
                <a:effectLst>
                  <a:outerShdw blurRad="38100" dist="19050" dir="2700000" algn="tl" rotWithShape="0">
                    <a:schemeClr val="dk1">
                      <a:alpha val="40000"/>
                    </a:schemeClr>
                  </a:outerShdw>
                </a:effectLst>
                <a:latin typeface="Gill Sans Light"/>
              </a:rPr>
              <a:t>Detection of a real-time sign with the help of a web camera on web-based devices or a camera on android devices</a:t>
            </a:r>
          </a:p>
          <a:p>
            <a:pPr algn="just">
              <a:buFont typeface="Wingdings" pitchFamily="2" charset="2"/>
              <a:buChar char="q"/>
            </a:pPr>
            <a:r>
              <a:rPr lang="en-US" sz="3200" dirty="0">
                <a:ln w="0"/>
                <a:effectLst>
                  <a:outerShdw blurRad="38100" dist="19050" dir="2700000" algn="tl" rotWithShape="0">
                    <a:schemeClr val="dk1">
                      <a:alpha val="40000"/>
                    </a:schemeClr>
                  </a:outerShdw>
                </a:effectLst>
                <a:latin typeface="Gill Sans Light"/>
              </a:rPr>
              <a:t>Characterize sign language </a:t>
            </a:r>
            <a:r>
              <a:rPr lang="en-US" sz="3200" dirty="0" smtClean="0">
                <a:ln w="0"/>
                <a:effectLst>
                  <a:outerShdw blurRad="38100" dist="19050" dir="2700000" algn="tl" rotWithShape="0">
                    <a:schemeClr val="dk1">
                      <a:alpha val="40000"/>
                    </a:schemeClr>
                  </a:outerShdw>
                </a:effectLst>
                <a:latin typeface="Gill Sans Light"/>
              </a:rPr>
              <a:t>Translation</a:t>
            </a:r>
          </a:p>
          <a:p>
            <a:pPr algn="just"/>
            <a:endParaRPr lang="en-US" dirty="0">
              <a:ln w="0"/>
              <a:effectLst>
                <a:outerShdw blurRad="38100" dist="19050" dir="2700000" algn="tl" rotWithShape="0">
                  <a:schemeClr val="dk1">
                    <a:alpha val="40000"/>
                  </a:schemeClr>
                </a:outerShdw>
              </a:effectLst>
              <a:latin typeface="Gill Sans Light"/>
            </a:endParaRPr>
          </a:p>
          <a:p>
            <a:endParaRPr lang="en-US" dirty="0">
              <a:ln w="0"/>
              <a:effectLst>
                <a:outerShdw blurRad="38100" dist="19050" dir="2700000" algn="tl" rotWithShape="0">
                  <a:schemeClr val="dk1">
                    <a:alpha val="40000"/>
                  </a:schemeClr>
                </a:outerShdw>
              </a:effectLst>
            </a:endParaRPr>
          </a:p>
        </p:txBody>
      </p:sp>
      <p:sp>
        <p:nvSpPr>
          <p:cNvPr id="61" name="TextBox 60"/>
          <p:cNvSpPr txBox="1"/>
          <p:nvPr/>
        </p:nvSpPr>
        <p:spPr>
          <a:xfrm>
            <a:off x="19071040" y="4604624"/>
            <a:ext cx="10114032" cy="938719"/>
          </a:xfrm>
          <a:prstGeom prst="rect">
            <a:avLst/>
          </a:prstGeom>
          <a:noFill/>
        </p:spPr>
        <p:txBody>
          <a:bodyPr wrap="square" rtlCol="0">
            <a:spAutoFit/>
          </a:bodyPr>
          <a:lstStyle/>
          <a:p>
            <a:pPr algn="ctr"/>
            <a:r>
              <a:rPr lang="en-US" sz="5500" dirty="0" smtClean="0">
                <a:ln w="0"/>
                <a:effectLst>
                  <a:outerShdw blurRad="38100" dist="19050" dir="2700000" algn="tl" rotWithShape="0">
                    <a:schemeClr val="dk1">
                      <a:alpha val="40000"/>
                    </a:schemeClr>
                  </a:outerShdw>
                </a:effectLst>
                <a:latin typeface="Gill Sans Light"/>
                <a:cs typeface="Gill Sans Light"/>
              </a:rPr>
              <a:t>Architecture of Shunao</a:t>
            </a:r>
            <a:endParaRPr lang="en-US" sz="5500" dirty="0">
              <a:ln w="0"/>
              <a:effectLst>
                <a:outerShdw blurRad="38100" dist="19050" dir="2700000" algn="tl" rotWithShape="0">
                  <a:schemeClr val="dk1">
                    <a:alpha val="40000"/>
                  </a:schemeClr>
                </a:outerShdw>
              </a:effectLst>
              <a:latin typeface="Gill Sans Light"/>
              <a:cs typeface="Gill Sans Light"/>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8240" y="5812108"/>
            <a:ext cx="16184652" cy="8643140"/>
          </a:xfrm>
          <a:prstGeom prst="rect">
            <a:avLst/>
          </a:prstGeom>
          <a:ln>
            <a:noFill/>
          </a:ln>
          <a:effectLst>
            <a:outerShdw blurRad="190500" algn="tl" rotWithShape="0">
              <a:srgbClr val="000000">
                <a:alpha val="70000"/>
              </a:srgbClr>
            </a:outerShdw>
          </a:effectLst>
        </p:spPr>
      </p:pic>
      <p:sp>
        <p:nvSpPr>
          <p:cNvPr id="64" name="TextBox 63"/>
          <p:cNvSpPr txBox="1"/>
          <p:nvPr/>
        </p:nvSpPr>
        <p:spPr>
          <a:xfrm>
            <a:off x="18440400" y="14844702"/>
            <a:ext cx="12009120" cy="938719"/>
          </a:xfrm>
          <a:prstGeom prst="rect">
            <a:avLst/>
          </a:prstGeom>
          <a:noFill/>
        </p:spPr>
        <p:txBody>
          <a:bodyPr wrap="square" rtlCol="0">
            <a:spAutoFit/>
          </a:bodyPr>
          <a:lstStyle/>
          <a:p>
            <a:pPr algn="ctr"/>
            <a:r>
              <a:rPr lang="en-US" sz="5500" dirty="0">
                <a:ln w="0"/>
                <a:effectLst>
                  <a:outerShdw blurRad="38100" dist="19050" dir="2700000" algn="tl" rotWithShape="0">
                    <a:schemeClr val="dk1">
                      <a:alpha val="40000"/>
                    </a:schemeClr>
                  </a:outerShdw>
                </a:effectLst>
                <a:latin typeface="Gill Sans Light"/>
                <a:cs typeface="Gill Sans Light"/>
              </a:rPr>
              <a:t>User Interface of Web App</a:t>
            </a:r>
            <a:endParaRPr lang="en-US" sz="5500" dirty="0">
              <a:ln w="0"/>
              <a:effectLst>
                <a:outerShdw blurRad="38100" dist="19050" dir="2700000" algn="tl" rotWithShape="0">
                  <a:schemeClr val="dk1">
                    <a:alpha val="40000"/>
                  </a:schemeClr>
                </a:outerShdw>
              </a:effectLst>
              <a:latin typeface="Gill Sans Light"/>
              <a:cs typeface="Gill Sans Light"/>
            </a:endParaRPr>
          </a:p>
        </p:txBody>
      </p:sp>
      <p:sp>
        <p:nvSpPr>
          <p:cNvPr id="65" name="TextBox 64"/>
          <p:cNvSpPr txBox="1"/>
          <p:nvPr/>
        </p:nvSpPr>
        <p:spPr>
          <a:xfrm>
            <a:off x="17901774" y="22980788"/>
            <a:ext cx="13370706" cy="938719"/>
          </a:xfrm>
          <a:prstGeom prst="rect">
            <a:avLst/>
          </a:prstGeom>
          <a:noFill/>
        </p:spPr>
        <p:txBody>
          <a:bodyPr wrap="square" rtlCol="0">
            <a:spAutoFit/>
          </a:bodyPr>
          <a:lstStyle/>
          <a:p>
            <a:pPr algn="ctr"/>
            <a:r>
              <a:rPr lang="en-US" sz="5500" dirty="0">
                <a:ln w="0"/>
                <a:effectLst>
                  <a:outerShdw blurRad="38100" dist="19050" dir="2700000" algn="tl" rotWithShape="0">
                    <a:schemeClr val="dk1">
                      <a:alpha val="40000"/>
                    </a:schemeClr>
                  </a:outerShdw>
                </a:effectLst>
                <a:latin typeface="Gill Sans Light"/>
                <a:cs typeface="Gill Sans Light"/>
              </a:rPr>
              <a:t>User Interface of </a:t>
            </a:r>
            <a:r>
              <a:rPr lang="en-US" sz="5500" dirty="0" smtClean="0">
                <a:ln w="0"/>
                <a:effectLst>
                  <a:outerShdw blurRad="38100" dist="19050" dir="2700000" algn="tl" rotWithShape="0">
                    <a:schemeClr val="dk1">
                      <a:alpha val="40000"/>
                    </a:schemeClr>
                  </a:outerShdw>
                </a:effectLst>
                <a:latin typeface="Gill Sans Light"/>
                <a:cs typeface="Gill Sans Light"/>
              </a:rPr>
              <a:t>Android </a:t>
            </a:r>
            <a:r>
              <a:rPr lang="en-US" sz="5500" dirty="0">
                <a:ln w="0"/>
                <a:effectLst>
                  <a:outerShdw blurRad="38100" dist="19050" dir="2700000" algn="tl" rotWithShape="0">
                    <a:schemeClr val="dk1">
                      <a:alpha val="40000"/>
                    </a:schemeClr>
                  </a:outerShdw>
                </a:effectLst>
                <a:latin typeface="Gill Sans Light"/>
                <a:cs typeface="Gill Sans Light"/>
              </a:rPr>
              <a:t>App</a:t>
            </a:r>
            <a:endParaRPr lang="en-US" sz="5500" dirty="0">
              <a:ln w="0"/>
              <a:effectLst>
                <a:outerShdw blurRad="38100" dist="19050" dir="2700000" algn="tl" rotWithShape="0">
                  <a:schemeClr val="dk1">
                    <a:alpha val="40000"/>
                  </a:schemeClr>
                </a:outerShdw>
              </a:effectLst>
              <a:latin typeface="Gill Sans Light"/>
              <a:cs typeface="Gill Sans Light"/>
            </a:endParaRPr>
          </a:p>
        </p:txBody>
      </p:sp>
      <p:pic>
        <p:nvPicPr>
          <p:cNvPr id="66" name="Picture 65" descr="C:\Users\User\OneDrive\Desktop\CSE499 Final Report\Laughing.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80420" y="24354606"/>
            <a:ext cx="2842708" cy="5581719"/>
          </a:xfrm>
          <a:prstGeom prst="rect">
            <a:avLst/>
          </a:prstGeom>
          <a:ln>
            <a:noFill/>
          </a:ln>
          <a:effectLst>
            <a:outerShdw blurRad="190500" algn="tl" rotWithShape="0">
              <a:srgbClr val="000000">
                <a:alpha val="70000"/>
              </a:srgbClr>
            </a:outerShdw>
          </a:effectLst>
        </p:spPr>
      </p:pic>
      <p:pic>
        <p:nvPicPr>
          <p:cNvPr id="67" name="Picture 66" descr="C:\Users\User\OneDrive\Desktop\CSE499 Final Report\Figures\x.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78914" y="24310201"/>
            <a:ext cx="3037205" cy="5702285"/>
          </a:xfrm>
          <a:prstGeom prst="rect">
            <a:avLst/>
          </a:prstGeom>
          <a:ln>
            <a:noFill/>
          </a:ln>
          <a:effectLst>
            <a:outerShdw blurRad="190500" algn="tl" rotWithShape="0">
              <a:srgbClr val="000000">
                <a:alpha val="70000"/>
              </a:srgbClr>
            </a:outerShdw>
          </a:effectLst>
        </p:spPr>
      </p:pic>
      <p:pic>
        <p:nvPicPr>
          <p:cNvPr id="68" name="Picture 67" descr="C:\Users\User\OneDrive\Desktop\CSE499 Final Report\Figures\HOME.jpg"/>
          <p:cNvPicPr/>
          <p:nvPr/>
        </p:nvPicPr>
        <p:blipFill>
          <a:blip r:embed="rId8" cstate="print">
            <a:extLst>
              <a:ext uri="{28A0092B-C50C-407E-A947-70E740481C1C}">
                <a14:useLocalDpi xmlns:a14="http://schemas.microsoft.com/office/drawing/2010/main" val="0"/>
              </a:ext>
            </a:extLst>
          </a:blip>
          <a:stretch>
            <a:fillRect/>
          </a:stretch>
        </p:blipFill>
        <p:spPr bwMode="auto">
          <a:xfrm>
            <a:off x="23300871" y="24351504"/>
            <a:ext cx="2864610" cy="5655153"/>
          </a:xfrm>
          <a:prstGeom prst="rect">
            <a:avLst/>
          </a:prstGeom>
          <a:ln>
            <a:noFill/>
          </a:ln>
          <a:effectLst>
            <a:outerShdw blurRad="190500" algn="tl" rotWithShape="0">
              <a:srgbClr val="000000">
                <a:alpha val="70000"/>
              </a:srgbClr>
            </a:outerShdw>
          </a:effectLst>
        </p:spPr>
      </p:pic>
      <p:pic>
        <p:nvPicPr>
          <p:cNvPr id="69" name="Picture 68" descr="C:\Users\User\OneDrive\Desktop\CSE499 Final Report\Figures\Bangla.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33384" y="24428447"/>
            <a:ext cx="2648278" cy="5602307"/>
          </a:xfrm>
          <a:prstGeom prst="rect">
            <a:avLst/>
          </a:prstGeom>
          <a:ln>
            <a:noFill/>
          </a:ln>
          <a:effectLst>
            <a:outerShdw blurRad="190500" algn="tl" rotWithShape="0">
              <a:srgbClr val="000000">
                <a:alpha val="70000"/>
              </a:srgbClr>
            </a:outerShdw>
          </a:effectLst>
        </p:spPr>
      </p:pic>
      <p:pic>
        <p:nvPicPr>
          <p:cNvPr id="72" name="Picture 71"/>
          <p:cNvPicPr/>
          <p:nvPr/>
        </p:nvPicPr>
        <p:blipFill>
          <a:blip r:embed="rId10">
            <a:extLst>
              <a:ext uri="{28A0092B-C50C-407E-A947-70E740481C1C}">
                <a14:useLocalDpi xmlns:a14="http://schemas.microsoft.com/office/drawing/2010/main" val="0"/>
              </a:ext>
            </a:extLst>
          </a:blip>
          <a:srcRect/>
          <a:stretch>
            <a:fillRect/>
          </a:stretch>
        </p:blipFill>
        <p:spPr bwMode="auto">
          <a:xfrm>
            <a:off x="16381690" y="16444552"/>
            <a:ext cx="3399830" cy="5179307"/>
          </a:xfrm>
          <a:prstGeom prst="rect">
            <a:avLst/>
          </a:prstGeom>
          <a:ln>
            <a:noFill/>
          </a:ln>
          <a:effectLst>
            <a:outerShdw blurRad="190500" algn="tl" rotWithShape="0">
              <a:srgbClr val="000000">
                <a:alpha val="70000"/>
              </a:srgbClr>
            </a:outerShdw>
          </a:effectLst>
        </p:spPr>
      </p:pic>
      <p:pic>
        <p:nvPicPr>
          <p:cNvPr id="73" name="Picture 72"/>
          <p:cNvPicPr/>
          <p:nvPr/>
        </p:nvPicPr>
        <p:blipFill>
          <a:blip r:embed="rId11">
            <a:extLst>
              <a:ext uri="{28A0092B-C50C-407E-A947-70E740481C1C}">
                <a14:useLocalDpi xmlns:a14="http://schemas.microsoft.com/office/drawing/2010/main" val="0"/>
              </a:ext>
            </a:extLst>
          </a:blip>
          <a:srcRect/>
          <a:stretch>
            <a:fillRect/>
          </a:stretch>
        </p:blipFill>
        <p:spPr bwMode="auto">
          <a:xfrm>
            <a:off x="20061593" y="16425949"/>
            <a:ext cx="3810000" cy="5166386"/>
          </a:xfrm>
          <a:prstGeom prst="rect">
            <a:avLst/>
          </a:prstGeom>
          <a:ln>
            <a:noFill/>
          </a:ln>
          <a:effectLst>
            <a:outerShdw blurRad="190500" algn="tl" rotWithShape="0">
              <a:srgbClr val="000000">
                <a:alpha val="70000"/>
              </a:srgbClr>
            </a:outerShdw>
          </a:effectLst>
        </p:spPr>
      </p:pic>
      <p:pic>
        <p:nvPicPr>
          <p:cNvPr id="76" name="Picture 75">
            <a:extLst>
              <a:ext uri="{FF2B5EF4-FFF2-40B4-BE49-F238E27FC236}">
                <a16:creationId xmlns:a16="http://schemas.microsoft.com/office/drawing/2014/main" id="{8D3280DC-1F77-4280-9426-76C5DB10EC76}"/>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416150" y="16444551"/>
            <a:ext cx="3618330" cy="2236333"/>
          </a:xfrm>
          <a:prstGeom prst="rect">
            <a:avLst/>
          </a:prstGeom>
          <a:ln>
            <a:noFill/>
          </a:ln>
          <a:effectLst>
            <a:outerShdw blurRad="190500" algn="tl" rotWithShape="0">
              <a:srgbClr val="000000">
                <a:alpha val="70000"/>
              </a:srgbClr>
            </a:outerShdw>
          </a:effectLst>
        </p:spPr>
      </p:pic>
      <p:pic>
        <p:nvPicPr>
          <p:cNvPr id="77" name="Picture 76">
            <a:extLst>
              <a:ext uri="{FF2B5EF4-FFF2-40B4-BE49-F238E27FC236}">
                <a16:creationId xmlns:a16="http://schemas.microsoft.com/office/drawing/2014/main" id="{C283A755-7D66-402A-A5E4-685059287878}"/>
              </a:ext>
            </a:extLst>
          </p:cNvPr>
          <p:cNvPicPr>
            <a:picLocks noChangeAspect="1"/>
          </p:cNvPicPr>
          <p:nvPr/>
        </p:nvPicPr>
        <p:blipFill>
          <a:blip r:embed="rId13"/>
          <a:stretch>
            <a:fillRect/>
          </a:stretch>
        </p:blipFill>
        <p:spPr>
          <a:xfrm>
            <a:off x="24229404" y="16418508"/>
            <a:ext cx="3828933" cy="5205352"/>
          </a:xfrm>
          <a:prstGeom prst="rect">
            <a:avLst/>
          </a:prstGeom>
          <a:ln>
            <a:noFill/>
          </a:ln>
          <a:effectLst>
            <a:outerShdw blurRad="190500" algn="tl" rotWithShape="0">
              <a:srgbClr val="000000">
                <a:alpha val="70000"/>
              </a:srgbClr>
            </a:outerShdw>
          </a:effectLst>
        </p:spPr>
      </p:pic>
      <p:pic>
        <p:nvPicPr>
          <p:cNvPr id="78" name="Picture 77"/>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416149" y="18934945"/>
            <a:ext cx="3618331" cy="2688913"/>
          </a:xfrm>
          <a:prstGeom prst="rect">
            <a:avLst/>
          </a:prstGeom>
          <a:ln>
            <a:noFill/>
          </a:ln>
          <a:effectLst>
            <a:outerShdw blurRad="190500" algn="tl" rotWithShape="0">
              <a:srgbClr val="000000">
                <a:alpha val="70000"/>
              </a:srgbClr>
            </a:outerShdw>
          </a:effectLst>
        </p:spPr>
      </p:pic>
      <p:sp>
        <p:nvSpPr>
          <p:cNvPr id="80" name="Rectangle 79"/>
          <p:cNvSpPr/>
          <p:nvPr/>
        </p:nvSpPr>
        <p:spPr>
          <a:xfrm>
            <a:off x="33201431" y="17889953"/>
            <a:ext cx="15763174" cy="6464654"/>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81" name="Text Placeholder 7"/>
          <p:cNvSpPr txBox="1">
            <a:spLocks/>
          </p:cNvSpPr>
          <p:nvPr/>
        </p:nvSpPr>
        <p:spPr>
          <a:xfrm>
            <a:off x="33201431" y="17879044"/>
            <a:ext cx="15770420" cy="1094852"/>
          </a:xfrm>
          <a:prstGeom prst="rect">
            <a:avLst/>
          </a:prstGeom>
          <a:solidFill>
            <a:schemeClr val="bg2">
              <a:lumMod val="75000"/>
            </a:schemeClr>
          </a:solidFill>
          <a:ln w="76200">
            <a:solidFill>
              <a:schemeClr val="tx1"/>
            </a:solidFill>
          </a:ln>
        </p:spPr>
        <p:txBody>
          <a:bodyPr/>
          <a:lstStyle>
            <a:lvl1pPr marL="670873" indent="-670873" algn="l" defTabSz="894498" rtl="0" eaLnBrk="1" latinLnBrk="0" hangingPunct="1">
              <a:spcBef>
                <a:spcPct val="20000"/>
              </a:spcBef>
              <a:buFont typeface="Arial"/>
              <a:buChar char="•"/>
              <a:defRPr sz="6300" kern="1200">
                <a:solidFill>
                  <a:schemeClr val="tx1"/>
                </a:solidFill>
                <a:latin typeface="+mn-lt"/>
                <a:ea typeface="+mn-ea"/>
                <a:cs typeface="+mn-cs"/>
              </a:defRPr>
            </a:lvl1pPr>
            <a:lvl2pPr marL="1453558" indent="-559061" algn="l" defTabSz="894498" rtl="0" eaLnBrk="1" latinLnBrk="0" hangingPunct="1">
              <a:spcBef>
                <a:spcPct val="20000"/>
              </a:spcBef>
              <a:buFont typeface="Arial"/>
              <a:buChar char="–"/>
              <a:defRPr sz="5400" kern="1200">
                <a:solidFill>
                  <a:schemeClr val="tx1"/>
                </a:solidFill>
                <a:latin typeface="+mn-lt"/>
                <a:ea typeface="+mn-ea"/>
                <a:cs typeface="+mn-cs"/>
              </a:defRPr>
            </a:lvl2pPr>
            <a:lvl3pPr marL="2236244" indent="-447248" algn="l" defTabSz="894498" rtl="0" eaLnBrk="1" latinLnBrk="0" hangingPunct="1">
              <a:spcBef>
                <a:spcPct val="20000"/>
              </a:spcBef>
              <a:buFont typeface="Arial"/>
              <a:buChar char="•"/>
              <a:defRPr sz="4700" kern="1200">
                <a:solidFill>
                  <a:schemeClr val="tx1"/>
                </a:solidFill>
                <a:latin typeface="+mn-lt"/>
                <a:ea typeface="+mn-ea"/>
                <a:cs typeface="+mn-cs"/>
              </a:defRPr>
            </a:lvl3pPr>
            <a:lvl4pPr marL="3130741" indent="-447248" algn="l" defTabSz="894498" rtl="0" eaLnBrk="1" latinLnBrk="0" hangingPunct="1">
              <a:spcBef>
                <a:spcPct val="20000"/>
              </a:spcBef>
              <a:buFont typeface="Arial"/>
              <a:buChar char="–"/>
              <a:defRPr sz="3900" kern="1200">
                <a:solidFill>
                  <a:schemeClr val="tx1"/>
                </a:solidFill>
                <a:latin typeface="+mn-lt"/>
                <a:ea typeface="+mn-ea"/>
                <a:cs typeface="+mn-cs"/>
              </a:defRPr>
            </a:lvl4pPr>
            <a:lvl5pPr marL="4025239" indent="-447248" algn="l" defTabSz="894498" rtl="0" eaLnBrk="1" latinLnBrk="0" hangingPunct="1">
              <a:spcBef>
                <a:spcPct val="20000"/>
              </a:spcBef>
              <a:buFont typeface="Arial"/>
              <a:buChar char="»"/>
              <a:defRPr sz="3900" kern="1200">
                <a:solidFill>
                  <a:schemeClr val="tx1"/>
                </a:solidFill>
                <a:latin typeface="+mn-lt"/>
                <a:ea typeface="+mn-ea"/>
                <a:cs typeface="+mn-cs"/>
              </a:defRPr>
            </a:lvl5pPr>
            <a:lvl6pPr marL="4919737" indent="-447248" algn="l" defTabSz="894498" rtl="0" eaLnBrk="1" latinLnBrk="0" hangingPunct="1">
              <a:spcBef>
                <a:spcPct val="20000"/>
              </a:spcBef>
              <a:buFont typeface="Arial"/>
              <a:buChar char="•"/>
              <a:defRPr sz="3900" kern="1200">
                <a:solidFill>
                  <a:schemeClr val="tx1"/>
                </a:solidFill>
                <a:latin typeface="+mn-lt"/>
                <a:ea typeface="+mn-ea"/>
                <a:cs typeface="+mn-cs"/>
              </a:defRPr>
            </a:lvl6pPr>
            <a:lvl7pPr marL="5814233" indent="-447248" algn="l" defTabSz="894498" rtl="0" eaLnBrk="1" latinLnBrk="0" hangingPunct="1">
              <a:spcBef>
                <a:spcPct val="20000"/>
              </a:spcBef>
              <a:buFont typeface="Arial"/>
              <a:buChar char="•"/>
              <a:defRPr sz="3900" kern="1200">
                <a:solidFill>
                  <a:schemeClr val="tx1"/>
                </a:solidFill>
                <a:latin typeface="+mn-lt"/>
                <a:ea typeface="+mn-ea"/>
                <a:cs typeface="+mn-cs"/>
              </a:defRPr>
            </a:lvl7pPr>
            <a:lvl8pPr marL="6708731" indent="-447248" algn="l" defTabSz="894498" rtl="0" eaLnBrk="1" latinLnBrk="0" hangingPunct="1">
              <a:spcBef>
                <a:spcPct val="20000"/>
              </a:spcBef>
              <a:buFont typeface="Arial"/>
              <a:buChar char="•"/>
              <a:defRPr sz="3900" kern="1200">
                <a:solidFill>
                  <a:schemeClr val="tx1"/>
                </a:solidFill>
                <a:latin typeface="+mn-lt"/>
                <a:ea typeface="+mn-ea"/>
                <a:cs typeface="+mn-cs"/>
              </a:defRPr>
            </a:lvl8pPr>
            <a:lvl9pPr marL="7603229" indent="-447248" algn="l" defTabSz="894498" rtl="0" eaLnBrk="1" latinLnBrk="0" hangingPunct="1">
              <a:spcBef>
                <a:spcPct val="20000"/>
              </a:spcBef>
              <a:buFont typeface="Arial"/>
              <a:buChar char="•"/>
              <a:defRPr sz="3900" kern="1200">
                <a:solidFill>
                  <a:schemeClr val="tx1"/>
                </a:solidFill>
                <a:latin typeface="+mn-lt"/>
                <a:ea typeface="+mn-ea"/>
                <a:cs typeface="+mn-cs"/>
              </a:defRPr>
            </a:lvl9pPr>
          </a:lstStyle>
          <a:p>
            <a:pPr marL="0" indent="0">
              <a:buNone/>
            </a:pPr>
            <a:r>
              <a:rPr lang="en-US" sz="5500" dirty="0">
                <a:ln w="0"/>
                <a:effectLst>
                  <a:outerShdw blurRad="38100" dist="19050" dir="2700000" algn="tl" rotWithShape="0">
                    <a:schemeClr val="dk1">
                      <a:alpha val="40000"/>
                    </a:schemeClr>
                  </a:outerShdw>
                </a:effectLst>
                <a:latin typeface="Gill Sans Light"/>
              </a:rPr>
              <a:t> </a:t>
            </a:r>
            <a:r>
              <a:rPr lang="en-US" sz="5500" dirty="0" smtClean="0">
                <a:ln w="0"/>
                <a:effectLst>
                  <a:outerShdw blurRad="38100" dist="19050" dir="2700000" algn="tl" rotWithShape="0">
                    <a:schemeClr val="dk1">
                      <a:alpha val="40000"/>
                    </a:schemeClr>
                  </a:outerShdw>
                </a:effectLst>
                <a:latin typeface="Gill Sans Light"/>
              </a:rPr>
              <a:t>                              Best Model</a:t>
            </a:r>
            <a:endParaRPr lang="en-US" sz="5500" dirty="0">
              <a:ln w="0"/>
              <a:effectLst>
                <a:outerShdw blurRad="38100" dist="19050" dir="2700000" algn="tl" rotWithShape="0">
                  <a:schemeClr val="dk1">
                    <a:alpha val="40000"/>
                  </a:schemeClr>
                </a:outerShdw>
              </a:effectLst>
              <a:latin typeface="Gill Sans Light"/>
            </a:endParaRPr>
          </a:p>
        </p:txBody>
      </p:sp>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550234" y="24362008"/>
            <a:ext cx="2822326" cy="5674295"/>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20303349" y="30131062"/>
            <a:ext cx="2188334" cy="461665"/>
          </a:xfrm>
          <a:prstGeom prst="rect">
            <a:avLst/>
          </a:prstGeom>
          <a:noFill/>
        </p:spPr>
        <p:txBody>
          <a:bodyPr wrap="square" rtlCol="0">
            <a:spAutoFit/>
          </a:bodyPr>
          <a:lstStyle/>
          <a:p>
            <a:r>
              <a:rPr lang="en-US" sz="2400" b="1" dirty="0" smtClean="0"/>
              <a:t>(b)Home page </a:t>
            </a:r>
            <a:endParaRPr lang="en-US" sz="2400" b="1" dirty="0"/>
          </a:p>
        </p:txBody>
      </p:sp>
      <p:sp>
        <p:nvSpPr>
          <p:cNvPr id="82" name="TextBox 81"/>
          <p:cNvSpPr txBox="1"/>
          <p:nvPr/>
        </p:nvSpPr>
        <p:spPr>
          <a:xfrm>
            <a:off x="19968601" y="21730568"/>
            <a:ext cx="4743059" cy="830997"/>
          </a:xfrm>
          <a:prstGeom prst="rect">
            <a:avLst/>
          </a:prstGeom>
          <a:noFill/>
        </p:spPr>
        <p:txBody>
          <a:bodyPr wrap="square" rtlCol="0">
            <a:spAutoFit/>
          </a:bodyPr>
          <a:lstStyle/>
          <a:p>
            <a:r>
              <a:rPr lang="en-US" sz="2400" b="1" dirty="0" smtClean="0"/>
              <a:t>(b)</a:t>
            </a:r>
            <a:r>
              <a:rPr lang="en-ZA" sz="2400" b="1" dirty="0"/>
              <a:t> Character wise </a:t>
            </a:r>
            <a:r>
              <a:rPr lang="en-ZA" sz="2400" b="1" dirty="0" err="1"/>
              <a:t>ইশারাভাষা</a:t>
            </a:r>
            <a:r>
              <a:rPr lang="en-ZA" sz="2400" b="1" dirty="0"/>
              <a:t> Detection</a:t>
            </a:r>
            <a:endParaRPr lang="en-US" sz="2400" b="1" dirty="0"/>
          </a:p>
        </p:txBody>
      </p:sp>
      <p:sp>
        <p:nvSpPr>
          <p:cNvPr id="84" name="TextBox 83"/>
          <p:cNvSpPr txBox="1"/>
          <p:nvPr/>
        </p:nvSpPr>
        <p:spPr>
          <a:xfrm>
            <a:off x="24229405" y="21692348"/>
            <a:ext cx="3828932" cy="830997"/>
          </a:xfrm>
          <a:prstGeom prst="rect">
            <a:avLst/>
          </a:prstGeom>
          <a:noFill/>
        </p:spPr>
        <p:txBody>
          <a:bodyPr wrap="square" rtlCol="0">
            <a:spAutoFit/>
          </a:bodyPr>
          <a:lstStyle/>
          <a:p>
            <a:r>
              <a:rPr lang="en-US" sz="2400" b="1" dirty="0" smtClean="0"/>
              <a:t>(c)Bangla Sign Language Production</a:t>
            </a:r>
            <a:endParaRPr lang="en-US" sz="2400" b="1" dirty="0"/>
          </a:p>
        </p:txBody>
      </p:sp>
      <p:sp>
        <p:nvSpPr>
          <p:cNvPr id="85" name="TextBox 84"/>
          <p:cNvSpPr txBox="1"/>
          <p:nvPr/>
        </p:nvSpPr>
        <p:spPr>
          <a:xfrm>
            <a:off x="28416150" y="21664823"/>
            <a:ext cx="3865512" cy="830997"/>
          </a:xfrm>
          <a:prstGeom prst="rect">
            <a:avLst/>
          </a:prstGeom>
          <a:noFill/>
        </p:spPr>
        <p:txBody>
          <a:bodyPr wrap="square" rtlCol="0">
            <a:spAutoFit/>
          </a:bodyPr>
          <a:lstStyle/>
          <a:p>
            <a:r>
              <a:rPr lang="en-US" sz="2400" b="1" dirty="0" smtClean="0"/>
              <a:t>(d)</a:t>
            </a:r>
            <a:r>
              <a:rPr lang="en-ZA" sz="2400" b="1" dirty="0"/>
              <a:t> Real time Bengali sign language detection</a:t>
            </a:r>
            <a:endParaRPr lang="en-US" sz="2400" b="1" dirty="0"/>
          </a:p>
        </p:txBody>
      </p:sp>
      <p:sp>
        <p:nvSpPr>
          <p:cNvPr id="86" name="TextBox 85"/>
          <p:cNvSpPr txBox="1"/>
          <p:nvPr/>
        </p:nvSpPr>
        <p:spPr>
          <a:xfrm>
            <a:off x="16924743" y="30102232"/>
            <a:ext cx="2188334" cy="461665"/>
          </a:xfrm>
          <a:prstGeom prst="rect">
            <a:avLst/>
          </a:prstGeom>
          <a:noFill/>
        </p:spPr>
        <p:txBody>
          <a:bodyPr wrap="square" rtlCol="0">
            <a:spAutoFit/>
          </a:bodyPr>
          <a:lstStyle/>
          <a:p>
            <a:r>
              <a:rPr lang="en-US" sz="2400" b="1" dirty="0" smtClean="0"/>
              <a:t>(a)Starting App</a:t>
            </a:r>
            <a:endParaRPr lang="en-US" sz="2400" b="1" dirty="0"/>
          </a:p>
        </p:txBody>
      </p:sp>
      <p:sp>
        <p:nvSpPr>
          <p:cNvPr id="87" name="TextBox 86"/>
          <p:cNvSpPr txBox="1"/>
          <p:nvPr/>
        </p:nvSpPr>
        <p:spPr>
          <a:xfrm>
            <a:off x="17213484" y="21903582"/>
            <a:ext cx="2188334" cy="461665"/>
          </a:xfrm>
          <a:prstGeom prst="rect">
            <a:avLst/>
          </a:prstGeom>
          <a:noFill/>
        </p:spPr>
        <p:txBody>
          <a:bodyPr wrap="square" rtlCol="0">
            <a:spAutoFit/>
          </a:bodyPr>
          <a:lstStyle/>
          <a:p>
            <a:r>
              <a:rPr lang="en-US" sz="2400" b="1" dirty="0" smtClean="0"/>
              <a:t>(a)Home page </a:t>
            </a:r>
            <a:endParaRPr lang="en-US" sz="2400" b="1" dirty="0"/>
          </a:p>
        </p:txBody>
      </p:sp>
      <p:sp>
        <p:nvSpPr>
          <p:cNvPr id="88" name="TextBox 87"/>
          <p:cNvSpPr txBox="1"/>
          <p:nvPr/>
        </p:nvSpPr>
        <p:spPr>
          <a:xfrm>
            <a:off x="23367273" y="30131062"/>
            <a:ext cx="2798207" cy="461665"/>
          </a:xfrm>
          <a:prstGeom prst="rect">
            <a:avLst/>
          </a:prstGeom>
          <a:noFill/>
        </p:spPr>
        <p:txBody>
          <a:bodyPr wrap="square" rtlCol="0">
            <a:spAutoFit/>
          </a:bodyPr>
          <a:lstStyle/>
          <a:p>
            <a:r>
              <a:rPr lang="en-US" sz="2400" b="1" dirty="0" smtClean="0"/>
              <a:t>(c) Sign Recognition</a:t>
            </a:r>
            <a:endParaRPr lang="en-US" sz="2400" b="1" dirty="0"/>
          </a:p>
        </p:txBody>
      </p:sp>
      <p:sp>
        <p:nvSpPr>
          <p:cNvPr id="89" name="TextBox 88"/>
          <p:cNvSpPr txBox="1"/>
          <p:nvPr/>
        </p:nvSpPr>
        <p:spPr>
          <a:xfrm>
            <a:off x="26852880" y="30146171"/>
            <a:ext cx="2480089" cy="461665"/>
          </a:xfrm>
          <a:prstGeom prst="rect">
            <a:avLst/>
          </a:prstGeom>
          <a:noFill/>
        </p:spPr>
        <p:txBody>
          <a:bodyPr wrap="square" rtlCol="0">
            <a:spAutoFit/>
          </a:bodyPr>
          <a:lstStyle/>
          <a:p>
            <a:r>
              <a:rPr lang="en-US" sz="2400" b="1" dirty="0" smtClean="0"/>
              <a:t>(d)Detecting Sign </a:t>
            </a:r>
            <a:endParaRPr lang="en-US" sz="2400" b="1" dirty="0"/>
          </a:p>
        </p:txBody>
      </p:sp>
      <p:sp>
        <p:nvSpPr>
          <p:cNvPr id="90" name="TextBox 89"/>
          <p:cNvSpPr txBox="1"/>
          <p:nvPr/>
        </p:nvSpPr>
        <p:spPr>
          <a:xfrm>
            <a:off x="29633384" y="30164893"/>
            <a:ext cx="2534248" cy="830997"/>
          </a:xfrm>
          <a:prstGeom prst="rect">
            <a:avLst/>
          </a:prstGeom>
          <a:noFill/>
        </p:spPr>
        <p:txBody>
          <a:bodyPr wrap="square" rtlCol="0">
            <a:spAutoFit/>
          </a:bodyPr>
          <a:lstStyle/>
          <a:p>
            <a:r>
              <a:rPr lang="en-US" sz="2400" b="1" dirty="0" smtClean="0"/>
              <a:t>(e)Output in Translation Box </a:t>
            </a:r>
            <a:endParaRPr lang="en-US" sz="2400" b="1" dirty="0"/>
          </a:p>
        </p:txBody>
      </p:sp>
      <p:sp>
        <p:nvSpPr>
          <p:cNvPr id="16" name="TextBox 15"/>
          <p:cNvSpPr txBox="1"/>
          <p:nvPr/>
        </p:nvSpPr>
        <p:spPr>
          <a:xfrm>
            <a:off x="33333044" y="25830615"/>
            <a:ext cx="15471059" cy="4093428"/>
          </a:xfrm>
          <a:prstGeom prst="rect">
            <a:avLst/>
          </a:prstGeom>
          <a:noFill/>
        </p:spPr>
        <p:txBody>
          <a:bodyPr wrap="square" rtlCol="0">
            <a:spAutoFit/>
          </a:bodyPr>
          <a:lstStyle/>
          <a:p>
            <a:pPr algn="just"/>
            <a:r>
              <a:rPr lang="en-US" sz="3200" dirty="0">
                <a:latin typeface="Gill Sans Light"/>
              </a:rPr>
              <a:t>Our primary goal in developing this system was to create a fully functional system that could cater to the deaf community masses. It would grow into a massive commercial entity. Introducing the Shunao system to the deaf community will help them communicate more effectively and close the communication gap between us. Our priority was not only to complete the project on time but also to design this system to be truly useful in the real world. We have no qualms in stating that we have exceeded our expectations in achieving what we have.</a:t>
            </a:r>
          </a:p>
          <a:p>
            <a:endParaRPr lang="en-US" dirty="0"/>
          </a:p>
        </p:txBody>
      </p:sp>
      <p:pic>
        <p:nvPicPr>
          <p:cNvPr id="92" name="Content Placeholder 35">
            <a:extLst>
              <a:ext uri="{FF2B5EF4-FFF2-40B4-BE49-F238E27FC236}">
                <a16:creationId xmlns:a16="http://schemas.microsoft.com/office/drawing/2014/main" id="{CD8108D3-2E9D-455E-BD07-71ED2CC5CCE1}"/>
              </a:ext>
            </a:extLst>
          </p:cNvPr>
          <p:cNvPicPr>
            <a:picLocks noChangeAspect="1"/>
          </p:cNvPicPr>
          <p:nvPr/>
        </p:nvPicPr>
        <p:blipFill>
          <a:blip r:embed="rId16" cstate="print">
            <a:extLst>
              <a:ext uri="{BEBA8EAE-BF5A-486C-A8C5-ECC9F3942E4B}">
                <a14:imgProps xmlns:a14="http://schemas.microsoft.com/office/drawing/2010/main">
                  <a14:imgLayer r:embed="rId17">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33859680" y="6360250"/>
            <a:ext cx="4374694" cy="1469897"/>
          </a:xfrm>
          <a:prstGeom prst="rect">
            <a:avLst/>
          </a:prstGeom>
        </p:spPr>
      </p:pic>
      <p:pic>
        <p:nvPicPr>
          <p:cNvPr id="93" name="Picture 92">
            <a:extLst>
              <a:ext uri="{FF2B5EF4-FFF2-40B4-BE49-F238E27FC236}">
                <a16:creationId xmlns:a16="http://schemas.microsoft.com/office/drawing/2014/main" id="{A50CD447-1DEE-41A7-A671-9D191A0E818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1256317" y="5832379"/>
            <a:ext cx="6913381" cy="1718737"/>
          </a:xfrm>
          <a:prstGeom prst="rect">
            <a:avLst/>
          </a:prstGeom>
        </p:spPr>
      </p:pic>
      <p:pic>
        <p:nvPicPr>
          <p:cNvPr id="94" name="Content Placeholder 1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436784" y="8289507"/>
            <a:ext cx="3797589" cy="1834414"/>
          </a:xfrm>
          <a:prstGeom prst="rect">
            <a:avLst/>
          </a:prstGeom>
        </p:spPr>
      </p:pic>
      <p:pic>
        <p:nvPicPr>
          <p:cNvPr id="95" name="Content Placeholder 55">
            <a:extLst>
              <a:ext uri="{FF2B5EF4-FFF2-40B4-BE49-F238E27FC236}">
                <a16:creationId xmlns:a16="http://schemas.microsoft.com/office/drawing/2014/main" id="{CA52493A-A4D9-4743-8C31-25105A142EB7}"/>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5513188" y="8041045"/>
            <a:ext cx="2312664" cy="2152062"/>
          </a:xfrm>
          <a:prstGeom prst="rect">
            <a:avLst/>
          </a:prstGeom>
        </p:spPr>
      </p:pic>
      <p:pic>
        <p:nvPicPr>
          <p:cNvPr id="96" name="Content Placeholder 1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8551104" y="6041051"/>
            <a:ext cx="2255571" cy="1913350"/>
          </a:xfrm>
          <a:prstGeom prst="rect">
            <a:avLst/>
          </a:prstGeom>
        </p:spPr>
      </p:pic>
      <p:pic>
        <p:nvPicPr>
          <p:cNvPr id="97" name="Picture 4">
            <a:extLst>
              <a:ext uri="{FF2B5EF4-FFF2-40B4-BE49-F238E27FC236}">
                <a16:creationId xmlns:a16="http://schemas.microsoft.com/office/drawing/2014/main" id="{417A7E24-A86C-44D8-A4C1-B98B083BA2C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89256" y="7540077"/>
            <a:ext cx="4734122" cy="2955595"/>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142" descr="https://documents.lucid.app/documents/4eb9a1f9-5b4f-4c26-bb57-2369ea414e9c/pages/0_0?a=690&amp;x=124&amp;y=88&amp;w=1239&amp;h=521&amp;store=1&amp;accept=image%2F*&amp;auth=LCA%20abe1921a8bd87fea44df8499a13831a1594768a5-ts%3D1654580393"/>
          <p:cNvSpPr>
            <a:spLocks noChangeAspect="1" noChangeArrowheads="1"/>
          </p:cNvSpPr>
          <p:nvPr/>
        </p:nvSpPr>
        <p:spPr bwMode="auto">
          <a:xfrm>
            <a:off x="155575" y="-1782763"/>
            <a:ext cx="8848725" cy="37242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3388404" y="12500520"/>
            <a:ext cx="15175716" cy="4543493"/>
          </a:xfrm>
          <a:prstGeom prst="rect">
            <a:avLst/>
          </a:prstGeom>
        </p:spPr>
      </p:pic>
      <p:pic>
        <p:nvPicPr>
          <p:cNvPr id="101" name="Picture 100"/>
          <p:cNvPicPr/>
          <p:nvPr/>
        </p:nvPicPr>
        <p:blipFill>
          <a:blip r:embed="rId24">
            <a:extLst>
              <a:ext uri="{28A0092B-C50C-407E-A947-70E740481C1C}">
                <a14:useLocalDpi xmlns:a14="http://schemas.microsoft.com/office/drawing/2010/main" val="0"/>
              </a:ext>
            </a:extLst>
          </a:blip>
          <a:stretch>
            <a:fillRect/>
          </a:stretch>
        </p:blipFill>
        <p:spPr>
          <a:xfrm>
            <a:off x="37003150" y="19080153"/>
            <a:ext cx="8115527" cy="4627227"/>
          </a:xfrm>
          <a:prstGeom prst="rect">
            <a:avLst/>
          </a:prstGeom>
          <a:ln w="3175">
            <a:solidFill>
              <a:schemeClr val="bg1">
                <a:lumMod val="85000"/>
              </a:schemeClr>
            </a:solidFill>
          </a:ln>
        </p:spPr>
      </p:pic>
      <p:sp>
        <p:nvSpPr>
          <p:cNvPr id="21" name="TextBox 20"/>
          <p:cNvSpPr txBox="1"/>
          <p:nvPr/>
        </p:nvSpPr>
        <p:spPr>
          <a:xfrm>
            <a:off x="39469116" y="23740432"/>
            <a:ext cx="5649561" cy="461665"/>
          </a:xfrm>
          <a:prstGeom prst="rect">
            <a:avLst/>
          </a:prstGeom>
          <a:noFill/>
        </p:spPr>
        <p:txBody>
          <a:bodyPr wrap="square" rtlCol="0">
            <a:spAutoFit/>
          </a:bodyPr>
          <a:lstStyle/>
          <a:p>
            <a:r>
              <a:rPr lang="en-US" sz="2400" dirty="0" smtClean="0"/>
              <a:t>Fine Tuned LSTM model</a:t>
            </a:r>
            <a:endParaRPr lang="en-US" sz="2400" dirty="0"/>
          </a:p>
        </p:txBody>
      </p:sp>
    </p:spTree>
    <p:extLst>
      <p:ext uri="{BB962C8B-B14F-4D97-AF65-F5344CB8AC3E}">
        <p14:creationId xmlns:p14="http://schemas.microsoft.com/office/powerpoint/2010/main" val="3134053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29240</TotalTime>
  <Words>584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Light</vt:lpstr>
      <vt:lpstr>Wingdings</vt:lpstr>
      <vt:lpstr>Office Theme</vt:lpstr>
      <vt:lpstr>PowerPoint Presentation</vt:lpstr>
    </vt:vector>
  </TitlesOfParts>
  <Company>UCSB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Marinsek</dc:creator>
  <cp:lastModifiedBy>User</cp:lastModifiedBy>
  <cp:revision>203</cp:revision>
  <dcterms:created xsi:type="dcterms:W3CDTF">2013-08-01T02:14:43Z</dcterms:created>
  <dcterms:modified xsi:type="dcterms:W3CDTF">2022-06-07T06:04:21Z</dcterms:modified>
</cp:coreProperties>
</file>