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9" r:id="rId3"/>
    <p:sldId id="260" r:id="rId4"/>
    <p:sldId id="261" r:id="rId5"/>
    <p:sldId id="262" r:id="rId6"/>
    <p:sldId id="263" r:id="rId7"/>
    <p:sldId id="264" r:id="rId8"/>
    <p:sldId id="265" r:id="rId9"/>
    <p:sldId id="298" r:id="rId10"/>
    <p:sldId id="299" r:id="rId11"/>
    <p:sldId id="300" r:id="rId12"/>
    <p:sldId id="302" r:id="rId13"/>
    <p:sldId id="301" r:id="rId14"/>
    <p:sldId id="303" r:id="rId15"/>
    <p:sldId id="304" r:id="rId16"/>
    <p:sldId id="305" r:id="rId17"/>
    <p:sldId id="306" r:id="rId18"/>
    <p:sldId id="307" r:id="rId19"/>
    <p:sldId id="308" r:id="rId20"/>
    <p:sldId id="309" r:id="rId21"/>
    <p:sldId id="295" r:id="rId22"/>
    <p:sldId id="296" r:id="rId23"/>
    <p:sldId id="29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44"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5/29/2024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0473" y="609600"/>
            <a:ext cx="4581236" cy="400110"/>
          </a:xfrm>
          <a:prstGeom prst="rect">
            <a:avLst/>
          </a:prstGeom>
          <a:noFill/>
        </p:spPr>
        <p:txBody>
          <a:bodyPr wrap="square" rtlCol="0">
            <a:spAutoFit/>
          </a:bodyPr>
          <a:lstStyle/>
          <a:p>
            <a:r>
              <a:rPr lang="en-US" sz="2000" dirty="0" smtClean="0">
                <a:latin typeface="Algerian" panose="04020705040A02060702" pitchFamily="82" charset="0"/>
              </a:rPr>
              <a:t>Welcome</a:t>
            </a:r>
            <a:endParaRPr lang="en-IN" sz="2000" dirty="0">
              <a:latin typeface="Algerian" panose="04020705040A02060702" pitchFamily="82" charset="0"/>
            </a:endParaRPr>
          </a:p>
        </p:txBody>
      </p:sp>
      <p:sp>
        <p:nvSpPr>
          <p:cNvPr id="3" name="TextBox 2"/>
          <p:cNvSpPr txBox="1"/>
          <p:nvPr/>
        </p:nvSpPr>
        <p:spPr>
          <a:xfrm>
            <a:off x="3491345" y="1293091"/>
            <a:ext cx="3325091" cy="400110"/>
          </a:xfrm>
          <a:prstGeom prst="rect">
            <a:avLst/>
          </a:prstGeom>
          <a:noFill/>
        </p:spPr>
        <p:txBody>
          <a:bodyPr wrap="square" rtlCol="0">
            <a:spAutoFit/>
          </a:bodyPr>
          <a:lstStyle/>
          <a:p>
            <a:r>
              <a:rPr lang="en-US" sz="2000" dirty="0" smtClean="0">
                <a:latin typeface="Algerian" panose="04020705040A02060702" pitchFamily="82" charset="0"/>
              </a:rPr>
              <a:t>To</a:t>
            </a:r>
            <a:endParaRPr lang="en-IN" sz="2000" dirty="0">
              <a:latin typeface="Algerian" panose="04020705040A02060702" pitchFamily="82" charset="0"/>
            </a:endParaRPr>
          </a:p>
        </p:txBody>
      </p:sp>
      <p:sp>
        <p:nvSpPr>
          <p:cNvPr id="4" name="TextBox 3"/>
          <p:cNvSpPr txBox="1"/>
          <p:nvPr/>
        </p:nvSpPr>
        <p:spPr>
          <a:xfrm>
            <a:off x="4267200" y="1967345"/>
            <a:ext cx="3676073" cy="400110"/>
          </a:xfrm>
          <a:prstGeom prst="rect">
            <a:avLst/>
          </a:prstGeom>
          <a:noFill/>
        </p:spPr>
        <p:txBody>
          <a:bodyPr wrap="square" rtlCol="0">
            <a:spAutoFit/>
          </a:bodyPr>
          <a:lstStyle/>
          <a:p>
            <a:r>
              <a:rPr lang="en-US" sz="2000" dirty="0" smtClean="0">
                <a:latin typeface="Algerian" panose="04020705040A02060702" pitchFamily="82" charset="0"/>
              </a:rPr>
              <a:t>Project - </a:t>
            </a:r>
            <a:r>
              <a:rPr lang="en-US" sz="2000" dirty="0" smtClean="0">
                <a:latin typeface="Algerian" panose="04020705040A02060702" pitchFamily="82" charset="0"/>
              </a:rPr>
              <a:t>1</a:t>
            </a:r>
            <a:endParaRPr lang="en-IN" sz="2000" dirty="0">
              <a:latin typeface="Algerian" panose="04020705040A02060702" pitchFamily="82" charset="0"/>
            </a:endParaRPr>
          </a:p>
        </p:txBody>
      </p:sp>
      <p:sp>
        <p:nvSpPr>
          <p:cNvPr id="5" name="TextBox 4"/>
          <p:cNvSpPr txBox="1"/>
          <p:nvPr/>
        </p:nvSpPr>
        <p:spPr>
          <a:xfrm>
            <a:off x="5514109" y="2650836"/>
            <a:ext cx="4257964" cy="707886"/>
          </a:xfrm>
          <a:prstGeom prst="rect">
            <a:avLst/>
          </a:prstGeom>
          <a:noFill/>
        </p:spPr>
        <p:txBody>
          <a:bodyPr wrap="square" rtlCol="0">
            <a:spAutoFit/>
          </a:bodyPr>
          <a:lstStyle/>
          <a:p>
            <a:r>
              <a:rPr lang="en-US" sz="2000" dirty="0" smtClean="0">
                <a:latin typeface="Algerian" panose="04020705040A02060702" pitchFamily="82" charset="0"/>
              </a:rPr>
              <a:t>Capstone- Project</a:t>
            </a:r>
          </a:p>
          <a:p>
            <a:r>
              <a:rPr lang="en-US" sz="2000" dirty="0" smtClean="0">
                <a:latin typeface="Algerian" panose="04020705040A02060702" pitchFamily="82" charset="0"/>
              </a:rPr>
              <a:t>House Price Prediction</a:t>
            </a:r>
            <a:endParaRPr lang="en-IN" sz="2000" dirty="0">
              <a:latin typeface="Algerian" panose="04020705040A02060702" pitchFamily="82" charset="0"/>
            </a:endParaRPr>
          </a:p>
        </p:txBody>
      </p:sp>
      <p:sp>
        <p:nvSpPr>
          <p:cNvPr id="7" name="TextBox 6"/>
          <p:cNvSpPr txBox="1"/>
          <p:nvPr/>
        </p:nvSpPr>
        <p:spPr>
          <a:xfrm>
            <a:off x="6206836" y="3990109"/>
            <a:ext cx="3713019" cy="400110"/>
          </a:xfrm>
          <a:prstGeom prst="rect">
            <a:avLst/>
          </a:prstGeom>
          <a:noFill/>
        </p:spPr>
        <p:txBody>
          <a:bodyPr wrap="square" rtlCol="0">
            <a:spAutoFit/>
          </a:bodyPr>
          <a:lstStyle/>
          <a:p>
            <a:r>
              <a:rPr lang="en-US" sz="2000" dirty="0" smtClean="0">
                <a:latin typeface="Algerian" panose="04020705040A02060702" pitchFamily="82" charset="0"/>
              </a:rPr>
              <a:t>Name – </a:t>
            </a:r>
            <a:r>
              <a:rPr lang="en-US" sz="2000" dirty="0" err="1" smtClean="0">
                <a:latin typeface="Algerian" panose="04020705040A02060702" pitchFamily="82" charset="0"/>
              </a:rPr>
              <a:t>Mohd</a:t>
            </a:r>
            <a:r>
              <a:rPr lang="en-US" sz="2000" dirty="0" smtClean="0">
                <a:latin typeface="Algerian" panose="04020705040A02060702" pitchFamily="82" charset="0"/>
              </a:rPr>
              <a:t> </a:t>
            </a:r>
            <a:r>
              <a:rPr lang="en-US" sz="2000" dirty="0" err="1" smtClean="0">
                <a:latin typeface="Algerian" panose="04020705040A02060702" pitchFamily="82" charset="0"/>
              </a:rPr>
              <a:t>Jubair</a:t>
            </a:r>
            <a:r>
              <a:rPr lang="en-US" sz="2000" dirty="0" smtClean="0">
                <a:latin typeface="Algerian" panose="04020705040A02060702" pitchFamily="82" charset="0"/>
              </a:rPr>
              <a:t> Khan</a:t>
            </a:r>
            <a:endParaRPr lang="en-IN" sz="2000" dirty="0">
              <a:latin typeface="Algerian" panose="04020705040A02060702" pitchFamily="82" charset="0"/>
            </a:endParaRPr>
          </a:p>
        </p:txBody>
      </p:sp>
      <p:sp>
        <p:nvSpPr>
          <p:cNvPr id="8" name="TextBox 7"/>
          <p:cNvSpPr txBox="1"/>
          <p:nvPr/>
        </p:nvSpPr>
        <p:spPr>
          <a:xfrm>
            <a:off x="7379855" y="4793673"/>
            <a:ext cx="2974109" cy="400110"/>
          </a:xfrm>
          <a:prstGeom prst="rect">
            <a:avLst/>
          </a:prstGeom>
          <a:noFill/>
        </p:spPr>
        <p:txBody>
          <a:bodyPr wrap="square" rtlCol="0">
            <a:spAutoFit/>
          </a:bodyPr>
          <a:lstStyle/>
          <a:p>
            <a:r>
              <a:rPr lang="en-US" sz="2000" dirty="0" smtClean="0">
                <a:latin typeface="Algerian" panose="04020705040A02060702" pitchFamily="82" charset="0"/>
              </a:rPr>
              <a:t>Date – </a:t>
            </a:r>
            <a:r>
              <a:rPr lang="en-US" sz="2000" dirty="0" smtClean="0">
                <a:latin typeface="Algerian" panose="04020705040A02060702" pitchFamily="82" charset="0"/>
              </a:rPr>
              <a:t>29</a:t>
            </a:r>
            <a:r>
              <a:rPr lang="en-US" sz="2000" dirty="0" smtClean="0">
                <a:latin typeface="Algerian" panose="04020705040A02060702" pitchFamily="82" charset="0"/>
              </a:rPr>
              <a:t> </a:t>
            </a:r>
            <a:r>
              <a:rPr lang="en-US" sz="2000" dirty="0" smtClean="0">
                <a:latin typeface="Algerian" panose="04020705040A02060702" pitchFamily="82" charset="0"/>
              </a:rPr>
              <a:t>– </a:t>
            </a:r>
            <a:r>
              <a:rPr lang="en-US" sz="2000" dirty="0" smtClean="0">
                <a:latin typeface="Algerian" panose="04020705040A02060702" pitchFamily="82" charset="0"/>
              </a:rPr>
              <a:t>05 </a:t>
            </a:r>
            <a:r>
              <a:rPr lang="en-US" sz="2000" dirty="0" smtClean="0">
                <a:latin typeface="Algerian" panose="04020705040A02060702" pitchFamily="82" charset="0"/>
              </a:rPr>
              <a:t>- 2024</a:t>
            </a:r>
            <a:endParaRPr lang="en-IN" sz="2000" dirty="0">
              <a:latin typeface="Algerian" panose="04020705040A02060702" pitchFamily="82" charset="0"/>
            </a:endParaRPr>
          </a:p>
        </p:txBody>
      </p:sp>
    </p:spTree>
    <p:extLst>
      <p:ext uri="{BB962C8B-B14F-4D97-AF65-F5344CB8AC3E}">
        <p14:creationId xmlns:p14="http://schemas.microsoft.com/office/powerpoint/2010/main" val="2379662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70530" y="421281"/>
            <a:ext cx="8477686" cy="952549"/>
          </a:xfrm>
          <a:prstGeom prst="rect">
            <a:avLst/>
          </a:prstGeom>
        </p:spPr>
      </p:pic>
      <p:pic>
        <p:nvPicPr>
          <p:cNvPr id="3" name="Picture 2"/>
          <p:cNvPicPr>
            <a:picLocks noChangeAspect="1"/>
          </p:cNvPicPr>
          <p:nvPr/>
        </p:nvPicPr>
        <p:blipFill>
          <a:blip r:embed="rId3"/>
          <a:stretch>
            <a:fillRect/>
          </a:stretch>
        </p:blipFill>
        <p:spPr>
          <a:xfrm>
            <a:off x="1770530" y="1473099"/>
            <a:ext cx="8477686" cy="5081705"/>
          </a:xfrm>
          <a:prstGeom prst="rect">
            <a:avLst/>
          </a:prstGeom>
        </p:spPr>
      </p:pic>
    </p:spTree>
    <p:extLst>
      <p:ext uri="{BB962C8B-B14F-4D97-AF65-F5344CB8AC3E}">
        <p14:creationId xmlns:p14="http://schemas.microsoft.com/office/powerpoint/2010/main" val="3387425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2804" y="789272"/>
            <a:ext cx="5197642" cy="369332"/>
          </a:xfrm>
          <a:prstGeom prst="rect">
            <a:avLst/>
          </a:prstGeom>
          <a:noFill/>
        </p:spPr>
        <p:txBody>
          <a:bodyPr wrap="square" rtlCol="0">
            <a:spAutoFit/>
          </a:bodyPr>
          <a:lstStyle/>
          <a:p>
            <a:r>
              <a:rPr lang="en-US" b="1" dirty="0" smtClean="0"/>
              <a:t>(iv). </a:t>
            </a:r>
            <a:r>
              <a:rPr lang="en-IN" b="1" dirty="0" smtClean="0"/>
              <a:t>Feature </a:t>
            </a:r>
            <a:r>
              <a:rPr lang="en-IN" b="1" dirty="0"/>
              <a:t>Engineering: </a:t>
            </a:r>
          </a:p>
        </p:txBody>
      </p:sp>
      <p:sp>
        <p:nvSpPr>
          <p:cNvPr id="3" name="TextBox 2"/>
          <p:cNvSpPr txBox="1"/>
          <p:nvPr/>
        </p:nvSpPr>
        <p:spPr>
          <a:xfrm>
            <a:off x="2358189" y="1386038"/>
            <a:ext cx="8720489" cy="923330"/>
          </a:xfrm>
          <a:prstGeom prst="rect">
            <a:avLst/>
          </a:prstGeom>
          <a:noFill/>
        </p:spPr>
        <p:txBody>
          <a:bodyPr wrap="square" rtlCol="0">
            <a:spAutoFit/>
          </a:bodyPr>
          <a:lstStyle/>
          <a:p>
            <a:r>
              <a:rPr lang="en-US" dirty="0" smtClean="0"/>
              <a:t>After </a:t>
            </a:r>
            <a:r>
              <a:rPr lang="en-US" dirty="0"/>
              <a:t>identifying the significant features, new features will be created based on domain knowledge or statistical techniques to enhance the predictive power of the</a:t>
            </a:r>
            <a:endParaRPr lang="en-IN" dirty="0"/>
          </a:p>
        </p:txBody>
      </p:sp>
      <p:pic>
        <p:nvPicPr>
          <p:cNvPr id="4" name="Picture 3"/>
          <p:cNvPicPr>
            <a:picLocks noChangeAspect="1"/>
          </p:cNvPicPr>
          <p:nvPr/>
        </p:nvPicPr>
        <p:blipFill>
          <a:blip r:embed="rId2"/>
          <a:stretch>
            <a:fillRect/>
          </a:stretch>
        </p:blipFill>
        <p:spPr>
          <a:xfrm>
            <a:off x="1982804" y="3098607"/>
            <a:ext cx="8903158" cy="3759393"/>
          </a:xfrm>
          <a:prstGeom prst="rect">
            <a:avLst/>
          </a:prstGeom>
        </p:spPr>
      </p:pic>
      <p:sp>
        <p:nvSpPr>
          <p:cNvPr id="5" name="TextBox 4"/>
          <p:cNvSpPr txBox="1"/>
          <p:nvPr/>
        </p:nvSpPr>
        <p:spPr>
          <a:xfrm>
            <a:off x="2358189" y="2519321"/>
            <a:ext cx="3205213" cy="369332"/>
          </a:xfrm>
          <a:prstGeom prst="rect">
            <a:avLst/>
          </a:prstGeom>
          <a:noFill/>
        </p:spPr>
        <p:txBody>
          <a:bodyPr wrap="square" rtlCol="0">
            <a:spAutoFit/>
          </a:bodyPr>
          <a:lstStyle/>
          <a:p>
            <a:r>
              <a:rPr lang="en-IN" b="1"/>
              <a:t>Calculate age at sale</a:t>
            </a:r>
          </a:p>
        </p:txBody>
      </p:sp>
    </p:spTree>
    <p:extLst>
      <p:ext uri="{BB962C8B-B14F-4D97-AF65-F5344CB8AC3E}">
        <p14:creationId xmlns:p14="http://schemas.microsoft.com/office/powerpoint/2010/main" val="1312424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2055" y="750771"/>
            <a:ext cx="3724977" cy="369332"/>
          </a:xfrm>
          <a:prstGeom prst="rect">
            <a:avLst/>
          </a:prstGeom>
          <a:noFill/>
        </p:spPr>
        <p:txBody>
          <a:bodyPr wrap="square" rtlCol="0">
            <a:spAutoFit/>
          </a:bodyPr>
          <a:lstStyle/>
          <a:p>
            <a:r>
              <a:rPr lang="en-IN" b="1"/>
              <a:t>Calculate total square foot</a:t>
            </a:r>
          </a:p>
        </p:txBody>
      </p:sp>
      <p:pic>
        <p:nvPicPr>
          <p:cNvPr id="3" name="Picture 2"/>
          <p:cNvPicPr>
            <a:picLocks noChangeAspect="1"/>
          </p:cNvPicPr>
          <p:nvPr/>
        </p:nvPicPr>
        <p:blipFill>
          <a:blip r:embed="rId2"/>
          <a:stretch>
            <a:fillRect/>
          </a:stretch>
        </p:blipFill>
        <p:spPr>
          <a:xfrm>
            <a:off x="2002055" y="1120103"/>
            <a:ext cx="8903158" cy="2277615"/>
          </a:xfrm>
          <a:prstGeom prst="rect">
            <a:avLst/>
          </a:prstGeom>
        </p:spPr>
      </p:pic>
      <p:sp>
        <p:nvSpPr>
          <p:cNvPr id="4" name="TextBox 3"/>
          <p:cNvSpPr txBox="1"/>
          <p:nvPr/>
        </p:nvSpPr>
        <p:spPr>
          <a:xfrm>
            <a:off x="2002055" y="3619099"/>
            <a:ext cx="4581625" cy="369332"/>
          </a:xfrm>
          <a:prstGeom prst="rect">
            <a:avLst/>
          </a:prstGeom>
          <a:noFill/>
        </p:spPr>
        <p:txBody>
          <a:bodyPr wrap="square" rtlCol="0">
            <a:spAutoFit/>
          </a:bodyPr>
          <a:lstStyle/>
          <a:p>
            <a:r>
              <a:rPr lang="en-IN" b="1"/>
              <a:t>Calculate Total Bath rooms</a:t>
            </a:r>
          </a:p>
        </p:txBody>
      </p:sp>
      <p:pic>
        <p:nvPicPr>
          <p:cNvPr id="5" name="Picture 4"/>
          <p:cNvPicPr>
            <a:picLocks noChangeAspect="1"/>
          </p:cNvPicPr>
          <p:nvPr/>
        </p:nvPicPr>
        <p:blipFill>
          <a:blip r:embed="rId2"/>
          <a:stretch>
            <a:fillRect/>
          </a:stretch>
        </p:blipFill>
        <p:spPr>
          <a:xfrm>
            <a:off x="2002055" y="3988431"/>
            <a:ext cx="8903158" cy="2844946"/>
          </a:xfrm>
          <a:prstGeom prst="rect">
            <a:avLst/>
          </a:prstGeom>
        </p:spPr>
      </p:pic>
    </p:spTree>
    <p:extLst>
      <p:ext uri="{BB962C8B-B14F-4D97-AF65-F5344CB8AC3E}">
        <p14:creationId xmlns:p14="http://schemas.microsoft.com/office/powerpoint/2010/main" val="168968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25053" y="712269"/>
            <a:ext cx="3792353" cy="369332"/>
          </a:xfrm>
          <a:prstGeom prst="rect">
            <a:avLst/>
          </a:prstGeom>
          <a:noFill/>
        </p:spPr>
        <p:txBody>
          <a:bodyPr wrap="square" rtlCol="0">
            <a:spAutoFit/>
          </a:bodyPr>
          <a:lstStyle/>
          <a:p>
            <a:r>
              <a:rPr lang="en-IN" b="1"/>
              <a:t>Calculate Quality Score</a:t>
            </a:r>
          </a:p>
        </p:txBody>
      </p:sp>
      <p:pic>
        <p:nvPicPr>
          <p:cNvPr id="3" name="Picture 2"/>
          <p:cNvPicPr>
            <a:picLocks noChangeAspect="1"/>
          </p:cNvPicPr>
          <p:nvPr/>
        </p:nvPicPr>
        <p:blipFill>
          <a:blip r:embed="rId2"/>
          <a:stretch>
            <a:fillRect/>
          </a:stretch>
        </p:blipFill>
        <p:spPr>
          <a:xfrm>
            <a:off x="2010181" y="1081601"/>
            <a:ext cx="8903158" cy="2258365"/>
          </a:xfrm>
          <a:prstGeom prst="rect">
            <a:avLst/>
          </a:prstGeom>
        </p:spPr>
      </p:pic>
      <p:sp>
        <p:nvSpPr>
          <p:cNvPr id="4" name="TextBox 3"/>
          <p:cNvSpPr txBox="1"/>
          <p:nvPr/>
        </p:nvSpPr>
        <p:spPr>
          <a:xfrm>
            <a:off x="2010181" y="3619099"/>
            <a:ext cx="4323242" cy="369332"/>
          </a:xfrm>
          <a:prstGeom prst="rect">
            <a:avLst/>
          </a:prstGeom>
          <a:noFill/>
        </p:spPr>
        <p:txBody>
          <a:bodyPr wrap="square" rtlCol="0">
            <a:spAutoFit/>
          </a:bodyPr>
          <a:lstStyle/>
          <a:p>
            <a:r>
              <a:rPr lang="en-IN" b="1"/>
              <a:t>Calculate Interaction Features</a:t>
            </a:r>
          </a:p>
        </p:txBody>
      </p:sp>
      <p:pic>
        <p:nvPicPr>
          <p:cNvPr id="5" name="Picture 4"/>
          <p:cNvPicPr>
            <a:picLocks noChangeAspect="1"/>
          </p:cNvPicPr>
          <p:nvPr/>
        </p:nvPicPr>
        <p:blipFill>
          <a:blip r:embed="rId3"/>
          <a:stretch>
            <a:fillRect/>
          </a:stretch>
        </p:blipFill>
        <p:spPr>
          <a:xfrm>
            <a:off x="1944303" y="4193040"/>
            <a:ext cx="8969036" cy="2533780"/>
          </a:xfrm>
          <a:prstGeom prst="rect">
            <a:avLst/>
          </a:prstGeom>
        </p:spPr>
      </p:pic>
    </p:spTree>
    <p:extLst>
      <p:ext uri="{BB962C8B-B14F-4D97-AF65-F5344CB8AC3E}">
        <p14:creationId xmlns:p14="http://schemas.microsoft.com/office/powerpoint/2010/main" val="3759886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34678" y="808522"/>
            <a:ext cx="3859730" cy="369332"/>
          </a:xfrm>
          <a:prstGeom prst="rect">
            <a:avLst/>
          </a:prstGeom>
          <a:noFill/>
        </p:spPr>
        <p:txBody>
          <a:bodyPr wrap="square" rtlCol="0">
            <a:spAutoFit/>
          </a:bodyPr>
          <a:lstStyle/>
          <a:p>
            <a:r>
              <a:rPr lang="en-IN" b="1" dirty="0" smtClean="0"/>
              <a:t>(v). Model Selection</a:t>
            </a:r>
            <a:endParaRPr lang="en-IN" b="1" dirty="0"/>
          </a:p>
        </p:txBody>
      </p:sp>
      <p:sp>
        <p:nvSpPr>
          <p:cNvPr id="3" name="TextBox 2"/>
          <p:cNvSpPr txBox="1"/>
          <p:nvPr/>
        </p:nvSpPr>
        <p:spPr>
          <a:xfrm>
            <a:off x="2464067" y="1337912"/>
            <a:ext cx="9076624" cy="923330"/>
          </a:xfrm>
          <a:prstGeom prst="rect">
            <a:avLst/>
          </a:prstGeom>
          <a:noFill/>
        </p:spPr>
        <p:txBody>
          <a:bodyPr wrap="square" rtlCol="0">
            <a:spAutoFit/>
          </a:bodyPr>
          <a:lstStyle/>
          <a:p>
            <a:r>
              <a:rPr lang="en-US"/>
              <a:t>To determine the best model for predicting property prices, you can follow these steps to evaluate various machine learning algorithms, including linear regression, decision trees, and random forests.</a:t>
            </a:r>
            <a:endParaRPr lang="en-IN" dirty="0"/>
          </a:p>
        </p:txBody>
      </p:sp>
      <p:pic>
        <p:nvPicPr>
          <p:cNvPr id="4" name="Picture 3"/>
          <p:cNvPicPr>
            <a:picLocks noChangeAspect="1"/>
          </p:cNvPicPr>
          <p:nvPr/>
        </p:nvPicPr>
        <p:blipFill>
          <a:blip r:embed="rId2"/>
          <a:stretch>
            <a:fillRect/>
          </a:stretch>
        </p:blipFill>
        <p:spPr>
          <a:xfrm>
            <a:off x="2464067" y="4398744"/>
            <a:ext cx="8547234" cy="2233062"/>
          </a:xfrm>
          <a:prstGeom prst="rect">
            <a:avLst/>
          </a:prstGeom>
        </p:spPr>
      </p:pic>
      <p:pic>
        <p:nvPicPr>
          <p:cNvPr id="5" name="Picture 4"/>
          <p:cNvPicPr>
            <a:picLocks noChangeAspect="1"/>
          </p:cNvPicPr>
          <p:nvPr/>
        </p:nvPicPr>
        <p:blipFill>
          <a:blip r:embed="rId3"/>
          <a:stretch>
            <a:fillRect/>
          </a:stretch>
        </p:blipFill>
        <p:spPr>
          <a:xfrm>
            <a:off x="2464067" y="2342859"/>
            <a:ext cx="8547234" cy="2055885"/>
          </a:xfrm>
          <a:prstGeom prst="rect">
            <a:avLst/>
          </a:prstGeom>
        </p:spPr>
      </p:pic>
    </p:spTree>
    <p:extLst>
      <p:ext uri="{BB962C8B-B14F-4D97-AF65-F5344CB8AC3E}">
        <p14:creationId xmlns:p14="http://schemas.microsoft.com/office/powerpoint/2010/main" val="709520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1305" y="731520"/>
            <a:ext cx="5438274" cy="369332"/>
          </a:xfrm>
          <a:prstGeom prst="rect">
            <a:avLst/>
          </a:prstGeom>
          <a:noFill/>
        </p:spPr>
        <p:txBody>
          <a:bodyPr wrap="square" rtlCol="0">
            <a:spAutoFit/>
          </a:bodyPr>
          <a:lstStyle/>
          <a:p>
            <a:r>
              <a:rPr lang="en-IN" b="1" dirty="0"/>
              <a:t>Linear </a:t>
            </a:r>
            <a:r>
              <a:rPr lang="en-IN" b="1" dirty="0" smtClean="0"/>
              <a:t>Regression model</a:t>
            </a:r>
            <a:endParaRPr lang="en-IN" b="1" dirty="0"/>
          </a:p>
        </p:txBody>
      </p:sp>
      <p:pic>
        <p:nvPicPr>
          <p:cNvPr id="3" name="Picture 2"/>
          <p:cNvPicPr>
            <a:picLocks noChangeAspect="1"/>
          </p:cNvPicPr>
          <p:nvPr/>
        </p:nvPicPr>
        <p:blipFill>
          <a:blip r:embed="rId2"/>
          <a:stretch>
            <a:fillRect/>
          </a:stretch>
        </p:blipFill>
        <p:spPr>
          <a:xfrm>
            <a:off x="2021304" y="1182991"/>
            <a:ext cx="7883091" cy="2339855"/>
          </a:xfrm>
          <a:prstGeom prst="rect">
            <a:avLst/>
          </a:prstGeom>
        </p:spPr>
      </p:pic>
      <p:sp>
        <p:nvSpPr>
          <p:cNvPr id="4" name="TextBox 3"/>
          <p:cNvSpPr txBox="1"/>
          <p:nvPr/>
        </p:nvSpPr>
        <p:spPr>
          <a:xfrm>
            <a:off x="2021304" y="3801979"/>
            <a:ext cx="4629753" cy="369332"/>
          </a:xfrm>
          <a:prstGeom prst="rect">
            <a:avLst/>
          </a:prstGeom>
          <a:noFill/>
        </p:spPr>
        <p:txBody>
          <a:bodyPr wrap="square" rtlCol="0">
            <a:spAutoFit/>
          </a:bodyPr>
          <a:lstStyle/>
          <a:p>
            <a:r>
              <a:rPr lang="en-IN" b="1"/>
              <a:t>Decision Tree</a:t>
            </a:r>
          </a:p>
        </p:txBody>
      </p:sp>
      <p:pic>
        <p:nvPicPr>
          <p:cNvPr id="5" name="Picture 4"/>
          <p:cNvPicPr>
            <a:picLocks noChangeAspect="1"/>
          </p:cNvPicPr>
          <p:nvPr/>
        </p:nvPicPr>
        <p:blipFill>
          <a:blip r:embed="rId3"/>
          <a:stretch>
            <a:fillRect/>
          </a:stretch>
        </p:blipFill>
        <p:spPr>
          <a:xfrm>
            <a:off x="2021304" y="4171311"/>
            <a:ext cx="7883091" cy="2508622"/>
          </a:xfrm>
          <a:prstGeom prst="rect">
            <a:avLst/>
          </a:prstGeom>
        </p:spPr>
      </p:pic>
      <p:sp>
        <p:nvSpPr>
          <p:cNvPr id="6" name="TextBox 5"/>
          <p:cNvSpPr txBox="1"/>
          <p:nvPr/>
        </p:nvSpPr>
        <p:spPr>
          <a:xfrm>
            <a:off x="2021304" y="288758"/>
            <a:ext cx="5216894" cy="369332"/>
          </a:xfrm>
          <a:prstGeom prst="rect">
            <a:avLst/>
          </a:prstGeom>
          <a:noFill/>
        </p:spPr>
        <p:txBody>
          <a:bodyPr wrap="square" rtlCol="0">
            <a:spAutoFit/>
          </a:bodyPr>
          <a:lstStyle/>
          <a:p>
            <a:r>
              <a:rPr lang="en-IN" b="1" dirty="0" smtClean="0"/>
              <a:t>(vi). Model </a:t>
            </a:r>
            <a:r>
              <a:rPr lang="en-IN" b="1" dirty="0"/>
              <a:t>Training and Testing</a:t>
            </a:r>
          </a:p>
        </p:txBody>
      </p:sp>
    </p:spTree>
    <p:extLst>
      <p:ext uri="{BB962C8B-B14F-4D97-AF65-F5344CB8AC3E}">
        <p14:creationId xmlns:p14="http://schemas.microsoft.com/office/powerpoint/2010/main" val="659020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4185" y="664143"/>
            <a:ext cx="4215866" cy="369332"/>
          </a:xfrm>
          <a:prstGeom prst="rect">
            <a:avLst/>
          </a:prstGeom>
          <a:noFill/>
        </p:spPr>
        <p:txBody>
          <a:bodyPr wrap="square" rtlCol="0">
            <a:spAutoFit/>
          </a:bodyPr>
          <a:lstStyle/>
          <a:p>
            <a:r>
              <a:rPr lang="en-IN" b="1"/>
              <a:t>Random Forest</a:t>
            </a:r>
          </a:p>
        </p:txBody>
      </p:sp>
      <p:pic>
        <p:nvPicPr>
          <p:cNvPr id="3" name="Picture 2"/>
          <p:cNvPicPr>
            <a:picLocks noChangeAspect="1"/>
          </p:cNvPicPr>
          <p:nvPr/>
        </p:nvPicPr>
        <p:blipFill>
          <a:blip r:embed="rId2"/>
          <a:stretch>
            <a:fillRect/>
          </a:stretch>
        </p:blipFill>
        <p:spPr>
          <a:xfrm>
            <a:off x="2204185" y="1033475"/>
            <a:ext cx="7623209" cy="2402744"/>
          </a:xfrm>
          <a:prstGeom prst="rect">
            <a:avLst/>
          </a:prstGeom>
        </p:spPr>
      </p:pic>
      <p:sp>
        <p:nvSpPr>
          <p:cNvPr id="4" name="TextBox 3"/>
          <p:cNvSpPr txBox="1"/>
          <p:nvPr/>
        </p:nvSpPr>
        <p:spPr>
          <a:xfrm>
            <a:off x="2204185" y="3638349"/>
            <a:ext cx="4485373" cy="646331"/>
          </a:xfrm>
          <a:prstGeom prst="rect">
            <a:avLst/>
          </a:prstGeom>
          <a:noFill/>
        </p:spPr>
        <p:txBody>
          <a:bodyPr wrap="square" rtlCol="0">
            <a:spAutoFit/>
          </a:bodyPr>
          <a:lstStyle/>
          <a:p>
            <a:r>
              <a:rPr lang="en-IN" b="1" dirty="0"/>
              <a:t>Gradient Boosting </a:t>
            </a:r>
            <a:r>
              <a:rPr lang="en-IN" b="1" dirty="0" err="1" smtClean="0"/>
              <a:t>Regressor</a:t>
            </a:r>
            <a:endParaRPr lang="en-IN" b="1" dirty="0"/>
          </a:p>
          <a:p>
            <a:endParaRPr lang="en-IN" dirty="0"/>
          </a:p>
        </p:txBody>
      </p:sp>
      <p:pic>
        <p:nvPicPr>
          <p:cNvPr id="6" name="Picture 5"/>
          <p:cNvPicPr>
            <a:picLocks noChangeAspect="1"/>
          </p:cNvPicPr>
          <p:nvPr/>
        </p:nvPicPr>
        <p:blipFill>
          <a:blip r:embed="rId3"/>
          <a:stretch>
            <a:fillRect/>
          </a:stretch>
        </p:blipFill>
        <p:spPr>
          <a:xfrm>
            <a:off x="2119476" y="4109988"/>
            <a:ext cx="7707918" cy="2377176"/>
          </a:xfrm>
          <a:prstGeom prst="rect">
            <a:avLst/>
          </a:prstGeom>
        </p:spPr>
      </p:pic>
    </p:spTree>
    <p:extLst>
      <p:ext uri="{BB962C8B-B14F-4D97-AF65-F5344CB8AC3E}">
        <p14:creationId xmlns:p14="http://schemas.microsoft.com/office/powerpoint/2010/main" val="1014113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1305" y="770021"/>
            <a:ext cx="7113070" cy="369332"/>
          </a:xfrm>
          <a:prstGeom prst="rect">
            <a:avLst/>
          </a:prstGeom>
          <a:noFill/>
        </p:spPr>
        <p:txBody>
          <a:bodyPr wrap="square" rtlCol="0">
            <a:spAutoFit/>
          </a:bodyPr>
          <a:lstStyle/>
          <a:p>
            <a:r>
              <a:rPr lang="en-US" b="1"/>
              <a:t>Compare and Select the Best Model</a:t>
            </a:r>
          </a:p>
        </p:txBody>
      </p:sp>
      <p:pic>
        <p:nvPicPr>
          <p:cNvPr id="3" name="Picture 2"/>
          <p:cNvPicPr>
            <a:picLocks noChangeAspect="1"/>
          </p:cNvPicPr>
          <p:nvPr/>
        </p:nvPicPr>
        <p:blipFill>
          <a:blip r:embed="rId2"/>
          <a:stretch>
            <a:fillRect/>
          </a:stretch>
        </p:blipFill>
        <p:spPr>
          <a:xfrm>
            <a:off x="1844656" y="1139353"/>
            <a:ext cx="8541189" cy="3530781"/>
          </a:xfrm>
          <a:prstGeom prst="rect">
            <a:avLst/>
          </a:prstGeom>
        </p:spPr>
      </p:pic>
      <p:pic>
        <p:nvPicPr>
          <p:cNvPr id="4" name="Picture 3"/>
          <p:cNvPicPr>
            <a:picLocks noChangeAspect="1"/>
          </p:cNvPicPr>
          <p:nvPr/>
        </p:nvPicPr>
        <p:blipFill>
          <a:blip r:embed="rId3"/>
          <a:stretch>
            <a:fillRect/>
          </a:stretch>
        </p:blipFill>
        <p:spPr>
          <a:xfrm>
            <a:off x="1844655" y="4670134"/>
            <a:ext cx="8541189" cy="2019424"/>
          </a:xfrm>
          <a:prstGeom prst="rect">
            <a:avLst/>
          </a:prstGeom>
        </p:spPr>
      </p:pic>
    </p:spTree>
    <p:extLst>
      <p:ext uri="{BB962C8B-B14F-4D97-AF65-F5344CB8AC3E}">
        <p14:creationId xmlns:p14="http://schemas.microsoft.com/office/powerpoint/2010/main" val="1738661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07933" y="866274"/>
            <a:ext cx="4398745" cy="369332"/>
          </a:xfrm>
          <a:prstGeom prst="rect">
            <a:avLst/>
          </a:prstGeom>
          <a:noFill/>
        </p:spPr>
        <p:txBody>
          <a:bodyPr wrap="square" rtlCol="0">
            <a:spAutoFit/>
          </a:bodyPr>
          <a:lstStyle/>
          <a:p>
            <a:r>
              <a:rPr lang="en-IN" b="1" dirty="0" smtClean="0"/>
              <a:t>(vii). Model </a:t>
            </a:r>
            <a:r>
              <a:rPr lang="en-IN" b="1" dirty="0"/>
              <a:t>Evaluation</a:t>
            </a:r>
          </a:p>
        </p:txBody>
      </p:sp>
      <p:sp>
        <p:nvSpPr>
          <p:cNvPr id="3" name="TextBox 2"/>
          <p:cNvSpPr txBox="1"/>
          <p:nvPr/>
        </p:nvSpPr>
        <p:spPr>
          <a:xfrm>
            <a:off x="2233061" y="1520792"/>
            <a:ext cx="9230627" cy="1200329"/>
          </a:xfrm>
          <a:prstGeom prst="rect">
            <a:avLst/>
          </a:prstGeom>
          <a:noFill/>
        </p:spPr>
        <p:txBody>
          <a:bodyPr wrap="square" rtlCol="0">
            <a:spAutoFit/>
          </a:bodyPr>
          <a:lstStyle/>
          <a:p>
            <a:r>
              <a:rPr lang="en-US"/>
              <a:t>After training various models, you need to evaluate their performance using metrics like Mean Absolute Error (MAE) and Root Mean Squared Error (RMSE).</a:t>
            </a:r>
          </a:p>
          <a:p>
            <a:r>
              <a:rPr lang="en-US"/>
              <a:t/>
            </a:r>
            <a:br>
              <a:rPr lang="en-US"/>
            </a:br>
            <a:endParaRPr lang="en-IN" dirty="0"/>
          </a:p>
        </p:txBody>
      </p:sp>
      <p:sp>
        <p:nvSpPr>
          <p:cNvPr id="4" name="TextBox 3"/>
          <p:cNvSpPr txBox="1"/>
          <p:nvPr/>
        </p:nvSpPr>
        <p:spPr>
          <a:xfrm>
            <a:off x="2233061" y="3262964"/>
            <a:ext cx="4273617" cy="369332"/>
          </a:xfrm>
          <a:prstGeom prst="rect">
            <a:avLst/>
          </a:prstGeom>
          <a:noFill/>
        </p:spPr>
        <p:txBody>
          <a:bodyPr wrap="square" rtlCol="0">
            <a:spAutoFit/>
          </a:bodyPr>
          <a:lstStyle/>
          <a:p>
            <a:r>
              <a:rPr lang="en-IN" b="1"/>
              <a:t>Save the Model</a:t>
            </a:r>
            <a:r>
              <a:rPr lang="en-IN"/>
              <a:t>:</a:t>
            </a:r>
            <a:endParaRPr lang="en-IN" dirty="0"/>
          </a:p>
        </p:txBody>
      </p:sp>
      <p:sp>
        <p:nvSpPr>
          <p:cNvPr id="5" name="TextBox 4"/>
          <p:cNvSpPr txBox="1"/>
          <p:nvPr/>
        </p:nvSpPr>
        <p:spPr>
          <a:xfrm>
            <a:off x="2319688" y="2618072"/>
            <a:ext cx="4052236" cy="369332"/>
          </a:xfrm>
          <a:prstGeom prst="rect">
            <a:avLst/>
          </a:prstGeom>
          <a:noFill/>
        </p:spPr>
        <p:txBody>
          <a:bodyPr wrap="square" rtlCol="0">
            <a:spAutoFit/>
          </a:bodyPr>
          <a:lstStyle/>
          <a:p>
            <a:r>
              <a:rPr lang="en-IN" b="1" dirty="0" smtClean="0"/>
              <a:t>Model deployed</a:t>
            </a:r>
            <a:endParaRPr lang="en-IN" b="1" dirty="0"/>
          </a:p>
        </p:txBody>
      </p:sp>
      <p:pic>
        <p:nvPicPr>
          <p:cNvPr id="6" name="Picture 5"/>
          <p:cNvPicPr>
            <a:picLocks noChangeAspect="1"/>
          </p:cNvPicPr>
          <p:nvPr/>
        </p:nvPicPr>
        <p:blipFill>
          <a:blip r:embed="rId2"/>
          <a:stretch>
            <a:fillRect/>
          </a:stretch>
        </p:blipFill>
        <p:spPr>
          <a:xfrm>
            <a:off x="2233061" y="4084684"/>
            <a:ext cx="8393230" cy="2248739"/>
          </a:xfrm>
          <a:prstGeom prst="rect">
            <a:avLst/>
          </a:prstGeom>
        </p:spPr>
      </p:pic>
    </p:spTree>
    <p:extLst>
      <p:ext uri="{BB962C8B-B14F-4D97-AF65-F5344CB8AC3E}">
        <p14:creationId xmlns:p14="http://schemas.microsoft.com/office/powerpoint/2010/main" val="1082547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9806" y="779646"/>
            <a:ext cx="3994485" cy="369332"/>
          </a:xfrm>
          <a:prstGeom prst="rect">
            <a:avLst/>
          </a:prstGeom>
          <a:noFill/>
        </p:spPr>
        <p:txBody>
          <a:bodyPr wrap="square" rtlCol="0">
            <a:spAutoFit/>
          </a:bodyPr>
          <a:lstStyle/>
          <a:p>
            <a:r>
              <a:rPr lang="en-US" b="1" dirty="0" smtClean="0"/>
              <a:t>Load the model</a:t>
            </a:r>
            <a:endParaRPr lang="en-IN" b="1" dirty="0"/>
          </a:p>
        </p:txBody>
      </p:sp>
      <p:pic>
        <p:nvPicPr>
          <p:cNvPr id="3" name="Picture 2"/>
          <p:cNvPicPr>
            <a:picLocks noChangeAspect="1"/>
          </p:cNvPicPr>
          <p:nvPr/>
        </p:nvPicPr>
        <p:blipFill>
          <a:blip r:embed="rId2"/>
          <a:stretch>
            <a:fillRect/>
          </a:stretch>
        </p:blipFill>
        <p:spPr>
          <a:xfrm>
            <a:off x="2098037" y="1321918"/>
            <a:ext cx="9298275" cy="3211581"/>
          </a:xfrm>
          <a:prstGeom prst="rect">
            <a:avLst/>
          </a:prstGeom>
        </p:spPr>
      </p:pic>
      <p:pic>
        <p:nvPicPr>
          <p:cNvPr id="4" name="Picture 3"/>
          <p:cNvPicPr>
            <a:picLocks noChangeAspect="1"/>
          </p:cNvPicPr>
          <p:nvPr/>
        </p:nvPicPr>
        <p:blipFill>
          <a:blip r:embed="rId3"/>
          <a:stretch>
            <a:fillRect/>
          </a:stretch>
        </p:blipFill>
        <p:spPr>
          <a:xfrm>
            <a:off x="2098036" y="4533499"/>
            <a:ext cx="9298275" cy="2324501"/>
          </a:xfrm>
          <a:prstGeom prst="rect">
            <a:avLst/>
          </a:prstGeom>
        </p:spPr>
      </p:pic>
    </p:spTree>
    <p:extLst>
      <p:ext uri="{BB962C8B-B14F-4D97-AF65-F5344CB8AC3E}">
        <p14:creationId xmlns:p14="http://schemas.microsoft.com/office/powerpoint/2010/main" val="2851266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4145" y="646546"/>
            <a:ext cx="2983347" cy="707886"/>
          </a:xfrm>
          <a:prstGeom prst="rect">
            <a:avLst/>
          </a:prstGeom>
          <a:noFill/>
        </p:spPr>
        <p:txBody>
          <a:bodyPr wrap="square" rtlCol="0">
            <a:spAutoFit/>
          </a:bodyPr>
          <a:lstStyle/>
          <a:p>
            <a:r>
              <a:rPr lang="en-US" sz="4000" dirty="0" smtClean="0">
                <a:latin typeface="Arial Black" panose="020B0A04020102020204" pitchFamily="34" charset="0"/>
              </a:rPr>
              <a:t>Abstract</a:t>
            </a:r>
            <a:endParaRPr lang="en-IN" sz="4000" dirty="0">
              <a:latin typeface="Arial Black" panose="020B0A04020102020204" pitchFamily="34" charset="0"/>
            </a:endParaRPr>
          </a:p>
        </p:txBody>
      </p:sp>
      <p:sp>
        <p:nvSpPr>
          <p:cNvPr id="3" name="TextBox 2"/>
          <p:cNvSpPr txBox="1"/>
          <p:nvPr/>
        </p:nvSpPr>
        <p:spPr>
          <a:xfrm>
            <a:off x="1495902" y="1354432"/>
            <a:ext cx="9753600" cy="6401753"/>
          </a:xfrm>
          <a:prstGeom prst="rect">
            <a:avLst/>
          </a:prstGeom>
          <a:noFill/>
        </p:spPr>
        <p:txBody>
          <a:bodyPr wrap="square" rtlCol="0">
            <a:spAutoFit/>
          </a:bodyPr>
          <a:lstStyle/>
          <a:p>
            <a:r>
              <a:rPr lang="en-US" sz="2000" dirty="0"/>
              <a:t>The objective of this capstone project is to predict house prices using machine learning algorithms, providing a tool for potential buyers, sellers, and real estate professionals to make informed decisions. The project involves a comprehensive process that includes data collection from various sources, data cleaning, exploratory data analysis (EDA), feature engineering, and model development.</a:t>
            </a:r>
          </a:p>
          <a:p>
            <a:r>
              <a:rPr lang="en-US" sz="2000" dirty="0"/>
              <a:t>We collected a diverse set of real estate data encompassing various attributes such as location, size, condition, and amenities. The data underwent rigorous preprocessing to handle missing values, remove duplicates, and correct anomalies. EDA was conducted to identify key features and patterns influencing house prices, using visualization tools to uncover trends and relationships within the data</a:t>
            </a:r>
            <a:r>
              <a:rPr lang="en-US" sz="2000" dirty="0" smtClean="0"/>
              <a:t>.</a:t>
            </a:r>
          </a:p>
          <a:p>
            <a:r>
              <a:rPr lang="en-US" sz="2000" dirty="0"/>
              <a:t>The best-performing model was integrated into a web application built with Flask, allowing users to input property details and obtain price predictions. This application aims to serve as a practical tool for stakeholders in the real estate market, providing quick and accurate price estimates.</a:t>
            </a:r>
          </a:p>
          <a:p>
            <a:pPr>
              <a:lnSpc>
                <a:spcPct val="150000"/>
              </a:lnSpc>
            </a:pPr>
            <a:endParaRPr lang="en-US" sz="2000" dirty="0" smtClean="0">
              <a:latin typeface="Arial" panose="020B0604020202020204" pitchFamily="34" charset="0"/>
              <a:cs typeface="Arial" panose="020B0604020202020204" pitchFamily="34" charset="0"/>
            </a:endParaRPr>
          </a:p>
          <a:p>
            <a:pPr>
              <a:lnSpc>
                <a:spcPct val="150000"/>
              </a:lnSpc>
            </a:pPr>
            <a:endParaRPr lang="en-US" sz="2000" dirty="0" smtClean="0">
              <a:latin typeface="Arial" panose="020B0604020202020204" pitchFamily="34" charset="0"/>
              <a:cs typeface="Arial" panose="020B0604020202020204" pitchFamily="34" charset="0"/>
            </a:endParaRPr>
          </a:p>
          <a:p>
            <a:pPr>
              <a:lnSpc>
                <a:spcPct val="150000"/>
              </a:lnSpc>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0296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23436" y="760396"/>
            <a:ext cx="5688530" cy="369332"/>
          </a:xfrm>
          <a:prstGeom prst="rect">
            <a:avLst/>
          </a:prstGeom>
          <a:noFill/>
        </p:spPr>
        <p:txBody>
          <a:bodyPr wrap="square" rtlCol="0">
            <a:spAutoFit/>
          </a:bodyPr>
          <a:lstStyle/>
          <a:p>
            <a:r>
              <a:rPr lang="en-US" b="1" dirty="0" smtClean="0"/>
              <a:t>Model predictor</a:t>
            </a:r>
            <a:endParaRPr lang="en-IN"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166" y="1349330"/>
            <a:ext cx="10222030" cy="4486600"/>
          </a:xfrm>
          <a:prstGeom prst="rect">
            <a:avLst/>
          </a:prstGeom>
        </p:spPr>
      </p:pic>
    </p:spTree>
    <p:extLst>
      <p:ext uri="{BB962C8B-B14F-4D97-AF65-F5344CB8AC3E}">
        <p14:creationId xmlns:p14="http://schemas.microsoft.com/office/powerpoint/2010/main" val="1780106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52073" y="738909"/>
            <a:ext cx="2983345" cy="861774"/>
          </a:xfrm>
          <a:prstGeom prst="rect">
            <a:avLst/>
          </a:prstGeom>
          <a:noFill/>
        </p:spPr>
        <p:txBody>
          <a:bodyPr wrap="square" rtlCol="0">
            <a:spAutoFit/>
          </a:bodyPr>
          <a:lstStyle/>
          <a:p>
            <a:r>
              <a:rPr lang="en-US" sz="3200" dirty="0">
                <a:latin typeface="Arial Black" panose="020B0A04020102020204" pitchFamily="34" charset="0"/>
              </a:rPr>
              <a:t>Chapter - 4</a:t>
            </a:r>
            <a:endParaRPr lang="en-IN" sz="3200" dirty="0">
              <a:latin typeface="Arial Black" panose="020B0A04020102020204" pitchFamily="34" charset="0"/>
            </a:endParaRPr>
          </a:p>
          <a:p>
            <a:endParaRPr lang="en-IN" dirty="0"/>
          </a:p>
        </p:txBody>
      </p:sp>
      <p:sp>
        <p:nvSpPr>
          <p:cNvPr id="3" name="TextBox 2"/>
          <p:cNvSpPr txBox="1"/>
          <p:nvPr/>
        </p:nvSpPr>
        <p:spPr>
          <a:xfrm>
            <a:off x="2484582" y="1450109"/>
            <a:ext cx="3001818" cy="461665"/>
          </a:xfrm>
          <a:prstGeom prst="rect">
            <a:avLst/>
          </a:prstGeom>
          <a:noFill/>
        </p:spPr>
        <p:txBody>
          <a:bodyPr wrap="square" rtlCol="0">
            <a:spAutoFit/>
          </a:bodyPr>
          <a:lstStyle/>
          <a:p>
            <a:pPr lvl="0"/>
            <a:r>
              <a:rPr lang="en-IN" sz="2400" b="1" dirty="0"/>
              <a:t>4. Results:</a:t>
            </a:r>
          </a:p>
        </p:txBody>
      </p:sp>
      <p:sp>
        <p:nvSpPr>
          <p:cNvPr id="4" name="TextBox 3"/>
          <p:cNvSpPr txBox="1"/>
          <p:nvPr/>
        </p:nvSpPr>
        <p:spPr>
          <a:xfrm>
            <a:off x="2558473" y="2262909"/>
            <a:ext cx="9051636" cy="2031325"/>
          </a:xfrm>
          <a:prstGeom prst="rect">
            <a:avLst/>
          </a:prstGeom>
          <a:noFill/>
        </p:spPr>
        <p:txBody>
          <a:bodyPr wrap="square" rtlCol="0">
            <a:spAutoFit/>
          </a:bodyPr>
          <a:lstStyle/>
          <a:p>
            <a:r>
              <a:rPr lang="en-US" b="1" dirty="0"/>
              <a:t>Summary Statistics</a:t>
            </a:r>
            <a:r>
              <a:rPr lang="en-US" b="1" dirty="0" smtClean="0"/>
              <a:t>:</a:t>
            </a:r>
          </a:p>
          <a:p>
            <a:endParaRPr lang="en-US" dirty="0"/>
          </a:p>
          <a:p>
            <a:pPr marL="285750" indent="-285750">
              <a:buFont typeface="Arial" panose="020B0604020202020204" pitchFamily="34" charset="0"/>
              <a:buChar char="•"/>
            </a:pPr>
            <a:r>
              <a:rPr lang="en-US" dirty="0" smtClean="0"/>
              <a:t>The </a:t>
            </a:r>
            <a:r>
              <a:rPr lang="en-US" dirty="0"/>
              <a:t>dataset contains information about various features of residential properties, including size, location, amenities, and sale prices</a:t>
            </a:r>
            <a:r>
              <a:rPr lang="en-US" dirty="0" smtClean="0"/>
              <a:t>.</a:t>
            </a:r>
            <a:endParaRPr lang="en-US" dirty="0"/>
          </a:p>
          <a:p>
            <a:pPr marL="285750" indent="-285750">
              <a:buFont typeface="Arial" panose="020B0604020202020204" pitchFamily="34" charset="0"/>
              <a:buChar char="•"/>
            </a:pPr>
            <a:r>
              <a:rPr lang="en-US" dirty="0" smtClean="0"/>
              <a:t>The </a:t>
            </a:r>
            <a:r>
              <a:rPr lang="en-US" dirty="0"/>
              <a:t>average sale price of houses in the dataset is </a:t>
            </a:r>
            <a:r>
              <a:rPr lang="en-US" dirty="0" smtClean="0"/>
              <a:t>208,500</a:t>
            </a:r>
            <a:r>
              <a:rPr lang="en-US" dirty="0"/>
              <a:t>, with a standard deviation of </a:t>
            </a:r>
            <a:r>
              <a:rPr lang="en-US" dirty="0" smtClean="0"/>
              <a:t>50,0000.</a:t>
            </a:r>
          </a:p>
          <a:p>
            <a:endParaRPr lang="en-US" dirty="0"/>
          </a:p>
        </p:txBody>
      </p:sp>
      <p:sp>
        <p:nvSpPr>
          <p:cNvPr id="5" name="TextBox 4"/>
          <p:cNvSpPr txBox="1"/>
          <p:nvPr/>
        </p:nvSpPr>
        <p:spPr>
          <a:xfrm>
            <a:off x="2697018" y="4294234"/>
            <a:ext cx="8478982" cy="2031325"/>
          </a:xfrm>
          <a:prstGeom prst="rect">
            <a:avLst/>
          </a:prstGeom>
          <a:noFill/>
        </p:spPr>
        <p:txBody>
          <a:bodyPr wrap="square" rtlCol="0">
            <a:spAutoFit/>
          </a:bodyPr>
          <a:lstStyle/>
          <a:p>
            <a:r>
              <a:rPr lang="en-US" b="1" dirty="0"/>
              <a:t>Data Visualization:</a:t>
            </a:r>
            <a:endParaRPr lang="en-US" dirty="0"/>
          </a:p>
          <a:p>
            <a:pPr marL="285750" indent="-285750">
              <a:buFont typeface="Arial" panose="020B0604020202020204" pitchFamily="34" charset="0"/>
              <a:buChar char="•"/>
            </a:pPr>
            <a:r>
              <a:rPr lang="en-US" dirty="0" smtClean="0"/>
              <a:t>Distribution </a:t>
            </a:r>
            <a:r>
              <a:rPr lang="en-US" dirty="0"/>
              <a:t>of Sale Prices: The histogram shows that the sale prices are right-skewed, indicating that most houses are priced below the average</a:t>
            </a:r>
            <a:r>
              <a:rPr lang="en-US" dirty="0" smtClean="0"/>
              <a:t>.</a:t>
            </a:r>
            <a:endParaRPr lang="en-US" dirty="0"/>
          </a:p>
          <a:p>
            <a:pPr marL="285750" indent="-285750">
              <a:buFont typeface="Arial" panose="020B0604020202020204" pitchFamily="34" charset="0"/>
              <a:buChar char="•"/>
            </a:pPr>
            <a:r>
              <a:rPr lang="en-US" dirty="0" smtClean="0"/>
              <a:t>Correlation </a:t>
            </a:r>
            <a:r>
              <a:rPr lang="en-US" dirty="0"/>
              <a:t>Matrix: The correlation matrix reveals that features such as square footage, number of bedrooms, and overall quality have a strong positive correlation with sale prices</a:t>
            </a:r>
            <a:r>
              <a:rPr lang="en-US" dirty="0" smtClean="0"/>
              <a:t>.</a:t>
            </a:r>
          </a:p>
        </p:txBody>
      </p:sp>
    </p:spTree>
    <p:extLst>
      <p:ext uri="{BB962C8B-B14F-4D97-AF65-F5344CB8AC3E}">
        <p14:creationId xmlns:p14="http://schemas.microsoft.com/office/powerpoint/2010/main" val="421950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8182" y="757382"/>
            <a:ext cx="9430327" cy="3693319"/>
          </a:xfrm>
          <a:prstGeom prst="rect">
            <a:avLst/>
          </a:prstGeom>
          <a:noFill/>
        </p:spPr>
        <p:txBody>
          <a:bodyPr wrap="square" rtlCol="0">
            <a:spAutoFit/>
          </a:bodyPr>
          <a:lstStyle/>
          <a:p>
            <a:r>
              <a:rPr lang="en-US" b="1" dirty="0"/>
              <a:t>Key Findings</a:t>
            </a:r>
            <a:r>
              <a:rPr lang="en-US" b="1" dirty="0" smtClean="0"/>
              <a:t>:</a:t>
            </a:r>
          </a:p>
          <a:p>
            <a:endParaRPr lang="en-US" dirty="0"/>
          </a:p>
          <a:p>
            <a:pPr marL="285750" indent="-285750">
              <a:buFont typeface="Arial" panose="020B0604020202020204" pitchFamily="34" charset="0"/>
              <a:buChar char="•"/>
            </a:pPr>
            <a:r>
              <a:rPr lang="en-US" dirty="0" smtClean="0"/>
              <a:t>Location </a:t>
            </a:r>
            <a:r>
              <a:rPr lang="en-US" dirty="0"/>
              <a:t>Matters: Houses in certain neighborhoods command higher prices, suggesting that location is a key factor in pricing</a:t>
            </a:r>
            <a:r>
              <a:rPr lang="en-US" dirty="0" smtClean="0"/>
              <a:t>.</a:t>
            </a:r>
          </a:p>
          <a:p>
            <a:endParaRPr lang="en-US" dirty="0"/>
          </a:p>
          <a:p>
            <a:pPr marL="285750" indent="-285750">
              <a:buFont typeface="Arial" panose="020B0604020202020204" pitchFamily="34" charset="0"/>
              <a:buChar char="•"/>
            </a:pPr>
            <a:r>
              <a:rPr lang="en-US" dirty="0" smtClean="0"/>
              <a:t>Size </a:t>
            </a:r>
            <a:r>
              <a:rPr lang="en-US" dirty="0"/>
              <a:t>and Quality Impact Prices: Larger houses with higher overall quality tend to have higher sale prices, indicating that size and quality are significant factors influencing prices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Amenities </a:t>
            </a:r>
            <a:r>
              <a:rPr lang="en-US" dirty="0"/>
              <a:t>Add Value: Houses with additional amenities such as pools, garages, and updated kitchens tend to have higher sale prices, highlighting the importance of amenities in pricing</a:t>
            </a:r>
            <a:r>
              <a:rPr lang="en-US" dirty="0" smtClean="0"/>
              <a:t>.</a:t>
            </a:r>
          </a:p>
          <a:p>
            <a:endParaRPr lang="en-US" dirty="0"/>
          </a:p>
        </p:txBody>
      </p:sp>
      <p:sp>
        <p:nvSpPr>
          <p:cNvPr id="3" name="TextBox 2"/>
          <p:cNvSpPr txBox="1"/>
          <p:nvPr/>
        </p:nvSpPr>
        <p:spPr>
          <a:xfrm>
            <a:off x="2078182" y="4450701"/>
            <a:ext cx="9439564" cy="2308324"/>
          </a:xfrm>
          <a:prstGeom prst="rect">
            <a:avLst/>
          </a:prstGeom>
          <a:noFill/>
        </p:spPr>
        <p:txBody>
          <a:bodyPr wrap="square" rtlCol="0">
            <a:spAutoFit/>
          </a:bodyPr>
          <a:lstStyle/>
          <a:p>
            <a:r>
              <a:rPr lang="en-US" b="1" dirty="0"/>
              <a:t>Recommendations</a:t>
            </a:r>
            <a:r>
              <a:rPr lang="en-US" b="1" dirty="0" smtClean="0"/>
              <a:t>:</a:t>
            </a:r>
          </a:p>
          <a:p>
            <a:endParaRPr lang="en-US" dirty="0"/>
          </a:p>
          <a:p>
            <a:pPr marL="285750" indent="-285750">
              <a:buFont typeface="Arial" panose="020B0604020202020204" pitchFamily="34" charset="0"/>
              <a:buChar char="•"/>
            </a:pPr>
            <a:r>
              <a:rPr lang="en-US" dirty="0" smtClean="0"/>
              <a:t>Focus </a:t>
            </a:r>
            <a:r>
              <a:rPr lang="en-US" dirty="0"/>
              <a:t>on Desirable Neighborhoods: Investing in properties in high-demand neighborhoods could lead to higher returns</a:t>
            </a:r>
            <a:r>
              <a:rPr lang="en-US" dirty="0" smtClean="0"/>
              <a:t>.</a:t>
            </a:r>
          </a:p>
          <a:p>
            <a:endParaRPr lang="en-US" dirty="0"/>
          </a:p>
          <a:p>
            <a:pPr marL="285750" indent="-285750">
              <a:buFont typeface="Arial" panose="020B0604020202020204" pitchFamily="34" charset="0"/>
              <a:buChar char="•"/>
            </a:pPr>
            <a:r>
              <a:rPr lang="en-US" dirty="0" smtClean="0"/>
              <a:t>Enhance </a:t>
            </a:r>
            <a:r>
              <a:rPr lang="en-US" dirty="0"/>
              <a:t>Property Features: Improving the quality and adding desirable amenities to properties could increase their value and appeal to buyers</a:t>
            </a:r>
            <a:r>
              <a:rPr lang="en-US" dirty="0" smtClean="0"/>
              <a:t>.</a:t>
            </a:r>
            <a:endParaRPr lang="en-US" dirty="0"/>
          </a:p>
          <a:p>
            <a:endParaRPr lang="en-US" dirty="0" smtClean="0"/>
          </a:p>
        </p:txBody>
      </p:sp>
    </p:spTree>
    <p:extLst>
      <p:ext uri="{BB962C8B-B14F-4D97-AF65-F5344CB8AC3E}">
        <p14:creationId xmlns:p14="http://schemas.microsoft.com/office/powerpoint/2010/main" val="1860037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4217" y="766618"/>
            <a:ext cx="3906982" cy="584775"/>
          </a:xfrm>
          <a:prstGeom prst="rect">
            <a:avLst/>
          </a:prstGeom>
          <a:noFill/>
        </p:spPr>
        <p:txBody>
          <a:bodyPr wrap="square" rtlCol="0">
            <a:spAutoFit/>
          </a:bodyPr>
          <a:lstStyle/>
          <a:p>
            <a:r>
              <a:rPr lang="en-US" sz="3200" dirty="0">
                <a:latin typeface="Arial Black" panose="020B0A04020102020204" pitchFamily="34" charset="0"/>
              </a:rPr>
              <a:t>Chapter - 5</a:t>
            </a:r>
            <a:endParaRPr lang="en-IN" sz="3200" dirty="0">
              <a:latin typeface="Arial Black" panose="020B0A04020102020204" pitchFamily="34" charset="0"/>
            </a:endParaRPr>
          </a:p>
        </p:txBody>
      </p:sp>
      <p:sp>
        <p:nvSpPr>
          <p:cNvPr id="3" name="TextBox 2"/>
          <p:cNvSpPr txBox="1"/>
          <p:nvPr/>
        </p:nvSpPr>
        <p:spPr>
          <a:xfrm>
            <a:off x="2115127" y="1351393"/>
            <a:ext cx="3676072" cy="461665"/>
          </a:xfrm>
          <a:prstGeom prst="rect">
            <a:avLst/>
          </a:prstGeom>
          <a:noFill/>
        </p:spPr>
        <p:txBody>
          <a:bodyPr wrap="square" rtlCol="0">
            <a:spAutoFit/>
          </a:bodyPr>
          <a:lstStyle/>
          <a:p>
            <a:r>
              <a:rPr lang="en-IN" sz="2400" b="1" dirty="0"/>
              <a:t>5. Conclusions:</a:t>
            </a:r>
          </a:p>
        </p:txBody>
      </p:sp>
      <p:sp>
        <p:nvSpPr>
          <p:cNvPr id="4" name="TextBox 3"/>
          <p:cNvSpPr txBox="1"/>
          <p:nvPr/>
        </p:nvSpPr>
        <p:spPr>
          <a:xfrm>
            <a:off x="2233060" y="1742173"/>
            <a:ext cx="8826366" cy="4801314"/>
          </a:xfrm>
          <a:prstGeom prst="rect">
            <a:avLst/>
          </a:prstGeom>
          <a:noFill/>
        </p:spPr>
        <p:txBody>
          <a:bodyPr wrap="square" rtlCol="0">
            <a:spAutoFit/>
          </a:bodyPr>
          <a:lstStyle/>
          <a:p>
            <a:r>
              <a:rPr lang="en-US" dirty="0"/>
              <a:t>In this project, we aimed to predict property prices using machine learning algorithms. We started by performing exploratory data analysis (EDA) to understand the dataset's characteristics and relationships between features.</a:t>
            </a:r>
          </a:p>
          <a:p>
            <a:r>
              <a:rPr lang="en-US" dirty="0"/>
              <a:t>After cleaning the data and handling missing values, we trained several machine learning models, including linear regression, decision trees, and random forests. We evaluated the models using metrics such as mean absolute error (MAE) and root mean squared error (RMSE) to assess their performance.</a:t>
            </a:r>
          </a:p>
          <a:p>
            <a:r>
              <a:rPr lang="en-US" dirty="0"/>
              <a:t>The random forest model outperformed the other models, achieving the lowest MAE and RMSE. We further tuned the </a:t>
            </a:r>
            <a:r>
              <a:rPr lang="en-US" dirty="0" smtClean="0"/>
              <a:t>hyper parameters </a:t>
            </a:r>
            <a:r>
              <a:rPr lang="en-US" dirty="0"/>
              <a:t>of the random forest model using </a:t>
            </a:r>
            <a:r>
              <a:rPr lang="en-US" dirty="0" smtClean="0"/>
              <a:t>Grid Search CV</a:t>
            </a:r>
            <a:r>
              <a:rPr lang="en-US" dirty="0"/>
              <a:t>, improving its performance.</a:t>
            </a:r>
          </a:p>
          <a:p>
            <a:r>
              <a:rPr lang="en-US" dirty="0"/>
              <a:t>Finally, we deployed the best-performing model using Flask, allowing us to make predictions for new data. The model can be used to provide valuable insights for real estate investors, agents, and buyers.</a:t>
            </a:r>
          </a:p>
          <a:p>
            <a:r>
              <a:rPr lang="en-US" dirty="0"/>
              <a:t>In conclusion, this project demonstrates the effectiveness of machine learning in predicting property prices and provides a framework for future prediction models in the real estate domain.</a:t>
            </a:r>
          </a:p>
        </p:txBody>
      </p:sp>
    </p:spTree>
    <p:extLst>
      <p:ext uri="{BB962C8B-B14F-4D97-AF65-F5344CB8AC3E}">
        <p14:creationId xmlns:p14="http://schemas.microsoft.com/office/powerpoint/2010/main" val="3844369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59709" y="609600"/>
            <a:ext cx="2770909" cy="707886"/>
          </a:xfrm>
          <a:prstGeom prst="rect">
            <a:avLst/>
          </a:prstGeom>
          <a:noFill/>
        </p:spPr>
        <p:txBody>
          <a:bodyPr wrap="square" rtlCol="0">
            <a:spAutoFit/>
          </a:bodyPr>
          <a:lstStyle/>
          <a:p>
            <a:r>
              <a:rPr lang="en-US" sz="4000" dirty="0" smtClean="0">
                <a:latin typeface="Arial Black" panose="020B0A04020102020204" pitchFamily="34" charset="0"/>
              </a:rPr>
              <a:t>Content</a:t>
            </a:r>
            <a:endParaRPr lang="en-IN" sz="4000" dirty="0">
              <a:latin typeface="Arial Black" panose="020B0A04020102020204" pitchFamily="34" charset="0"/>
            </a:endParaRPr>
          </a:p>
        </p:txBody>
      </p:sp>
      <p:sp>
        <p:nvSpPr>
          <p:cNvPr id="4" name="TextBox 3"/>
          <p:cNvSpPr txBox="1"/>
          <p:nvPr/>
        </p:nvSpPr>
        <p:spPr>
          <a:xfrm>
            <a:off x="2156691" y="1282687"/>
            <a:ext cx="4535054" cy="1477328"/>
          </a:xfrm>
          <a:prstGeom prst="rect">
            <a:avLst/>
          </a:prstGeom>
          <a:noFill/>
        </p:spPr>
        <p:txBody>
          <a:bodyPr wrap="square" rtlCol="0">
            <a:spAutoFit/>
          </a:bodyPr>
          <a:lstStyle/>
          <a:p>
            <a:pPr lvl="0"/>
            <a:r>
              <a:rPr lang="en-IN" b="1" dirty="0" smtClean="0"/>
              <a:t>1. Introduction</a:t>
            </a:r>
            <a:endParaRPr lang="en-IN" b="1" dirty="0"/>
          </a:p>
          <a:p>
            <a:pPr lvl="0"/>
            <a:r>
              <a:rPr lang="en-IN" b="1" dirty="0" smtClean="0"/>
              <a:t>2. Objectives</a:t>
            </a:r>
            <a:endParaRPr lang="en-IN" b="1" dirty="0"/>
          </a:p>
          <a:p>
            <a:pPr lvl="0"/>
            <a:r>
              <a:rPr lang="en-IN" b="1" dirty="0" smtClean="0"/>
              <a:t>3. Methods</a:t>
            </a:r>
            <a:endParaRPr lang="en-IN" b="1" dirty="0"/>
          </a:p>
          <a:p>
            <a:pPr lvl="0"/>
            <a:r>
              <a:rPr lang="en-IN" b="1" dirty="0" smtClean="0"/>
              <a:t>4. Results</a:t>
            </a:r>
            <a:endParaRPr lang="en-IN" b="1" dirty="0"/>
          </a:p>
          <a:p>
            <a:pPr lvl="0"/>
            <a:r>
              <a:rPr lang="en-IN" b="1" dirty="0" smtClean="0"/>
              <a:t>5. Conclusions </a:t>
            </a:r>
            <a:endParaRPr lang="en-IN" b="1" dirty="0"/>
          </a:p>
        </p:txBody>
      </p:sp>
      <p:sp>
        <p:nvSpPr>
          <p:cNvPr id="5" name="TextBox 4"/>
          <p:cNvSpPr txBox="1"/>
          <p:nvPr/>
        </p:nvSpPr>
        <p:spPr>
          <a:xfrm>
            <a:off x="2059709" y="2745408"/>
            <a:ext cx="2364509" cy="461665"/>
          </a:xfrm>
          <a:prstGeom prst="rect">
            <a:avLst/>
          </a:prstGeom>
          <a:noFill/>
        </p:spPr>
        <p:txBody>
          <a:bodyPr wrap="square" rtlCol="0">
            <a:spAutoFit/>
          </a:bodyPr>
          <a:lstStyle/>
          <a:p>
            <a:r>
              <a:rPr lang="en-US" sz="2400" dirty="0" smtClean="0">
                <a:latin typeface="Arial Black" panose="020B0A04020102020204" pitchFamily="34" charset="0"/>
              </a:rPr>
              <a:t>Chapter - 1</a:t>
            </a:r>
            <a:endParaRPr lang="en-IN" sz="2400" dirty="0">
              <a:latin typeface="Arial Black" panose="020B0A04020102020204" pitchFamily="34" charset="0"/>
            </a:endParaRPr>
          </a:p>
        </p:txBody>
      </p:sp>
      <p:sp>
        <p:nvSpPr>
          <p:cNvPr id="6" name="TextBox 5"/>
          <p:cNvSpPr txBox="1"/>
          <p:nvPr/>
        </p:nvSpPr>
        <p:spPr>
          <a:xfrm>
            <a:off x="2484582" y="3207073"/>
            <a:ext cx="2493818" cy="369332"/>
          </a:xfrm>
          <a:prstGeom prst="rect">
            <a:avLst/>
          </a:prstGeom>
          <a:noFill/>
        </p:spPr>
        <p:txBody>
          <a:bodyPr wrap="square" rtlCol="0">
            <a:spAutoFit/>
          </a:bodyPr>
          <a:lstStyle/>
          <a:p>
            <a:pPr lvl="0"/>
            <a:r>
              <a:rPr lang="en-IN" b="1" dirty="0"/>
              <a:t>1. Introduction</a:t>
            </a:r>
          </a:p>
        </p:txBody>
      </p:sp>
      <p:sp>
        <p:nvSpPr>
          <p:cNvPr id="8" name="TextBox 7"/>
          <p:cNvSpPr txBox="1"/>
          <p:nvPr/>
        </p:nvSpPr>
        <p:spPr>
          <a:xfrm>
            <a:off x="2484582" y="3576405"/>
            <a:ext cx="9094609" cy="1754326"/>
          </a:xfrm>
          <a:prstGeom prst="rect">
            <a:avLst/>
          </a:prstGeom>
          <a:noFill/>
        </p:spPr>
        <p:txBody>
          <a:bodyPr wrap="square" rtlCol="0">
            <a:spAutoFit/>
          </a:bodyPr>
          <a:lstStyle/>
          <a:p>
            <a:r>
              <a:rPr lang="en-US" dirty="0"/>
              <a:t>The real estate market is a critical sector of the economy, with property prices influenced by a myriad of factors, including location, property size, amenities, economic conditions, and more. Accurate prediction of house prices is essential for buyers, sellers, investors, and real estate professionals to make informed decisions. However, the complexity and variability of the factors influencing real estate prices make this a challenging task.</a:t>
            </a:r>
            <a:endParaRPr lang="en-US" dirty="0"/>
          </a:p>
        </p:txBody>
      </p:sp>
    </p:spTree>
    <p:extLst>
      <p:ext uri="{BB962C8B-B14F-4D97-AF65-F5344CB8AC3E}">
        <p14:creationId xmlns:p14="http://schemas.microsoft.com/office/powerpoint/2010/main" val="3052033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13527" y="738909"/>
            <a:ext cx="3149600" cy="584775"/>
          </a:xfrm>
          <a:prstGeom prst="rect">
            <a:avLst/>
          </a:prstGeom>
          <a:noFill/>
        </p:spPr>
        <p:txBody>
          <a:bodyPr wrap="square" rtlCol="0">
            <a:spAutoFit/>
          </a:bodyPr>
          <a:lstStyle/>
          <a:p>
            <a:r>
              <a:rPr lang="en-US" sz="3200" dirty="0" smtClean="0">
                <a:latin typeface="Arial Black" panose="020B0A04020102020204" pitchFamily="34" charset="0"/>
              </a:rPr>
              <a:t>Chapter - 2</a:t>
            </a:r>
            <a:endParaRPr lang="en-IN" sz="3200" dirty="0">
              <a:latin typeface="Arial Black" panose="020B0A04020102020204" pitchFamily="34" charset="0"/>
            </a:endParaRPr>
          </a:p>
        </p:txBody>
      </p:sp>
      <p:sp>
        <p:nvSpPr>
          <p:cNvPr id="3" name="TextBox 2"/>
          <p:cNvSpPr txBox="1"/>
          <p:nvPr/>
        </p:nvSpPr>
        <p:spPr>
          <a:xfrm>
            <a:off x="2262909" y="1514764"/>
            <a:ext cx="2678546" cy="461665"/>
          </a:xfrm>
          <a:prstGeom prst="rect">
            <a:avLst/>
          </a:prstGeom>
          <a:noFill/>
        </p:spPr>
        <p:txBody>
          <a:bodyPr wrap="square" rtlCol="0">
            <a:spAutoFit/>
          </a:bodyPr>
          <a:lstStyle/>
          <a:p>
            <a:pPr lvl="0"/>
            <a:r>
              <a:rPr lang="en-IN" sz="2400" b="1" dirty="0"/>
              <a:t>2. </a:t>
            </a:r>
            <a:r>
              <a:rPr lang="en-IN" sz="2400" b="1" dirty="0" smtClean="0"/>
              <a:t>Objectives</a:t>
            </a:r>
            <a:r>
              <a:rPr lang="en-IN" sz="2400" dirty="0" smtClean="0"/>
              <a:t>:</a:t>
            </a:r>
            <a:endParaRPr lang="en-IN" sz="2400" b="1" dirty="0"/>
          </a:p>
        </p:txBody>
      </p:sp>
      <p:sp>
        <p:nvSpPr>
          <p:cNvPr id="10" name="TextBox 9"/>
          <p:cNvSpPr txBox="1"/>
          <p:nvPr/>
        </p:nvSpPr>
        <p:spPr>
          <a:xfrm>
            <a:off x="2396691" y="2387065"/>
            <a:ext cx="9163250" cy="1477328"/>
          </a:xfrm>
          <a:prstGeom prst="rect">
            <a:avLst/>
          </a:prstGeom>
          <a:noFill/>
        </p:spPr>
        <p:txBody>
          <a:bodyPr wrap="square" rtlCol="0">
            <a:spAutoFit/>
          </a:bodyPr>
          <a:lstStyle/>
          <a:p>
            <a:r>
              <a:rPr lang="en-US"/>
              <a:t>This capstone project aims to develop a machine learning model capable of predicting house prices based on various property features. By leveraging historical data and advanced analytical techniques, this project seeks to provide a reliable and accurate tool for price prediction. The key objectives include:</a:t>
            </a:r>
            <a:endParaRPr lang="en-IN" dirty="0"/>
          </a:p>
        </p:txBody>
      </p:sp>
      <p:sp>
        <p:nvSpPr>
          <p:cNvPr id="11" name="TextBox 10"/>
          <p:cNvSpPr txBox="1"/>
          <p:nvPr/>
        </p:nvSpPr>
        <p:spPr>
          <a:xfrm>
            <a:off x="2473693" y="4215865"/>
            <a:ext cx="8941869" cy="1477328"/>
          </a:xfrm>
          <a:prstGeom prst="rect">
            <a:avLst/>
          </a:prstGeom>
          <a:noFill/>
        </p:spPr>
        <p:txBody>
          <a:bodyPr wrap="square" rtlCol="0">
            <a:spAutoFit/>
          </a:bodyPr>
          <a:lstStyle/>
          <a:p>
            <a:r>
              <a:rPr lang="en-US" b="1" dirty="0" smtClean="0"/>
              <a:t>1.Data </a:t>
            </a:r>
            <a:r>
              <a:rPr lang="en-US" b="1" dirty="0"/>
              <a:t>Collection</a:t>
            </a:r>
            <a:r>
              <a:rPr lang="en-US" dirty="0"/>
              <a:t>: Aggregating comprehensive real estate data from multiple sources, including public datasets, web scraping, and APIs</a:t>
            </a:r>
            <a:r>
              <a:rPr lang="en-US" dirty="0" smtClean="0"/>
              <a:t>.</a:t>
            </a:r>
          </a:p>
          <a:p>
            <a:endParaRPr lang="en-US" dirty="0"/>
          </a:p>
          <a:p>
            <a:r>
              <a:rPr lang="en-US" b="1" dirty="0" smtClean="0"/>
              <a:t>2.Data </a:t>
            </a:r>
            <a:r>
              <a:rPr lang="en-US" b="1" dirty="0"/>
              <a:t>Cleaning and Preprocessing</a:t>
            </a:r>
            <a:r>
              <a:rPr lang="en-US" dirty="0"/>
              <a:t>: Ensuring the quality of data by handling missing values, removing duplicates, and correcting inconsistencies.</a:t>
            </a:r>
          </a:p>
        </p:txBody>
      </p:sp>
    </p:spTree>
    <p:extLst>
      <p:ext uri="{BB962C8B-B14F-4D97-AF65-F5344CB8AC3E}">
        <p14:creationId xmlns:p14="http://schemas.microsoft.com/office/powerpoint/2010/main" val="3801284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36808" y="1232033"/>
            <a:ext cx="9529011" cy="4247317"/>
          </a:xfrm>
          <a:prstGeom prst="rect">
            <a:avLst/>
          </a:prstGeom>
          <a:noFill/>
        </p:spPr>
        <p:txBody>
          <a:bodyPr wrap="square" rtlCol="0">
            <a:spAutoFit/>
          </a:bodyPr>
          <a:lstStyle/>
          <a:p>
            <a:r>
              <a:rPr lang="en-US" b="1" dirty="0" smtClean="0"/>
              <a:t>3.Exploratory </a:t>
            </a:r>
            <a:r>
              <a:rPr lang="en-US" b="1" dirty="0"/>
              <a:t>Data Analysis (EDA)</a:t>
            </a:r>
            <a:r>
              <a:rPr lang="en-US" dirty="0"/>
              <a:t>: Analyzing the dataset to identify key features, uncover patterns, and visualize trends that impact house prices</a:t>
            </a:r>
            <a:r>
              <a:rPr lang="en-US" dirty="0" smtClean="0"/>
              <a:t>.</a:t>
            </a:r>
          </a:p>
          <a:p>
            <a:endParaRPr lang="en-US" dirty="0"/>
          </a:p>
          <a:p>
            <a:endParaRPr lang="en-US" dirty="0"/>
          </a:p>
          <a:p>
            <a:r>
              <a:rPr lang="en-US" b="1" dirty="0" smtClean="0"/>
              <a:t>4.Feature </a:t>
            </a:r>
            <a:r>
              <a:rPr lang="en-US" b="1" dirty="0"/>
              <a:t>Engineering</a:t>
            </a:r>
            <a:r>
              <a:rPr lang="en-US" dirty="0"/>
              <a:t>: Creating new features based on domain knowledge and statistical methods to enhance the predictive power of the model</a:t>
            </a:r>
            <a:r>
              <a:rPr lang="en-US" dirty="0" smtClean="0"/>
              <a:t>.</a:t>
            </a:r>
          </a:p>
          <a:p>
            <a:endParaRPr lang="en-US" dirty="0"/>
          </a:p>
          <a:p>
            <a:endParaRPr lang="en-US" dirty="0"/>
          </a:p>
          <a:p>
            <a:r>
              <a:rPr lang="en-US" b="1" dirty="0" smtClean="0"/>
              <a:t>5.Model </a:t>
            </a:r>
            <a:r>
              <a:rPr lang="en-US" b="1" dirty="0"/>
              <a:t>Development and Evaluation</a:t>
            </a:r>
            <a:r>
              <a:rPr lang="en-US" dirty="0"/>
              <a:t>: Building, training, and evaluating several machine learning models, including linear regression, decision trees, and random forests, to identify the best-performing model</a:t>
            </a:r>
            <a:r>
              <a:rPr lang="en-US" dirty="0" smtClean="0"/>
              <a:t>.</a:t>
            </a:r>
          </a:p>
          <a:p>
            <a:endParaRPr lang="en-US" dirty="0"/>
          </a:p>
          <a:p>
            <a:endParaRPr lang="en-US" dirty="0"/>
          </a:p>
          <a:p>
            <a:r>
              <a:rPr lang="en-US" b="1" dirty="0" smtClean="0"/>
              <a:t>6.Model </a:t>
            </a:r>
            <a:r>
              <a:rPr lang="en-US" b="1" dirty="0"/>
              <a:t>Deployment</a:t>
            </a:r>
            <a:r>
              <a:rPr lang="en-US" dirty="0"/>
              <a:t>: Developing a user-friendly web application using Flask to make the prediction model accessible for real-time price estimation.</a:t>
            </a:r>
          </a:p>
        </p:txBody>
      </p:sp>
    </p:spTree>
    <p:extLst>
      <p:ext uri="{BB962C8B-B14F-4D97-AF65-F5344CB8AC3E}">
        <p14:creationId xmlns:p14="http://schemas.microsoft.com/office/powerpoint/2010/main" val="1388725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47273" y="708239"/>
            <a:ext cx="3398981" cy="584775"/>
          </a:xfrm>
          <a:prstGeom prst="rect">
            <a:avLst/>
          </a:prstGeom>
          <a:noFill/>
        </p:spPr>
        <p:txBody>
          <a:bodyPr wrap="square" rtlCol="0">
            <a:spAutoFit/>
          </a:bodyPr>
          <a:lstStyle/>
          <a:p>
            <a:r>
              <a:rPr lang="en-US" sz="3200" dirty="0">
                <a:latin typeface="Arial Black" panose="020B0A04020102020204" pitchFamily="34" charset="0"/>
              </a:rPr>
              <a:t>Chapter - 3</a:t>
            </a:r>
            <a:endParaRPr lang="en-IN" sz="3200" dirty="0">
              <a:latin typeface="Arial Black" panose="020B0A04020102020204" pitchFamily="34" charset="0"/>
            </a:endParaRPr>
          </a:p>
        </p:txBody>
      </p:sp>
      <p:sp>
        <p:nvSpPr>
          <p:cNvPr id="3" name="TextBox 2"/>
          <p:cNvSpPr txBox="1"/>
          <p:nvPr/>
        </p:nvSpPr>
        <p:spPr>
          <a:xfrm>
            <a:off x="1847273" y="1293014"/>
            <a:ext cx="2733963" cy="461665"/>
          </a:xfrm>
          <a:prstGeom prst="rect">
            <a:avLst/>
          </a:prstGeom>
          <a:noFill/>
        </p:spPr>
        <p:txBody>
          <a:bodyPr wrap="square" rtlCol="0">
            <a:spAutoFit/>
          </a:bodyPr>
          <a:lstStyle/>
          <a:p>
            <a:pPr lvl="0"/>
            <a:r>
              <a:rPr lang="en-IN" sz="2400" b="1" dirty="0"/>
              <a:t>3. Methods</a:t>
            </a:r>
          </a:p>
        </p:txBody>
      </p:sp>
      <p:sp>
        <p:nvSpPr>
          <p:cNvPr id="6" name="TextBox 5"/>
          <p:cNvSpPr txBox="1"/>
          <p:nvPr/>
        </p:nvSpPr>
        <p:spPr>
          <a:xfrm>
            <a:off x="2309090" y="1877789"/>
            <a:ext cx="2964873" cy="369332"/>
          </a:xfrm>
          <a:prstGeom prst="rect">
            <a:avLst/>
          </a:prstGeom>
          <a:noFill/>
        </p:spPr>
        <p:txBody>
          <a:bodyPr wrap="square" rtlCol="0">
            <a:spAutoFit/>
          </a:bodyPr>
          <a:lstStyle/>
          <a:p>
            <a:r>
              <a:rPr lang="en-IN" dirty="0" smtClean="0">
                <a:latin typeface="Arial Black" panose="020B0A04020102020204" pitchFamily="34" charset="0"/>
              </a:rPr>
              <a:t>(</a:t>
            </a:r>
            <a:r>
              <a:rPr lang="en-IN" dirty="0" err="1" smtClean="0">
                <a:latin typeface="Arial Black" panose="020B0A04020102020204" pitchFamily="34" charset="0"/>
              </a:rPr>
              <a:t>i</a:t>
            </a:r>
            <a:r>
              <a:rPr lang="en-IN" dirty="0" smtClean="0">
                <a:latin typeface="Arial Black" panose="020B0A04020102020204" pitchFamily="34" charset="0"/>
              </a:rPr>
              <a:t>).  Loading </a:t>
            </a:r>
            <a:r>
              <a:rPr lang="en-IN" dirty="0">
                <a:latin typeface="Arial Black" panose="020B0A04020102020204" pitchFamily="34" charset="0"/>
              </a:rPr>
              <a:t>the </a:t>
            </a:r>
            <a:r>
              <a:rPr lang="en-IN" dirty="0" smtClean="0">
                <a:latin typeface="Arial Black" panose="020B0A04020102020204" pitchFamily="34" charset="0"/>
              </a:rPr>
              <a:t>Data:</a:t>
            </a:r>
            <a:endParaRPr lang="en-IN" dirty="0">
              <a:latin typeface="Arial Black" panose="020B0A04020102020204" pitchFamily="34" charset="0"/>
            </a:endParaRPr>
          </a:p>
        </p:txBody>
      </p:sp>
      <p:sp>
        <p:nvSpPr>
          <p:cNvPr id="7" name="TextBox 6"/>
          <p:cNvSpPr txBox="1"/>
          <p:nvPr/>
        </p:nvSpPr>
        <p:spPr>
          <a:xfrm>
            <a:off x="2946400" y="2370231"/>
            <a:ext cx="8866909" cy="923330"/>
          </a:xfrm>
          <a:prstGeom prst="rect">
            <a:avLst/>
          </a:prstGeom>
          <a:noFill/>
        </p:spPr>
        <p:txBody>
          <a:bodyPr wrap="square" rtlCol="0">
            <a:spAutoFit/>
          </a:bodyPr>
          <a:lstStyle/>
          <a:p>
            <a:r>
              <a:rPr lang="en-US" dirty="0"/>
              <a:t>To load the real estate pricing dataset into a Pandas </a:t>
            </a:r>
            <a:r>
              <a:rPr lang="en-US" dirty="0" err="1"/>
              <a:t>DataFrame</a:t>
            </a:r>
            <a:r>
              <a:rPr lang="en-US" dirty="0"/>
              <a:t>, Load the dataset provided in a CSV or Excel format into a Pandas </a:t>
            </a:r>
            <a:r>
              <a:rPr lang="en-US" dirty="0" err="1"/>
              <a:t>DataFrame</a:t>
            </a:r>
            <a:r>
              <a:rPr lang="en-US" dirty="0"/>
              <a:t> to facilitate easy manipulation and analysis</a:t>
            </a:r>
            <a:r>
              <a:rPr lang="en-US" dirty="0" smtClean="0"/>
              <a:t>. Using </a:t>
            </a:r>
            <a:r>
              <a:rPr lang="en-IN" dirty="0" smtClean="0"/>
              <a:t>Python  </a:t>
            </a:r>
            <a:r>
              <a:rPr lang="en-IN" dirty="0"/>
              <a:t>Pandas </a:t>
            </a:r>
            <a:r>
              <a:rPr lang="en-IN" dirty="0" smtClean="0"/>
              <a:t>Library.</a:t>
            </a:r>
            <a:endParaRPr lang="en-IN" dirty="0"/>
          </a:p>
        </p:txBody>
      </p:sp>
      <p:pic>
        <p:nvPicPr>
          <p:cNvPr id="4" name="Picture 3"/>
          <p:cNvPicPr>
            <a:picLocks noChangeAspect="1"/>
          </p:cNvPicPr>
          <p:nvPr/>
        </p:nvPicPr>
        <p:blipFill>
          <a:blip r:embed="rId2"/>
          <a:stretch>
            <a:fillRect/>
          </a:stretch>
        </p:blipFill>
        <p:spPr>
          <a:xfrm>
            <a:off x="1875565" y="3318715"/>
            <a:ext cx="6324925" cy="1665468"/>
          </a:xfrm>
          <a:prstGeom prst="rect">
            <a:avLst/>
          </a:prstGeom>
        </p:spPr>
      </p:pic>
      <p:pic>
        <p:nvPicPr>
          <p:cNvPr id="5" name="Picture 4"/>
          <p:cNvPicPr>
            <a:picLocks noChangeAspect="1"/>
          </p:cNvPicPr>
          <p:nvPr/>
        </p:nvPicPr>
        <p:blipFill>
          <a:blip r:embed="rId3"/>
          <a:stretch>
            <a:fillRect/>
          </a:stretch>
        </p:blipFill>
        <p:spPr>
          <a:xfrm>
            <a:off x="1847273" y="5009337"/>
            <a:ext cx="8973011" cy="1848663"/>
          </a:xfrm>
          <a:prstGeom prst="rect">
            <a:avLst/>
          </a:prstGeom>
        </p:spPr>
      </p:pic>
    </p:spTree>
    <p:extLst>
      <p:ext uri="{BB962C8B-B14F-4D97-AF65-F5344CB8AC3E}">
        <p14:creationId xmlns:p14="http://schemas.microsoft.com/office/powerpoint/2010/main" val="215856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11927" y="241111"/>
            <a:ext cx="4119418" cy="461665"/>
          </a:xfrm>
          <a:prstGeom prst="rect">
            <a:avLst/>
          </a:prstGeom>
          <a:noFill/>
        </p:spPr>
        <p:txBody>
          <a:bodyPr wrap="square" rtlCol="0">
            <a:spAutoFit/>
          </a:bodyPr>
          <a:lstStyle/>
          <a:p>
            <a:r>
              <a:rPr lang="en-IN" sz="2400" dirty="0">
                <a:latin typeface="Arial Black" panose="020B0A04020102020204" pitchFamily="34" charset="0"/>
              </a:rPr>
              <a:t>(</a:t>
            </a:r>
            <a:r>
              <a:rPr lang="en-IN" sz="2400" dirty="0" smtClean="0">
                <a:latin typeface="Arial Black" panose="020B0A04020102020204" pitchFamily="34" charset="0"/>
              </a:rPr>
              <a:t>ii).</a:t>
            </a:r>
            <a:r>
              <a:rPr lang="en-IN" dirty="0" smtClean="0">
                <a:latin typeface="Arial Black" panose="020B0A04020102020204" pitchFamily="34" charset="0"/>
              </a:rPr>
              <a:t> </a:t>
            </a:r>
            <a:r>
              <a:rPr lang="en-IN" sz="2400" dirty="0">
                <a:latin typeface="Arial Black" panose="020B0A04020102020204" pitchFamily="34" charset="0"/>
              </a:rPr>
              <a:t>Cleaning the Data:</a:t>
            </a:r>
          </a:p>
        </p:txBody>
      </p:sp>
      <p:sp>
        <p:nvSpPr>
          <p:cNvPr id="3" name="TextBox 2"/>
          <p:cNvSpPr txBox="1"/>
          <p:nvPr/>
        </p:nvSpPr>
        <p:spPr>
          <a:xfrm>
            <a:off x="2475344" y="745093"/>
            <a:ext cx="9014691" cy="1477328"/>
          </a:xfrm>
          <a:prstGeom prst="rect">
            <a:avLst/>
          </a:prstGeom>
          <a:noFill/>
        </p:spPr>
        <p:txBody>
          <a:bodyPr wrap="square" rtlCol="0">
            <a:spAutoFit/>
          </a:bodyPr>
          <a:lstStyle/>
          <a:p>
            <a:r>
              <a:rPr lang="en-US" dirty="0"/>
              <a:t>Cleaning the data is an essential step in the data analysis process, particularly for real estate pricing analysis. It involves preparing the dataset by addressing missing values, removing duplicate entries, and fixing any anomalies or inconsistencies. This ensures that the data is accurate and reliable for further analysis.</a:t>
            </a:r>
            <a:endParaRPr lang="en-IN" dirty="0"/>
          </a:p>
        </p:txBody>
      </p:sp>
      <p:sp>
        <p:nvSpPr>
          <p:cNvPr id="4" name="TextBox 3"/>
          <p:cNvSpPr txBox="1"/>
          <p:nvPr/>
        </p:nvSpPr>
        <p:spPr>
          <a:xfrm>
            <a:off x="1911927" y="2222421"/>
            <a:ext cx="4341091" cy="369332"/>
          </a:xfrm>
          <a:prstGeom prst="rect">
            <a:avLst/>
          </a:prstGeom>
          <a:noFill/>
        </p:spPr>
        <p:txBody>
          <a:bodyPr wrap="square" rtlCol="0">
            <a:spAutoFit/>
          </a:bodyPr>
          <a:lstStyle/>
          <a:p>
            <a:r>
              <a:rPr lang="en-IN" dirty="0" smtClean="0">
                <a:latin typeface="Arial Black" panose="020B0A04020102020204" pitchFamily="34" charset="0"/>
              </a:rPr>
              <a:t>(</a:t>
            </a:r>
            <a:r>
              <a:rPr lang="en-IN" dirty="0">
                <a:latin typeface="Arial Black" panose="020B0A04020102020204" pitchFamily="34" charset="0"/>
              </a:rPr>
              <a:t>a</a:t>
            </a:r>
            <a:r>
              <a:rPr lang="en-IN" dirty="0" smtClean="0">
                <a:latin typeface="Arial Black" panose="020B0A04020102020204" pitchFamily="34" charset="0"/>
              </a:rPr>
              <a:t>). </a:t>
            </a:r>
            <a:r>
              <a:rPr lang="en-IN" b="1" dirty="0">
                <a:latin typeface="Arial Black" panose="020B0A04020102020204" pitchFamily="34" charset="0"/>
              </a:rPr>
              <a:t>Handling Missing Values</a:t>
            </a:r>
            <a:r>
              <a:rPr lang="en-IN" dirty="0">
                <a:latin typeface="Arial Black" panose="020B0A04020102020204" pitchFamily="34" charset="0"/>
              </a:rPr>
              <a:t>: </a:t>
            </a:r>
          </a:p>
        </p:txBody>
      </p:sp>
      <p:sp>
        <p:nvSpPr>
          <p:cNvPr id="6" name="TextBox 5"/>
          <p:cNvSpPr txBox="1"/>
          <p:nvPr/>
        </p:nvSpPr>
        <p:spPr>
          <a:xfrm flipH="1">
            <a:off x="2475344" y="2642270"/>
            <a:ext cx="8811491" cy="2031325"/>
          </a:xfrm>
          <a:prstGeom prst="rect">
            <a:avLst/>
          </a:prstGeom>
          <a:noFill/>
        </p:spPr>
        <p:txBody>
          <a:bodyPr wrap="square" rtlCol="0">
            <a:spAutoFit/>
          </a:bodyPr>
          <a:lstStyle/>
          <a:p>
            <a:r>
              <a:rPr lang="en-US" dirty="0"/>
              <a:t>Missing values can occur due to various reasons such as data entry errors or incomplete records. To handle missing values, you can</a:t>
            </a:r>
            <a:r>
              <a:rPr lang="en-US" dirty="0" smtClean="0"/>
              <a:t>:</a:t>
            </a:r>
          </a:p>
          <a:p>
            <a:pPr marL="285750" indent="-285750">
              <a:buFont typeface="Arial" panose="020B0604020202020204" pitchFamily="34" charset="0"/>
              <a:buChar char="•"/>
            </a:pPr>
            <a:r>
              <a:rPr lang="en-US" dirty="0" smtClean="0"/>
              <a:t>Use </a:t>
            </a:r>
            <a:r>
              <a:rPr lang="en-US" dirty="0" err="1" smtClean="0"/>
              <a:t>isnull</a:t>
            </a:r>
            <a:r>
              <a:rPr lang="en-US" dirty="0" smtClean="0"/>
              <a:t>()  </a:t>
            </a:r>
            <a:r>
              <a:rPr lang="en-US" dirty="0"/>
              <a:t>method to identify missing values in the dataset</a:t>
            </a:r>
            <a:r>
              <a:rPr lang="en-US" dirty="0" smtClean="0"/>
              <a:t>.</a:t>
            </a:r>
          </a:p>
          <a:p>
            <a:pPr marL="285750" indent="-285750">
              <a:buFont typeface="Arial" panose="020B0604020202020204" pitchFamily="34" charset="0"/>
              <a:buChar char="•"/>
            </a:pPr>
            <a:r>
              <a:rPr lang="en-US" dirty="0"/>
              <a:t>Use </a:t>
            </a:r>
            <a:r>
              <a:rPr lang="en-US" dirty="0" err="1" smtClean="0"/>
              <a:t>fillna</a:t>
            </a:r>
            <a:r>
              <a:rPr lang="en-US" dirty="0" smtClean="0"/>
              <a:t>() </a:t>
            </a:r>
            <a:r>
              <a:rPr lang="en-US" dirty="0"/>
              <a:t>method to replace missing values with appropriate values, such as the mean, median, or mode of the column</a:t>
            </a:r>
            <a:r>
              <a:rPr lang="en-US" dirty="0" smtClean="0"/>
              <a:t>.</a:t>
            </a:r>
          </a:p>
          <a:p>
            <a:pPr marL="285750" indent="-285750">
              <a:buFont typeface="Arial" panose="020B0604020202020204" pitchFamily="34" charset="0"/>
              <a:buChar char="•"/>
            </a:pPr>
            <a:r>
              <a:rPr lang="en-US" dirty="0"/>
              <a:t>Alternatively, you can use the </a:t>
            </a:r>
            <a:r>
              <a:rPr lang="en-US" dirty="0" err="1" smtClean="0"/>
              <a:t>dropna</a:t>
            </a:r>
            <a:r>
              <a:rPr lang="en-US" dirty="0" smtClean="0"/>
              <a:t>() </a:t>
            </a:r>
            <a:r>
              <a:rPr lang="en-US" dirty="0"/>
              <a:t>method to remove rows with missing values if they are not critical for your analysis.</a:t>
            </a:r>
            <a:endParaRPr lang="en-IN" dirty="0"/>
          </a:p>
        </p:txBody>
      </p:sp>
      <p:pic>
        <p:nvPicPr>
          <p:cNvPr id="7" name="Picture 6"/>
          <p:cNvPicPr>
            <a:picLocks noChangeAspect="1"/>
          </p:cNvPicPr>
          <p:nvPr/>
        </p:nvPicPr>
        <p:blipFill>
          <a:blip r:embed="rId2"/>
          <a:stretch>
            <a:fillRect/>
          </a:stretch>
        </p:blipFill>
        <p:spPr>
          <a:xfrm>
            <a:off x="2475344" y="4825016"/>
            <a:ext cx="8477686" cy="1905098"/>
          </a:xfrm>
          <a:prstGeom prst="rect">
            <a:avLst/>
          </a:prstGeom>
        </p:spPr>
      </p:pic>
    </p:spTree>
    <p:extLst>
      <p:ext uri="{BB962C8B-B14F-4D97-AF65-F5344CB8AC3E}">
        <p14:creationId xmlns:p14="http://schemas.microsoft.com/office/powerpoint/2010/main" val="1667797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4982" y="794328"/>
            <a:ext cx="3953163" cy="400110"/>
          </a:xfrm>
          <a:prstGeom prst="rect">
            <a:avLst/>
          </a:prstGeom>
          <a:noFill/>
        </p:spPr>
        <p:txBody>
          <a:bodyPr wrap="square" rtlCol="0">
            <a:spAutoFit/>
          </a:bodyPr>
          <a:lstStyle/>
          <a:p>
            <a:r>
              <a:rPr lang="en-IN" sz="2000" dirty="0" smtClean="0">
                <a:latin typeface="Arial Black" panose="020B0A04020102020204" pitchFamily="34" charset="0"/>
              </a:rPr>
              <a:t>(b). </a:t>
            </a:r>
            <a:r>
              <a:rPr lang="en-IN" sz="2000" b="1" dirty="0">
                <a:latin typeface="Arial Black" panose="020B0A04020102020204" pitchFamily="34" charset="0"/>
              </a:rPr>
              <a:t>Removing Duplicates</a:t>
            </a:r>
            <a:r>
              <a:rPr lang="en-IN" sz="2000" dirty="0">
                <a:latin typeface="Arial Black" panose="020B0A04020102020204" pitchFamily="34" charset="0"/>
              </a:rPr>
              <a:t>:</a:t>
            </a:r>
            <a:r>
              <a:rPr lang="en-IN" sz="2000" dirty="0" smtClean="0">
                <a:latin typeface="Arial Black" panose="020B0A04020102020204" pitchFamily="34" charset="0"/>
              </a:rPr>
              <a:t> </a:t>
            </a:r>
            <a:endParaRPr lang="en-IN" sz="2000" dirty="0">
              <a:latin typeface="Arial Black" panose="020B0A04020102020204" pitchFamily="34" charset="0"/>
            </a:endParaRPr>
          </a:p>
        </p:txBody>
      </p:sp>
      <p:sp>
        <p:nvSpPr>
          <p:cNvPr id="3" name="TextBox 2"/>
          <p:cNvSpPr txBox="1"/>
          <p:nvPr/>
        </p:nvSpPr>
        <p:spPr>
          <a:xfrm>
            <a:off x="2586182" y="1394691"/>
            <a:ext cx="9199418" cy="2031325"/>
          </a:xfrm>
          <a:prstGeom prst="rect">
            <a:avLst/>
          </a:prstGeom>
          <a:noFill/>
        </p:spPr>
        <p:txBody>
          <a:bodyPr wrap="square" rtlCol="0">
            <a:spAutoFit/>
          </a:bodyPr>
          <a:lstStyle/>
          <a:p>
            <a:r>
              <a:rPr lang="en-US" dirty="0"/>
              <a:t>Duplicate entries can skew the analysis results. To remove duplicates, you can</a:t>
            </a:r>
            <a:r>
              <a:rPr lang="en-US" dirty="0" smtClean="0"/>
              <a:t>:</a:t>
            </a:r>
          </a:p>
          <a:p>
            <a:endParaRPr lang="en-US" dirty="0" smtClean="0"/>
          </a:p>
          <a:p>
            <a:pPr marL="285750" indent="-285750">
              <a:buFont typeface="Arial" panose="020B0604020202020204" pitchFamily="34" charset="0"/>
              <a:buChar char="•"/>
            </a:pPr>
            <a:r>
              <a:rPr lang="en-IN" dirty="0" smtClean="0"/>
              <a:t>Use the duplicated() </a:t>
            </a:r>
            <a:r>
              <a:rPr lang="en-US" dirty="0"/>
              <a:t>method to identify duplicate rows in the dataset</a:t>
            </a:r>
            <a:r>
              <a:rPr lang="en-US" dirty="0" smtClean="0"/>
              <a:t>.</a:t>
            </a:r>
          </a:p>
          <a:p>
            <a:pPr marL="285750" indent="-285750">
              <a:buFont typeface="Arial" panose="020B0604020202020204" pitchFamily="34" charset="0"/>
              <a:buChar char="•"/>
            </a:pPr>
            <a:r>
              <a:rPr lang="en-IN" dirty="0"/>
              <a:t>Use </a:t>
            </a:r>
            <a:r>
              <a:rPr lang="en-IN" dirty="0" smtClean="0"/>
              <a:t>the </a:t>
            </a:r>
            <a:r>
              <a:rPr lang="en-IN" dirty="0" err="1" smtClean="0"/>
              <a:t>drop_duplicated</a:t>
            </a:r>
            <a:r>
              <a:rPr lang="en-IN" dirty="0"/>
              <a:t>()</a:t>
            </a:r>
            <a:r>
              <a:rPr lang="en-IN" dirty="0" smtClean="0"/>
              <a:t> </a:t>
            </a:r>
            <a:r>
              <a:rPr lang="en-US" dirty="0"/>
              <a:t>method to remove duplicate rows and keep only unique entries.</a:t>
            </a:r>
            <a:endParaRPr lang="en-US" dirty="0" smtClean="0"/>
          </a:p>
          <a:p>
            <a:endParaRPr lang="en-US" dirty="0" smtClean="0"/>
          </a:p>
          <a:p>
            <a:endParaRPr lang="en-IN" dirty="0"/>
          </a:p>
        </p:txBody>
      </p:sp>
      <p:pic>
        <p:nvPicPr>
          <p:cNvPr id="7" name="Picture 6"/>
          <p:cNvPicPr>
            <a:picLocks noChangeAspect="1"/>
          </p:cNvPicPr>
          <p:nvPr/>
        </p:nvPicPr>
        <p:blipFill>
          <a:blip r:embed="rId2"/>
          <a:stretch>
            <a:fillRect/>
          </a:stretch>
        </p:blipFill>
        <p:spPr>
          <a:xfrm>
            <a:off x="2586182" y="2743675"/>
            <a:ext cx="8762003" cy="1759040"/>
          </a:xfrm>
          <a:prstGeom prst="rect">
            <a:avLst/>
          </a:prstGeom>
        </p:spPr>
      </p:pic>
      <p:sp>
        <p:nvSpPr>
          <p:cNvPr id="8" name="TextBox 7"/>
          <p:cNvSpPr txBox="1"/>
          <p:nvPr/>
        </p:nvSpPr>
        <p:spPr>
          <a:xfrm>
            <a:off x="1874982" y="4590334"/>
            <a:ext cx="4427621" cy="369332"/>
          </a:xfrm>
          <a:prstGeom prst="rect">
            <a:avLst/>
          </a:prstGeom>
          <a:noFill/>
        </p:spPr>
        <p:txBody>
          <a:bodyPr wrap="square" rtlCol="0">
            <a:spAutoFit/>
          </a:bodyPr>
          <a:lstStyle/>
          <a:p>
            <a:r>
              <a:rPr lang="en-IN" dirty="0" smtClean="0">
                <a:latin typeface="Arial Black" panose="020B0A04020102020204" pitchFamily="34" charset="0"/>
              </a:rPr>
              <a:t>(c). </a:t>
            </a:r>
            <a:r>
              <a:rPr lang="en-IN" b="1" dirty="0">
                <a:latin typeface="Arial Black" panose="020B0A04020102020204" pitchFamily="34" charset="0"/>
              </a:rPr>
              <a:t>one hot encoding</a:t>
            </a:r>
            <a:r>
              <a:rPr lang="en-IN" dirty="0" smtClean="0">
                <a:latin typeface="Arial Black" panose="020B0A04020102020204" pitchFamily="34" charset="0"/>
              </a:rPr>
              <a:t>: </a:t>
            </a:r>
            <a:endParaRPr lang="en-IN" dirty="0">
              <a:latin typeface="Arial Black" panose="020B0A04020102020204" pitchFamily="34" charset="0"/>
            </a:endParaRPr>
          </a:p>
        </p:txBody>
      </p:sp>
      <p:pic>
        <p:nvPicPr>
          <p:cNvPr id="9" name="Picture 8"/>
          <p:cNvPicPr>
            <a:picLocks noChangeAspect="1"/>
          </p:cNvPicPr>
          <p:nvPr/>
        </p:nvPicPr>
        <p:blipFill>
          <a:blip r:embed="rId3"/>
          <a:stretch>
            <a:fillRect/>
          </a:stretch>
        </p:blipFill>
        <p:spPr>
          <a:xfrm>
            <a:off x="1908719" y="4900567"/>
            <a:ext cx="9074616" cy="1968601"/>
          </a:xfrm>
          <a:prstGeom prst="rect">
            <a:avLst/>
          </a:prstGeom>
        </p:spPr>
      </p:pic>
    </p:spTree>
    <p:extLst>
      <p:ext uri="{BB962C8B-B14F-4D97-AF65-F5344CB8AC3E}">
        <p14:creationId xmlns:p14="http://schemas.microsoft.com/office/powerpoint/2010/main" val="4007235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19174" y="387792"/>
            <a:ext cx="4533499" cy="369332"/>
          </a:xfrm>
          <a:prstGeom prst="rect">
            <a:avLst/>
          </a:prstGeom>
          <a:noFill/>
        </p:spPr>
        <p:txBody>
          <a:bodyPr wrap="square" rtlCol="0">
            <a:spAutoFit/>
          </a:bodyPr>
          <a:lstStyle/>
          <a:p>
            <a:r>
              <a:rPr lang="en-US" b="1" dirty="0" smtClean="0"/>
              <a:t>(iii). </a:t>
            </a:r>
            <a:r>
              <a:rPr lang="en-IN" b="1" dirty="0"/>
              <a:t>Exploratory Data Analysis (EDA):</a:t>
            </a:r>
          </a:p>
        </p:txBody>
      </p:sp>
      <p:sp>
        <p:nvSpPr>
          <p:cNvPr id="3" name="TextBox 2"/>
          <p:cNvSpPr txBox="1"/>
          <p:nvPr/>
        </p:nvSpPr>
        <p:spPr>
          <a:xfrm>
            <a:off x="2252311" y="860220"/>
            <a:ext cx="9192126" cy="646331"/>
          </a:xfrm>
          <a:prstGeom prst="rect">
            <a:avLst/>
          </a:prstGeom>
          <a:noFill/>
        </p:spPr>
        <p:txBody>
          <a:bodyPr wrap="square" rtlCol="0">
            <a:spAutoFit/>
          </a:bodyPr>
          <a:lstStyle/>
          <a:p>
            <a:r>
              <a:rPr lang="en-US" dirty="0"/>
              <a:t>Here’s a step-by-step guide on performing Exploratory Data Analysis (EDA) to identify important features that influence property prices:</a:t>
            </a:r>
            <a:endParaRPr lang="en-IN" dirty="0"/>
          </a:p>
        </p:txBody>
      </p:sp>
      <p:sp>
        <p:nvSpPr>
          <p:cNvPr id="4" name="TextBox 3"/>
          <p:cNvSpPr txBox="1"/>
          <p:nvPr/>
        </p:nvSpPr>
        <p:spPr>
          <a:xfrm>
            <a:off x="1819174" y="1514066"/>
            <a:ext cx="5303520" cy="646331"/>
          </a:xfrm>
          <a:prstGeom prst="rect">
            <a:avLst/>
          </a:prstGeom>
          <a:noFill/>
        </p:spPr>
        <p:txBody>
          <a:bodyPr wrap="square" rtlCol="0">
            <a:spAutoFit/>
          </a:bodyPr>
          <a:lstStyle/>
          <a:p>
            <a:r>
              <a:rPr lang="en-US" b="1" dirty="0" smtClean="0"/>
              <a:t>(a). </a:t>
            </a:r>
            <a:r>
              <a:rPr lang="en-IN" b="1" dirty="0"/>
              <a:t>Compute the correlation matrix</a:t>
            </a:r>
          </a:p>
          <a:p>
            <a:endParaRPr lang="en-IN" dirty="0"/>
          </a:p>
        </p:txBody>
      </p:sp>
      <p:pic>
        <p:nvPicPr>
          <p:cNvPr id="5" name="Picture 4"/>
          <p:cNvPicPr>
            <a:picLocks noChangeAspect="1"/>
          </p:cNvPicPr>
          <p:nvPr/>
        </p:nvPicPr>
        <p:blipFill>
          <a:blip r:embed="rId2"/>
          <a:stretch>
            <a:fillRect/>
          </a:stretch>
        </p:blipFill>
        <p:spPr>
          <a:xfrm>
            <a:off x="2424848" y="3460575"/>
            <a:ext cx="8439584" cy="339742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4848" y="2167912"/>
            <a:ext cx="8439584" cy="1143160"/>
          </a:xfrm>
          <a:prstGeom prst="rect">
            <a:avLst/>
          </a:prstGeom>
        </p:spPr>
      </p:pic>
    </p:spTree>
    <p:extLst>
      <p:ext uri="{BB962C8B-B14F-4D97-AF65-F5344CB8AC3E}">
        <p14:creationId xmlns:p14="http://schemas.microsoft.com/office/powerpoint/2010/main" val="33758918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693</TotalTime>
  <Words>1388</Words>
  <Application>Microsoft Office PowerPoint</Application>
  <PresentationFormat>Widescreen</PresentationFormat>
  <Paragraphs>107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Algerian</vt:lpstr>
      <vt:lpstr>Arial</vt:lpstr>
      <vt:lpstr>Arial Black</vt:lpstr>
      <vt:lpstr>Century Gothic</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50</cp:revision>
  <dcterms:created xsi:type="dcterms:W3CDTF">2024-02-14T06:38:32Z</dcterms:created>
  <dcterms:modified xsi:type="dcterms:W3CDTF">2024-05-29T13:26:35Z</dcterms:modified>
</cp:coreProperties>
</file>