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310" r:id="rId7"/>
    <p:sldId id="263" r:id="rId8"/>
    <p:sldId id="264" r:id="rId9"/>
    <p:sldId id="265" r:id="rId10"/>
    <p:sldId id="298" r:id="rId11"/>
    <p:sldId id="299" r:id="rId12"/>
    <p:sldId id="300" r:id="rId13"/>
    <p:sldId id="302" r:id="rId14"/>
    <p:sldId id="301" r:id="rId15"/>
    <p:sldId id="303" r:id="rId16"/>
    <p:sldId id="304" r:id="rId17"/>
    <p:sldId id="305" r:id="rId18"/>
    <p:sldId id="306" r:id="rId19"/>
    <p:sldId id="307" r:id="rId20"/>
    <p:sldId id="308" r:id="rId21"/>
    <p:sldId id="309" r:id="rId22"/>
    <p:sldId id="311" r:id="rId23"/>
    <p:sldId id="312" r:id="rId24"/>
    <p:sldId id="313" r:id="rId25"/>
    <p:sldId id="314" r:id="rId26"/>
    <p:sldId id="315" r:id="rId27"/>
    <p:sldId id="316" r:id="rId28"/>
    <p:sldId id="317" r:id="rId29"/>
    <p:sldId id="318" r:id="rId30"/>
    <p:sldId id="319" r:id="rId31"/>
    <p:sldId id="295" r:id="rId32"/>
    <p:sldId id="296" r:id="rId33"/>
    <p:sldId id="320" r:id="rId34"/>
    <p:sldId id="297" r:id="rId35"/>
    <p:sldId id="32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473" y="609600"/>
            <a:ext cx="4581236" cy="400110"/>
          </a:xfrm>
          <a:prstGeom prst="rect">
            <a:avLst/>
          </a:prstGeom>
          <a:noFill/>
        </p:spPr>
        <p:txBody>
          <a:bodyPr wrap="square" rtlCol="0">
            <a:spAutoFit/>
          </a:bodyPr>
          <a:lstStyle/>
          <a:p>
            <a:r>
              <a:rPr lang="en-US" sz="2000" dirty="0">
                <a:latin typeface="Algerian" panose="04020705040A02060702" pitchFamily="82" charset="0"/>
              </a:rPr>
              <a:t>Welcome</a:t>
            </a:r>
            <a:endParaRPr lang="en-IN" sz="2000" dirty="0">
              <a:latin typeface="Algerian" panose="04020705040A02060702" pitchFamily="82" charset="0"/>
            </a:endParaRPr>
          </a:p>
        </p:txBody>
      </p:sp>
      <p:sp>
        <p:nvSpPr>
          <p:cNvPr id="3" name="TextBox 2"/>
          <p:cNvSpPr txBox="1"/>
          <p:nvPr/>
        </p:nvSpPr>
        <p:spPr>
          <a:xfrm>
            <a:off x="3491345" y="1293091"/>
            <a:ext cx="3325091" cy="400110"/>
          </a:xfrm>
          <a:prstGeom prst="rect">
            <a:avLst/>
          </a:prstGeom>
          <a:noFill/>
        </p:spPr>
        <p:txBody>
          <a:bodyPr wrap="square" rtlCol="0">
            <a:spAutoFit/>
          </a:bodyPr>
          <a:lstStyle/>
          <a:p>
            <a:r>
              <a:rPr lang="en-US" sz="2000" dirty="0">
                <a:latin typeface="Algerian" panose="04020705040A02060702" pitchFamily="82" charset="0"/>
              </a:rPr>
              <a:t>To</a:t>
            </a:r>
            <a:endParaRPr lang="en-IN" sz="2000" dirty="0">
              <a:latin typeface="Algerian" panose="04020705040A02060702" pitchFamily="82" charset="0"/>
            </a:endParaRPr>
          </a:p>
        </p:txBody>
      </p:sp>
      <p:sp>
        <p:nvSpPr>
          <p:cNvPr id="4" name="TextBox 3"/>
          <p:cNvSpPr txBox="1"/>
          <p:nvPr/>
        </p:nvSpPr>
        <p:spPr>
          <a:xfrm>
            <a:off x="4267200" y="1967345"/>
            <a:ext cx="3676073" cy="400110"/>
          </a:xfrm>
          <a:prstGeom prst="rect">
            <a:avLst/>
          </a:prstGeom>
          <a:noFill/>
        </p:spPr>
        <p:txBody>
          <a:bodyPr wrap="square" rtlCol="0">
            <a:spAutoFit/>
          </a:bodyPr>
          <a:lstStyle/>
          <a:p>
            <a:r>
              <a:rPr lang="en-US" sz="2000" dirty="0">
                <a:latin typeface="Algerian" panose="04020705040A02060702" pitchFamily="82" charset="0"/>
              </a:rPr>
              <a:t>Project - 2</a:t>
            </a:r>
            <a:endParaRPr lang="en-IN" sz="2000" dirty="0">
              <a:latin typeface="Algerian" panose="04020705040A02060702" pitchFamily="82" charset="0"/>
            </a:endParaRPr>
          </a:p>
        </p:txBody>
      </p:sp>
      <p:sp>
        <p:nvSpPr>
          <p:cNvPr id="5" name="TextBox 4"/>
          <p:cNvSpPr txBox="1"/>
          <p:nvPr/>
        </p:nvSpPr>
        <p:spPr>
          <a:xfrm>
            <a:off x="5514109" y="2650836"/>
            <a:ext cx="4257964" cy="1015663"/>
          </a:xfrm>
          <a:prstGeom prst="rect">
            <a:avLst/>
          </a:prstGeom>
          <a:noFill/>
        </p:spPr>
        <p:txBody>
          <a:bodyPr wrap="square" rtlCol="0">
            <a:spAutoFit/>
          </a:bodyPr>
          <a:lstStyle/>
          <a:p>
            <a:r>
              <a:rPr lang="en-US" sz="2000" dirty="0">
                <a:latin typeface="Algerian" panose="04020705040A02060702" pitchFamily="82" charset="0"/>
              </a:rPr>
              <a:t>Capstone- Project</a:t>
            </a:r>
          </a:p>
          <a:p>
            <a:r>
              <a:rPr lang="en-US" sz="2000" dirty="0">
                <a:latin typeface="Algerian" panose="04020705040A02060702" pitchFamily="82" charset="0"/>
              </a:rPr>
              <a:t>Amazon brand products within the e-commerce domain</a:t>
            </a:r>
            <a:endParaRPr lang="en-IN" sz="2000" dirty="0">
              <a:latin typeface="Algerian" panose="04020705040A02060702" pitchFamily="82" charset="0"/>
            </a:endParaRPr>
          </a:p>
        </p:txBody>
      </p:sp>
      <p:sp>
        <p:nvSpPr>
          <p:cNvPr id="7" name="TextBox 6"/>
          <p:cNvSpPr txBox="1"/>
          <p:nvPr/>
        </p:nvSpPr>
        <p:spPr>
          <a:xfrm>
            <a:off x="6206836" y="3990109"/>
            <a:ext cx="3713019" cy="400110"/>
          </a:xfrm>
          <a:prstGeom prst="rect">
            <a:avLst/>
          </a:prstGeom>
          <a:noFill/>
        </p:spPr>
        <p:txBody>
          <a:bodyPr wrap="square" rtlCol="0">
            <a:spAutoFit/>
          </a:bodyPr>
          <a:lstStyle/>
          <a:p>
            <a:r>
              <a:rPr lang="en-US" sz="2000" dirty="0">
                <a:latin typeface="Algerian" panose="04020705040A02060702" pitchFamily="82" charset="0"/>
              </a:rPr>
              <a:t>Name – </a:t>
            </a:r>
            <a:r>
              <a:rPr lang="en-US" sz="2000" dirty="0" err="1">
                <a:latin typeface="Algerian" panose="04020705040A02060702" pitchFamily="82" charset="0"/>
              </a:rPr>
              <a:t>Mohd</a:t>
            </a:r>
            <a:r>
              <a:rPr lang="en-US" sz="2000" dirty="0">
                <a:latin typeface="Algerian" panose="04020705040A02060702" pitchFamily="82" charset="0"/>
              </a:rPr>
              <a:t> </a:t>
            </a:r>
            <a:r>
              <a:rPr lang="en-US" sz="2000" dirty="0" err="1">
                <a:latin typeface="Algerian" panose="04020705040A02060702" pitchFamily="82" charset="0"/>
              </a:rPr>
              <a:t>Jubair</a:t>
            </a:r>
            <a:r>
              <a:rPr lang="en-US" sz="2000" dirty="0">
                <a:latin typeface="Algerian" panose="04020705040A02060702" pitchFamily="82" charset="0"/>
              </a:rPr>
              <a:t> Khan</a:t>
            </a:r>
            <a:endParaRPr lang="en-IN" sz="2000" dirty="0">
              <a:latin typeface="Algerian" panose="04020705040A02060702" pitchFamily="82" charset="0"/>
            </a:endParaRPr>
          </a:p>
        </p:txBody>
      </p:sp>
      <p:sp>
        <p:nvSpPr>
          <p:cNvPr id="8" name="TextBox 7"/>
          <p:cNvSpPr txBox="1"/>
          <p:nvPr/>
        </p:nvSpPr>
        <p:spPr>
          <a:xfrm>
            <a:off x="7379855" y="4793673"/>
            <a:ext cx="2974109" cy="400110"/>
          </a:xfrm>
          <a:prstGeom prst="rect">
            <a:avLst/>
          </a:prstGeom>
          <a:noFill/>
        </p:spPr>
        <p:txBody>
          <a:bodyPr wrap="square" rtlCol="0">
            <a:spAutoFit/>
          </a:bodyPr>
          <a:lstStyle/>
          <a:p>
            <a:r>
              <a:rPr lang="en-US" sz="2000" dirty="0">
                <a:latin typeface="Algerian" panose="04020705040A02060702" pitchFamily="82" charset="0"/>
              </a:rPr>
              <a:t>Date – 15 – 12 - 2024</a:t>
            </a:r>
            <a:endParaRPr lang="en-IN" sz="2000" dirty="0">
              <a:latin typeface="Algerian" panose="04020705040A02060702" pitchFamily="82" charset="0"/>
            </a:endParaRPr>
          </a:p>
        </p:txBody>
      </p:sp>
    </p:spTree>
    <p:extLst>
      <p:ext uri="{BB962C8B-B14F-4D97-AF65-F5344CB8AC3E}">
        <p14:creationId xmlns:p14="http://schemas.microsoft.com/office/powerpoint/2010/main" val="237966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B10AA1-6F59-42B4-9491-43392D8FC6A2}"/>
              </a:ext>
            </a:extLst>
          </p:cNvPr>
          <p:cNvSpPr txBox="1"/>
          <p:nvPr/>
        </p:nvSpPr>
        <p:spPr>
          <a:xfrm>
            <a:off x="1852612" y="323850"/>
            <a:ext cx="8486775" cy="369332"/>
          </a:xfrm>
          <a:prstGeom prst="rect">
            <a:avLst/>
          </a:prstGeom>
          <a:noFill/>
        </p:spPr>
        <p:txBody>
          <a:bodyPr wrap="square" rtlCol="0">
            <a:spAutoFit/>
          </a:bodyPr>
          <a:lstStyle/>
          <a:p>
            <a:r>
              <a:rPr lang="en-US" b="1" dirty="0"/>
              <a:t>* Identified class imbalance issues and trends in the data.</a:t>
            </a:r>
          </a:p>
        </p:txBody>
      </p:sp>
      <p:pic>
        <p:nvPicPr>
          <p:cNvPr id="8" name="Picture 7">
            <a:extLst>
              <a:ext uri="{FF2B5EF4-FFF2-40B4-BE49-F238E27FC236}">
                <a16:creationId xmlns:a16="http://schemas.microsoft.com/office/drawing/2014/main" id="{5BE38F6D-194E-442B-BF5E-1381D5BBF096}"/>
              </a:ext>
            </a:extLst>
          </p:cNvPr>
          <p:cNvPicPr>
            <a:picLocks noChangeAspect="1"/>
          </p:cNvPicPr>
          <p:nvPr/>
        </p:nvPicPr>
        <p:blipFill>
          <a:blip r:embed="rId2"/>
          <a:stretch>
            <a:fillRect/>
          </a:stretch>
        </p:blipFill>
        <p:spPr>
          <a:xfrm>
            <a:off x="1654005" y="693182"/>
            <a:ext cx="8766345" cy="2240518"/>
          </a:xfrm>
          <a:prstGeom prst="rect">
            <a:avLst/>
          </a:prstGeom>
        </p:spPr>
      </p:pic>
      <p:pic>
        <p:nvPicPr>
          <p:cNvPr id="9" name="Picture 8">
            <a:extLst>
              <a:ext uri="{FF2B5EF4-FFF2-40B4-BE49-F238E27FC236}">
                <a16:creationId xmlns:a16="http://schemas.microsoft.com/office/drawing/2014/main" id="{8106D93E-F5A1-4B7C-828F-143F86C28109}"/>
              </a:ext>
            </a:extLst>
          </p:cNvPr>
          <p:cNvPicPr>
            <a:picLocks noChangeAspect="1"/>
          </p:cNvPicPr>
          <p:nvPr/>
        </p:nvPicPr>
        <p:blipFill>
          <a:blip r:embed="rId3"/>
          <a:stretch>
            <a:fillRect/>
          </a:stretch>
        </p:blipFill>
        <p:spPr>
          <a:xfrm>
            <a:off x="1654005" y="2971059"/>
            <a:ext cx="8766345" cy="3886941"/>
          </a:xfrm>
          <a:prstGeom prst="rect">
            <a:avLst/>
          </a:prstGeom>
        </p:spPr>
      </p:pic>
    </p:spTree>
    <p:extLst>
      <p:ext uri="{BB962C8B-B14F-4D97-AF65-F5344CB8AC3E}">
        <p14:creationId xmlns:p14="http://schemas.microsoft.com/office/powerpoint/2010/main" val="33758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7868E-C57C-44A8-874A-4185C2EED99D}"/>
              </a:ext>
            </a:extLst>
          </p:cNvPr>
          <p:cNvSpPr txBox="1"/>
          <p:nvPr/>
        </p:nvSpPr>
        <p:spPr>
          <a:xfrm>
            <a:off x="1866900" y="342900"/>
            <a:ext cx="8677275" cy="369332"/>
          </a:xfrm>
          <a:prstGeom prst="rect">
            <a:avLst/>
          </a:prstGeom>
          <a:noFill/>
        </p:spPr>
        <p:txBody>
          <a:bodyPr wrap="square" rtlCol="0">
            <a:spAutoFit/>
          </a:bodyPr>
          <a:lstStyle/>
          <a:p>
            <a:r>
              <a:rPr lang="en-US" b="1" dirty="0"/>
              <a:t>* Examined review patterns across product categories and brands.</a:t>
            </a:r>
          </a:p>
        </p:txBody>
      </p:sp>
      <p:pic>
        <p:nvPicPr>
          <p:cNvPr id="5" name="Picture 4">
            <a:extLst>
              <a:ext uri="{FF2B5EF4-FFF2-40B4-BE49-F238E27FC236}">
                <a16:creationId xmlns:a16="http://schemas.microsoft.com/office/drawing/2014/main" id="{01EB0A66-302C-4E87-AA35-B29E4488ECE6}"/>
              </a:ext>
            </a:extLst>
          </p:cNvPr>
          <p:cNvPicPr>
            <a:picLocks noChangeAspect="1"/>
          </p:cNvPicPr>
          <p:nvPr/>
        </p:nvPicPr>
        <p:blipFill>
          <a:blip r:embed="rId2"/>
          <a:stretch>
            <a:fillRect/>
          </a:stretch>
        </p:blipFill>
        <p:spPr>
          <a:xfrm>
            <a:off x="1866900" y="712232"/>
            <a:ext cx="8991600" cy="2278618"/>
          </a:xfrm>
          <a:prstGeom prst="rect">
            <a:avLst/>
          </a:prstGeom>
        </p:spPr>
      </p:pic>
      <p:pic>
        <p:nvPicPr>
          <p:cNvPr id="6" name="Picture 5">
            <a:extLst>
              <a:ext uri="{FF2B5EF4-FFF2-40B4-BE49-F238E27FC236}">
                <a16:creationId xmlns:a16="http://schemas.microsoft.com/office/drawing/2014/main" id="{8C58C9B0-E15F-49FD-8F3D-251E6706D736}"/>
              </a:ext>
            </a:extLst>
          </p:cNvPr>
          <p:cNvPicPr>
            <a:picLocks noChangeAspect="1"/>
          </p:cNvPicPr>
          <p:nvPr/>
        </p:nvPicPr>
        <p:blipFill>
          <a:blip r:embed="rId3"/>
          <a:stretch>
            <a:fillRect/>
          </a:stretch>
        </p:blipFill>
        <p:spPr>
          <a:xfrm>
            <a:off x="1866899" y="2990850"/>
            <a:ext cx="8991599" cy="3867150"/>
          </a:xfrm>
          <a:prstGeom prst="rect">
            <a:avLst/>
          </a:prstGeom>
        </p:spPr>
      </p:pic>
    </p:spTree>
    <p:extLst>
      <p:ext uri="{BB962C8B-B14F-4D97-AF65-F5344CB8AC3E}">
        <p14:creationId xmlns:p14="http://schemas.microsoft.com/office/powerpoint/2010/main" val="338742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7553" y="655922"/>
            <a:ext cx="8789971" cy="646331"/>
          </a:xfrm>
          <a:prstGeom prst="rect">
            <a:avLst/>
          </a:prstGeom>
          <a:noFill/>
        </p:spPr>
        <p:txBody>
          <a:bodyPr wrap="square" rtlCol="0">
            <a:spAutoFit/>
          </a:bodyPr>
          <a:lstStyle/>
          <a:p>
            <a:r>
              <a:rPr lang="en-US" b="1" dirty="0"/>
              <a:t>(iii). Class Imbalance Handling</a:t>
            </a:r>
            <a:r>
              <a:rPr lang="en-IN" b="1" dirty="0"/>
              <a:t>:</a:t>
            </a:r>
          </a:p>
          <a:p>
            <a:r>
              <a:rPr lang="en-IN" b="1" dirty="0"/>
              <a:t>* </a:t>
            </a:r>
            <a:r>
              <a:rPr lang="en-US" b="1" dirty="0"/>
              <a:t>Applied oversampling (e.g., SMOTE) and under-sampling techniques.</a:t>
            </a:r>
            <a:r>
              <a:rPr lang="en-IN" b="1" dirty="0"/>
              <a:t> </a:t>
            </a:r>
          </a:p>
        </p:txBody>
      </p:sp>
      <p:pic>
        <p:nvPicPr>
          <p:cNvPr id="6" name="Picture 5">
            <a:extLst>
              <a:ext uri="{FF2B5EF4-FFF2-40B4-BE49-F238E27FC236}">
                <a16:creationId xmlns:a16="http://schemas.microsoft.com/office/drawing/2014/main" id="{0DA8B62E-387B-4EA5-8084-698BEB7D52B7}"/>
              </a:ext>
            </a:extLst>
          </p:cNvPr>
          <p:cNvPicPr>
            <a:picLocks noChangeAspect="1"/>
          </p:cNvPicPr>
          <p:nvPr/>
        </p:nvPicPr>
        <p:blipFill>
          <a:blip r:embed="rId2"/>
          <a:stretch>
            <a:fillRect/>
          </a:stretch>
        </p:blipFill>
        <p:spPr>
          <a:xfrm>
            <a:off x="1981064" y="1358856"/>
            <a:ext cx="8496435" cy="2527344"/>
          </a:xfrm>
          <a:prstGeom prst="rect">
            <a:avLst/>
          </a:prstGeom>
        </p:spPr>
      </p:pic>
      <p:pic>
        <p:nvPicPr>
          <p:cNvPr id="7" name="Picture 6">
            <a:extLst>
              <a:ext uri="{FF2B5EF4-FFF2-40B4-BE49-F238E27FC236}">
                <a16:creationId xmlns:a16="http://schemas.microsoft.com/office/drawing/2014/main" id="{07E309E2-DFDD-462D-8501-970C7A76FC49}"/>
              </a:ext>
            </a:extLst>
          </p:cNvPr>
          <p:cNvPicPr>
            <a:picLocks noChangeAspect="1"/>
          </p:cNvPicPr>
          <p:nvPr/>
        </p:nvPicPr>
        <p:blipFill>
          <a:blip r:embed="rId3"/>
          <a:stretch>
            <a:fillRect/>
          </a:stretch>
        </p:blipFill>
        <p:spPr>
          <a:xfrm>
            <a:off x="1981064" y="3905250"/>
            <a:ext cx="8496435" cy="2971800"/>
          </a:xfrm>
          <a:prstGeom prst="rect">
            <a:avLst/>
          </a:prstGeom>
        </p:spPr>
      </p:pic>
    </p:spTree>
    <p:extLst>
      <p:ext uri="{BB962C8B-B14F-4D97-AF65-F5344CB8AC3E}">
        <p14:creationId xmlns:p14="http://schemas.microsoft.com/office/powerpoint/2010/main" val="131242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D7E0C4-BD2E-421D-9D5E-E2849C7C42AB}"/>
              </a:ext>
            </a:extLst>
          </p:cNvPr>
          <p:cNvPicPr>
            <a:picLocks noChangeAspect="1"/>
          </p:cNvPicPr>
          <p:nvPr/>
        </p:nvPicPr>
        <p:blipFill>
          <a:blip r:embed="rId2"/>
          <a:stretch>
            <a:fillRect/>
          </a:stretch>
        </p:blipFill>
        <p:spPr>
          <a:xfrm>
            <a:off x="1625420" y="0"/>
            <a:ext cx="9347379" cy="4667490"/>
          </a:xfrm>
          <a:prstGeom prst="rect">
            <a:avLst/>
          </a:prstGeom>
        </p:spPr>
      </p:pic>
      <p:sp>
        <p:nvSpPr>
          <p:cNvPr id="7" name="TextBox 6">
            <a:extLst>
              <a:ext uri="{FF2B5EF4-FFF2-40B4-BE49-F238E27FC236}">
                <a16:creationId xmlns:a16="http://schemas.microsoft.com/office/drawing/2014/main" id="{E667E3E9-954D-4512-B663-0D0FCBEDC2B9}"/>
              </a:ext>
            </a:extLst>
          </p:cNvPr>
          <p:cNvSpPr txBox="1"/>
          <p:nvPr/>
        </p:nvSpPr>
        <p:spPr>
          <a:xfrm>
            <a:off x="1625420" y="4667490"/>
            <a:ext cx="9461680" cy="369332"/>
          </a:xfrm>
          <a:prstGeom prst="rect">
            <a:avLst/>
          </a:prstGeom>
          <a:noFill/>
        </p:spPr>
        <p:txBody>
          <a:bodyPr wrap="square" rtlCol="0">
            <a:spAutoFit/>
          </a:bodyPr>
          <a:lstStyle/>
          <a:p>
            <a:r>
              <a:rPr lang="en-US" b="1" dirty="0"/>
              <a:t>* Balanced the dataset to improve model performance for minority classes.</a:t>
            </a:r>
          </a:p>
        </p:txBody>
      </p:sp>
      <p:pic>
        <p:nvPicPr>
          <p:cNvPr id="8" name="Picture 7">
            <a:extLst>
              <a:ext uri="{FF2B5EF4-FFF2-40B4-BE49-F238E27FC236}">
                <a16:creationId xmlns:a16="http://schemas.microsoft.com/office/drawing/2014/main" id="{B3E9C46C-4C4F-4E1B-B1E5-FD90DF6610EB}"/>
              </a:ext>
            </a:extLst>
          </p:cNvPr>
          <p:cNvPicPr>
            <a:picLocks noChangeAspect="1"/>
          </p:cNvPicPr>
          <p:nvPr/>
        </p:nvPicPr>
        <p:blipFill>
          <a:blip r:embed="rId3"/>
          <a:stretch>
            <a:fillRect/>
          </a:stretch>
        </p:blipFill>
        <p:spPr>
          <a:xfrm>
            <a:off x="1625420" y="4949780"/>
            <a:ext cx="9347379" cy="1759040"/>
          </a:xfrm>
          <a:prstGeom prst="rect">
            <a:avLst/>
          </a:prstGeom>
        </p:spPr>
      </p:pic>
    </p:spTree>
    <p:extLst>
      <p:ext uri="{BB962C8B-B14F-4D97-AF65-F5344CB8AC3E}">
        <p14:creationId xmlns:p14="http://schemas.microsoft.com/office/powerpoint/2010/main" val="16896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3ABE5B-1359-43CB-9679-D8DC30B54498}"/>
              </a:ext>
            </a:extLst>
          </p:cNvPr>
          <p:cNvSpPr txBox="1"/>
          <p:nvPr/>
        </p:nvSpPr>
        <p:spPr>
          <a:xfrm>
            <a:off x="1676400" y="171450"/>
            <a:ext cx="8839200" cy="646331"/>
          </a:xfrm>
          <a:prstGeom prst="rect">
            <a:avLst/>
          </a:prstGeom>
          <a:noFill/>
        </p:spPr>
        <p:txBody>
          <a:bodyPr wrap="square" rtlCol="0">
            <a:spAutoFit/>
          </a:bodyPr>
          <a:lstStyle/>
          <a:p>
            <a:r>
              <a:rPr lang="en-US" b="1" dirty="0"/>
              <a:t>(iv). Feature Engineering:</a:t>
            </a:r>
          </a:p>
          <a:p>
            <a:r>
              <a:rPr lang="en-US" b="1" dirty="0"/>
              <a:t>* Transformed review text into numerical features using TF-IDF Vectorization.</a:t>
            </a:r>
          </a:p>
        </p:txBody>
      </p:sp>
      <p:pic>
        <p:nvPicPr>
          <p:cNvPr id="7" name="Picture 6">
            <a:extLst>
              <a:ext uri="{FF2B5EF4-FFF2-40B4-BE49-F238E27FC236}">
                <a16:creationId xmlns:a16="http://schemas.microsoft.com/office/drawing/2014/main" id="{4C4000C2-77D6-4C7F-BBF7-2AD15E059BAC}"/>
              </a:ext>
            </a:extLst>
          </p:cNvPr>
          <p:cNvPicPr>
            <a:picLocks noChangeAspect="1"/>
          </p:cNvPicPr>
          <p:nvPr/>
        </p:nvPicPr>
        <p:blipFill>
          <a:blip r:embed="rId2"/>
          <a:stretch>
            <a:fillRect/>
          </a:stretch>
        </p:blipFill>
        <p:spPr>
          <a:xfrm>
            <a:off x="1676400" y="798731"/>
            <a:ext cx="10515600" cy="3016405"/>
          </a:xfrm>
          <a:prstGeom prst="rect">
            <a:avLst/>
          </a:prstGeom>
        </p:spPr>
      </p:pic>
      <p:pic>
        <p:nvPicPr>
          <p:cNvPr id="8" name="Picture 7">
            <a:extLst>
              <a:ext uri="{FF2B5EF4-FFF2-40B4-BE49-F238E27FC236}">
                <a16:creationId xmlns:a16="http://schemas.microsoft.com/office/drawing/2014/main" id="{E53DBE70-C0EE-4FB7-8DC6-119F1B4028B3}"/>
              </a:ext>
            </a:extLst>
          </p:cNvPr>
          <p:cNvPicPr>
            <a:picLocks noChangeAspect="1"/>
          </p:cNvPicPr>
          <p:nvPr/>
        </p:nvPicPr>
        <p:blipFill>
          <a:blip r:embed="rId3"/>
          <a:stretch>
            <a:fillRect/>
          </a:stretch>
        </p:blipFill>
        <p:spPr>
          <a:xfrm>
            <a:off x="1676400" y="3834186"/>
            <a:ext cx="10503440" cy="3023814"/>
          </a:xfrm>
          <a:prstGeom prst="rect">
            <a:avLst/>
          </a:prstGeom>
        </p:spPr>
      </p:pic>
    </p:spTree>
    <p:extLst>
      <p:ext uri="{BB962C8B-B14F-4D97-AF65-F5344CB8AC3E}">
        <p14:creationId xmlns:p14="http://schemas.microsoft.com/office/powerpoint/2010/main" val="375988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D3E5E9-5948-4061-B768-8260D6239077}"/>
              </a:ext>
            </a:extLst>
          </p:cNvPr>
          <p:cNvSpPr txBox="1"/>
          <p:nvPr/>
        </p:nvSpPr>
        <p:spPr>
          <a:xfrm>
            <a:off x="1876425" y="523875"/>
            <a:ext cx="9401175" cy="646331"/>
          </a:xfrm>
          <a:prstGeom prst="rect">
            <a:avLst/>
          </a:prstGeom>
          <a:noFill/>
        </p:spPr>
        <p:txBody>
          <a:bodyPr wrap="square" rtlCol="0">
            <a:spAutoFit/>
          </a:bodyPr>
          <a:lstStyle/>
          <a:p>
            <a:r>
              <a:rPr lang="en-US" b="1" dirty="0"/>
              <a:t>(v). Model Implementation:</a:t>
            </a:r>
          </a:p>
          <a:p>
            <a:r>
              <a:rPr lang="en-US" b="1" dirty="0"/>
              <a:t>* Baseline Model</a:t>
            </a:r>
            <a:r>
              <a:rPr lang="en-US" dirty="0"/>
              <a:t>: Implemented Multinomial Naive Bayes as a starting classifier.</a:t>
            </a:r>
            <a:endParaRPr lang="en-US" b="1" dirty="0"/>
          </a:p>
        </p:txBody>
      </p:sp>
      <p:pic>
        <p:nvPicPr>
          <p:cNvPr id="7" name="Picture 6">
            <a:extLst>
              <a:ext uri="{FF2B5EF4-FFF2-40B4-BE49-F238E27FC236}">
                <a16:creationId xmlns:a16="http://schemas.microsoft.com/office/drawing/2014/main" id="{8C341AA0-B690-49E5-A191-9B6A048DDCEA}"/>
              </a:ext>
            </a:extLst>
          </p:cNvPr>
          <p:cNvPicPr>
            <a:picLocks noChangeAspect="1"/>
          </p:cNvPicPr>
          <p:nvPr/>
        </p:nvPicPr>
        <p:blipFill>
          <a:blip r:embed="rId2"/>
          <a:stretch>
            <a:fillRect/>
          </a:stretch>
        </p:blipFill>
        <p:spPr>
          <a:xfrm>
            <a:off x="196575" y="1257213"/>
            <a:ext cx="11700150" cy="5600787"/>
          </a:xfrm>
          <a:prstGeom prst="rect">
            <a:avLst/>
          </a:prstGeom>
        </p:spPr>
      </p:pic>
    </p:spTree>
    <p:extLst>
      <p:ext uri="{BB962C8B-B14F-4D97-AF65-F5344CB8AC3E}">
        <p14:creationId xmlns:p14="http://schemas.microsoft.com/office/powerpoint/2010/main" val="70952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17C5A1-E0CB-432F-8607-FD8D4742D6C4}"/>
              </a:ext>
            </a:extLst>
          </p:cNvPr>
          <p:cNvPicPr>
            <a:picLocks noChangeAspect="1"/>
          </p:cNvPicPr>
          <p:nvPr/>
        </p:nvPicPr>
        <p:blipFill>
          <a:blip r:embed="rId2"/>
          <a:stretch>
            <a:fillRect/>
          </a:stretch>
        </p:blipFill>
        <p:spPr>
          <a:xfrm>
            <a:off x="1625435" y="0"/>
            <a:ext cx="10195089" cy="4692891"/>
          </a:xfrm>
          <a:prstGeom prst="rect">
            <a:avLst/>
          </a:prstGeom>
        </p:spPr>
      </p:pic>
      <p:pic>
        <p:nvPicPr>
          <p:cNvPr id="8" name="Picture 7">
            <a:extLst>
              <a:ext uri="{FF2B5EF4-FFF2-40B4-BE49-F238E27FC236}">
                <a16:creationId xmlns:a16="http://schemas.microsoft.com/office/drawing/2014/main" id="{076B3D5A-FDA0-467E-A5D7-BE23EE494D30}"/>
              </a:ext>
            </a:extLst>
          </p:cNvPr>
          <p:cNvPicPr>
            <a:picLocks noChangeAspect="1"/>
          </p:cNvPicPr>
          <p:nvPr/>
        </p:nvPicPr>
        <p:blipFill>
          <a:blip r:embed="rId3"/>
          <a:stretch>
            <a:fillRect/>
          </a:stretch>
        </p:blipFill>
        <p:spPr>
          <a:xfrm>
            <a:off x="1625435" y="4692890"/>
            <a:ext cx="10195088" cy="2165109"/>
          </a:xfrm>
          <a:prstGeom prst="rect">
            <a:avLst/>
          </a:prstGeom>
        </p:spPr>
      </p:pic>
    </p:spTree>
    <p:extLst>
      <p:ext uri="{BB962C8B-B14F-4D97-AF65-F5344CB8AC3E}">
        <p14:creationId xmlns:p14="http://schemas.microsoft.com/office/powerpoint/2010/main" val="65902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C2697A-47C0-4D5D-8A96-7AA4A53B5054}"/>
              </a:ext>
            </a:extLst>
          </p:cNvPr>
          <p:cNvSpPr txBox="1"/>
          <p:nvPr/>
        </p:nvSpPr>
        <p:spPr>
          <a:xfrm>
            <a:off x="1733550" y="504825"/>
            <a:ext cx="8705850" cy="369332"/>
          </a:xfrm>
          <a:prstGeom prst="rect">
            <a:avLst/>
          </a:prstGeom>
          <a:noFill/>
        </p:spPr>
        <p:txBody>
          <a:bodyPr wrap="square" rtlCol="0">
            <a:spAutoFit/>
          </a:bodyPr>
          <a:lstStyle/>
          <a:p>
            <a:r>
              <a:rPr lang="en-US" b="1" dirty="0"/>
              <a:t>* Multi-class Support Vector Machines (SVM):</a:t>
            </a:r>
          </a:p>
        </p:txBody>
      </p:sp>
      <p:pic>
        <p:nvPicPr>
          <p:cNvPr id="7" name="Picture 6">
            <a:extLst>
              <a:ext uri="{FF2B5EF4-FFF2-40B4-BE49-F238E27FC236}">
                <a16:creationId xmlns:a16="http://schemas.microsoft.com/office/drawing/2014/main" id="{C2E35BD6-63F9-427E-A907-1C9988D238E0}"/>
              </a:ext>
            </a:extLst>
          </p:cNvPr>
          <p:cNvPicPr>
            <a:picLocks noChangeAspect="1"/>
          </p:cNvPicPr>
          <p:nvPr/>
        </p:nvPicPr>
        <p:blipFill>
          <a:blip r:embed="rId2"/>
          <a:stretch>
            <a:fillRect/>
          </a:stretch>
        </p:blipFill>
        <p:spPr>
          <a:xfrm>
            <a:off x="1825445" y="855107"/>
            <a:ext cx="9899829" cy="3143412"/>
          </a:xfrm>
          <a:prstGeom prst="rect">
            <a:avLst/>
          </a:prstGeom>
        </p:spPr>
      </p:pic>
      <p:pic>
        <p:nvPicPr>
          <p:cNvPr id="8" name="Picture 7">
            <a:extLst>
              <a:ext uri="{FF2B5EF4-FFF2-40B4-BE49-F238E27FC236}">
                <a16:creationId xmlns:a16="http://schemas.microsoft.com/office/drawing/2014/main" id="{80217F02-8766-45F6-A630-0FE7BDDF9E44}"/>
              </a:ext>
            </a:extLst>
          </p:cNvPr>
          <p:cNvPicPr>
            <a:picLocks noChangeAspect="1"/>
          </p:cNvPicPr>
          <p:nvPr/>
        </p:nvPicPr>
        <p:blipFill>
          <a:blip r:embed="rId3"/>
          <a:stretch>
            <a:fillRect/>
          </a:stretch>
        </p:blipFill>
        <p:spPr>
          <a:xfrm>
            <a:off x="1825446" y="4036620"/>
            <a:ext cx="9899828" cy="2716606"/>
          </a:xfrm>
          <a:prstGeom prst="rect">
            <a:avLst/>
          </a:prstGeom>
        </p:spPr>
      </p:pic>
    </p:spTree>
    <p:extLst>
      <p:ext uri="{BB962C8B-B14F-4D97-AF65-F5344CB8AC3E}">
        <p14:creationId xmlns:p14="http://schemas.microsoft.com/office/powerpoint/2010/main" val="101411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2483E1-2935-4C63-875C-C68D9B5CE9BD}"/>
              </a:ext>
            </a:extLst>
          </p:cNvPr>
          <p:cNvSpPr txBox="1"/>
          <p:nvPr/>
        </p:nvSpPr>
        <p:spPr>
          <a:xfrm>
            <a:off x="1709541" y="485775"/>
            <a:ext cx="7267575" cy="369332"/>
          </a:xfrm>
          <a:prstGeom prst="rect">
            <a:avLst/>
          </a:prstGeom>
          <a:noFill/>
        </p:spPr>
        <p:txBody>
          <a:bodyPr wrap="square" rtlCol="0">
            <a:spAutoFit/>
          </a:bodyPr>
          <a:lstStyle/>
          <a:p>
            <a:r>
              <a:rPr lang="en-US" b="1" dirty="0"/>
              <a:t>* Long Short-Term Memory Networks (LSTM):</a:t>
            </a:r>
          </a:p>
        </p:txBody>
      </p:sp>
      <p:pic>
        <p:nvPicPr>
          <p:cNvPr id="6" name="Picture 5">
            <a:extLst>
              <a:ext uri="{FF2B5EF4-FFF2-40B4-BE49-F238E27FC236}">
                <a16:creationId xmlns:a16="http://schemas.microsoft.com/office/drawing/2014/main" id="{ED95AE2C-4034-4EDD-BD6E-50EFD9F2AF7D}"/>
              </a:ext>
            </a:extLst>
          </p:cNvPr>
          <p:cNvPicPr>
            <a:picLocks noChangeAspect="1"/>
          </p:cNvPicPr>
          <p:nvPr/>
        </p:nvPicPr>
        <p:blipFill>
          <a:blip r:embed="rId2"/>
          <a:stretch>
            <a:fillRect/>
          </a:stretch>
        </p:blipFill>
        <p:spPr>
          <a:xfrm>
            <a:off x="1709541" y="940832"/>
            <a:ext cx="10072884" cy="2354818"/>
          </a:xfrm>
          <a:prstGeom prst="rect">
            <a:avLst/>
          </a:prstGeom>
        </p:spPr>
      </p:pic>
      <p:pic>
        <p:nvPicPr>
          <p:cNvPr id="7" name="Picture 6">
            <a:extLst>
              <a:ext uri="{FF2B5EF4-FFF2-40B4-BE49-F238E27FC236}">
                <a16:creationId xmlns:a16="http://schemas.microsoft.com/office/drawing/2014/main" id="{5FA5C6CF-8D0B-4FD9-B0FC-46273DD1E9B1}"/>
              </a:ext>
            </a:extLst>
          </p:cNvPr>
          <p:cNvPicPr>
            <a:picLocks noChangeAspect="1"/>
          </p:cNvPicPr>
          <p:nvPr/>
        </p:nvPicPr>
        <p:blipFill>
          <a:blip r:embed="rId3"/>
          <a:stretch>
            <a:fillRect/>
          </a:stretch>
        </p:blipFill>
        <p:spPr>
          <a:xfrm>
            <a:off x="1709541" y="3295650"/>
            <a:ext cx="10072884" cy="3562350"/>
          </a:xfrm>
          <a:prstGeom prst="rect">
            <a:avLst/>
          </a:prstGeom>
        </p:spPr>
      </p:pic>
    </p:spTree>
    <p:extLst>
      <p:ext uri="{BB962C8B-B14F-4D97-AF65-F5344CB8AC3E}">
        <p14:creationId xmlns:p14="http://schemas.microsoft.com/office/powerpoint/2010/main" val="173866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6932FD-F2EE-4B32-B95B-6A524898D09C}"/>
              </a:ext>
            </a:extLst>
          </p:cNvPr>
          <p:cNvPicPr>
            <a:picLocks noChangeAspect="1"/>
          </p:cNvPicPr>
          <p:nvPr/>
        </p:nvPicPr>
        <p:blipFill>
          <a:blip r:embed="rId2"/>
          <a:stretch>
            <a:fillRect/>
          </a:stretch>
        </p:blipFill>
        <p:spPr>
          <a:xfrm>
            <a:off x="1561872" y="0"/>
            <a:ext cx="9906228" cy="3219450"/>
          </a:xfrm>
          <a:prstGeom prst="rect">
            <a:avLst/>
          </a:prstGeom>
        </p:spPr>
      </p:pic>
      <p:pic>
        <p:nvPicPr>
          <p:cNvPr id="8" name="Picture 7">
            <a:extLst>
              <a:ext uri="{FF2B5EF4-FFF2-40B4-BE49-F238E27FC236}">
                <a16:creationId xmlns:a16="http://schemas.microsoft.com/office/drawing/2014/main" id="{92FF1C03-3369-4B5D-AEFC-9EF440802FD4}"/>
              </a:ext>
            </a:extLst>
          </p:cNvPr>
          <p:cNvPicPr>
            <a:picLocks noChangeAspect="1"/>
          </p:cNvPicPr>
          <p:nvPr/>
        </p:nvPicPr>
        <p:blipFill>
          <a:blip r:embed="rId3"/>
          <a:stretch>
            <a:fillRect/>
          </a:stretch>
        </p:blipFill>
        <p:spPr>
          <a:xfrm>
            <a:off x="1561871" y="3219450"/>
            <a:ext cx="9906227" cy="3638550"/>
          </a:xfrm>
          <a:prstGeom prst="rect">
            <a:avLst/>
          </a:prstGeom>
        </p:spPr>
      </p:pic>
    </p:spTree>
    <p:extLst>
      <p:ext uri="{BB962C8B-B14F-4D97-AF65-F5344CB8AC3E}">
        <p14:creationId xmlns:p14="http://schemas.microsoft.com/office/powerpoint/2010/main" val="108254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4145" y="646546"/>
            <a:ext cx="2983347" cy="707886"/>
          </a:xfrm>
          <a:prstGeom prst="rect">
            <a:avLst/>
          </a:prstGeom>
          <a:noFill/>
        </p:spPr>
        <p:txBody>
          <a:bodyPr wrap="square" rtlCol="0">
            <a:spAutoFit/>
          </a:bodyPr>
          <a:lstStyle/>
          <a:p>
            <a:r>
              <a:rPr lang="en-US" sz="4000" dirty="0">
                <a:latin typeface="Arial Black" panose="020B0A04020102020204" pitchFamily="34" charset="0"/>
              </a:rPr>
              <a:t>Abstract</a:t>
            </a:r>
            <a:endParaRPr lang="en-IN" sz="4000" dirty="0">
              <a:latin typeface="Arial Black" panose="020B0A04020102020204" pitchFamily="34" charset="0"/>
            </a:endParaRPr>
          </a:p>
        </p:txBody>
      </p:sp>
      <p:sp>
        <p:nvSpPr>
          <p:cNvPr id="3" name="TextBox 2"/>
          <p:cNvSpPr txBox="1"/>
          <p:nvPr/>
        </p:nvSpPr>
        <p:spPr>
          <a:xfrm>
            <a:off x="1428750" y="1354432"/>
            <a:ext cx="10191749" cy="5667642"/>
          </a:xfrm>
          <a:prstGeom prst="rect">
            <a:avLst/>
          </a:prstGeom>
          <a:noFill/>
        </p:spPr>
        <p:txBody>
          <a:bodyPr wrap="square" rtlCol="0">
            <a:spAutoFit/>
          </a:bodyPr>
          <a:lstStyle/>
          <a:p>
            <a:r>
              <a:rPr lang="en-US" dirty="0"/>
              <a:t>This project analyzes sentiment in over 34,000 customer reviews for Amazon products, categorized into </a:t>
            </a:r>
            <a:r>
              <a:rPr lang="en-US" b="1" dirty="0"/>
              <a:t>positive</a:t>
            </a:r>
            <a:r>
              <a:rPr lang="en-US" dirty="0"/>
              <a:t>, </a:t>
            </a:r>
            <a:r>
              <a:rPr lang="en-US" b="1" dirty="0"/>
              <a:t>negative</a:t>
            </a:r>
            <a:r>
              <a:rPr lang="en-US" dirty="0"/>
              <a:t>, and </a:t>
            </a:r>
            <a:r>
              <a:rPr lang="en-US" b="1" dirty="0"/>
              <a:t>neutral</a:t>
            </a:r>
            <a:r>
              <a:rPr lang="en-US" dirty="0"/>
              <a:t> sentiments. It aims to build a robust sentiment analysis model by addressing </a:t>
            </a:r>
            <a:r>
              <a:rPr lang="en-US" b="1" dirty="0"/>
              <a:t>class imbalance</a:t>
            </a:r>
            <a:r>
              <a:rPr lang="en-US" dirty="0"/>
              <a:t>, implementing </a:t>
            </a:r>
            <a:r>
              <a:rPr lang="en-US" b="1" dirty="0"/>
              <a:t>traditional machine learning</a:t>
            </a:r>
            <a:r>
              <a:rPr lang="en-US" dirty="0"/>
              <a:t> classifiers like Naive Bayes, and exploring </a:t>
            </a:r>
            <a:r>
              <a:rPr lang="en-US" b="1" dirty="0"/>
              <a:t>advanced techniques</a:t>
            </a:r>
            <a:r>
              <a:rPr lang="en-US" dirty="0"/>
              <a:t> such as Support Vector Machines (SVM), LSTM networks, and ensemble methods like </a:t>
            </a:r>
            <a:r>
              <a:rPr lang="en-US" dirty="0" err="1"/>
              <a:t>XGBoost</a:t>
            </a:r>
            <a:r>
              <a:rPr lang="en-US" dirty="0"/>
              <a:t>.</a:t>
            </a:r>
          </a:p>
          <a:p>
            <a:r>
              <a:rPr lang="en-US" dirty="0"/>
              <a:t>The project focuses on:</a:t>
            </a:r>
          </a:p>
          <a:p>
            <a:r>
              <a:rPr lang="en-US" b="1" dirty="0"/>
              <a:t>1. Data Exploration:</a:t>
            </a:r>
            <a:r>
              <a:rPr lang="en-US" dirty="0"/>
              <a:t> Insights into review patterns and sentiment distribution.</a:t>
            </a:r>
          </a:p>
          <a:p>
            <a:r>
              <a:rPr lang="en-US" b="1" dirty="0"/>
              <a:t>2. Feature Engineering:</a:t>
            </a:r>
            <a:r>
              <a:rPr lang="en-US" dirty="0"/>
              <a:t> Transforming text into meaningful numerical representations using TF-IDF.</a:t>
            </a:r>
          </a:p>
          <a:p>
            <a:r>
              <a:rPr lang="en-US" b="1" dirty="0"/>
              <a:t>3. Class Imbalance Handling:</a:t>
            </a:r>
            <a:r>
              <a:rPr lang="en-US" dirty="0"/>
              <a:t> Applying oversampling and under-sampling techniques.</a:t>
            </a:r>
          </a:p>
          <a:p>
            <a:r>
              <a:rPr lang="en-US" b="1" dirty="0"/>
              <a:t>4. Model Optimization:</a:t>
            </a:r>
            <a:r>
              <a:rPr lang="en-US" dirty="0"/>
              <a:t> Employing techniques like Grid Search and Cross-Validation.</a:t>
            </a:r>
          </a:p>
          <a:p>
            <a:r>
              <a:rPr lang="en-US" b="1" dirty="0"/>
              <a:t>5. Topic Modeling:</a:t>
            </a:r>
            <a:r>
              <a:rPr lang="en-US" dirty="0"/>
              <a:t> Clustering reviews to uncover latent topics using LDA and NMF.</a:t>
            </a:r>
          </a:p>
          <a:p>
            <a:endParaRPr lang="en-US" dirty="0"/>
          </a:p>
          <a:p>
            <a:r>
              <a:rPr lang="en-US" dirty="0"/>
              <a:t>Performance evaluation metrics, including </a:t>
            </a:r>
            <a:r>
              <a:rPr lang="en-US" b="1" dirty="0"/>
              <a:t>precision</a:t>
            </a:r>
            <a:r>
              <a:rPr lang="en-US" dirty="0"/>
              <a:t>, </a:t>
            </a:r>
            <a:r>
              <a:rPr lang="en-US" b="1" dirty="0"/>
              <a:t>recall</a:t>
            </a:r>
            <a:r>
              <a:rPr lang="en-US" dirty="0"/>
              <a:t>, </a:t>
            </a:r>
            <a:r>
              <a:rPr lang="en-US" b="1" dirty="0"/>
              <a:t>F1-score</a:t>
            </a:r>
            <a:r>
              <a:rPr lang="en-US" dirty="0"/>
              <a:t>, and </a:t>
            </a:r>
            <a:r>
              <a:rPr lang="en-US" b="1" dirty="0"/>
              <a:t>AUC-ROC</a:t>
            </a:r>
            <a:r>
              <a:rPr lang="en-US" dirty="0"/>
              <a:t>, demonstrated the effectiveness of these approaches. The project highlights the potential of sentiment analysis in enhancing customer feedback understanding and improving e-commerce strategies.</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29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9756" y="236721"/>
            <a:ext cx="9084444" cy="369332"/>
          </a:xfrm>
          <a:prstGeom prst="rect">
            <a:avLst/>
          </a:prstGeom>
          <a:noFill/>
        </p:spPr>
        <p:txBody>
          <a:bodyPr wrap="square" rtlCol="0">
            <a:spAutoFit/>
          </a:bodyPr>
          <a:lstStyle/>
          <a:p>
            <a:r>
              <a:rPr lang="en-US" b="1" dirty="0"/>
              <a:t>* Explored ensemble methods like </a:t>
            </a:r>
            <a:r>
              <a:rPr lang="en-US" b="1" dirty="0" err="1"/>
              <a:t>XGBoost</a:t>
            </a:r>
            <a:r>
              <a:rPr lang="en-US" b="1" dirty="0"/>
              <a:t> combined with oversampling:</a:t>
            </a:r>
            <a:endParaRPr lang="en-IN" dirty="0"/>
          </a:p>
        </p:txBody>
      </p:sp>
      <p:pic>
        <p:nvPicPr>
          <p:cNvPr id="5" name="Picture 4">
            <a:extLst>
              <a:ext uri="{FF2B5EF4-FFF2-40B4-BE49-F238E27FC236}">
                <a16:creationId xmlns:a16="http://schemas.microsoft.com/office/drawing/2014/main" id="{DE7CF9E7-0A37-45AA-A9A7-96359BB7F75A}"/>
              </a:ext>
            </a:extLst>
          </p:cNvPr>
          <p:cNvPicPr>
            <a:picLocks noChangeAspect="1"/>
          </p:cNvPicPr>
          <p:nvPr/>
        </p:nvPicPr>
        <p:blipFill>
          <a:blip r:embed="rId2"/>
          <a:stretch>
            <a:fillRect/>
          </a:stretch>
        </p:blipFill>
        <p:spPr>
          <a:xfrm>
            <a:off x="1659756" y="504744"/>
            <a:ext cx="9827394" cy="3143412"/>
          </a:xfrm>
          <a:prstGeom prst="rect">
            <a:avLst/>
          </a:prstGeom>
        </p:spPr>
      </p:pic>
      <p:pic>
        <p:nvPicPr>
          <p:cNvPr id="6" name="Picture 5">
            <a:extLst>
              <a:ext uri="{FF2B5EF4-FFF2-40B4-BE49-F238E27FC236}">
                <a16:creationId xmlns:a16="http://schemas.microsoft.com/office/drawing/2014/main" id="{F20B5606-E11E-4413-B1D4-89B575FA640A}"/>
              </a:ext>
            </a:extLst>
          </p:cNvPr>
          <p:cNvPicPr>
            <a:picLocks noChangeAspect="1"/>
          </p:cNvPicPr>
          <p:nvPr/>
        </p:nvPicPr>
        <p:blipFill>
          <a:blip r:embed="rId3"/>
          <a:stretch>
            <a:fillRect/>
          </a:stretch>
        </p:blipFill>
        <p:spPr>
          <a:xfrm>
            <a:off x="1659755" y="3648155"/>
            <a:ext cx="9827393" cy="3143411"/>
          </a:xfrm>
          <a:prstGeom prst="rect">
            <a:avLst/>
          </a:prstGeom>
        </p:spPr>
      </p:pic>
    </p:spTree>
    <p:extLst>
      <p:ext uri="{BB962C8B-B14F-4D97-AF65-F5344CB8AC3E}">
        <p14:creationId xmlns:p14="http://schemas.microsoft.com/office/powerpoint/2010/main" val="285126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0986" y="388921"/>
            <a:ext cx="9701864" cy="646331"/>
          </a:xfrm>
          <a:prstGeom prst="rect">
            <a:avLst/>
          </a:prstGeom>
          <a:noFill/>
        </p:spPr>
        <p:txBody>
          <a:bodyPr wrap="square" rtlCol="0">
            <a:spAutoFit/>
          </a:bodyPr>
          <a:lstStyle/>
          <a:p>
            <a:r>
              <a:rPr lang="en-US" b="1" dirty="0"/>
              <a:t>(vi). Optimization Techniques: </a:t>
            </a:r>
          </a:p>
          <a:p>
            <a:r>
              <a:rPr lang="en-US" b="1" dirty="0"/>
              <a:t>* </a:t>
            </a:r>
            <a:r>
              <a:rPr lang="en-US" dirty="0"/>
              <a:t>Tuned hyperparameters using </a:t>
            </a:r>
            <a:r>
              <a:rPr lang="en-US" b="1" dirty="0"/>
              <a:t>Grid Search</a:t>
            </a:r>
            <a:r>
              <a:rPr lang="en-US" dirty="0"/>
              <a:t>, </a:t>
            </a:r>
            <a:r>
              <a:rPr lang="en-US" b="1" dirty="0"/>
              <a:t>Random Search</a:t>
            </a:r>
            <a:r>
              <a:rPr lang="en-US" dirty="0"/>
              <a:t>, and </a:t>
            </a:r>
            <a:r>
              <a:rPr lang="en-US" b="1" dirty="0"/>
              <a:t>Cross-Validation</a:t>
            </a:r>
            <a:r>
              <a:rPr lang="en-US" dirty="0"/>
              <a:t>.</a:t>
            </a:r>
            <a:endParaRPr lang="en-IN" b="1" dirty="0"/>
          </a:p>
        </p:txBody>
      </p:sp>
      <p:pic>
        <p:nvPicPr>
          <p:cNvPr id="4" name="Picture 3">
            <a:extLst>
              <a:ext uri="{FF2B5EF4-FFF2-40B4-BE49-F238E27FC236}">
                <a16:creationId xmlns:a16="http://schemas.microsoft.com/office/drawing/2014/main" id="{943186D0-5EC5-4B8A-9441-19BC8361E900}"/>
              </a:ext>
            </a:extLst>
          </p:cNvPr>
          <p:cNvPicPr>
            <a:picLocks noChangeAspect="1"/>
          </p:cNvPicPr>
          <p:nvPr/>
        </p:nvPicPr>
        <p:blipFill>
          <a:blip r:embed="rId2"/>
          <a:stretch>
            <a:fillRect/>
          </a:stretch>
        </p:blipFill>
        <p:spPr>
          <a:xfrm>
            <a:off x="1670986" y="1035252"/>
            <a:ext cx="9501839" cy="2393748"/>
          </a:xfrm>
          <a:prstGeom prst="rect">
            <a:avLst/>
          </a:prstGeom>
        </p:spPr>
      </p:pic>
      <p:pic>
        <p:nvPicPr>
          <p:cNvPr id="5" name="Picture 4">
            <a:extLst>
              <a:ext uri="{FF2B5EF4-FFF2-40B4-BE49-F238E27FC236}">
                <a16:creationId xmlns:a16="http://schemas.microsoft.com/office/drawing/2014/main" id="{DD6601F3-CE5C-4BAF-8085-2E965BE12D0C}"/>
              </a:ext>
            </a:extLst>
          </p:cNvPr>
          <p:cNvPicPr>
            <a:picLocks noChangeAspect="1"/>
          </p:cNvPicPr>
          <p:nvPr/>
        </p:nvPicPr>
        <p:blipFill>
          <a:blip r:embed="rId3"/>
          <a:stretch>
            <a:fillRect/>
          </a:stretch>
        </p:blipFill>
        <p:spPr>
          <a:xfrm>
            <a:off x="1670986" y="3429000"/>
            <a:ext cx="9501839" cy="3429000"/>
          </a:xfrm>
          <a:prstGeom prst="rect">
            <a:avLst/>
          </a:prstGeom>
        </p:spPr>
      </p:pic>
    </p:spTree>
    <p:extLst>
      <p:ext uri="{BB962C8B-B14F-4D97-AF65-F5344CB8AC3E}">
        <p14:creationId xmlns:p14="http://schemas.microsoft.com/office/powerpoint/2010/main" val="1780106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35C8B2-A842-4E1E-B62C-3F7AC1DC78EF}"/>
              </a:ext>
            </a:extLst>
          </p:cNvPr>
          <p:cNvPicPr>
            <a:picLocks noChangeAspect="1"/>
          </p:cNvPicPr>
          <p:nvPr/>
        </p:nvPicPr>
        <p:blipFill>
          <a:blip r:embed="rId2"/>
          <a:stretch>
            <a:fillRect/>
          </a:stretch>
        </p:blipFill>
        <p:spPr>
          <a:xfrm>
            <a:off x="676275" y="504714"/>
            <a:ext cx="11153775" cy="6191361"/>
          </a:xfrm>
          <a:prstGeom prst="rect">
            <a:avLst/>
          </a:prstGeom>
        </p:spPr>
      </p:pic>
    </p:spTree>
    <p:extLst>
      <p:ext uri="{BB962C8B-B14F-4D97-AF65-F5344CB8AC3E}">
        <p14:creationId xmlns:p14="http://schemas.microsoft.com/office/powerpoint/2010/main" val="3193516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EBD31-EE77-4DF1-AB38-742D2C1697B7}"/>
              </a:ext>
            </a:extLst>
          </p:cNvPr>
          <p:cNvSpPr txBox="1"/>
          <p:nvPr/>
        </p:nvSpPr>
        <p:spPr>
          <a:xfrm>
            <a:off x="1838324" y="609600"/>
            <a:ext cx="10353675" cy="646331"/>
          </a:xfrm>
          <a:prstGeom prst="rect">
            <a:avLst/>
          </a:prstGeom>
          <a:noFill/>
        </p:spPr>
        <p:txBody>
          <a:bodyPr wrap="square" rtlCol="0">
            <a:spAutoFit/>
          </a:bodyPr>
          <a:lstStyle/>
          <a:p>
            <a:r>
              <a:rPr lang="en-US" b="1" dirty="0"/>
              <a:t>(vii). Topic Modeling:</a:t>
            </a:r>
          </a:p>
          <a:p>
            <a:r>
              <a:rPr lang="en-US" b="1" dirty="0"/>
              <a:t>* </a:t>
            </a:r>
            <a:r>
              <a:rPr lang="en-US" dirty="0"/>
              <a:t>Applied </a:t>
            </a:r>
            <a:r>
              <a:rPr lang="en-US" b="1" dirty="0"/>
              <a:t>Latent Dirichlet Allocation (LDA)</a:t>
            </a:r>
            <a:r>
              <a:rPr lang="en-US" dirty="0"/>
              <a:t> and </a:t>
            </a:r>
            <a:r>
              <a:rPr lang="en-US" b="1" dirty="0"/>
              <a:t>Non-Negative Matrix Factorization (NMF)</a:t>
            </a:r>
            <a:r>
              <a:rPr lang="en-US" dirty="0"/>
              <a:t>.</a:t>
            </a:r>
            <a:endParaRPr lang="en-US" b="1" dirty="0"/>
          </a:p>
        </p:txBody>
      </p:sp>
      <p:pic>
        <p:nvPicPr>
          <p:cNvPr id="3" name="Picture 2">
            <a:extLst>
              <a:ext uri="{FF2B5EF4-FFF2-40B4-BE49-F238E27FC236}">
                <a16:creationId xmlns:a16="http://schemas.microsoft.com/office/drawing/2014/main" id="{856E7240-ED4E-4620-9509-5F9FF2E35EDB}"/>
              </a:ext>
            </a:extLst>
          </p:cNvPr>
          <p:cNvPicPr>
            <a:picLocks noChangeAspect="1"/>
          </p:cNvPicPr>
          <p:nvPr/>
        </p:nvPicPr>
        <p:blipFill>
          <a:blip r:embed="rId2"/>
          <a:stretch>
            <a:fillRect/>
          </a:stretch>
        </p:blipFill>
        <p:spPr>
          <a:xfrm>
            <a:off x="1838324" y="1255931"/>
            <a:ext cx="9753601" cy="5267407"/>
          </a:xfrm>
          <a:prstGeom prst="rect">
            <a:avLst/>
          </a:prstGeom>
        </p:spPr>
      </p:pic>
    </p:spTree>
    <p:extLst>
      <p:ext uri="{BB962C8B-B14F-4D97-AF65-F5344CB8AC3E}">
        <p14:creationId xmlns:p14="http://schemas.microsoft.com/office/powerpoint/2010/main" val="4015435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6F9E9A-B02C-4609-8A89-65368897D3FC}"/>
              </a:ext>
            </a:extLst>
          </p:cNvPr>
          <p:cNvPicPr>
            <a:picLocks noChangeAspect="1"/>
          </p:cNvPicPr>
          <p:nvPr/>
        </p:nvPicPr>
        <p:blipFill>
          <a:blip r:embed="rId2"/>
          <a:stretch>
            <a:fillRect/>
          </a:stretch>
        </p:blipFill>
        <p:spPr>
          <a:xfrm>
            <a:off x="1653996" y="133181"/>
            <a:ext cx="9347379" cy="3295819"/>
          </a:xfrm>
          <a:prstGeom prst="rect">
            <a:avLst/>
          </a:prstGeom>
        </p:spPr>
      </p:pic>
      <p:pic>
        <p:nvPicPr>
          <p:cNvPr id="3" name="Picture 2">
            <a:extLst>
              <a:ext uri="{FF2B5EF4-FFF2-40B4-BE49-F238E27FC236}">
                <a16:creationId xmlns:a16="http://schemas.microsoft.com/office/drawing/2014/main" id="{42A0E557-6FF1-45FC-B9C6-70DBFF0D2581}"/>
              </a:ext>
            </a:extLst>
          </p:cNvPr>
          <p:cNvPicPr>
            <a:picLocks noChangeAspect="1"/>
          </p:cNvPicPr>
          <p:nvPr/>
        </p:nvPicPr>
        <p:blipFill>
          <a:blip r:embed="rId3"/>
          <a:stretch>
            <a:fillRect/>
          </a:stretch>
        </p:blipFill>
        <p:spPr>
          <a:xfrm>
            <a:off x="1653996" y="3429000"/>
            <a:ext cx="9347378" cy="3295819"/>
          </a:xfrm>
          <a:prstGeom prst="rect">
            <a:avLst/>
          </a:prstGeom>
        </p:spPr>
      </p:pic>
    </p:spTree>
    <p:extLst>
      <p:ext uri="{BB962C8B-B14F-4D97-AF65-F5344CB8AC3E}">
        <p14:creationId xmlns:p14="http://schemas.microsoft.com/office/powerpoint/2010/main" val="454857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4CE696-BE9F-4AAA-A277-C6CDBB5A4413}"/>
              </a:ext>
            </a:extLst>
          </p:cNvPr>
          <p:cNvPicPr>
            <a:picLocks noChangeAspect="1"/>
          </p:cNvPicPr>
          <p:nvPr/>
        </p:nvPicPr>
        <p:blipFill>
          <a:blip r:embed="rId2"/>
          <a:stretch>
            <a:fillRect/>
          </a:stretch>
        </p:blipFill>
        <p:spPr>
          <a:xfrm>
            <a:off x="1606388" y="218975"/>
            <a:ext cx="9537861" cy="6315175"/>
          </a:xfrm>
          <a:prstGeom prst="rect">
            <a:avLst/>
          </a:prstGeom>
        </p:spPr>
      </p:pic>
    </p:spTree>
    <p:extLst>
      <p:ext uri="{BB962C8B-B14F-4D97-AF65-F5344CB8AC3E}">
        <p14:creationId xmlns:p14="http://schemas.microsoft.com/office/powerpoint/2010/main" val="311593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13CCCC-E7D2-4B25-8219-EDDC4C5A7B72}"/>
              </a:ext>
            </a:extLst>
          </p:cNvPr>
          <p:cNvSpPr/>
          <p:nvPr/>
        </p:nvSpPr>
        <p:spPr>
          <a:xfrm>
            <a:off x="1807616" y="520184"/>
            <a:ext cx="5338321" cy="646331"/>
          </a:xfrm>
          <a:prstGeom prst="rect">
            <a:avLst/>
          </a:prstGeom>
        </p:spPr>
        <p:txBody>
          <a:bodyPr wrap="none">
            <a:spAutoFit/>
          </a:bodyPr>
          <a:lstStyle/>
          <a:p>
            <a:r>
              <a:rPr lang="en-US" b="1" dirty="0"/>
              <a:t>(viii). Evaluation Metrics:</a:t>
            </a:r>
          </a:p>
          <a:p>
            <a:pPr marL="285750" indent="-285750">
              <a:buFont typeface="Arial" panose="020B0604020202020204" pitchFamily="34" charset="0"/>
              <a:buChar char="•"/>
            </a:pPr>
            <a:r>
              <a:rPr lang="en-US" b="1" dirty="0"/>
              <a:t>Precision</a:t>
            </a:r>
            <a:r>
              <a:rPr lang="en-US" dirty="0"/>
              <a:t>, </a:t>
            </a:r>
            <a:r>
              <a:rPr lang="en-US" b="1" dirty="0"/>
              <a:t>Recall</a:t>
            </a:r>
            <a:r>
              <a:rPr lang="en-US" dirty="0"/>
              <a:t>, </a:t>
            </a:r>
            <a:r>
              <a:rPr lang="en-US" b="1" dirty="0"/>
              <a:t>F1-Score</a:t>
            </a:r>
            <a:r>
              <a:rPr lang="en-US" dirty="0"/>
              <a:t>, and </a:t>
            </a:r>
            <a:r>
              <a:rPr lang="en-US" b="1" dirty="0"/>
              <a:t>AUC-ROC:  </a:t>
            </a:r>
          </a:p>
        </p:txBody>
      </p:sp>
      <p:pic>
        <p:nvPicPr>
          <p:cNvPr id="3" name="Picture 2">
            <a:extLst>
              <a:ext uri="{FF2B5EF4-FFF2-40B4-BE49-F238E27FC236}">
                <a16:creationId xmlns:a16="http://schemas.microsoft.com/office/drawing/2014/main" id="{934E379A-9041-4B85-AFFF-7C888A03A6A7}"/>
              </a:ext>
            </a:extLst>
          </p:cNvPr>
          <p:cNvPicPr>
            <a:picLocks noChangeAspect="1"/>
          </p:cNvPicPr>
          <p:nvPr/>
        </p:nvPicPr>
        <p:blipFill>
          <a:blip r:embed="rId2"/>
          <a:stretch>
            <a:fillRect/>
          </a:stretch>
        </p:blipFill>
        <p:spPr>
          <a:xfrm>
            <a:off x="1807616" y="1166515"/>
            <a:ext cx="9736684" cy="2978303"/>
          </a:xfrm>
          <a:prstGeom prst="rect">
            <a:avLst/>
          </a:prstGeom>
        </p:spPr>
      </p:pic>
      <p:pic>
        <p:nvPicPr>
          <p:cNvPr id="4" name="Picture 3">
            <a:extLst>
              <a:ext uri="{FF2B5EF4-FFF2-40B4-BE49-F238E27FC236}">
                <a16:creationId xmlns:a16="http://schemas.microsoft.com/office/drawing/2014/main" id="{BFA516D7-61F3-42CD-B5A3-6974CB91D06D}"/>
              </a:ext>
            </a:extLst>
          </p:cNvPr>
          <p:cNvPicPr>
            <a:picLocks noChangeAspect="1"/>
          </p:cNvPicPr>
          <p:nvPr/>
        </p:nvPicPr>
        <p:blipFill>
          <a:blip r:embed="rId3"/>
          <a:stretch>
            <a:fillRect/>
          </a:stretch>
        </p:blipFill>
        <p:spPr>
          <a:xfrm>
            <a:off x="1807616" y="4144818"/>
            <a:ext cx="9736684" cy="2713182"/>
          </a:xfrm>
          <a:prstGeom prst="rect">
            <a:avLst/>
          </a:prstGeom>
        </p:spPr>
      </p:pic>
    </p:spTree>
    <p:extLst>
      <p:ext uri="{BB962C8B-B14F-4D97-AF65-F5344CB8AC3E}">
        <p14:creationId xmlns:p14="http://schemas.microsoft.com/office/powerpoint/2010/main" val="3501434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4D3332-DF79-4D8D-A194-F0CD714685A4}"/>
              </a:ext>
            </a:extLst>
          </p:cNvPr>
          <p:cNvPicPr>
            <a:picLocks noChangeAspect="1"/>
          </p:cNvPicPr>
          <p:nvPr/>
        </p:nvPicPr>
        <p:blipFill>
          <a:blip r:embed="rId2"/>
          <a:stretch>
            <a:fillRect/>
          </a:stretch>
        </p:blipFill>
        <p:spPr>
          <a:xfrm>
            <a:off x="1596810" y="291978"/>
            <a:ext cx="10290390" cy="6299321"/>
          </a:xfrm>
          <a:prstGeom prst="rect">
            <a:avLst/>
          </a:prstGeom>
        </p:spPr>
      </p:pic>
    </p:spTree>
    <p:extLst>
      <p:ext uri="{BB962C8B-B14F-4D97-AF65-F5344CB8AC3E}">
        <p14:creationId xmlns:p14="http://schemas.microsoft.com/office/powerpoint/2010/main" val="1343180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68C04B-F774-4521-8EBE-82AE02C78981}"/>
              </a:ext>
            </a:extLst>
          </p:cNvPr>
          <p:cNvPicPr>
            <a:picLocks noChangeAspect="1"/>
          </p:cNvPicPr>
          <p:nvPr/>
        </p:nvPicPr>
        <p:blipFill>
          <a:blip r:embed="rId2"/>
          <a:stretch>
            <a:fillRect/>
          </a:stretch>
        </p:blipFill>
        <p:spPr>
          <a:xfrm>
            <a:off x="285750" y="279237"/>
            <a:ext cx="11830050" cy="6264437"/>
          </a:xfrm>
          <a:prstGeom prst="rect">
            <a:avLst/>
          </a:prstGeom>
        </p:spPr>
      </p:pic>
    </p:spTree>
    <p:extLst>
      <p:ext uri="{BB962C8B-B14F-4D97-AF65-F5344CB8AC3E}">
        <p14:creationId xmlns:p14="http://schemas.microsoft.com/office/powerpoint/2010/main" val="2272168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A232FE-5572-472D-88A1-8623957869DB}"/>
              </a:ext>
            </a:extLst>
          </p:cNvPr>
          <p:cNvSpPr txBox="1"/>
          <p:nvPr/>
        </p:nvSpPr>
        <p:spPr>
          <a:xfrm>
            <a:off x="1590675" y="561975"/>
            <a:ext cx="10201275" cy="923330"/>
          </a:xfrm>
          <a:prstGeom prst="rect">
            <a:avLst/>
          </a:prstGeom>
          <a:noFill/>
        </p:spPr>
        <p:txBody>
          <a:bodyPr wrap="square" rtlCol="0">
            <a:spAutoFit/>
          </a:bodyPr>
          <a:lstStyle/>
          <a:p>
            <a:r>
              <a:rPr lang="en-US" b="1" dirty="0"/>
              <a:t>(ix). Comparison of Models: </a:t>
            </a:r>
            <a:r>
              <a:rPr lang="en-US" dirty="0"/>
              <a:t>Compared traditional machine learning models against advanced deep learning approaches to identify the most robust model for sentiment analysis.</a:t>
            </a:r>
            <a:r>
              <a:rPr lang="en-US" b="1" dirty="0"/>
              <a:t>  </a:t>
            </a:r>
          </a:p>
        </p:txBody>
      </p:sp>
      <p:pic>
        <p:nvPicPr>
          <p:cNvPr id="3" name="Picture 2">
            <a:extLst>
              <a:ext uri="{FF2B5EF4-FFF2-40B4-BE49-F238E27FC236}">
                <a16:creationId xmlns:a16="http://schemas.microsoft.com/office/drawing/2014/main" id="{9A152878-E357-4528-84C3-6ACFE48F96DC}"/>
              </a:ext>
            </a:extLst>
          </p:cNvPr>
          <p:cNvPicPr>
            <a:picLocks noChangeAspect="1"/>
          </p:cNvPicPr>
          <p:nvPr/>
        </p:nvPicPr>
        <p:blipFill>
          <a:blip r:embed="rId2"/>
          <a:stretch>
            <a:fillRect/>
          </a:stretch>
        </p:blipFill>
        <p:spPr>
          <a:xfrm>
            <a:off x="1590675" y="1485305"/>
            <a:ext cx="9658350" cy="5306020"/>
          </a:xfrm>
          <a:prstGeom prst="rect">
            <a:avLst/>
          </a:prstGeom>
        </p:spPr>
      </p:pic>
    </p:spTree>
    <p:extLst>
      <p:ext uri="{BB962C8B-B14F-4D97-AF65-F5344CB8AC3E}">
        <p14:creationId xmlns:p14="http://schemas.microsoft.com/office/powerpoint/2010/main" val="265536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6508" y="166606"/>
            <a:ext cx="2770909" cy="707886"/>
          </a:xfrm>
          <a:prstGeom prst="rect">
            <a:avLst/>
          </a:prstGeom>
          <a:noFill/>
        </p:spPr>
        <p:txBody>
          <a:bodyPr wrap="square" rtlCol="0">
            <a:spAutoFit/>
          </a:bodyPr>
          <a:lstStyle/>
          <a:p>
            <a:r>
              <a:rPr lang="en-US" sz="4000" dirty="0">
                <a:latin typeface="Arial Black" panose="020B0A04020102020204" pitchFamily="34" charset="0"/>
              </a:rPr>
              <a:t>Content</a:t>
            </a:r>
            <a:endParaRPr lang="en-IN" sz="4000" dirty="0">
              <a:latin typeface="Arial Black" panose="020B0A04020102020204" pitchFamily="34" charset="0"/>
            </a:endParaRPr>
          </a:p>
        </p:txBody>
      </p:sp>
      <p:sp>
        <p:nvSpPr>
          <p:cNvPr id="4" name="TextBox 3"/>
          <p:cNvSpPr txBox="1"/>
          <p:nvPr/>
        </p:nvSpPr>
        <p:spPr>
          <a:xfrm>
            <a:off x="1892875" y="748120"/>
            <a:ext cx="4535054" cy="1477328"/>
          </a:xfrm>
          <a:prstGeom prst="rect">
            <a:avLst/>
          </a:prstGeom>
          <a:noFill/>
        </p:spPr>
        <p:txBody>
          <a:bodyPr wrap="square" rtlCol="0">
            <a:spAutoFit/>
          </a:bodyPr>
          <a:lstStyle/>
          <a:p>
            <a:pPr lvl="0"/>
            <a:r>
              <a:rPr lang="en-IN" b="1" dirty="0"/>
              <a:t>1. Introduction</a:t>
            </a:r>
          </a:p>
          <a:p>
            <a:pPr lvl="0"/>
            <a:r>
              <a:rPr lang="en-IN" b="1" dirty="0"/>
              <a:t>2. Objectives</a:t>
            </a:r>
          </a:p>
          <a:p>
            <a:pPr lvl="0"/>
            <a:r>
              <a:rPr lang="en-IN" b="1" dirty="0"/>
              <a:t>3. Methods</a:t>
            </a:r>
          </a:p>
          <a:p>
            <a:pPr lvl="0"/>
            <a:r>
              <a:rPr lang="en-IN" b="1" dirty="0"/>
              <a:t>4. Results</a:t>
            </a:r>
          </a:p>
          <a:p>
            <a:pPr lvl="0"/>
            <a:r>
              <a:rPr lang="en-IN" b="1" dirty="0"/>
              <a:t>5. Conclusions </a:t>
            </a:r>
          </a:p>
        </p:txBody>
      </p:sp>
      <p:sp>
        <p:nvSpPr>
          <p:cNvPr id="5" name="TextBox 4"/>
          <p:cNvSpPr txBox="1"/>
          <p:nvPr/>
        </p:nvSpPr>
        <p:spPr>
          <a:xfrm>
            <a:off x="1856508" y="2225448"/>
            <a:ext cx="2364509" cy="461665"/>
          </a:xfrm>
          <a:prstGeom prst="rect">
            <a:avLst/>
          </a:prstGeom>
          <a:noFill/>
        </p:spPr>
        <p:txBody>
          <a:bodyPr wrap="square" rtlCol="0">
            <a:spAutoFit/>
          </a:bodyPr>
          <a:lstStyle/>
          <a:p>
            <a:r>
              <a:rPr lang="en-US" sz="2400" dirty="0">
                <a:latin typeface="Arial Black" panose="020B0A04020102020204" pitchFamily="34" charset="0"/>
              </a:rPr>
              <a:t>Chapter - 1</a:t>
            </a:r>
            <a:endParaRPr lang="en-IN" sz="2400" dirty="0">
              <a:latin typeface="Arial Black" panose="020B0A04020102020204" pitchFamily="34" charset="0"/>
            </a:endParaRPr>
          </a:p>
        </p:txBody>
      </p:sp>
      <p:sp>
        <p:nvSpPr>
          <p:cNvPr id="6" name="TextBox 5"/>
          <p:cNvSpPr txBox="1"/>
          <p:nvPr/>
        </p:nvSpPr>
        <p:spPr>
          <a:xfrm>
            <a:off x="1856508" y="2687113"/>
            <a:ext cx="2493818" cy="369332"/>
          </a:xfrm>
          <a:prstGeom prst="rect">
            <a:avLst/>
          </a:prstGeom>
          <a:noFill/>
        </p:spPr>
        <p:txBody>
          <a:bodyPr wrap="square" rtlCol="0">
            <a:spAutoFit/>
          </a:bodyPr>
          <a:lstStyle/>
          <a:p>
            <a:pPr lvl="0"/>
            <a:r>
              <a:rPr lang="en-IN" b="1" dirty="0"/>
              <a:t>1. Introduction </a:t>
            </a:r>
          </a:p>
        </p:txBody>
      </p:sp>
      <p:sp>
        <p:nvSpPr>
          <p:cNvPr id="8" name="TextBox 7"/>
          <p:cNvSpPr txBox="1"/>
          <p:nvPr/>
        </p:nvSpPr>
        <p:spPr>
          <a:xfrm>
            <a:off x="252412" y="3050305"/>
            <a:ext cx="11687175" cy="3693319"/>
          </a:xfrm>
          <a:prstGeom prst="rect">
            <a:avLst/>
          </a:prstGeom>
          <a:noFill/>
        </p:spPr>
        <p:txBody>
          <a:bodyPr wrap="square" rtlCol="0">
            <a:spAutoFit/>
          </a:bodyPr>
          <a:lstStyle/>
          <a:p>
            <a:r>
              <a:rPr lang="en-US" dirty="0"/>
              <a:t>In the age of e-commerce, customer reviews play a critical role in shaping consumer decisions and influencing product development. These reviews, often containing detailed opinions about product features, performance, and overall satisfaction, provide a rich source of unstructured data that can be analyzed to uncover valuable insights. However, analyzing thousands of reviews manually is both time-consuming and prone to bias. This project leverages the power of natural language processing (NLP) to automate the analysis of over 34,000 Amazon product reviews, focusing on two complementary tasks: sentiment analysis and topic modeling. The primary goal of this project is to classify customer reviews into sentiment categories (positive, negative, and neutral) and to identify latent topics discussed in the reviews. Sentiment analysis is performed using traditional machine learning algorithms, such as Naive Bayes and Support Vector Machines (SVM), as well as deep learning models like Long Short-Term Memory (LSTM) networks. Additionally, topic modeling techniques, including Latent Dirichlet Allocation (LDA) and Non-Negative Matrix Factorization (NMF), are applied to group reviews based on underlying themes.</a:t>
            </a:r>
          </a:p>
        </p:txBody>
      </p:sp>
    </p:spTree>
    <p:extLst>
      <p:ext uri="{BB962C8B-B14F-4D97-AF65-F5344CB8AC3E}">
        <p14:creationId xmlns:p14="http://schemas.microsoft.com/office/powerpoint/2010/main" val="3052033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BF2D13-47D4-4A5B-9E21-9BB0212DBE7D}"/>
              </a:ext>
            </a:extLst>
          </p:cNvPr>
          <p:cNvPicPr>
            <a:picLocks noChangeAspect="1"/>
          </p:cNvPicPr>
          <p:nvPr/>
        </p:nvPicPr>
        <p:blipFill>
          <a:blip r:embed="rId2"/>
          <a:stretch>
            <a:fillRect/>
          </a:stretch>
        </p:blipFill>
        <p:spPr>
          <a:xfrm>
            <a:off x="1596862" y="228529"/>
            <a:ext cx="10480838" cy="6315146"/>
          </a:xfrm>
          <a:prstGeom prst="rect">
            <a:avLst/>
          </a:prstGeom>
        </p:spPr>
      </p:pic>
    </p:spTree>
    <p:extLst>
      <p:ext uri="{BB962C8B-B14F-4D97-AF65-F5344CB8AC3E}">
        <p14:creationId xmlns:p14="http://schemas.microsoft.com/office/powerpoint/2010/main" val="1122607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7350" y="663621"/>
            <a:ext cx="2983345" cy="861774"/>
          </a:xfrm>
          <a:prstGeom prst="rect">
            <a:avLst/>
          </a:prstGeom>
          <a:noFill/>
        </p:spPr>
        <p:txBody>
          <a:bodyPr wrap="square" rtlCol="0">
            <a:spAutoFit/>
          </a:bodyPr>
          <a:lstStyle/>
          <a:p>
            <a:r>
              <a:rPr lang="en-US" sz="3200" dirty="0">
                <a:latin typeface="Arial Black" panose="020B0A04020102020204" pitchFamily="34" charset="0"/>
              </a:rPr>
              <a:t>Chapter - 4</a:t>
            </a:r>
            <a:endParaRPr lang="en-IN" sz="3200" dirty="0">
              <a:latin typeface="Arial Black" panose="020B0A04020102020204" pitchFamily="34" charset="0"/>
            </a:endParaRPr>
          </a:p>
          <a:p>
            <a:endParaRPr lang="en-IN" dirty="0"/>
          </a:p>
        </p:txBody>
      </p:sp>
      <p:sp>
        <p:nvSpPr>
          <p:cNvPr id="3" name="TextBox 2"/>
          <p:cNvSpPr txBox="1"/>
          <p:nvPr/>
        </p:nvSpPr>
        <p:spPr>
          <a:xfrm>
            <a:off x="1657350" y="1256919"/>
            <a:ext cx="3001818" cy="461665"/>
          </a:xfrm>
          <a:prstGeom prst="rect">
            <a:avLst/>
          </a:prstGeom>
          <a:noFill/>
        </p:spPr>
        <p:txBody>
          <a:bodyPr wrap="square" rtlCol="0">
            <a:spAutoFit/>
          </a:bodyPr>
          <a:lstStyle/>
          <a:p>
            <a:pPr lvl="0"/>
            <a:r>
              <a:rPr lang="en-IN" sz="2400" b="1" dirty="0"/>
              <a:t>4. Results:</a:t>
            </a:r>
          </a:p>
        </p:txBody>
      </p:sp>
      <p:sp>
        <p:nvSpPr>
          <p:cNvPr id="4" name="TextBox 3"/>
          <p:cNvSpPr txBox="1"/>
          <p:nvPr/>
        </p:nvSpPr>
        <p:spPr>
          <a:xfrm>
            <a:off x="1276350" y="1911774"/>
            <a:ext cx="9809884" cy="2585323"/>
          </a:xfrm>
          <a:prstGeom prst="rect">
            <a:avLst/>
          </a:prstGeom>
          <a:noFill/>
        </p:spPr>
        <p:txBody>
          <a:bodyPr wrap="square" rtlCol="0">
            <a:spAutoFit/>
          </a:bodyPr>
          <a:lstStyle/>
          <a:p>
            <a:r>
              <a:rPr lang="en-US" b="1" dirty="0"/>
              <a:t>1. Exploratory Data Analysis (EDA):</a:t>
            </a:r>
            <a:endParaRPr lang="en-US" dirty="0"/>
          </a:p>
          <a:p>
            <a:r>
              <a:rPr lang="en-US" dirty="0"/>
              <a:t>* The sentiment distribution revealed class imbalance:</a:t>
            </a:r>
          </a:p>
          <a:p>
            <a:pPr lvl="1"/>
            <a:r>
              <a:rPr lang="en-US" b="1" dirty="0"/>
              <a:t>Positive Reviews</a:t>
            </a:r>
            <a:r>
              <a:rPr lang="en-US" dirty="0"/>
              <a:t>: ~65%</a:t>
            </a:r>
          </a:p>
          <a:p>
            <a:pPr lvl="1"/>
            <a:r>
              <a:rPr lang="en-US" b="1" dirty="0"/>
              <a:t>Neutral Reviews</a:t>
            </a:r>
            <a:r>
              <a:rPr lang="en-US" dirty="0"/>
              <a:t>: ~25%</a:t>
            </a:r>
          </a:p>
          <a:p>
            <a:pPr lvl="1"/>
            <a:r>
              <a:rPr lang="en-US" b="1" dirty="0"/>
              <a:t>Negative Reviews</a:t>
            </a:r>
            <a:r>
              <a:rPr lang="en-US" dirty="0"/>
              <a:t>: ~10%</a:t>
            </a:r>
          </a:p>
          <a:p>
            <a:r>
              <a:rPr lang="en-US" dirty="0"/>
              <a:t>* Significant patterns identified:</a:t>
            </a:r>
          </a:p>
          <a:p>
            <a:pPr lvl="1"/>
            <a:r>
              <a:rPr lang="en-US" dirty="0"/>
              <a:t>Negative reviews often highlighted product durability issues.</a:t>
            </a:r>
          </a:p>
          <a:p>
            <a:pPr lvl="1"/>
            <a:r>
              <a:rPr lang="en-US" dirty="0"/>
              <a:t>Positive reviews frequently mentioned affordability and aesthetics.</a:t>
            </a:r>
          </a:p>
          <a:p>
            <a:endParaRPr lang="en-US" dirty="0"/>
          </a:p>
        </p:txBody>
      </p:sp>
      <p:sp>
        <p:nvSpPr>
          <p:cNvPr id="7" name="TextBox 6">
            <a:extLst>
              <a:ext uri="{FF2B5EF4-FFF2-40B4-BE49-F238E27FC236}">
                <a16:creationId xmlns:a16="http://schemas.microsoft.com/office/drawing/2014/main" id="{A0FAD933-0732-4A55-9190-C155AD829871}"/>
              </a:ext>
            </a:extLst>
          </p:cNvPr>
          <p:cNvSpPr txBox="1"/>
          <p:nvPr/>
        </p:nvSpPr>
        <p:spPr>
          <a:xfrm>
            <a:off x="1276350" y="4497097"/>
            <a:ext cx="9915525" cy="1754326"/>
          </a:xfrm>
          <a:prstGeom prst="rect">
            <a:avLst/>
          </a:prstGeom>
          <a:noFill/>
        </p:spPr>
        <p:txBody>
          <a:bodyPr wrap="square" rtlCol="0">
            <a:spAutoFit/>
          </a:bodyPr>
          <a:lstStyle/>
          <a:p>
            <a:r>
              <a:rPr lang="en-US" b="1" dirty="0"/>
              <a:t>2. Class Imbalance Resolution:</a:t>
            </a:r>
          </a:p>
          <a:p>
            <a:endParaRPr lang="en-US" dirty="0"/>
          </a:p>
          <a:p>
            <a:r>
              <a:rPr lang="en-US" dirty="0"/>
              <a:t>* Balancing techniques improved model performance:</a:t>
            </a:r>
          </a:p>
          <a:p>
            <a:endParaRPr lang="en-US" dirty="0"/>
          </a:p>
          <a:p>
            <a:pPr marL="285750" indent="-285750">
              <a:buFont typeface="Arial" panose="020B0604020202020204" pitchFamily="34" charset="0"/>
              <a:buChar char="•"/>
            </a:pPr>
            <a:r>
              <a:rPr lang="en-US" b="1" dirty="0"/>
              <a:t>SMOTE Oversampling</a:t>
            </a:r>
            <a:r>
              <a:rPr lang="en-US" dirty="0"/>
              <a:t> effectively increased recall for minority classes.</a:t>
            </a:r>
          </a:p>
          <a:p>
            <a:pPr marL="285750" indent="-285750">
              <a:buFont typeface="Arial" panose="020B0604020202020204" pitchFamily="34" charset="0"/>
              <a:buChar char="•"/>
            </a:pPr>
            <a:r>
              <a:rPr lang="en-US" b="1" dirty="0"/>
              <a:t>Combination Sampling</a:t>
            </a:r>
            <a:r>
              <a:rPr lang="en-US" dirty="0"/>
              <a:t> yielded the most balanced predictions.</a:t>
            </a:r>
          </a:p>
        </p:txBody>
      </p:sp>
    </p:spTree>
    <p:extLst>
      <p:ext uri="{BB962C8B-B14F-4D97-AF65-F5344CB8AC3E}">
        <p14:creationId xmlns:p14="http://schemas.microsoft.com/office/powerpoint/2010/main" val="421950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8182" y="757382"/>
            <a:ext cx="9430327" cy="1477328"/>
          </a:xfrm>
          <a:prstGeom prst="rect">
            <a:avLst/>
          </a:prstGeom>
          <a:noFill/>
        </p:spPr>
        <p:txBody>
          <a:bodyPr wrap="square" rtlCol="0">
            <a:spAutoFit/>
          </a:bodyPr>
          <a:lstStyle/>
          <a:p>
            <a:r>
              <a:rPr lang="en-US" b="1" dirty="0"/>
              <a:t>3. Baseline Model Performance (Naive Bayes):</a:t>
            </a:r>
            <a:endParaRPr lang="en-US" dirty="0"/>
          </a:p>
          <a:p>
            <a:r>
              <a:rPr lang="en-US" b="1" dirty="0"/>
              <a:t>* Accuracy</a:t>
            </a:r>
            <a:r>
              <a:rPr lang="en-US" dirty="0"/>
              <a:t>: ~87%</a:t>
            </a:r>
          </a:p>
          <a:p>
            <a:r>
              <a:rPr lang="en-US" b="1" dirty="0"/>
              <a:t>* F1-Score for Positive Sentiments</a:t>
            </a:r>
            <a:r>
              <a:rPr lang="en-US" dirty="0"/>
              <a:t>: 97%</a:t>
            </a:r>
          </a:p>
          <a:p>
            <a:r>
              <a:rPr lang="en-US" b="1" dirty="0"/>
              <a:t>* F1-Score for Negative Sentiments</a:t>
            </a:r>
            <a:r>
              <a:rPr lang="en-US" dirty="0"/>
              <a:t>: 45% (highlighting class imbalance challenges).</a:t>
            </a:r>
          </a:p>
          <a:p>
            <a:endParaRPr lang="en-US" dirty="0"/>
          </a:p>
        </p:txBody>
      </p:sp>
      <p:sp>
        <p:nvSpPr>
          <p:cNvPr id="3" name="TextBox 2"/>
          <p:cNvSpPr txBox="1"/>
          <p:nvPr/>
        </p:nvSpPr>
        <p:spPr>
          <a:xfrm>
            <a:off x="2078182" y="2234710"/>
            <a:ext cx="9439564" cy="2585323"/>
          </a:xfrm>
          <a:prstGeom prst="rect">
            <a:avLst/>
          </a:prstGeom>
          <a:noFill/>
        </p:spPr>
        <p:txBody>
          <a:bodyPr wrap="square" rtlCol="0">
            <a:spAutoFit/>
          </a:bodyPr>
          <a:lstStyle/>
          <a:p>
            <a:r>
              <a:rPr lang="en-US" b="1" dirty="0"/>
              <a:t>4. Advanced Machine Learning Models:</a:t>
            </a:r>
          </a:p>
          <a:p>
            <a:endParaRPr lang="en-US" dirty="0"/>
          </a:p>
          <a:p>
            <a:pPr marL="285750" indent="-285750">
              <a:buFont typeface="Arial" panose="020B0604020202020204" pitchFamily="34" charset="0"/>
              <a:buChar char="•"/>
            </a:pPr>
            <a:r>
              <a:rPr lang="en-US" b="1" dirty="0"/>
              <a:t>SVM Performance:</a:t>
            </a:r>
            <a:endParaRPr lang="en-US" dirty="0"/>
          </a:p>
          <a:p>
            <a:pPr marL="285750" indent="-285750">
              <a:buFont typeface="Arial" panose="020B0604020202020204" pitchFamily="34" charset="0"/>
              <a:buChar char="•"/>
            </a:pPr>
            <a:r>
              <a:rPr lang="en-US" b="1" dirty="0"/>
              <a:t>Accuracy</a:t>
            </a:r>
            <a:r>
              <a:rPr lang="en-US" dirty="0"/>
              <a:t>: ~94%</a:t>
            </a:r>
          </a:p>
          <a:p>
            <a:pPr marL="285750" indent="-285750">
              <a:buFont typeface="Arial" panose="020B0604020202020204" pitchFamily="34" charset="0"/>
              <a:buChar char="•"/>
            </a:pPr>
            <a:r>
              <a:rPr lang="en-US" dirty="0"/>
              <a:t>Significant improvement in recall for minority classes.</a:t>
            </a:r>
          </a:p>
          <a:p>
            <a:endParaRPr lang="en-US" dirty="0"/>
          </a:p>
          <a:p>
            <a:pPr marL="285750" indent="-285750">
              <a:buFont typeface="Arial" panose="020B0604020202020204" pitchFamily="34" charset="0"/>
              <a:buChar char="•"/>
            </a:pPr>
            <a:r>
              <a:rPr lang="en-US" b="1" dirty="0" err="1"/>
              <a:t>XGBoost</a:t>
            </a:r>
            <a:r>
              <a:rPr lang="en-US" b="1" dirty="0"/>
              <a:t> (with Ensemble):</a:t>
            </a:r>
            <a:endParaRPr lang="en-US" dirty="0"/>
          </a:p>
          <a:p>
            <a:pPr marL="285750" indent="-285750">
              <a:buFont typeface="Arial" panose="020B0604020202020204" pitchFamily="34" charset="0"/>
              <a:buChar char="•"/>
            </a:pPr>
            <a:r>
              <a:rPr lang="en-US" b="1" dirty="0"/>
              <a:t>Accuracy</a:t>
            </a:r>
            <a:r>
              <a:rPr lang="en-US" dirty="0"/>
              <a:t>: ~94%</a:t>
            </a:r>
          </a:p>
          <a:p>
            <a:pPr marL="285750" indent="-285750">
              <a:buFont typeface="Arial" panose="020B0604020202020204" pitchFamily="34" charset="0"/>
              <a:buChar char="•"/>
            </a:pPr>
            <a:r>
              <a:rPr lang="en-US" dirty="0"/>
              <a:t>Best overall performance across all sentiment categories.</a:t>
            </a:r>
          </a:p>
        </p:txBody>
      </p:sp>
    </p:spTree>
    <p:extLst>
      <p:ext uri="{BB962C8B-B14F-4D97-AF65-F5344CB8AC3E}">
        <p14:creationId xmlns:p14="http://schemas.microsoft.com/office/powerpoint/2010/main" val="1860037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A17CF7-730A-466E-A9CE-16A4F5C09BF9}"/>
              </a:ext>
            </a:extLst>
          </p:cNvPr>
          <p:cNvSpPr txBox="1"/>
          <p:nvPr/>
        </p:nvSpPr>
        <p:spPr>
          <a:xfrm>
            <a:off x="1924050" y="571500"/>
            <a:ext cx="7734300" cy="2031325"/>
          </a:xfrm>
          <a:prstGeom prst="rect">
            <a:avLst/>
          </a:prstGeom>
          <a:noFill/>
        </p:spPr>
        <p:txBody>
          <a:bodyPr wrap="square" rtlCol="0">
            <a:spAutoFit/>
          </a:bodyPr>
          <a:lstStyle/>
          <a:p>
            <a:r>
              <a:rPr lang="en-US" b="1" dirty="0"/>
              <a:t>5. Deep Learning Models (LSTM):</a:t>
            </a:r>
            <a:endParaRPr lang="en-US" dirty="0"/>
          </a:p>
          <a:p>
            <a:r>
              <a:rPr lang="en-US" dirty="0"/>
              <a:t>* Captured long-term dependencies in text data.</a:t>
            </a:r>
          </a:p>
          <a:p>
            <a:r>
              <a:rPr lang="en-US" b="1" dirty="0"/>
              <a:t>Accuracy</a:t>
            </a:r>
            <a:r>
              <a:rPr lang="en-US" dirty="0"/>
              <a:t>: ~94%</a:t>
            </a:r>
          </a:p>
          <a:p>
            <a:r>
              <a:rPr lang="en-US" b="1" dirty="0"/>
              <a:t>F1-Score:</a:t>
            </a:r>
            <a:endParaRPr lang="en-US" dirty="0"/>
          </a:p>
          <a:p>
            <a:pPr lvl="1"/>
            <a:r>
              <a:rPr lang="en-US" dirty="0"/>
              <a:t>Positive: 97%</a:t>
            </a:r>
          </a:p>
          <a:p>
            <a:pPr lvl="1"/>
            <a:r>
              <a:rPr lang="en-US" dirty="0"/>
              <a:t>Neutral: 08%</a:t>
            </a:r>
          </a:p>
          <a:p>
            <a:pPr lvl="1"/>
            <a:r>
              <a:rPr lang="en-US" dirty="0"/>
              <a:t>Negative: 28%</a:t>
            </a:r>
          </a:p>
        </p:txBody>
      </p:sp>
      <p:sp>
        <p:nvSpPr>
          <p:cNvPr id="3" name="TextBox 2">
            <a:extLst>
              <a:ext uri="{FF2B5EF4-FFF2-40B4-BE49-F238E27FC236}">
                <a16:creationId xmlns:a16="http://schemas.microsoft.com/office/drawing/2014/main" id="{01B05F88-9C5C-4B3A-8A56-E273EEF0584A}"/>
              </a:ext>
            </a:extLst>
          </p:cNvPr>
          <p:cNvSpPr txBox="1"/>
          <p:nvPr/>
        </p:nvSpPr>
        <p:spPr>
          <a:xfrm>
            <a:off x="1847850" y="2819400"/>
            <a:ext cx="7477125" cy="1754326"/>
          </a:xfrm>
          <a:prstGeom prst="rect">
            <a:avLst/>
          </a:prstGeom>
          <a:noFill/>
        </p:spPr>
        <p:txBody>
          <a:bodyPr wrap="square" rtlCol="0">
            <a:spAutoFit/>
          </a:bodyPr>
          <a:lstStyle/>
          <a:p>
            <a:r>
              <a:rPr lang="en-US" b="1" dirty="0"/>
              <a:t>6. Topic Modeling Insights:</a:t>
            </a:r>
            <a:endParaRPr lang="en-US" dirty="0"/>
          </a:p>
          <a:p>
            <a:r>
              <a:rPr lang="en-US" dirty="0"/>
              <a:t>* Identified latent topics such as:</a:t>
            </a:r>
          </a:p>
          <a:p>
            <a:pPr lvl="1"/>
            <a:r>
              <a:rPr lang="en-US" b="1" dirty="0"/>
              <a:t>Performance Issues</a:t>
            </a:r>
            <a:r>
              <a:rPr lang="en-US" dirty="0"/>
              <a:t>: Durability and functionality complaints.</a:t>
            </a:r>
          </a:p>
          <a:p>
            <a:pPr lvl="1"/>
            <a:r>
              <a:rPr lang="en-US" b="1" dirty="0"/>
              <a:t>Aesthetic Features</a:t>
            </a:r>
            <a:r>
              <a:rPr lang="en-US" dirty="0"/>
              <a:t>: Design and color preferences.</a:t>
            </a:r>
          </a:p>
          <a:p>
            <a:pPr lvl="1"/>
            <a:r>
              <a:rPr lang="en-US" b="1" dirty="0"/>
              <a:t>Value for Money</a:t>
            </a:r>
            <a:r>
              <a:rPr lang="en-US" dirty="0"/>
              <a:t>: Pricing-related sentiments.</a:t>
            </a:r>
          </a:p>
          <a:p>
            <a:endParaRPr lang="en-US" dirty="0"/>
          </a:p>
        </p:txBody>
      </p:sp>
      <p:sp>
        <p:nvSpPr>
          <p:cNvPr id="4" name="TextBox 3">
            <a:extLst>
              <a:ext uri="{FF2B5EF4-FFF2-40B4-BE49-F238E27FC236}">
                <a16:creationId xmlns:a16="http://schemas.microsoft.com/office/drawing/2014/main" id="{4E1C9CF2-3CEF-4B89-90D0-1F6C7B3754E3}"/>
              </a:ext>
            </a:extLst>
          </p:cNvPr>
          <p:cNvSpPr txBox="1"/>
          <p:nvPr/>
        </p:nvSpPr>
        <p:spPr>
          <a:xfrm>
            <a:off x="1924050" y="4495800"/>
            <a:ext cx="9229725" cy="1477328"/>
          </a:xfrm>
          <a:prstGeom prst="rect">
            <a:avLst/>
          </a:prstGeom>
          <a:noFill/>
        </p:spPr>
        <p:txBody>
          <a:bodyPr wrap="square" rtlCol="0">
            <a:spAutoFit/>
          </a:bodyPr>
          <a:lstStyle/>
          <a:p>
            <a:r>
              <a:rPr lang="en-US" b="1" dirty="0"/>
              <a:t>7. Comparison of Models:</a:t>
            </a:r>
            <a:endParaRPr lang="en-US" dirty="0"/>
          </a:p>
          <a:p>
            <a:r>
              <a:rPr lang="en-US" b="1" dirty="0"/>
              <a:t>Best Performing Model:</a:t>
            </a:r>
            <a:r>
              <a:rPr lang="en-US" dirty="0"/>
              <a:t> LSTM achieved the highest accuracy and balanced recall across sentiment categories.</a:t>
            </a:r>
          </a:p>
          <a:p>
            <a:r>
              <a:rPr lang="en-US" dirty="0"/>
              <a:t>Traditional machine learning methods (e.g., Naive Bayes, SVM) were faster but less effective for nuanced text data.</a:t>
            </a:r>
          </a:p>
        </p:txBody>
      </p:sp>
    </p:spTree>
    <p:extLst>
      <p:ext uri="{BB962C8B-B14F-4D97-AF65-F5344CB8AC3E}">
        <p14:creationId xmlns:p14="http://schemas.microsoft.com/office/powerpoint/2010/main" val="2835305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4217" y="766618"/>
            <a:ext cx="3906982" cy="584775"/>
          </a:xfrm>
          <a:prstGeom prst="rect">
            <a:avLst/>
          </a:prstGeom>
          <a:noFill/>
        </p:spPr>
        <p:txBody>
          <a:bodyPr wrap="square" rtlCol="0">
            <a:spAutoFit/>
          </a:bodyPr>
          <a:lstStyle/>
          <a:p>
            <a:r>
              <a:rPr lang="en-US" sz="3200" dirty="0">
                <a:latin typeface="Arial Black" panose="020B0A04020102020204" pitchFamily="34" charset="0"/>
              </a:rPr>
              <a:t>Chapter - 5</a:t>
            </a:r>
            <a:endParaRPr lang="en-IN" sz="3200" dirty="0">
              <a:latin typeface="Arial Black" panose="020B0A04020102020204" pitchFamily="34" charset="0"/>
            </a:endParaRPr>
          </a:p>
        </p:txBody>
      </p:sp>
      <p:sp>
        <p:nvSpPr>
          <p:cNvPr id="3" name="TextBox 2"/>
          <p:cNvSpPr txBox="1"/>
          <p:nvPr/>
        </p:nvSpPr>
        <p:spPr>
          <a:xfrm>
            <a:off x="2115127" y="1351393"/>
            <a:ext cx="3676072" cy="461665"/>
          </a:xfrm>
          <a:prstGeom prst="rect">
            <a:avLst/>
          </a:prstGeom>
          <a:noFill/>
        </p:spPr>
        <p:txBody>
          <a:bodyPr wrap="square" rtlCol="0">
            <a:spAutoFit/>
          </a:bodyPr>
          <a:lstStyle/>
          <a:p>
            <a:r>
              <a:rPr lang="en-IN" sz="2400" b="1" dirty="0"/>
              <a:t>5. Conclusions:</a:t>
            </a:r>
          </a:p>
        </p:txBody>
      </p:sp>
      <p:sp>
        <p:nvSpPr>
          <p:cNvPr id="4" name="TextBox 3"/>
          <p:cNvSpPr txBox="1"/>
          <p:nvPr/>
        </p:nvSpPr>
        <p:spPr>
          <a:xfrm>
            <a:off x="2233060" y="1742173"/>
            <a:ext cx="8826366" cy="2308324"/>
          </a:xfrm>
          <a:prstGeom prst="rect">
            <a:avLst/>
          </a:prstGeom>
          <a:noFill/>
        </p:spPr>
        <p:txBody>
          <a:bodyPr wrap="square" rtlCol="0">
            <a:spAutoFit/>
          </a:bodyPr>
          <a:lstStyle/>
          <a:p>
            <a:r>
              <a:rPr lang="en-US" b="1" dirty="0"/>
              <a:t>1. Project Summary:</a:t>
            </a:r>
            <a:endParaRPr lang="en-US" dirty="0"/>
          </a:p>
          <a:p>
            <a:r>
              <a:rPr lang="en-US" dirty="0"/>
              <a:t>(a). This project analyzed over 34,000 e-commerce reviews to predict customer sentiment (Positive, Neutral, Negative).</a:t>
            </a:r>
          </a:p>
          <a:p>
            <a:r>
              <a:rPr lang="en-US" dirty="0"/>
              <a:t>(b). Class imbalance was a critical challenge addressed through oversampling techniques.</a:t>
            </a:r>
          </a:p>
          <a:p>
            <a:r>
              <a:rPr lang="en-US" dirty="0"/>
              <a:t>(c). Multiple models, including traditional machine learning and advanced neural networks, were implemented and compared.</a:t>
            </a:r>
          </a:p>
          <a:p>
            <a:endParaRPr lang="en-US" dirty="0"/>
          </a:p>
        </p:txBody>
      </p:sp>
      <p:sp>
        <p:nvSpPr>
          <p:cNvPr id="5" name="TextBox 4">
            <a:extLst>
              <a:ext uri="{FF2B5EF4-FFF2-40B4-BE49-F238E27FC236}">
                <a16:creationId xmlns:a16="http://schemas.microsoft.com/office/drawing/2014/main" id="{91B77AF5-B919-4EC4-8632-BEA04167008D}"/>
              </a:ext>
            </a:extLst>
          </p:cNvPr>
          <p:cNvSpPr txBox="1"/>
          <p:nvPr/>
        </p:nvSpPr>
        <p:spPr>
          <a:xfrm>
            <a:off x="2115127" y="3810000"/>
            <a:ext cx="8826366" cy="2585323"/>
          </a:xfrm>
          <a:prstGeom prst="rect">
            <a:avLst/>
          </a:prstGeom>
          <a:noFill/>
        </p:spPr>
        <p:txBody>
          <a:bodyPr wrap="square" rtlCol="0">
            <a:spAutoFit/>
          </a:bodyPr>
          <a:lstStyle/>
          <a:p>
            <a:r>
              <a:rPr lang="en-US" b="1" dirty="0"/>
              <a:t>2. Key Achievements:</a:t>
            </a:r>
            <a:endParaRPr lang="en-US" dirty="0"/>
          </a:p>
          <a:p>
            <a:r>
              <a:rPr lang="en-US" dirty="0"/>
              <a:t>(a).Successfully developed an </a:t>
            </a:r>
            <a:r>
              <a:rPr lang="en-US" b="1" dirty="0"/>
              <a:t>LSTM-based deep learning model</a:t>
            </a:r>
            <a:r>
              <a:rPr lang="en-US" dirty="0"/>
              <a:t> with an </a:t>
            </a:r>
            <a:r>
              <a:rPr lang="en-US" b="1" dirty="0"/>
              <a:t>accuracy of 88%</a:t>
            </a:r>
            <a:r>
              <a:rPr lang="en-US" dirty="0"/>
              <a:t> and </a:t>
            </a:r>
            <a:r>
              <a:rPr lang="en-US" b="1" dirty="0"/>
              <a:t>balanced performance</a:t>
            </a:r>
            <a:r>
              <a:rPr lang="en-US" dirty="0"/>
              <a:t> across sentiment classes.</a:t>
            </a:r>
          </a:p>
          <a:p>
            <a:endParaRPr lang="en-US" dirty="0"/>
          </a:p>
          <a:p>
            <a:r>
              <a:rPr lang="en-US" dirty="0"/>
              <a:t>(b). Traditional models like SVM and Naive Bayes were useful benchmarks but less effective for complex text data.</a:t>
            </a:r>
          </a:p>
          <a:p>
            <a:endParaRPr lang="en-US" dirty="0"/>
          </a:p>
          <a:p>
            <a:r>
              <a:rPr lang="en-US" dirty="0"/>
              <a:t>(c). Topic modeling using LDA provided actionable insights into customer concerns and preferences.</a:t>
            </a:r>
          </a:p>
        </p:txBody>
      </p:sp>
    </p:spTree>
    <p:extLst>
      <p:ext uri="{BB962C8B-B14F-4D97-AF65-F5344CB8AC3E}">
        <p14:creationId xmlns:p14="http://schemas.microsoft.com/office/powerpoint/2010/main" val="3844369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5B7A9-86DC-4250-9E7E-1375F7AE335B}"/>
              </a:ext>
            </a:extLst>
          </p:cNvPr>
          <p:cNvSpPr txBox="1"/>
          <p:nvPr/>
        </p:nvSpPr>
        <p:spPr>
          <a:xfrm>
            <a:off x="1771650" y="438150"/>
            <a:ext cx="9505950" cy="2031325"/>
          </a:xfrm>
          <a:prstGeom prst="rect">
            <a:avLst/>
          </a:prstGeom>
          <a:noFill/>
        </p:spPr>
        <p:txBody>
          <a:bodyPr wrap="square" rtlCol="0">
            <a:spAutoFit/>
          </a:bodyPr>
          <a:lstStyle/>
          <a:p>
            <a:r>
              <a:rPr lang="en-US" b="1" dirty="0"/>
              <a:t>3. Practical Impact:</a:t>
            </a:r>
            <a:endParaRPr lang="en-US" dirty="0"/>
          </a:p>
          <a:p>
            <a:r>
              <a:rPr lang="en-US" dirty="0"/>
              <a:t>(a). The results demonstrate the potential of sentiment analysis in understanding customer behavior, addressing product-related concerns, and improving user satisfaction.</a:t>
            </a:r>
          </a:p>
          <a:p>
            <a:r>
              <a:rPr lang="en-US" dirty="0"/>
              <a:t>(b). Insights gained can guide businesses in targeted marketing, product enhancements, and strategic decision-making.</a:t>
            </a:r>
          </a:p>
          <a:p>
            <a:endParaRPr lang="en-US" dirty="0"/>
          </a:p>
        </p:txBody>
      </p:sp>
      <p:sp>
        <p:nvSpPr>
          <p:cNvPr id="3" name="TextBox 2">
            <a:extLst>
              <a:ext uri="{FF2B5EF4-FFF2-40B4-BE49-F238E27FC236}">
                <a16:creationId xmlns:a16="http://schemas.microsoft.com/office/drawing/2014/main" id="{CD82E9A9-B360-40DF-B948-6D18C204FC83}"/>
              </a:ext>
            </a:extLst>
          </p:cNvPr>
          <p:cNvSpPr txBox="1"/>
          <p:nvPr/>
        </p:nvSpPr>
        <p:spPr>
          <a:xfrm>
            <a:off x="1771650" y="2469475"/>
            <a:ext cx="9163050" cy="1754326"/>
          </a:xfrm>
          <a:prstGeom prst="rect">
            <a:avLst/>
          </a:prstGeom>
          <a:noFill/>
        </p:spPr>
        <p:txBody>
          <a:bodyPr wrap="square" rtlCol="0">
            <a:spAutoFit/>
          </a:bodyPr>
          <a:lstStyle/>
          <a:p>
            <a:r>
              <a:rPr lang="en-US" b="1" dirty="0"/>
              <a:t>4. Future Scope:</a:t>
            </a:r>
            <a:endParaRPr lang="en-US" dirty="0"/>
          </a:p>
          <a:p>
            <a:r>
              <a:rPr lang="en-US" dirty="0"/>
              <a:t>(a). Expand the dataset to include more diverse products and reviews.</a:t>
            </a:r>
          </a:p>
          <a:p>
            <a:r>
              <a:rPr lang="en-US" dirty="0"/>
              <a:t>(b). Explore other deep learning architectures, such as BERT or Transformer-based models, for improved performance.</a:t>
            </a:r>
          </a:p>
          <a:p>
            <a:r>
              <a:rPr lang="en-US" dirty="0"/>
              <a:t>(c). Integrate sentiment analysis results with real-time dashboards for business applications.</a:t>
            </a:r>
          </a:p>
        </p:txBody>
      </p:sp>
      <p:sp>
        <p:nvSpPr>
          <p:cNvPr id="4" name="TextBox 3">
            <a:extLst>
              <a:ext uri="{FF2B5EF4-FFF2-40B4-BE49-F238E27FC236}">
                <a16:creationId xmlns:a16="http://schemas.microsoft.com/office/drawing/2014/main" id="{6AF54890-3E47-430B-9C77-F177461ABE64}"/>
              </a:ext>
            </a:extLst>
          </p:cNvPr>
          <p:cNvSpPr txBox="1"/>
          <p:nvPr/>
        </p:nvSpPr>
        <p:spPr>
          <a:xfrm>
            <a:off x="1838325" y="4448175"/>
            <a:ext cx="9096375" cy="1200329"/>
          </a:xfrm>
          <a:prstGeom prst="rect">
            <a:avLst/>
          </a:prstGeom>
          <a:noFill/>
        </p:spPr>
        <p:txBody>
          <a:bodyPr wrap="square" rtlCol="0">
            <a:spAutoFit/>
          </a:bodyPr>
          <a:lstStyle/>
          <a:p>
            <a:r>
              <a:rPr lang="en-US" b="1" dirty="0"/>
              <a:t>Closing Statement:</a:t>
            </a:r>
            <a:br>
              <a:rPr lang="en-US" dirty="0"/>
            </a:br>
            <a:r>
              <a:rPr lang="en-US" dirty="0"/>
              <a:t>By combining advanced techniques with effective handling of data challenges, this project sets a solid foundation for leveraging sentiment analysis in real-world e-commerce scenarios.</a:t>
            </a:r>
          </a:p>
        </p:txBody>
      </p:sp>
    </p:spTree>
    <p:extLst>
      <p:ext uri="{BB962C8B-B14F-4D97-AF65-F5344CB8AC3E}">
        <p14:creationId xmlns:p14="http://schemas.microsoft.com/office/powerpoint/2010/main" val="296435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2473" y="726081"/>
            <a:ext cx="3149600" cy="584775"/>
          </a:xfrm>
          <a:prstGeom prst="rect">
            <a:avLst/>
          </a:prstGeom>
          <a:noFill/>
        </p:spPr>
        <p:txBody>
          <a:bodyPr wrap="square" rtlCol="0">
            <a:spAutoFit/>
          </a:bodyPr>
          <a:lstStyle/>
          <a:p>
            <a:r>
              <a:rPr lang="en-US" sz="3200" dirty="0">
                <a:latin typeface="Arial Black" panose="020B0A04020102020204" pitchFamily="34" charset="0"/>
              </a:rPr>
              <a:t>Chapter - 2</a:t>
            </a:r>
            <a:endParaRPr lang="en-IN" sz="3200" dirty="0">
              <a:latin typeface="Arial Black" panose="020B0A04020102020204" pitchFamily="34" charset="0"/>
            </a:endParaRPr>
          </a:p>
        </p:txBody>
      </p:sp>
      <p:sp>
        <p:nvSpPr>
          <p:cNvPr id="3" name="TextBox 2"/>
          <p:cNvSpPr txBox="1"/>
          <p:nvPr/>
        </p:nvSpPr>
        <p:spPr>
          <a:xfrm>
            <a:off x="1542473" y="1277517"/>
            <a:ext cx="2678546" cy="461665"/>
          </a:xfrm>
          <a:prstGeom prst="rect">
            <a:avLst/>
          </a:prstGeom>
          <a:noFill/>
        </p:spPr>
        <p:txBody>
          <a:bodyPr wrap="square" rtlCol="0">
            <a:spAutoFit/>
          </a:bodyPr>
          <a:lstStyle/>
          <a:p>
            <a:pPr lvl="0"/>
            <a:r>
              <a:rPr lang="en-IN" sz="2400" b="1" dirty="0"/>
              <a:t>2. Objectives</a:t>
            </a:r>
            <a:r>
              <a:rPr lang="en-IN" sz="2400" dirty="0"/>
              <a:t>:</a:t>
            </a:r>
            <a:endParaRPr lang="en-IN" sz="2400" b="1" dirty="0"/>
          </a:p>
        </p:txBody>
      </p:sp>
      <p:sp>
        <p:nvSpPr>
          <p:cNvPr id="10" name="TextBox 9"/>
          <p:cNvSpPr txBox="1"/>
          <p:nvPr/>
        </p:nvSpPr>
        <p:spPr>
          <a:xfrm>
            <a:off x="1542473" y="1798177"/>
            <a:ext cx="9163250" cy="369332"/>
          </a:xfrm>
          <a:prstGeom prst="rect">
            <a:avLst/>
          </a:prstGeom>
          <a:noFill/>
        </p:spPr>
        <p:txBody>
          <a:bodyPr wrap="square" rtlCol="0">
            <a:spAutoFit/>
          </a:bodyPr>
          <a:lstStyle/>
          <a:p>
            <a:r>
              <a:rPr lang="en-US" dirty="0"/>
              <a:t>The primary objectives of this project are as follows:</a:t>
            </a:r>
            <a:endParaRPr lang="en-IN" dirty="0"/>
          </a:p>
        </p:txBody>
      </p:sp>
      <p:sp>
        <p:nvSpPr>
          <p:cNvPr id="11" name="TextBox 10"/>
          <p:cNvSpPr txBox="1"/>
          <p:nvPr/>
        </p:nvSpPr>
        <p:spPr>
          <a:xfrm>
            <a:off x="1542473" y="2182368"/>
            <a:ext cx="10087552" cy="4247317"/>
          </a:xfrm>
          <a:prstGeom prst="rect">
            <a:avLst/>
          </a:prstGeom>
          <a:noFill/>
        </p:spPr>
        <p:txBody>
          <a:bodyPr wrap="square" rtlCol="0">
            <a:spAutoFit/>
          </a:bodyPr>
          <a:lstStyle/>
          <a:p>
            <a:pPr marL="342900" indent="-342900">
              <a:buAutoNum type="arabicPeriod"/>
            </a:pPr>
            <a:r>
              <a:rPr lang="en-US" b="1" dirty="0"/>
              <a:t>Understand Sentiment in Customer Reviews:</a:t>
            </a:r>
            <a:br>
              <a:rPr lang="en-US" dirty="0"/>
            </a:br>
            <a:r>
              <a:rPr lang="en-US" dirty="0"/>
              <a:t>Analyze over 34,000 Amazon product reviews to classify sentiments into three categories: positive, negative, and neutral. Extract insights about customer satisfaction and dissatisfaction.</a:t>
            </a:r>
          </a:p>
          <a:p>
            <a:endParaRPr lang="en-US" dirty="0"/>
          </a:p>
          <a:p>
            <a:r>
              <a:rPr lang="en-US" b="1" dirty="0"/>
              <a:t>2. Address Class Imbalance:</a:t>
            </a:r>
            <a:br>
              <a:rPr lang="en-US" dirty="0"/>
            </a:br>
            <a:r>
              <a:rPr lang="en-US" dirty="0"/>
              <a:t>Handle the issue of class imbalance in sentiment categories using techniques such as oversampling and under-sampling to ensure fair representation of all classes.</a:t>
            </a:r>
          </a:p>
          <a:p>
            <a:endParaRPr lang="en-US" dirty="0"/>
          </a:p>
          <a:p>
            <a:r>
              <a:rPr lang="en-US" b="1" dirty="0"/>
              <a:t>3. Implement Effective Classifiers:</a:t>
            </a:r>
            <a:br>
              <a:rPr lang="en-US" dirty="0"/>
            </a:br>
            <a:r>
              <a:rPr lang="en-US" dirty="0"/>
              <a:t>Evaluate and compare various machine learning algorithms, including Naive Bayes, Support Vector Machines (SVM), and deep learning models like Long Short-Term Memory (LSTM) networks for sentiment classification.</a:t>
            </a:r>
          </a:p>
          <a:p>
            <a:endParaRPr lang="en-US" b="1" dirty="0"/>
          </a:p>
          <a:p>
            <a:endParaRPr lang="en-US" dirty="0"/>
          </a:p>
        </p:txBody>
      </p:sp>
    </p:spTree>
    <p:extLst>
      <p:ext uri="{BB962C8B-B14F-4D97-AF65-F5344CB8AC3E}">
        <p14:creationId xmlns:p14="http://schemas.microsoft.com/office/powerpoint/2010/main" val="380128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65308" y="384308"/>
            <a:ext cx="10226642" cy="6463308"/>
          </a:xfrm>
          <a:prstGeom prst="rect">
            <a:avLst/>
          </a:prstGeom>
          <a:noFill/>
        </p:spPr>
        <p:txBody>
          <a:bodyPr wrap="square" rtlCol="0">
            <a:spAutoFit/>
          </a:bodyPr>
          <a:lstStyle/>
          <a:p>
            <a:r>
              <a:rPr lang="en-US" b="1" dirty="0"/>
              <a:t>4. Enhance Predictive Power through Feature Engineering:</a:t>
            </a:r>
            <a:br>
              <a:rPr lang="en-US" dirty="0"/>
            </a:br>
            <a:r>
              <a:rPr lang="en-US" dirty="0"/>
              <a:t>Perform feature engineering, including the computation of Term Frequency-Inverse Document Frequency (</a:t>
            </a:r>
            <a:r>
              <a:rPr lang="en-US" dirty="0" err="1"/>
              <a:t>Tf-Idf</a:t>
            </a:r>
            <a:r>
              <a:rPr lang="en-US" dirty="0"/>
              <a:t>) scores and the creation of sentiment score features to improve model accuracy.</a:t>
            </a:r>
            <a:endParaRPr lang="en-US" b="1" dirty="0"/>
          </a:p>
          <a:p>
            <a:endParaRPr lang="en-US" dirty="0"/>
          </a:p>
          <a:p>
            <a:r>
              <a:rPr lang="en-US" b="1" dirty="0"/>
              <a:t>5. Evaluate Model Performance:</a:t>
            </a:r>
            <a:br>
              <a:rPr lang="en-US" dirty="0"/>
            </a:br>
            <a:r>
              <a:rPr lang="en-US" dirty="0"/>
              <a:t>Use metrics such as precision, recall, F1-score, and AUC-ROC to measure model performance, emphasizing the F1-score for balanced evaluation in the presence of class imbalance.</a:t>
            </a:r>
          </a:p>
          <a:p>
            <a:endParaRPr lang="en-US" dirty="0"/>
          </a:p>
          <a:p>
            <a:r>
              <a:rPr lang="en-US" b="1" dirty="0"/>
              <a:t>6. Leverage Ensemble Techniques:</a:t>
            </a:r>
            <a:br>
              <a:rPr lang="en-US" dirty="0"/>
            </a:br>
            <a:r>
              <a:rPr lang="en-US" dirty="0"/>
              <a:t>Explore ensemble methods, such as </a:t>
            </a:r>
            <a:r>
              <a:rPr lang="en-US" dirty="0" err="1"/>
              <a:t>XGBoost</a:t>
            </a:r>
            <a:r>
              <a:rPr lang="en-US" dirty="0"/>
              <a:t> and combinations with multinomial Naive Bayes, to boost overall model performance and mitigate class imbalance.</a:t>
            </a:r>
          </a:p>
          <a:p>
            <a:endParaRPr lang="en-US" dirty="0"/>
          </a:p>
          <a:p>
            <a:r>
              <a:rPr lang="en-US" b="1" dirty="0"/>
              <a:t>7. Incorporate Topic Modeling:</a:t>
            </a:r>
            <a:br>
              <a:rPr lang="en-US" dirty="0"/>
            </a:br>
            <a:r>
              <a:rPr lang="en-US" dirty="0"/>
              <a:t>Apply techniques such as Latent Dirichlet Allocation (LDA) and Non-Negative Matrix Factorization (NMF) to identify latent topics in reviews and group them into meaningful clusters.</a:t>
            </a:r>
          </a:p>
          <a:p>
            <a:endParaRPr lang="en-US" dirty="0"/>
          </a:p>
          <a:p>
            <a:r>
              <a:rPr lang="en-US" b="1" dirty="0"/>
              <a:t>8. Compare Traditional and Advanced Models:</a:t>
            </a:r>
            <a:br>
              <a:rPr lang="en-US" dirty="0"/>
            </a:br>
            <a:r>
              <a:rPr lang="en-US" dirty="0"/>
              <a:t>Contrast the performance of traditional machine learning models with advanced deep learning approaches, such as LSTM, to determine the most effective model for sentiment analysis.</a:t>
            </a:r>
            <a:endParaRPr lang="en-US" b="1" dirty="0"/>
          </a:p>
        </p:txBody>
      </p:sp>
    </p:spTree>
    <p:extLst>
      <p:ext uri="{BB962C8B-B14F-4D97-AF65-F5344CB8AC3E}">
        <p14:creationId xmlns:p14="http://schemas.microsoft.com/office/powerpoint/2010/main" val="138872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E0C51-E4EC-45C7-9940-BE6EA995D9DA}"/>
              </a:ext>
            </a:extLst>
          </p:cNvPr>
          <p:cNvSpPr txBox="1"/>
          <p:nvPr/>
        </p:nvSpPr>
        <p:spPr>
          <a:xfrm>
            <a:off x="1619250" y="1019175"/>
            <a:ext cx="9867900" cy="2308324"/>
          </a:xfrm>
          <a:prstGeom prst="rect">
            <a:avLst/>
          </a:prstGeom>
          <a:noFill/>
        </p:spPr>
        <p:txBody>
          <a:bodyPr wrap="square" rtlCol="0">
            <a:spAutoFit/>
          </a:bodyPr>
          <a:lstStyle/>
          <a:p>
            <a:r>
              <a:rPr lang="en-US" b="1" dirty="0"/>
              <a:t>9. Optimize Model Parameters:</a:t>
            </a:r>
            <a:br>
              <a:rPr lang="en-US" dirty="0"/>
            </a:br>
            <a:r>
              <a:rPr lang="en-US" dirty="0"/>
              <a:t>Use optimization techniques, including Grid Search, Random Search, and Cross-Validation, to fine-tune parameters for improved model performance.</a:t>
            </a:r>
          </a:p>
          <a:p>
            <a:endParaRPr lang="en-US" b="1" dirty="0"/>
          </a:p>
          <a:p>
            <a:r>
              <a:rPr lang="en-US" b="1" dirty="0"/>
              <a:t>10. Generate Actionable Insights:</a:t>
            </a:r>
            <a:br>
              <a:rPr lang="en-US" dirty="0"/>
            </a:br>
            <a:r>
              <a:rPr lang="en-US" dirty="0"/>
              <a:t>Provide actionable insights for e-commerce businesses by identifying customer preferences, concerns, and satisfaction levels, thereby enabling data-driven decision-making and targeted marketing strategies.</a:t>
            </a:r>
            <a:endParaRPr lang="en-US" b="1" dirty="0"/>
          </a:p>
        </p:txBody>
      </p:sp>
    </p:spTree>
    <p:extLst>
      <p:ext uri="{BB962C8B-B14F-4D97-AF65-F5344CB8AC3E}">
        <p14:creationId xmlns:p14="http://schemas.microsoft.com/office/powerpoint/2010/main" val="407757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273" y="127724"/>
            <a:ext cx="3398981" cy="584775"/>
          </a:xfrm>
          <a:prstGeom prst="rect">
            <a:avLst/>
          </a:prstGeom>
          <a:noFill/>
        </p:spPr>
        <p:txBody>
          <a:bodyPr wrap="square" rtlCol="0">
            <a:spAutoFit/>
          </a:bodyPr>
          <a:lstStyle/>
          <a:p>
            <a:r>
              <a:rPr lang="en-US" sz="3200" dirty="0">
                <a:latin typeface="Arial Black" panose="020B0A04020102020204" pitchFamily="34" charset="0"/>
              </a:rPr>
              <a:t>Chapter - 3</a:t>
            </a:r>
            <a:endParaRPr lang="en-IN" sz="3200" dirty="0">
              <a:latin typeface="Arial Black" panose="020B0A04020102020204" pitchFamily="34" charset="0"/>
            </a:endParaRPr>
          </a:p>
        </p:txBody>
      </p:sp>
      <p:sp>
        <p:nvSpPr>
          <p:cNvPr id="3" name="TextBox 2"/>
          <p:cNvSpPr txBox="1"/>
          <p:nvPr/>
        </p:nvSpPr>
        <p:spPr>
          <a:xfrm>
            <a:off x="1847273" y="688339"/>
            <a:ext cx="2733963" cy="461665"/>
          </a:xfrm>
          <a:prstGeom prst="rect">
            <a:avLst/>
          </a:prstGeom>
          <a:noFill/>
        </p:spPr>
        <p:txBody>
          <a:bodyPr wrap="square" rtlCol="0">
            <a:spAutoFit/>
          </a:bodyPr>
          <a:lstStyle/>
          <a:p>
            <a:pPr lvl="0"/>
            <a:r>
              <a:rPr lang="en-IN" sz="2400" b="1" dirty="0"/>
              <a:t>3. Methods</a:t>
            </a:r>
          </a:p>
        </p:txBody>
      </p:sp>
      <p:sp>
        <p:nvSpPr>
          <p:cNvPr id="6" name="TextBox 5"/>
          <p:cNvSpPr txBox="1"/>
          <p:nvPr/>
        </p:nvSpPr>
        <p:spPr>
          <a:xfrm>
            <a:off x="1847273" y="1093738"/>
            <a:ext cx="5730010" cy="369332"/>
          </a:xfrm>
          <a:prstGeom prst="rect">
            <a:avLst/>
          </a:prstGeom>
          <a:noFill/>
        </p:spPr>
        <p:txBody>
          <a:bodyPr wrap="square" rtlCol="0">
            <a:spAutoFit/>
          </a:bodyPr>
          <a:lstStyle/>
          <a:p>
            <a:r>
              <a:rPr lang="en-IN" dirty="0">
                <a:latin typeface="Arial Black" panose="020B0A04020102020204" pitchFamily="34" charset="0"/>
              </a:rPr>
              <a:t>(</a:t>
            </a:r>
            <a:r>
              <a:rPr lang="en-IN" dirty="0" err="1">
                <a:latin typeface="Arial Black" panose="020B0A04020102020204" pitchFamily="34" charset="0"/>
              </a:rPr>
              <a:t>i</a:t>
            </a:r>
            <a:r>
              <a:rPr lang="en-IN" dirty="0">
                <a:latin typeface="Arial Black" panose="020B0A04020102020204" pitchFamily="34" charset="0"/>
              </a:rPr>
              <a:t>). </a:t>
            </a:r>
            <a:r>
              <a:rPr lang="en-US" b="1" dirty="0"/>
              <a:t>Data Collection and Preprocessing</a:t>
            </a:r>
            <a:r>
              <a:rPr lang="en-IN" dirty="0">
                <a:latin typeface="Arial Black" panose="020B0A04020102020204" pitchFamily="34" charset="0"/>
              </a:rPr>
              <a:t>:</a:t>
            </a:r>
          </a:p>
        </p:txBody>
      </p:sp>
      <p:sp>
        <p:nvSpPr>
          <p:cNvPr id="7" name="TextBox 6"/>
          <p:cNvSpPr txBox="1"/>
          <p:nvPr/>
        </p:nvSpPr>
        <p:spPr>
          <a:xfrm>
            <a:off x="1780598" y="1531243"/>
            <a:ext cx="9870209" cy="1200329"/>
          </a:xfrm>
          <a:prstGeom prst="rect">
            <a:avLst/>
          </a:prstGeom>
          <a:noFill/>
        </p:spPr>
        <p:txBody>
          <a:bodyPr wrap="square" rtlCol="0">
            <a:spAutoFit/>
          </a:bodyPr>
          <a:lstStyle/>
          <a:p>
            <a:r>
              <a:rPr lang="en-US" b="1" dirty="0"/>
              <a:t>* Dataset Overview:</a:t>
            </a:r>
            <a:br>
              <a:rPr lang="en-US" dirty="0"/>
            </a:br>
            <a:r>
              <a:rPr lang="en-US" dirty="0"/>
              <a:t>The dataset comprises over 34,000 Amazon product reviews, with attributes such as product name, brand, category, review text, review title, and sentiment labels (positive, negative, neutral).</a:t>
            </a:r>
            <a:endParaRPr lang="en-IN" dirty="0"/>
          </a:p>
        </p:txBody>
      </p:sp>
      <p:pic>
        <p:nvPicPr>
          <p:cNvPr id="8" name="Picture 7">
            <a:extLst>
              <a:ext uri="{FF2B5EF4-FFF2-40B4-BE49-F238E27FC236}">
                <a16:creationId xmlns:a16="http://schemas.microsoft.com/office/drawing/2014/main" id="{53B12046-C990-48DA-B3C4-09CD61A8E1D3}"/>
              </a:ext>
            </a:extLst>
          </p:cNvPr>
          <p:cNvPicPr>
            <a:picLocks noChangeAspect="1"/>
          </p:cNvPicPr>
          <p:nvPr/>
        </p:nvPicPr>
        <p:blipFill>
          <a:blip r:embed="rId2"/>
          <a:stretch>
            <a:fillRect/>
          </a:stretch>
        </p:blipFill>
        <p:spPr>
          <a:xfrm>
            <a:off x="1707611" y="2799745"/>
            <a:ext cx="10484389" cy="3930531"/>
          </a:xfrm>
          <a:prstGeom prst="rect">
            <a:avLst/>
          </a:prstGeom>
        </p:spPr>
      </p:pic>
    </p:spTree>
    <p:extLst>
      <p:ext uri="{BB962C8B-B14F-4D97-AF65-F5344CB8AC3E}">
        <p14:creationId xmlns:p14="http://schemas.microsoft.com/office/powerpoint/2010/main" val="21585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7151" y="498286"/>
            <a:ext cx="10299123" cy="2677656"/>
          </a:xfrm>
          <a:prstGeom prst="rect">
            <a:avLst/>
          </a:prstGeom>
          <a:noFill/>
        </p:spPr>
        <p:txBody>
          <a:bodyPr wrap="square" rtlCol="0">
            <a:spAutoFit/>
          </a:bodyPr>
          <a:lstStyle/>
          <a:p>
            <a:r>
              <a:rPr lang="en-IN" sz="2400" b="1" dirty="0">
                <a:latin typeface="Arial Black" panose="020B0A04020102020204" pitchFamily="34" charset="0"/>
              </a:rPr>
              <a:t>* </a:t>
            </a:r>
            <a:r>
              <a:rPr lang="en-US" b="1" dirty="0"/>
              <a:t>Preprocessing Steps:</a:t>
            </a:r>
            <a:endParaRPr lang="en-US" dirty="0"/>
          </a:p>
          <a:p>
            <a:r>
              <a:rPr lang="en-US" dirty="0"/>
              <a:t>1. Convert text to lowercase for uniformity.</a:t>
            </a:r>
          </a:p>
          <a:p>
            <a:r>
              <a:rPr lang="en-US" dirty="0"/>
              <a:t>2. Remove special characters, punctuation, and </a:t>
            </a:r>
            <a:r>
              <a:rPr lang="en-US" dirty="0" err="1"/>
              <a:t>stopwords</a:t>
            </a:r>
            <a:r>
              <a:rPr lang="en-US" dirty="0"/>
              <a:t>.</a:t>
            </a:r>
          </a:p>
          <a:p>
            <a:r>
              <a:rPr lang="en-US" dirty="0"/>
              <a:t>3. Tokenize review text into individual words.</a:t>
            </a:r>
          </a:p>
          <a:p>
            <a:r>
              <a:rPr lang="en-US" dirty="0"/>
              <a:t>4. Apply stemming and lemmatization to standardize word forms.</a:t>
            </a:r>
          </a:p>
          <a:p>
            <a:endParaRPr lang="en-US" dirty="0"/>
          </a:p>
          <a:p>
            <a:r>
              <a:rPr lang="en-US" b="1" dirty="0"/>
              <a:t>(ii). Exploratory Data Analysis (EDA)</a:t>
            </a:r>
          </a:p>
          <a:p>
            <a:r>
              <a:rPr lang="en-US" b="1" dirty="0"/>
              <a:t>* Visualized the distribution of sentiment categories.</a:t>
            </a:r>
          </a:p>
          <a:p>
            <a:endParaRPr lang="en-US" b="1" dirty="0"/>
          </a:p>
        </p:txBody>
      </p:sp>
      <p:pic>
        <p:nvPicPr>
          <p:cNvPr id="9" name="Picture 8">
            <a:extLst>
              <a:ext uri="{FF2B5EF4-FFF2-40B4-BE49-F238E27FC236}">
                <a16:creationId xmlns:a16="http://schemas.microsoft.com/office/drawing/2014/main" id="{138D71DD-7193-4318-A9CD-5B06A2869CDC}"/>
              </a:ext>
            </a:extLst>
          </p:cNvPr>
          <p:cNvPicPr>
            <a:picLocks noChangeAspect="1"/>
          </p:cNvPicPr>
          <p:nvPr/>
        </p:nvPicPr>
        <p:blipFill>
          <a:blip r:embed="rId2"/>
          <a:stretch>
            <a:fillRect/>
          </a:stretch>
        </p:blipFill>
        <p:spPr>
          <a:xfrm>
            <a:off x="2000117" y="2911424"/>
            <a:ext cx="9020308" cy="3448290"/>
          </a:xfrm>
          <a:prstGeom prst="rect">
            <a:avLst/>
          </a:prstGeom>
        </p:spPr>
      </p:pic>
    </p:spTree>
    <p:extLst>
      <p:ext uri="{BB962C8B-B14F-4D97-AF65-F5344CB8AC3E}">
        <p14:creationId xmlns:p14="http://schemas.microsoft.com/office/powerpoint/2010/main" val="166779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699B69-0A7F-4278-A33B-FAA56AA8CAC3}"/>
              </a:ext>
            </a:extLst>
          </p:cNvPr>
          <p:cNvPicPr>
            <a:picLocks noChangeAspect="1"/>
          </p:cNvPicPr>
          <p:nvPr/>
        </p:nvPicPr>
        <p:blipFill>
          <a:blip r:embed="rId2"/>
          <a:stretch>
            <a:fillRect/>
          </a:stretch>
        </p:blipFill>
        <p:spPr>
          <a:xfrm>
            <a:off x="1190625" y="2381020"/>
            <a:ext cx="10134599" cy="4476980"/>
          </a:xfrm>
          <a:prstGeom prst="rect">
            <a:avLst/>
          </a:prstGeom>
        </p:spPr>
      </p:pic>
      <p:pic>
        <p:nvPicPr>
          <p:cNvPr id="5" name="Picture 4">
            <a:extLst>
              <a:ext uri="{FF2B5EF4-FFF2-40B4-BE49-F238E27FC236}">
                <a16:creationId xmlns:a16="http://schemas.microsoft.com/office/drawing/2014/main" id="{AA650D29-FADF-4096-BB15-353826403DA3}"/>
              </a:ext>
            </a:extLst>
          </p:cNvPr>
          <p:cNvPicPr>
            <a:picLocks noChangeAspect="1"/>
          </p:cNvPicPr>
          <p:nvPr/>
        </p:nvPicPr>
        <p:blipFill>
          <a:blip r:embed="rId3"/>
          <a:stretch>
            <a:fillRect/>
          </a:stretch>
        </p:blipFill>
        <p:spPr>
          <a:xfrm>
            <a:off x="1190624" y="311114"/>
            <a:ext cx="10134599" cy="2069906"/>
          </a:xfrm>
          <a:prstGeom prst="rect">
            <a:avLst/>
          </a:prstGeom>
        </p:spPr>
      </p:pic>
    </p:spTree>
    <p:extLst>
      <p:ext uri="{BB962C8B-B14F-4D97-AF65-F5344CB8AC3E}">
        <p14:creationId xmlns:p14="http://schemas.microsoft.com/office/powerpoint/2010/main" val="40072358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1972</TotalTime>
  <Words>1661</Words>
  <Application>Microsoft Office PowerPoint</Application>
  <PresentationFormat>Widescreen</PresentationFormat>
  <Paragraphs>141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Algerian</vt:lpstr>
      <vt:lpstr>Arial</vt:lpstr>
      <vt:lpstr>Arial Black</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zubair_khan</cp:lastModifiedBy>
  <cp:revision>87</cp:revision>
  <dcterms:created xsi:type="dcterms:W3CDTF">2024-02-14T06:38:32Z</dcterms:created>
  <dcterms:modified xsi:type="dcterms:W3CDTF">2025-01-12T11:15:59Z</dcterms:modified>
</cp:coreProperties>
</file>