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 id="261" r:id="rId5"/>
    <p:sldId id="262" r:id="rId6"/>
    <p:sldId id="265" r:id="rId7"/>
    <p:sldId id="266" r:id="rId8"/>
    <p:sldId id="267" r:id="rId9"/>
    <p:sldId id="268"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zenscrape.com/what-is-web-scraping-in-pyth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0473" y="609600"/>
            <a:ext cx="4581236" cy="400110"/>
          </a:xfrm>
          <a:prstGeom prst="rect">
            <a:avLst/>
          </a:prstGeom>
          <a:noFill/>
        </p:spPr>
        <p:txBody>
          <a:bodyPr wrap="square" rtlCol="0">
            <a:spAutoFit/>
          </a:bodyPr>
          <a:lstStyle/>
          <a:p>
            <a:r>
              <a:rPr lang="en-US" sz="2000" dirty="0" smtClean="0">
                <a:latin typeface="Algerian" panose="04020705040A02060702" pitchFamily="82" charset="0"/>
              </a:rPr>
              <a:t>Welcome</a:t>
            </a:r>
            <a:endParaRPr lang="en-IN" sz="2000" dirty="0">
              <a:latin typeface="Algerian" panose="04020705040A02060702" pitchFamily="82" charset="0"/>
            </a:endParaRPr>
          </a:p>
        </p:txBody>
      </p:sp>
      <p:sp>
        <p:nvSpPr>
          <p:cNvPr id="3" name="TextBox 2"/>
          <p:cNvSpPr txBox="1"/>
          <p:nvPr/>
        </p:nvSpPr>
        <p:spPr>
          <a:xfrm>
            <a:off x="3491345" y="1293091"/>
            <a:ext cx="3325091" cy="400110"/>
          </a:xfrm>
          <a:prstGeom prst="rect">
            <a:avLst/>
          </a:prstGeom>
          <a:noFill/>
        </p:spPr>
        <p:txBody>
          <a:bodyPr wrap="square" rtlCol="0">
            <a:spAutoFit/>
          </a:bodyPr>
          <a:lstStyle/>
          <a:p>
            <a:r>
              <a:rPr lang="en-US" sz="2000" dirty="0" smtClean="0">
                <a:latin typeface="Algerian" panose="04020705040A02060702" pitchFamily="82" charset="0"/>
              </a:rPr>
              <a:t>To</a:t>
            </a:r>
            <a:endParaRPr lang="en-IN" sz="2000" dirty="0">
              <a:latin typeface="Algerian" panose="04020705040A02060702" pitchFamily="82" charset="0"/>
            </a:endParaRPr>
          </a:p>
        </p:txBody>
      </p:sp>
      <p:sp>
        <p:nvSpPr>
          <p:cNvPr id="4" name="TextBox 3"/>
          <p:cNvSpPr txBox="1"/>
          <p:nvPr/>
        </p:nvSpPr>
        <p:spPr>
          <a:xfrm>
            <a:off x="4267200" y="1967345"/>
            <a:ext cx="3676073" cy="400110"/>
          </a:xfrm>
          <a:prstGeom prst="rect">
            <a:avLst/>
          </a:prstGeom>
          <a:noFill/>
        </p:spPr>
        <p:txBody>
          <a:bodyPr wrap="square" rtlCol="0">
            <a:spAutoFit/>
          </a:bodyPr>
          <a:lstStyle/>
          <a:p>
            <a:r>
              <a:rPr lang="en-US" sz="2000" dirty="0" smtClean="0">
                <a:latin typeface="Algerian" panose="04020705040A02060702" pitchFamily="82" charset="0"/>
              </a:rPr>
              <a:t>Project - 2</a:t>
            </a:r>
            <a:endParaRPr lang="en-IN" sz="2000" dirty="0">
              <a:latin typeface="Algerian" panose="04020705040A02060702" pitchFamily="82" charset="0"/>
            </a:endParaRPr>
          </a:p>
        </p:txBody>
      </p:sp>
      <p:sp>
        <p:nvSpPr>
          <p:cNvPr id="5" name="TextBox 4"/>
          <p:cNvSpPr txBox="1"/>
          <p:nvPr/>
        </p:nvSpPr>
        <p:spPr>
          <a:xfrm>
            <a:off x="5514109" y="2650836"/>
            <a:ext cx="4257964" cy="707886"/>
          </a:xfrm>
          <a:prstGeom prst="rect">
            <a:avLst/>
          </a:prstGeom>
          <a:noFill/>
        </p:spPr>
        <p:txBody>
          <a:bodyPr wrap="square" rtlCol="0">
            <a:spAutoFit/>
          </a:bodyPr>
          <a:lstStyle/>
          <a:p>
            <a:r>
              <a:rPr lang="en-US" sz="2000" dirty="0" smtClean="0">
                <a:latin typeface="Algerian" panose="04020705040A02060702" pitchFamily="82" charset="0"/>
              </a:rPr>
              <a:t>Web Scraping &amp;</a:t>
            </a:r>
          </a:p>
          <a:p>
            <a:r>
              <a:rPr lang="en-US" sz="2000" dirty="0" smtClean="0">
                <a:latin typeface="Algerian" panose="04020705040A02060702" pitchFamily="82" charset="0"/>
              </a:rPr>
              <a:t>Word Frequency</a:t>
            </a:r>
            <a:endParaRPr lang="en-IN" sz="2000" dirty="0">
              <a:latin typeface="Algerian" panose="04020705040A02060702" pitchFamily="82" charset="0"/>
            </a:endParaRPr>
          </a:p>
        </p:txBody>
      </p:sp>
      <p:sp>
        <p:nvSpPr>
          <p:cNvPr id="7" name="TextBox 6"/>
          <p:cNvSpPr txBox="1"/>
          <p:nvPr/>
        </p:nvSpPr>
        <p:spPr>
          <a:xfrm>
            <a:off x="6206836" y="3990109"/>
            <a:ext cx="3713019" cy="400110"/>
          </a:xfrm>
          <a:prstGeom prst="rect">
            <a:avLst/>
          </a:prstGeom>
          <a:noFill/>
        </p:spPr>
        <p:txBody>
          <a:bodyPr wrap="square" rtlCol="0">
            <a:spAutoFit/>
          </a:bodyPr>
          <a:lstStyle/>
          <a:p>
            <a:r>
              <a:rPr lang="en-US" sz="2000" dirty="0" smtClean="0">
                <a:latin typeface="Algerian" panose="04020705040A02060702" pitchFamily="82" charset="0"/>
              </a:rPr>
              <a:t>Name – </a:t>
            </a:r>
            <a:r>
              <a:rPr lang="en-US" sz="2000" dirty="0" err="1" smtClean="0">
                <a:latin typeface="Algerian" panose="04020705040A02060702" pitchFamily="82" charset="0"/>
              </a:rPr>
              <a:t>Mohd</a:t>
            </a:r>
            <a:r>
              <a:rPr lang="en-US" sz="2000" dirty="0" smtClean="0">
                <a:latin typeface="Algerian" panose="04020705040A02060702" pitchFamily="82" charset="0"/>
              </a:rPr>
              <a:t> </a:t>
            </a:r>
            <a:r>
              <a:rPr lang="en-US" sz="2000" dirty="0" err="1" smtClean="0">
                <a:latin typeface="Algerian" panose="04020705040A02060702" pitchFamily="82" charset="0"/>
              </a:rPr>
              <a:t>Jubair</a:t>
            </a:r>
            <a:r>
              <a:rPr lang="en-US" sz="2000" dirty="0" smtClean="0">
                <a:latin typeface="Algerian" panose="04020705040A02060702" pitchFamily="82" charset="0"/>
              </a:rPr>
              <a:t> Khan</a:t>
            </a:r>
            <a:endParaRPr lang="en-IN" sz="2000" dirty="0">
              <a:latin typeface="Algerian" panose="04020705040A02060702" pitchFamily="82" charset="0"/>
            </a:endParaRPr>
          </a:p>
        </p:txBody>
      </p:sp>
      <p:sp>
        <p:nvSpPr>
          <p:cNvPr id="8" name="TextBox 7"/>
          <p:cNvSpPr txBox="1"/>
          <p:nvPr/>
        </p:nvSpPr>
        <p:spPr>
          <a:xfrm>
            <a:off x="7379855" y="4793673"/>
            <a:ext cx="2974109" cy="400110"/>
          </a:xfrm>
          <a:prstGeom prst="rect">
            <a:avLst/>
          </a:prstGeom>
          <a:noFill/>
        </p:spPr>
        <p:txBody>
          <a:bodyPr wrap="square" rtlCol="0">
            <a:spAutoFit/>
          </a:bodyPr>
          <a:lstStyle/>
          <a:p>
            <a:r>
              <a:rPr lang="en-US" sz="2000" dirty="0" smtClean="0">
                <a:latin typeface="Algerian" panose="04020705040A02060702" pitchFamily="82" charset="0"/>
              </a:rPr>
              <a:t>Date – 14 – 02 - 2024</a:t>
            </a:r>
            <a:endParaRPr lang="en-IN" sz="2000" dirty="0">
              <a:latin typeface="Algerian" panose="04020705040A02060702" pitchFamily="82" charset="0"/>
            </a:endParaRPr>
          </a:p>
        </p:txBody>
      </p:sp>
    </p:spTree>
    <p:extLst>
      <p:ext uri="{BB962C8B-B14F-4D97-AF65-F5344CB8AC3E}">
        <p14:creationId xmlns:p14="http://schemas.microsoft.com/office/powerpoint/2010/main" val="2379662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8036" y="849745"/>
            <a:ext cx="4618182" cy="523220"/>
          </a:xfrm>
          <a:prstGeom prst="rect">
            <a:avLst/>
          </a:prstGeom>
          <a:noFill/>
        </p:spPr>
        <p:txBody>
          <a:bodyPr wrap="square" rtlCol="0">
            <a:spAutoFit/>
          </a:bodyPr>
          <a:lstStyle/>
          <a:p>
            <a:r>
              <a:rPr lang="en-US" sz="2800" dirty="0" smtClean="0">
                <a:latin typeface="Arial Black" panose="020B0A04020102020204" pitchFamily="34" charset="0"/>
              </a:rPr>
              <a:t>Chapter - 4</a:t>
            </a:r>
            <a:endParaRPr lang="en-IN" sz="2800" dirty="0">
              <a:latin typeface="Arial Black" panose="020B0A04020102020204" pitchFamily="34" charset="0"/>
            </a:endParaRPr>
          </a:p>
        </p:txBody>
      </p:sp>
      <p:sp>
        <p:nvSpPr>
          <p:cNvPr id="5" name="TextBox 4"/>
          <p:cNvSpPr txBox="1"/>
          <p:nvPr/>
        </p:nvSpPr>
        <p:spPr>
          <a:xfrm>
            <a:off x="1958109" y="1681018"/>
            <a:ext cx="3657600" cy="523220"/>
          </a:xfrm>
          <a:prstGeom prst="rect">
            <a:avLst/>
          </a:prstGeom>
          <a:noFill/>
        </p:spPr>
        <p:txBody>
          <a:bodyPr wrap="square" rtlCol="0">
            <a:spAutoFit/>
          </a:bodyPr>
          <a:lstStyle/>
          <a:p>
            <a:pPr lvl="0"/>
            <a:r>
              <a:rPr lang="en-IN" sz="2800" b="1" dirty="0"/>
              <a:t>4. </a:t>
            </a:r>
            <a:r>
              <a:rPr lang="en-IN" sz="2800" b="1" dirty="0" smtClean="0"/>
              <a:t>Results:</a:t>
            </a:r>
            <a:endParaRPr lang="en-IN" sz="2800" b="1" dirty="0"/>
          </a:p>
        </p:txBody>
      </p:sp>
      <p:sp>
        <p:nvSpPr>
          <p:cNvPr id="6" name="TextBox 5"/>
          <p:cNvSpPr txBox="1"/>
          <p:nvPr/>
        </p:nvSpPr>
        <p:spPr>
          <a:xfrm>
            <a:off x="2484582" y="2419927"/>
            <a:ext cx="9042400" cy="1286186"/>
          </a:xfrm>
          <a:prstGeom prst="rect">
            <a:avLst/>
          </a:prstGeom>
          <a:noFill/>
        </p:spPr>
        <p:txBody>
          <a:bodyPr wrap="square" rtlCol="0">
            <a:spAutoFit/>
          </a:bodyPr>
          <a:lstStyle/>
          <a:p>
            <a:pPr>
              <a:lnSpc>
                <a:spcPct val="150000"/>
              </a:lnSpc>
            </a:pPr>
            <a:r>
              <a:rPr lang="en-US" dirty="0" smtClean="0"/>
              <a:t>After adding libraries in this project, I took the URL of python site and added it to my beautiful soup library. Or after that I get the latest news articles from the python site. Or saved it in a text file.</a:t>
            </a:r>
            <a:endParaRPr lang="en-IN" dirty="0"/>
          </a:p>
        </p:txBody>
      </p:sp>
      <p:pic>
        <p:nvPicPr>
          <p:cNvPr id="7" name="Picture 6"/>
          <p:cNvPicPr>
            <a:picLocks noChangeAspect="1"/>
          </p:cNvPicPr>
          <p:nvPr/>
        </p:nvPicPr>
        <p:blipFill>
          <a:blip r:embed="rId2"/>
          <a:stretch>
            <a:fillRect/>
          </a:stretch>
        </p:blipFill>
        <p:spPr>
          <a:xfrm>
            <a:off x="1844456" y="3706112"/>
            <a:ext cx="9968853" cy="2999487"/>
          </a:xfrm>
          <a:prstGeom prst="rect">
            <a:avLst/>
          </a:prstGeom>
        </p:spPr>
      </p:pic>
    </p:spTree>
    <p:extLst>
      <p:ext uri="{BB962C8B-B14F-4D97-AF65-F5344CB8AC3E}">
        <p14:creationId xmlns:p14="http://schemas.microsoft.com/office/powerpoint/2010/main" val="42198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0400" y="785091"/>
            <a:ext cx="4839855" cy="584775"/>
          </a:xfrm>
          <a:prstGeom prst="rect">
            <a:avLst/>
          </a:prstGeom>
          <a:noFill/>
        </p:spPr>
        <p:txBody>
          <a:bodyPr wrap="square" rtlCol="0">
            <a:spAutoFit/>
          </a:bodyPr>
          <a:lstStyle/>
          <a:p>
            <a:r>
              <a:rPr lang="en-US" sz="3200" dirty="0" smtClean="0">
                <a:latin typeface="Arial Black" panose="020B0A04020102020204" pitchFamily="34" charset="0"/>
              </a:rPr>
              <a:t>Chapter - 5</a:t>
            </a:r>
            <a:endParaRPr lang="en-IN" sz="3200" dirty="0">
              <a:latin typeface="Arial Black" panose="020B0A04020102020204" pitchFamily="34" charset="0"/>
            </a:endParaRPr>
          </a:p>
        </p:txBody>
      </p:sp>
      <p:sp>
        <p:nvSpPr>
          <p:cNvPr id="3" name="TextBox 2"/>
          <p:cNvSpPr txBox="1"/>
          <p:nvPr/>
        </p:nvSpPr>
        <p:spPr>
          <a:xfrm>
            <a:off x="1930400" y="1560945"/>
            <a:ext cx="2854036" cy="523220"/>
          </a:xfrm>
          <a:prstGeom prst="rect">
            <a:avLst/>
          </a:prstGeom>
          <a:noFill/>
        </p:spPr>
        <p:txBody>
          <a:bodyPr wrap="square" rtlCol="0">
            <a:spAutoFit/>
          </a:bodyPr>
          <a:lstStyle/>
          <a:p>
            <a:r>
              <a:rPr lang="en-IN" sz="2800" b="1" dirty="0"/>
              <a:t>5. </a:t>
            </a:r>
            <a:r>
              <a:rPr lang="en-IN" sz="2800" b="1" dirty="0" smtClean="0"/>
              <a:t>Conclusions:</a:t>
            </a:r>
          </a:p>
        </p:txBody>
      </p:sp>
      <p:sp>
        <p:nvSpPr>
          <p:cNvPr id="5" name="TextBox 4"/>
          <p:cNvSpPr txBox="1"/>
          <p:nvPr/>
        </p:nvSpPr>
        <p:spPr>
          <a:xfrm>
            <a:off x="2493818" y="2318327"/>
            <a:ext cx="9264073" cy="2585323"/>
          </a:xfrm>
          <a:prstGeom prst="rect">
            <a:avLst/>
          </a:prstGeom>
          <a:noFill/>
        </p:spPr>
        <p:txBody>
          <a:bodyPr wrap="square" rtlCol="0">
            <a:spAutoFit/>
          </a:bodyPr>
          <a:lstStyle/>
          <a:p>
            <a:pPr>
              <a:lnSpc>
                <a:spcPct val="150000"/>
              </a:lnSpc>
            </a:pPr>
            <a:r>
              <a:rPr lang="en-US" dirty="0"/>
              <a:t>We have explored the ultimate guide to </a:t>
            </a:r>
            <a:r>
              <a:rPr lang="en-US" dirty="0">
                <a:hlinkClick r:id="rId2"/>
              </a:rPr>
              <a:t>web scraping with Python</a:t>
            </a:r>
            <a:r>
              <a:rPr lang="en-US" dirty="0"/>
              <a:t>, uncovering the ins and outs of this powerful technique. We’ve covered the essentials, from understanding web scraping and its various use cases to delving into why Python is the preferred language for scraping projects</a:t>
            </a:r>
            <a:r>
              <a:rPr lang="en-US" dirty="0" smtClean="0"/>
              <a:t>.</a:t>
            </a:r>
            <a:r>
              <a:rPr lang="en-US" dirty="0"/>
              <a:t> In this code-along tutorial, we have covered the basics of word frequency analysis, including acquiring a text, performing tokenization, removing punctuations and </a:t>
            </a:r>
            <a:r>
              <a:rPr lang="en-US" dirty="0" err="1" smtClean="0"/>
              <a:t>stopwords</a:t>
            </a:r>
            <a:r>
              <a:rPr lang="en-US" dirty="0"/>
              <a:t>.</a:t>
            </a:r>
            <a:endParaRPr lang="en-IN" dirty="0"/>
          </a:p>
        </p:txBody>
      </p:sp>
    </p:spTree>
    <p:extLst>
      <p:ext uri="{BB962C8B-B14F-4D97-AF65-F5344CB8AC3E}">
        <p14:creationId xmlns:p14="http://schemas.microsoft.com/office/powerpoint/2010/main" val="307386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2691" y="748145"/>
            <a:ext cx="3398982" cy="707886"/>
          </a:xfrm>
          <a:prstGeom prst="rect">
            <a:avLst/>
          </a:prstGeom>
          <a:noFill/>
        </p:spPr>
        <p:txBody>
          <a:bodyPr wrap="square" rtlCol="0">
            <a:spAutoFit/>
          </a:bodyPr>
          <a:lstStyle/>
          <a:p>
            <a:r>
              <a:rPr lang="en-US" sz="4000" dirty="0" smtClean="0">
                <a:latin typeface="Arial Black" panose="020B0A04020102020204" pitchFamily="34" charset="0"/>
              </a:rPr>
              <a:t>Abstract</a:t>
            </a:r>
            <a:endParaRPr lang="en-IN" sz="4000" dirty="0">
              <a:latin typeface="Arial Black" panose="020B0A04020102020204" pitchFamily="34" charset="0"/>
            </a:endParaRPr>
          </a:p>
        </p:txBody>
      </p:sp>
      <p:sp>
        <p:nvSpPr>
          <p:cNvPr id="3" name="TextBox 2"/>
          <p:cNvSpPr txBox="1"/>
          <p:nvPr/>
        </p:nvSpPr>
        <p:spPr>
          <a:xfrm>
            <a:off x="3269673" y="1708726"/>
            <a:ext cx="8026400" cy="6093976"/>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In this project we will do Web Scraping &amp; Word Frequency.</a:t>
            </a:r>
          </a:p>
          <a:p>
            <a:pPr>
              <a:lnSpc>
                <a:spcPct val="150000"/>
              </a:lnSpc>
            </a:pPr>
            <a:r>
              <a:rPr lang="en-US" sz="2000" dirty="0">
                <a:latin typeface="Arial" panose="020B0604020202020204" pitchFamily="34" charset="0"/>
                <a:cs typeface="Arial" panose="020B0604020202020204" pitchFamily="34" charset="0"/>
              </a:rPr>
              <a:t>Web Scraping, also known as web harvesting or web data extraction, is a type of </a:t>
            </a:r>
            <a:r>
              <a:rPr lang="en-US" sz="2000" dirty="0" smtClean="0">
                <a:latin typeface="Arial" panose="020B0604020202020204" pitchFamily="34" charset="0"/>
                <a:cs typeface="Arial" panose="020B0604020202020204" pitchFamily="34" charset="0"/>
              </a:rPr>
              <a:t>data scraping </a:t>
            </a:r>
            <a:r>
              <a:rPr lang="en-US" sz="2000" dirty="0">
                <a:latin typeface="Arial" panose="020B0604020202020204" pitchFamily="34" charset="0"/>
                <a:cs typeface="Arial" panose="020B0604020202020204" pitchFamily="34" charset="0"/>
              </a:rPr>
              <a:t>used to gather information from websites</a:t>
            </a:r>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It allows you to retrieve </a:t>
            </a:r>
            <a:r>
              <a:rPr lang="en-US" sz="2000" dirty="0" smtClean="0">
                <a:latin typeface="Arial" panose="020B0604020202020204" pitchFamily="34" charset="0"/>
                <a:cs typeface="Arial" panose="020B0604020202020204" pitchFamily="34" charset="0"/>
              </a:rPr>
              <a:t>information from </a:t>
            </a:r>
            <a:r>
              <a:rPr lang="en-US" sz="2000" dirty="0">
                <a:latin typeface="Arial" panose="020B0604020202020204" pitchFamily="34" charset="0"/>
                <a:cs typeface="Arial" panose="020B0604020202020204" pitchFamily="34" charset="0"/>
              </a:rPr>
              <a:t>a website that you can’t access through an API or other means. Python </a:t>
            </a:r>
            <a:r>
              <a:rPr lang="en-US" sz="2000" dirty="0" smtClean="0">
                <a:latin typeface="Arial" panose="020B0604020202020204" pitchFamily="34" charset="0"/>
                <a:cs typeface="Arial" panose="020B0604020202020204" pitchFamily="34" charset="0"/>
              </a:rPr>
              <a:t>provides several </a:t>
            </a:r>
            <a:r>
              <a:rPr lang="en-US" sz="2000" dirty="0">
                <a:latin typeface="Arial" panose="020B0604020202020204" pitchFamily="34" charset="0"/>
                <a:cs typeface="Arial" panose="020B0604020202020204" pitchFamily="34" charset="0"/>
              </a:rPr>
              <a:t>libraries that make web scraping easier</a:t>
            </a:r>
            <a:r>
              <a:rPr lang="en-US"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Beautiful </a:t>
            </a:r>
            <a:r>
              <a:rPr lang="en-IN" sz="2000" dirty="0" smtClean="0">
                <a:latin typeface="Arial" panose="020B0604020202020204" pitchFamily="34" charset="0"/>
                <a:cs typeface="Arial" panose="020B0604020202020204" pitchFamily="34" charset="0"/>
              </a:rPr>
              <a:t>Soup is </a:t>
            </a:r>
            <a:r>
              <a:rPr lang="en-US" sz="2000" dirty="0" smtClean="0">
                <a:latin typeface="Arial" panose="020B0604020202020204" pitchFamily="34" charset="0"/>
                <a:cs typeface="Arial" panose="020B0604020202020204" pitchFamily="34" charset="0"/>
              </a:rPr>
              <a:t>used </a:t>
            </a:r>
            <a:r>
              <a:rPr lang="en-US" sz="2000" dirty="0">
                <a:latin typeface="Arial" panose="020B0604020202020204" pitchFamily="34" charset="0"/>
                <a:cs typeface="Arial" panose="020B0604020202020204" pitchFamily="34" charset="0"/>
              </a:rPr>
              <a:t>to extract information from HTML and XML </a:t>
            </a:r>
            <a:r>
              <a:rPr lang="en-US" sz="2000" dirty="0" smtClean="0">
                <a:latin typeface="Arial" panose="020B0604020202020204" pitchFamily="34" charset="0"/>
                <a:cs typeface="Arial" panose="020B0604020202020204" pitchFamily="34" charset="0"/>
              </a:rPr>
              <a:t>files. </a:t>
            </a:r>
            <a:r>
              <a:rPr lang="en-US" sz="2000" dirty="0">
                <a:latin typeface="Arial" panose="020B0604020202020204" pitchFamily="34" charset="0"/>
                <a:cs typeface="Arial" panose="020B0604020202020204" pitchFamily="34" charset="0"/>
              </a:rPr>
              <a:t>Split the string into a list of words.</a:t>
            </a:r>
          </a:p>
          <a:p>
            <a:pPr>
              <a:lnSpc>
                <a:spcPct val="150000"/>
              </a:lnSpc>
            </a:pPr>
            <a:r>
              <a:rPr lang="en-US" sz="2000" dirty="0">
                <a:latin typeface="Arial" panose="020B0604020202020204" pitchFamily="34" charset="0"/>
                <a:cs typeface="Arial" panose="020B0604020202020204" pitchFamily="34" charset="0"/>
              </a:rPr>
              <a:t>Use set() to get a unique set of </a:t>
            </a:r>
            <a:r>
              <a:rPr lang="en-US" sz="2000" dirty="0" smtClean="0">
                <a:latin typeface="Arial" panose="020B0604020202020204" pitchFamily="34" charset="0"/>
                <a:cs typeface="Arial" panose="020B0604020202020204" pitchFamily="34" charset="0"/>
              </a:rPr>
              <a:t>words . Use </a:t>
            </a:r>
            <a:r>
              <a:rPr lang="en-US" sz="2000" dirty="0">
                <a:latin typeface="Arial" panose="020B0604020202020204" pitchFamily="34" charset="0"/>
                <a:cs typeface="Arial" panose="020B0604020202020204" pitchFamily="34" charset="0"/>
              </a:rPr>
              <a:t>a list comprehension to count the frequency of each word in the original list</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lnSpc>
                <a:spcPct val="150000"/>
              </a:lnSpc>
            </a:pPr>
            <a:endParaRPr lang="en-US" sz="2000" dirty="0" smtClean="0">
              <a:latin typeface="Arial" panose="020B0604020202020204" pitchFamily="34" charset="0"/>
              <a:cs typeface="Arial" panose="020B0604020202020204" pitchFamily="34" charset="0"/>
            </a:endParaRPr>
          </a:p>
          <a:p>
            <a:pPr>
              <a:lnSpc>
                <a:spcPct val="150000"/>
              </a:lnSpc>
            </a:pPr>
            <a:endParaRPr lang="en-US" sz="2000" dirty="0" smtClean="0">
              <a:latin typeface="Arial" panose="020B0604020202020204" pitchFamily="34" charset="0"/>
              <a:cs typeface="Arial" panose="020B0604020202020204" pitchFamily="34" charset="0"/>
            </a:endParaRPr>
          </a:p>
          <a:p>
            <a:pPr>
              <a:lnSpc>
                <a:spcPct val="150000"/>
              </a:lnSpc>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029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9709" y="609600"/>
            <a:ext cx="2770909" cy="707886"/>
          </a:xfrm>
          <a:prstGeom prst="rect">
            <a:avLst/>
          </a:prstGeom>
          <a:noFill/>
        </p:spPr>
        <p:txBody>
          <a:bodyPr wrap="square" rtlCol="0">
            <a:spAutoFit/>
          </a:bodyPr>
          <a:lstStyle/>
          <a:p>
            <a:r>
              <a:rPr lang="en-US" sz="4000" dirty="0" smtClean="0">
                <a:latin typeface="Arial Black" panose="020B0A04020102020204" pitchFamily="34" charset="0"/>
              </a:rPr>
              <a:t>Content</a:t>
            </a:r>
            <a:endParaRPr lang="en-IN" sz="4000" dirty="0">
              <a:latin typeface="Arial Black" panose="020B0A04020102020204" pitchFamily="34" charset="0"/>
            </a:endParaRPr>
          </a:p>
        </p:txBody>
      </p:sp>
      <p:sp>
        <p:nvSpPr>
          <p:cNvPr id="4" name="TextBox 3"/>
          <p:cNvSpPr txBox="1"/>
          <p:nvPr/>
        </p:nvSpPr>
        <p:spPr>
          <a:xfrm>
            <a:off x="2156691" y="1511512"/>
            <a:ext cx="4535054" cy="1477328"/>
          </a:xfrm>
          <a:prstGeom prst="rect">
            <a:avLst/>
          </a:prstGeom>
          <a:noFill/>
        </p:spPr>
        <p:txBody>
          <a:bodyPr wrap="square" rtlCol="0">
            <a:spAutoFit/>
          </a:bodyPr>
          <a:lstStyle/>
          <a:p>
            <a:pPr lvl="0"/>
            <a:r>
              <a:rPr lang="en-IN" b="1" dirty="0" smtClean="0"/>
              <a:t>1. Introduction</a:t>
            </a:r>
            <a:endParaRPr lang="en-IN" b="1" dirty="0"/>
          </a:p>
          <a:p>
            <a:pPr lvl="0"/>
            <a:r>
              <a:rPr lang="en-IN" b="1" dirty="0" smtClean="0"/>
              <a:t>2. Objectives</a:t>
            </a:r>
            <a:endParaRPr lang="en-IN" b="1" dirty="0"/>
          </a:p>
          <a:p>
            <a:pPr lvl="0"/>
            <a:r>
              <a:rPr lang="en-IN" b="1" dirty="0" smtClean="0"/>
              <a:t>3. Methods</a:t>
            </a:r>
            <a:endParaRPr lang="en-IN" b="1" dirty="0"/>
          </a:p>
          <a:p>
            <a:pPr lvl="0"/>
            <a:r>
              <a:rPr lang="en-IN" b="1" dirty="0" smtClean="0"/>
              <a:t>4. Results</a:t>
            </a:r>
            <a:endParaRPr lang="en-IN" b="1" dirty="0"/>
          </a:p>
          <a:p>
            <a:pPr lvl="0"/>
            <a:r>
              <a:rPr lang="en-IN" b="1" dirty="0" smtClean="0"/>
              <a:t>5. Conclusions </a:t>
            </a:r>
            <a:endParaRPr lang="en-IN" b="1" dirty="0"/>
          </a:p>
        </p:txBody>
      </p:sp>
      <p:sp>
        <p:nvSpPr>
          <p:cNvPr id="5" name="TextBox 4"/>
          <p:cNvSpPr txBox="1"/>
          <p:nvPr/>
        </p:nvSpPr>
        <p:spPr>
          <a:xfrm>
            <a:off x="2059709" y="3411042"/>
            <a:ext cx="2364509" cy="461665"/>
          </a:xfrm>
          <a:prstGeom prst="rect">
            <a:avLst/>
          </a:prstGeom>
          <a:noFill/>
        </p:spPr>
        <p:txBody>
          <a:bodyPr wrap="square" rtlCol="0">
            <a:spAutoFit/>
          </a:bodyPr>
          <a:lstStyle/>
          <a:p>
            <a:r>
              <a:rPr lang="en-US" sz="2400" dirty="0" smtClean="0">
                <a:latin typeface="Arial Black" panose="020B0A04020102020204" pitchFamily="34" charset="0"/>
              </a:rPr>
              <a:t>Chapter - 1</a:t>
            </a:r>
            <a:endParaRPr lang="en-IN" sz="2400" dirty="0">
              <a:latin typeface="Arial Black" panose="020B0A04020102020204" pitchFamily="34" charset="0"/>
            </a:endParaRPr>
          </a:p>
        </p:txBody>
      </p:sp>
      <p:sp>
        <p:nvSpPr>
          <p:cNvPr id="6" name="TextBox 5"/>
          <p:cNvSpPr txBox="1"/>
          <p:nvPr/>
        </p:nvSpPr>
        <p:spPr>
          <a:xfrm>
            <a:off x="2530764" y="4202545"/>
            <a:ext cx="2493818" cy="369332"/>
          </a:xfrm>
          <a:prstGeom prst="rect">
            <a:avLst/>
          </a:prstGeom>
          <a:noFill/>
        </p:spPr>
        <p:txBody>
          <a:bodyPr wrap="square" rtlCol="0">
            <a:spAutoFit/>
          </a:bodyPr>
          <a:lstStyle/>
          <a:p>
            <a:pPr lvl="0"/>
            <a:r>
              <a:rPr lang="en-IN" b="1"/>
              <a:t>1. Introduction</a:t>
            </a:r>
            <a:endParaRPr lang="en-IN" b="1" dirty="0"/>
          </a:p>
        </p:txBody>
      </p:sp>
      <p:sp>
        <p:nvSpPr>
          <p:cNvPr id="8" name="TextBox 7"/>
          <p:cNvSpPr txBox="1"/>
          <p:nvPr/>
        </p:nvSpPr>
        <p:spPr>
          <a:xfrm>
            <a:off x="2715491" y="4858327"/>
            <a:ext cx="7749309" cy="1701684"/>
          </a:xfrm>
          <a:prstGeom prst="rect">
            <a:avLst/>
          </a:prstGeom>
          <a:noFill/>
        </p:spPr>
        <p:txBody>
          <a:bodyPr wrap="square" rtlCol="0">
            <a:spAutoFit/>
          </a:bodyPr>
          <a:lstStyle/>
          <a:p>
            <a:pPr>
              <a:lnSpc>
                <a:spcPct val="150000"/>
              </a:lnSpc>
            </a:pPr>
            <a:r>
              <a:rPr lang="en-US" dirty="0" smtClean="0"/>
              <a:t>In this project we will do Web Scrapping &amp; word Frequency. Web scrapping is the term for using a program to download and process content the web. In this project we will use two essential libraries Requests &amp; </a:t>
            </a:r>
            <a:r>
              <a:rPr lang="en-US" dirty="0" err="1" smtClean="0"/>
              <a:t>BeautifulSoup</a:t>
            </a:r>
            <a:r>
              <a:rPr lang="en-US" dirty="0" smtClean="0"/>
              <a:t>.</a:t>
            </a:r>
            <a:endParaRPr lang="en-IN" dirty="0"/>
          </a:p>
        </p:txBody>
      </p:sp>
    </p:spTree>
    <p:extLst>
      <p:ext uri="{BB962C8B-B14F-4D97-AF65-F5344CB8AC3E}">
        <p14:creationId xmlns:p14="http://schemas.microsoft.com/office/powerpoint/2010/main" val="305203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3527" y="738909"/>
            <a:ext cx="3149600" cy="584775"/>
          </a:xfrm>
          <a:prstGeom prst="rect">
            <a:avLst/>
          </a:prstGeom>
          <a:noFill/>
        </p:spPr>
        <p:txBody>
          <a:bodyPr wrap="square" rtlCol="0">
            <a:spAutoFit/>
          </a:bodyPr>
          <a:lstStyle/>
          <a:p>
            <a:r>
              <a:rPr lang="en-US" sz="3200" dirty="0" smtClean="0">
                <a:latin typeface="Arial Black" panose="020B0A04020102020204" pitchFamily="34" charset="0"/>
              </a:rPr>
              <a:t>Chapter - 2</a:t>
            </a:r>
            <a:endParaRPr lang="en-IN" sz="3200" dirty="0">
              <a:latin typeface="Arial Black" panose="020B0A04020102020204" pitchFamily="34" charset="0"/>
            </a:endParaRPr>
          </a:p>
        </p:txBody>
      </p:sp>
      <p:sp>
        <p:nvSpPr>
          <p:cNvPr id="3" name="TextBox 2"/>
          <p:cNvSpPr txBox="1"/>
          <p:nvPr/>
        </p:nvSpPr>
        <p:spPr>
          <a:xfrm>
            <a:off x="2262909" y="1514764"/>
            <a:ext cx="2678546" cy="461665"/>
          </a:xfrm>
          <a:prstGeom prst="rect">
            <a:avLst/>
          </a:prstGeom>
          <a:noFill/>
        </p:spPr>
        <p:txBody>
          <a:bodyPr wrap="square" rtlCol="0">
            <a:spAutoFit/>
          </a:bodyPr>
          <a:lstStyle/>
          <a:p>
            <a:pPr lvl="0"/>
            <a:r>
              <a:rPr lang="en-IN" sz="2400" b="1" dirty="0"/>
              <a:t>2. </a:t>
            </a:r>
            <a:r>
              <a:rPr lang="en-IN" sz="2400" b="1" dirty="0" smtClean="0"/>
              <a:t>Objectives</a:t>
            </a:r>
            <a:r>
              <a:rPr lang="en-IN" sz="2400" dirty="0" smtClean="0"/>
              <a:t>:</a:t>
            </a:r>
            <a:endParaRPr lang="en-IN" sz="2400" b="1" dirty="0"/>
          </a:p>
        </p:txBody>
      </p:sp>
      <p:sp>
        <p:nvSpPr>
          <p:cNvPr id="4" name="TextBox 3"/>
          <p:cNvSpPr txBox="1"/>
          <p:nvPr/>
        </p:nvSpPr>
        <p:spPr>
          <a:xfrm>
            <a:off x="2327564" y="2309091"/>
            <a:ext cx="4045527" cy="369332"/>
          </a:xfrm>
          <a:prstGeom prst="rect">
            <a:avLst/>
          </a:prstGeom>
          <a:noFill/>
        </p:spPr>
        <p:txBody>
          <a:bodyPr wrap="square" rtlCol="0">
            <a:spAutoFit/>
          </a:bodyPr>
          <a:lstStyle/>
          <a:p>
            <a:r>
              <a:rPr lang="en-US" dirty="0" smtClean="0">
                <a:latin typeface="Arial Black" panose="020B0A04020102020204" pitchFamily="34" charset="0"/>
              </a:rPr>
              <a:t>(</a:t>
            </a:r>
            <a:r>
              <a:rPr lang="en-US" dirty="0" err="1" smtClean="0">
                <a:latin typeface="Arial Black" panose="020B0A04020102020204" pitchFamily="34" charset="0"/>
              </a:rPr>
              <a:t>i</a:t>
            </a:r>
            <a:r>
              <a:rPr lang="en-US" dirty="0" smtClean="0">
                <a:latin typeface="Arial Black" panose="020B0A04020102020204" pitchFamily="34" charset="0"/>
              </a:rPr>
              <a:t>). Web Scraping</a:t>
            </a:r>
            <a:endParaRPr lang="en-IN" dirty="0">
              <a:latin typeface="Arial Black" panose="020B0A04020102020204" pitchFamily="34" charset="0"/>
            </a:endParaRPr>
          </a:p>
        </p:txBody>
      </p:sp>
      <p:sp>
        <p:nvSpPr>
          <p:cNvPr id="5" name="TextBox 4"/>
          <p:cNvSpPr txBox="1"/>
          <p:nvPr/>
        </p:nvSpPr>
        <p:spPr>
          <a:xfrm>
            <a:off x="3057236" y="2900218"/>
            <a:ext cx="6982691" cy="2532681"/>
          </a:xfrm>
          <a:prstGeom prst="rect">
            <a:avLst/>
          </a:prstGeom>
          <a:noFill/>
        </p:spPr>
        <p:txBody>
          <a:bodyPr wrap="square" rtlCol="0">
            <a:spAutoFit/>
          </a:bodyPr>
          <a:lstStyle/>
          <a:p>
            <a:pPr>
              <a:lnSpc>
                <a:spcPct val="150000"/>
              </a:lnSpc>
            </a:pPr>
            <a:r>
              <a:rPr lang="en-US" dirty="0"/>
              <a:t>Web Scraping, also known as web harvesting or web </a:t>
            </a:r>
            <a:r>
              <a:rPr lang="en-US" dirty="0" smtClean="0"/>
              <a:t>data extraction</a:t>
            </a:r>
            <a:r>
              <a:rPr lang="en-US" dirty="0"/>
              <a:t>, is a type of </a:t>
            </a:r>
            <a:r>
              <a:rPr lang="en-US" dirty="0" smtClean="0"/>
              <a:t>data scraping </a:t>
            </a:r>
            <a:r>
              <a:rPr lang="en-US" dirty="0"/>
              <a:t>used to gather information from websites. It allows you to </a:t>
            </a:r>
            <a:r>
              <a:rPr lang="en-US" dirty="0" smtClean="0"/>
              <a:t>retrieve information</a:t>
            </a:r>
            <a:r>
              <a:rPr lang="en-US" dirty="0"/>
              <a:t> </a:t>
            </a:r>
            <a:r>
              <a:rPr lang="en-US" dirty="0" smtClean="0"/>
              <a:t>from </a:t>
            </a:r>
            <a:r>
              <a:rPr lang="en-US" dirty="0"/>
              <a:t>a website that you can’t access through an API or other means. Python </a:t>
            </a:r>
            <a:r>
              <a:rPr lang="en-US" dirty="0" smtClean="0"/>
              <a:t>provides several </a:t>
            </a:r>
            <a:r>
              <a:rPr lang="en-US" dirty="0"/>
              <a:t>libraries that make web scraping easier.</a:t>
            </a:r>
            <a:endParaRPr lang="en-IN" dirty="0"/>
          </a:p>
        </p:txBody>
      </p:sp>
      <p:sp>
        <p:nvSpPr>
          <p:cNvPr id="7" name="TextBox 6"/>
          <p:cNvSpPr txBox="1"/>
          <p:nvPr/>
        </p:nvSpPr>
        <p:spPr>
          <a:xfrm>
            <a:off x="2798618" y="5661891"/>
            <a:ext cx="8783782" cy="870688"/>
          </a:xfrm>
          <a:prstGeom prst="rect">
            <a:avLst/>
          </a:prstGeom>
          <a:noFill/>
        </p:spPr>
        <p:txBody>
          <a:bodyPr wrap="square" rtlCol="0">
            <a:spAutoFit/>
          </a:bodyPr>
          <a:lstStyle/>
          <a:p>
            <a:pPr>
              <a:lnSpc>
                <a:spcPct val="150000"/>
              </a:lnSpc>
            </a:pPr>
            <a:r>
              <a:rPr lang="en-US" b="1" dirty="0"/>
              <a:t>Task 1: Web Scraping: </a:t>
            </a:r>
            <a:r>
              <a:rPr lang="en-US" dirty="0"/>
              <a:t>Use libraries like requests and </a:t>
            </a:r>
            <a:r>
              <a:rPr lang="en-US" dirty="0" err="1"/>
              <a:t>BeautifulSoup</a:t>
            </a:r>
            <a:r>
              <a:rPr lang="en-US" dirty="0"/>
              <a:t> to scrape</a:t>
            </a:r>
          </a:p>
          <a:p>
            <a:pPr>
              <a:lnSpc>
                <a:spcPct val="150000"/>
              </a:lnSpc>
            </a:pPr>
            <a:r>
              <a:rPr lang="en-US" dirty="0"/>
              <a:t>data from a website [Welcome to Python. org]</a:t>
            </a:r>
            <a:endParaRPr lang="en-IN" dirty="0"/>
          </a:p>
        </p:txBody>
      </p:sp>
    </p:spTree>
    <p:extLst>
      <p:ext uri="{BB962C8B-B14F-4D97-AF65-F5344CB8AC3E}">
        <p14:creationId xmlns:p14="http://schemas.microsoft.com/office/powerpoint/2010/main" val="3801284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4379" y="713571"/>
            <a:ext cx="2702663" cy="369332"/>
          </a:xfrm>
          <a:prstGeom prst="rect">
            <a:avLst/>
          </a:prstGeom>
        </p:spPr>
        <p:txBody>
          <a:bodyPr wrap="none">
            <a:spAutoFit/>
          </a:bodyPr>
          <a:lstStyle/>
          <a:p>
            <a:r>
              <a:rPr lang="en-US" dirty="0">
                <a:latin typeface="Arial Black" panose="020B0A04020102020204" pitchFamily="34" charset="0"/>
                <a:cs typeface="Arial" panose="020B0604020202020204" pitchFamily="34" charset="0"/>
              </a:rPr>
              <a:t>(ii). Word </a:t>
            </a:r>
            <a:r>
              <a:rPr lang="en-US" dirty="0" smtClean="0">
                <a:latin typeface="Arial Black" panose="020B0A04020102020204" pitchFamily="34" charset="0"/>
                <a:cs typeface="Arial" panose="020B0604020202020204" pitchFamily="34" charset="0"/>
              </a:rPr>
              <a:t>Frequency</a:t>
            </a:r>
            <a:endParaRPr lang="en-IN" dirty="0"/>
          </a:p>
        </p:txBody>
      </p:sp>
      <p:sp>
        <p:nvSpPr>
          <p:cNvPr id="3" name="TextBox 2"/>
          <p:cNvSpPr txBox="1"/>
          <p:nvPr/>
        </p:nvSpPr>
        <p:spPr>
          <a:xfrm>
            <a:off x="2281381" y="1320800"/>
            <a:ext cx="9531928" cy="2585323"/>
          </a:xfrm>
          <a:prstGeom prst="rect">
            <a:avLst/>
          </a:prstGeom>
          <a:noFill/>
        </p:spPr>
        <p:txBody>
          <a:bodyPr wrap="square" rtlCol="0">
            <a:spAutoFit/>
          </a:bodyPr>
          <a:lstStyle/>
          <a:p>
            <a:pPr>
              <a:lnSpc>
                <a:spcPct val="150000"/>
              </a:lnSpc>
            </a:pPr>
            <a:r>
              <a:rPr lang="en-US" b="1" dirty="0"/>
              <a:t>Step-by-step approach:</a:t>
            </a:r>
            <a:endParaRPr lang="en-US" dirty="0"/>
          </a:p>
          <a:p>
            <a:pPr marL="342900" indent="-342900" algn="just">
              <a:lnSpc>
                <a:spcPct val="150000"/>
              </a:lnSpc>
              <a:buFont typeface="+mj-lt"/>
              <a:buAutoNum type="arabicPeriod"/>
            </a:pPr>
            <a:r>
              <a:rPr lang="en-US" dirty="0" smtClean="0"/>
              <a:t>Split </a:t>
            </a:r>
            <a:r>
              <a:rPr lang="en-US" dirty="0"/>
              <a:t>the string into a list of words.</a:t>
            </a:r>
          </a:p>
          <a:p>
            <a:pPr marL="342900" indent="-342900" algn="just">
              <a:lnSpc>
                <a:spcPct val="150000"/>
              </a:lnSpc>
              <a:buFont typeface="+mj-lt"/>
              <a:buAutoNum type="arabicPeriod"/>
            </a:pPr>
            <a:r>
              <a:rPr lang="en-US" dirty="0"/>
              <a:t>Use set() to get a unique set of words.</a:t>
            </a:r>
          </a:p>
          <a:p>
            <a:pPr marL="342900" indent="-342900" algn="just">
              <a:lnSpc>
                <a:spcPct val="150000"/>
              </a:lnSpc>
              <a:buFont typeface="+mj-lt"/>
              <a:buAutoNum type="arabicPeriod"/>
            </a:pPr>
            <a:r>
              <a:rPr lang="en-US" dirty="0"/>
              <a:t>Use a list comprehension to count the frequency of each word in the original list.</a:t>
            </a:r>
          </a:p>
          <a:p>
            <a:pPr marL="342900" indent="-342900" algn="just">
              <a:lnSpc>
                <a:spcPct val="150000"/>
              </a:lnSpc>
              <a:buFont typeface="+mj-lt"/>
              <a:buAutoNum type="arabicPeriod"/>
            </a:pPr>
            <a:r>
              <a:rPr lang="en-US" dirty="0"/>
              <a:t>Store the results in a dictionary using dictionary comprehension.</a:t>
            </a:r>
          </a:p>
          <a:p>
            <a:pPr marL="342900" indent="-342900" algn="just">
              <a:lnSpc>
                <a:spcPct val="150000"/>
              </a:lnSpc>
              <a:buFont typeface="+mj-lt"/>
              <a:buAutoNum type="arabicPeriod"/>
            </a:pPr>
            <a:r>
              <a:rPr lang="en-US" dirty="0"/>
              <a:t>Print the final result.</a:t>
            </a:r>
          </a:p>
        </p:txBody>
      </p:sp>
      <p:sp>
        <p:nvSpPr>
          <p:cNvPr id="4" name="TextBox 3"/>
          <p:cNvSpPr txBox="1"/>
          <p:nvPr/>
        </p:nvSpPr>
        <p:spPr>
          <a:xfrm>
            <a:off x="2281381" y="4110182"/>
            <a:ext cx="9605819" cy="870688"/>
          </a:xfrm>
          <a:prstGeom prst="rect">
            <a:avLst/>
          </a:prstGeom>
          <a:noFill/>
        </p:spPr>
        <p:txBody>
          <a:bodyPr wrap="square" rtlCol="0">
            <a:spAutoFit/>
          </a:bodyPr>
          <a:lstStyle/>
          <a:p>
            <a:pPr>
              <a:lnSpc>
                <a:spcPct val="150000"/>
              </a:lnSpc>
            </a:pPr>
            <a:r>
              <a:rPr lang="en-US" b="1" dirty="0"/>
              <a:t>Task 2: Word Frequency </a:t>
            </a:r>
            <a:r>
              <a:rPr lang="en-US" dirty="0"/>
              <a:t>Create a program that reads a created text file from</a:t>
            </a:r>
          </a:p>
          <a:p>
            <a:pPr>
              <a:lnSpc>
                <a:spcPct val="150000"/>
              </a:lnSpc>
            </a:pPr>
            <a:r>
              <a:rPr lang="en-US" dirty="0"/>
              <a:t>task 1 and counts the frequency of each word.</a:t>
            </a:r>
            <a:endParaRPr lang="en-IN" dirty="0"/>
          </a:p>
        </p:txBody>
      </p:sp>
    </p:spTree>
    <p:extLst>
      <p:ext uri="{BB962C8B-B14F-4D97-AF65-F5344CB8AC3E}">
        <p14:creationId xmlns:p14="http://schemas.microsoft.com/office/powerpoint/2010/main" val="1388725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3455" y="794327"/>
            <a:ext cx="3343563" cy="584775"/>
          </a:xfrm>
          <a:prstGeom prst="rect">
            <a:avLst/>
          </a:prstGeom>
          <a:noFill/>
        </p:spPr>
        <p:txBody>
          <a:bodyPr wrap="square" rtlCol="0">
            <a:spAutoFit/>
          </a:bodyPr>
          <a:lstStyle/>
          <a:p>
            <a:r>
              <a:rPr lang="en-US" sz="3200" dirty="0" smtClean="0">
                <a:latin typeface="Arial Black" panose="020B0A04020102020204" pitchFamily="34" charset="0"/>
              </a:rPr>
              <a:t>Chapter - 3</a:t>
            </a:r>
            <a:endParaRPr lang="en-IN" sz="3200" dirty="0">
              <a:latin typeface="Arial Black" panose="020B0A04020102020204" pitchFamily="34" charset="0"/>
            </a:endParaRPr>
          </a:p>
        </p:txBody>
      </p:sp>
      <p:sp>
        <p:nvSpPr>
          <p:cNvPr id="3" name="TextBox 2"/>
          <p:cNvSpPr txBox="1"/>
          <p:nvPr/>
        </p:nvSpPr>
        <p:spPr>
          <a:xfrm>
            <a:off x="2087418" y="1588655"/>
            <a:ext cx="2900218" cy="738664"/>
          </a:xfrm>
          <a:prstGeom prst="rect">
            <a:avLst/>
          </a:prstGeom>
          <a:noFill/>
        </p:spPr>
        <p:txBody>
          <a:bodyPr wrap="square" rtlCol="0">
            <a:spAutoFit/>
          </a:bodyPr>
          <a:lstStyle/>
          <a:p>
            <a:pPr lvl="0"/>
            <a:r>
              <a:rPr lang="en-IN" sz="2400" b="1" dirty="0"/>
              <a:t>3. Methods</a:t>
            </a:r>
          </a:p>
          <a:p>
            <a:endParaRPr lang="en-IN" dirty="0"/>
          </a:p>
        </p:txBody>
      </p:sp>
      <p:sp>
        <p:nvSpPr>
          <p:cNvPr id="4" name="TextBox 3"/>
          <p:cNvSpPr txBox="1"/>
          <p:nvPr/>
        </p:nvSpPr>
        <p:spPr>
          <a:xfrm>
            <a:off x="2299855" y="2327319"/>
            <a:ext cx="3205018" cy="369332"/>
          </a:xfrm>
          <a:prstGeom prst="rect">
            <a:avLst/>
          </a:prstGeom>
          <a:noFill/>
        </p:spPr>
        <p:txBody>
          <a:bodyPr wrap="square" rtlCol="0">
            <a:spAutoFit/>
          </a:bodyPr>
          <a:lstStyle/>
          <a:p>
            <a:r>
              <a:rPr lang="en-US" dirty="0" smtClean="0">
                <a:latin typeface="Arial Black" panose="020B0A04020102020204" pitchFamily="34" charset="0"/>
              </a:rPr>
              <a:t>(a). Import Libraries</a:t>
            </a:r>
            <a:endParaRPr lang="en-IN" dirty="0">
              <a:latin typeface="Arial Black" panose="020B0A04020102020204" pitchFamily="34" charset="0"/>
            </a:endParaRPr>
          </a:p>
        </p:txBody>
      </p:sp>
      <p:sp>
        <p:nvSpPr>
          <p:cNvPr id="5" name="TextBox 4"/>
          <p:cNvSpPr txBox="1"/>
          <p:nvPr/>
        </p:nvSpPr>
        <p:spPr>
          <a:xfrm>
            <a:off x="2826327" y="2881745"/>
            <a:ext cx="8876146" cy="369332"/>
          </a:xfrm>
          <a:prstGeom prst="rect">
            <a:avLst/>
          </a:prstGeom>
          <a:noFill/>
        </p:spPr>
        <p:txBody>
          <a:bodyPr wrap="square" rtlCol="0">
            <a:spAutoFit/>
          </a:bodyPr>
          <a:lstStyle/>
          <a:p>
            <a:r>
              <a:rPr lang="en-US" dirty="0"/>
              <a:t>Use libraries like requests and </a:t>
            </a:r>
            <a:r>
              <a:rPr lang="en-US" dirty="0" err="1"/>
              <a:t>BeautifulSoup</a:t>
            </a:r>
            <a:r>
              <a:rPr lang="en-US" dirty="0"/>
              <a:t> to </a:t>
            </a:r>
            <a:r>
              <a:rPr lang="en-US" dirty="0" smtClean="0"/>
              <a:t>scrape data </a:t>
            </a:r>
            <a:r>
              <a:rPr lang="en-US" dirty="0"/>
              <a:t>from a </a:t>
            </a:r>
            <a:r>
              <a:rPr lang="en-US" dirty="0" smtClean="0"/>
              <a:t>website.</a:t>
            </a:r>
            <a:endParaRPr lang="en-IN" dirty="0"/>
          </a:p>
        </p:txBody>
      </p:sp>
      <p:pic>
        <p:nvPicPr>
          <p:cNvPr id="6" name="Picture 5"/>
          <p:cNvPicPr>
            <a:picLocks noChangeAspect="1"/>
          </p:cNvPicPr>
          <p:nvPr/>
        </p:nvPicPr>
        <p:blipFill>
          <a:blip r:embed="rId2"/>
          <a:stretch>
            <a:fillRect/>
          </a:stretch>
        </p:blipFill>
        <p:spPr>
          <a:xfrm>
            <a:off x="2826327" y="3362036"/>
            <a:ext cx="6788728" cy="2576946"/>
          </a:xfrm>
          <a:prstGeom prst="rect">
            <a:avLst/>
          </a:prstGeom>
        </p:spPr>
      </p:pic>
      <p:sp>
        <p:nvSpPr>
          <p:cNvPr id="7" name="TextBox 6"/>
          <p:cNvSpPr txBox="1"/>
          <p:nvPr/>
        </p:nvSpPr>
        <p:spPr>
          <a:xfrm>
            <a:off x="2540000" y="5255491"/>
            <a:ext cx="5615709" cy="369332"/>
          </a:xfrm>
          <a:prstGeom prst="rect">
            <a:avLst/>
          </a:prstGeom>
          <a:noFill/>
        </p:spPr>
        <p:txBody>
          <a:bodyPr wrap="square" rtlCol="0">
            <a:spAutoFit/>
          </a:bodyPr>
          <a:lstStyle/>
          <a:p>
            <a:r>
              <a:rPr lang="en-US" dirty="0" smtClean="0"/>
              <a:t>(b). </a:t>
            </a:r>
            <a:r>
              <a:rPr lang="en-US" dirty="0" smtClean="0">
                <a:latin typeface="Arial Black" panose="020B0A04020102020204" pitchFamily="34" charset="0"/>
              </a:rPr>
              <a:t>Web</a:t>
            </a:r>
            <a:r>
              <a:rPr lang="en-US" dirty="0" smtClean="0"/>
              <a:t> </a:t>
            </a:r>
            <a:r>
              <a:rPr lang="en-US" dirty="0" smtClean="0">
                <a:latin typeface="Arial Black" panose="020B0A04020102020204" pitchFamily="34" charset="0"/>
              </a:rPr>
              <a:t>Scraping</a:t>
            </a:r>
            <a:r>
              <a:rPr lang="en-US" dirty="0" smtClean="0"/>
              <a:t> </a:t>
            </a:r>
            <a:r>
              <a:rPr lang="en-US" dirty="0" smtClean="0">
                <a:latin typeface="Arial Black" panose="020B0A04020102020204" pitchFamily="34" charset="0"/>
              </a:rPr>
              <a:t>module</a:t>
            </a:r>
            <a:endParaRPr lang="en-IN" dirty="0">
              <a:latin typeface="Arial Black" panose="020B0A04020102020204" pitchFamily="34" charset="0"/>
            </a:endParaRPr>
          </a:p>
        </p:txBody>
      </p:sp>
      <p:sp>
        <p:nvSpPr>
          <p:cNvPr id="8" name="TextBox 7"/>
          <p:cNvSpPr txBox="1"/>
          <p:nvPr/>
        </p:nvSpPr>
        <p:spPr>
          <a:xfrm>
            <a:off x="2826327" y="5624823"/>
            <a:ext cx="9107055" cy="646331"/>
          </a:xfrm>
          <a:prstGeom prst="rect">
            <a:avLst/>
          </a:prstGeom>
          <a:noFill/>
        </p:spPr>
        <p:txBody>
          <a:bodyPr wrap="square" rtlCol="0">
            <a:spAutoFit/>
          </a:bodyPr>
          <a:lstStyle/>
          <a:p>
            <a:r>
              <a:rPr lang="en-US" dirty="0" smtClean="0"/>
              <a:t>The web browser module has some built in functionality to aid us in the web scraping process.</a:t>
            </a:r>
            <a:endParaRPr lang="en-IN" dirty="0"/>
          </a:p>
        </p:txBody>
      </p:sp>
    </p:spTree>
    <p:extLst>
      <p:ext uri="{BB962C8B-B14F-4D97-AF65-F5344CB8AC3E}">
        <p14:creationId xmlns:p14="http://schemas.microsoft.com/office/powerpoint/2010/main" val="1751779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8035" y="628073"/>
            <a:ext cx="10058401" cy="369332"/>
          </a:xfrm>
          <a:prstGeom prst="rect">
            <a:avLst/>
          </a:prstGeom>
          <a:noFill/>
        </p:spPr>
        <p:txBody>
          <a:bodyPr wrap="square" rtlCol="0">
            <a:spAutoFit/>
          </a:bodyPr>
          <a:lstStyle/>
          <a:p>
            <a:r>
              <a:rPr lang="en-US" dirty="0" smtClean="0">
                <a:latin typeface="Arial Black" panose="020B0A04020102020204" pitchFamily="34" charset="0"/>
              </a:rPr>
              <a:t>Web Browser: - </a:t>
            </a:r>
            <a:r>
              <a:rPr lang="en-US" dirty="0" smtClean="0">
                <a:latin typeface="Arial" panose="020B0604020202020204" pitchFamily="34" charset="0"/>
                <a:cs typeface="Arial" panose="020B0604020202020204" pitchFamily="34" charset="0"/>
              </a:rPr>
              <a:t>Comes with python and open a browser to a python  page.</a:t>
            </a:r>
            <a:endParaRPr lang="en-IN" dirty="0">
              <a:latin typeface="Arial Black" panose="020B0A04020102020204" pitchFamily="34" charset="0"/>
            </a:endParaRPr>
          </a:p>
        </p:txBody>
      </p:sp>
      <p:sp>
        <p:nvSpPr>
          <p:cNvPr id="5" name="TextBox 4"/>
          <p:cNvSpPr txBox="1"/>
          <p:nvPr/>
        </p:nvSpPr>
        <p:spPr>
          <a:xfrm>
            <a:off x="1838035" y="1154544"/>
            <a:ext cx="10132292" cy="369332"/>
          </a:xfrm>
          <a:prstGeom prst="rect">
            <a:avLst/>
          </a:prstGeom>
          <a:noFill/>
        </p:spPr>
        <p:txBody>
          <a:bodyPr wrap="square" rtlCol="0">
            <a:spAutoFit/>
          </a:bodyPr>
          <a:lstStyle/>
          <a:p>
            <a:r>
              <a:rPr lang="en-US" dirty="0" smtClean="0">
                <a:latin typeface="Arial Black" panose="020B0A04020102020204" pitchFamily="34" charset="0"/>
              </a:rPr>
              <a:t>Requests:-  </a:t>
            </a:r>
            <a:r>
              <a:rPr lang="en-US" dirty="0" smtClean="0">
                <a:latin typeface="Arial" panose="020B0604020202020204" pitchFamily="34" charset="0"/>
                <a:cs typeface="Arial" panose="020B0604020202020204" pitchFamily="34" charset="0"/>
              </a:rPr>
              <a:t>Downloads latest News articles from python page .</a:t>
            </a:r>
            <a:endParaRPr lang="en-IN" dirty="0">
              <a:latin typeface="Arial Black" panose="020B0A04020102020204" pitchFamily="34" charset="0"/>
            </a:endParaRPr>
          </a:p>
        </p:txBody>
      </p:sp>
      <p:sp>
        <p:nvSpPr>
          <p:cNvPr id="6" name="TextBox 5"/>
          <p:cNvSpPr txBox="1"/>
          <p:nvPr/>
        </p:nvSpPr>
        <p:spPr>
          <a:xfrm>
            <a:off x="1902691" y="1874982"/>
            <a:ext cx="9291782" cy="369332"/>
          </a:xfrm>
          <a:prstGeom prst="rect">
            <a:avLst/>
          </a:prstGeom>
          <a:noFill/>
        </p:spPr>
        <p:txBody>
          <a:bodyPr wrap="square" rtlCol="0">
            <a:spAutoFit/>
          </a:bodyPr>
          <a:lstStyle/>
          <a:p>
            <a:r>
              <a:rPr lang="en-US" dirty="0" smtClean="0">
                <a:latin typeface="Arial Black" panose="020B0A04020102020204" pitchFamily="34" charset="0"/>
              </a:rPr>
              <a:t>Beautiful Soup:- </a:t>
            </a:r>
            <a:r>
              <a:rPr lang="en-US" dirty="0" smtClean="0">
                <a:latin typeface="Arial" panose="020B0604020202020204" pitchFamily="34" charset="0"/>
                <a:cs typeface="Arial" panose="020B0604020202020204" pitchFamily="34" charset="0"/>
              </a:rPr>
              <a:t>Parser HTML</a:t>
            </a:r>
            <a:endParaRPr lang="en-IN" dirty="0">
              <a:latin typeface="Arial Black" panose="020B0A040201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291" y="2244313"/>
            <a:ext cx="9504218" cy="4415105"/>
          </a:xfrm>
          <a:prstGeom prst="rect">
            <a:avLst/>
          </a:prstGeom>
        </p:spPr>
      </p:pic>
    </p:spTree>
    <p:extLst>
      <p:ext uri="{BB962C8B-B14F-4D97-AF65-F5344CB8AC3E}">
        <p14:creationId xmlns:p14="http://schemas.microsoft.com/office/powerpoint/2010/main" val="360201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127" y="193965"/>
            <a:ext cx="9799782" cy="3962399"/>
          </a:xfrm>
          <a:prstGeom prst="rect">
            <a:avLst/>
          </a:prstGeom>
        </p:spPr>
      </p:pic>
      <p:sp>
        <p:nvSpPr>
          <p:cNvPr id="3" name="TextBox 2"/>
          <p:cNvSpPr txBox="1"/>
          <p:nvPr/>
        </p:nvSpPr>
        <p:spPr>
          <a:xfrm>
            <a:off x="1376218" y="4562764"/>
            <a:ext cx="5135418" cy="461665"/>
          </a:xfrm>
          <a:prstGeom prst="rect">
            <a:avLst/>
          </a:prstGeom>
          <a:noFill/>
        </p:spPr>
        <p:txBody>
          <a:bodyPr wrap="square" rtlCol="0">
            <a:spAutoFit/>
          </a:bodyPr>
          <a:lstStyle/>
          <a:p>
            <a:r>
              <a:rPr lang="en-US" sz="2400" dirty="0" smtClean="0">
                <a:latin typeface="Arial Black" panose="020B0A04020102020204" pitchFamily="34" charset="0"/>
              </a:rPr>
              <a:t>Word Frequency:</a:t>
            </a:r>
            <a:endParaRPr lang="en-IN" sz="2400" dirty="0">
              <a:latin typeface="Arial Black" panose="020B0A04020102020204" pitchFamily="34" charset="0"/>
            </a:endParaRPr>
          </a:p>
        </p:txBody>
      </p:sp>
      <p:sp>
        <p:nvSpPr>
          <p:cNvPr id="5" name="TextBox 4"/>
          <p:cNvSpPr txBox="1"/>
          <p:nvPr/>
        </p:nvSpPr>
        <p:spPr>
          <a:xfrm>
            <a:off x="1607127" y="5200073"/>
            <a:ext cx="10298546" cy="1477328"/>
          </a:xfrm>
          <a:prstGeom prst="rect">
            <a:avLst/>
          </a:prstGeom>
          <a:noFill/>
        </p:spPr>
        <p:txBody>
          <a:bodyPr wrap="square" rtlCol="0">
            <a:spAutoFit/>
          </a:bodyPr>
          <a:lstStyle/>
          <a:p>
            <a:pPr marL="342900" indent="-342900">
              <a:buFont typeface="+mj-lt"/>
              <a:buAutoNum type="arabicPeriod"/>
            </a:pPr>
            <a:r>
              <a:rPr lang="en-US" dirty="0"/>
              <a:t>Split the string into a list of words.</a:t>
            </a:r>
          </a:p>
          <a:p>
            <a:pPr marL="342900" indent="-342900">
              <a:buFont typeface="+mj-lt"/>
              <a:buAutoNum type="arabicPeriod"/>
            </a:pPr>
            <a:r>
              <a:rPr lang="en-US" dirty="0"/>
              <a:t>Use set() to get a unique set of words.</a:t>
            </a:r>
          </a:p>
          <a:p>
            <a:pPr marL="342900" indent="-342900">
              <a:buFont typeface="+mj-lt"/>
              <a:buAutoNum type="arabicPeriod"/>
            </a:pPr>
            <a:r>
              <a:rPr lang="en-US" dirty="0"/>
              <a:t>Use a list comprehension to count the frequency of each word in the original list.</a:t>
            </a:r>
          </a:p>
          <a:p>
            <a:pPr marL="342900" indent="-342900">
              <a:buFont typeface="+mj-lt"/>
              <a:buAutoNum type="arabicPeriod"/>
            </a:pPr>
            <a:r>
              <a:rPr lang="en-US" dirty="0"/>
              <a:t>Store the results in a dictionary using dictionary comprehension.</a:t>
            </a:r>
          </a:p>
          <a:p>
            <a:pPr marL="342900" indent="-342900">
              <a:buFont typeface="+mj-lt"/>
              <a:buAutoNum type="arabicPeriod"/>
            </a:pPr>
            <a:r>
              <a:rPr lang="en-US" dirty="0"/>
              <a:t>Print the final result.</a:t>
            </a:r>
          </a:p>
        </p:txBody>
      </p:sp>
    </p:spTree>
    <p:extLst>
      <p:ext uri="{BB962C8B-B14F-4D97-AF65-F5344CB8AC3E}">
        <p14:creationId xmlns:p14="http://schemas.microsoft.com/office/powerpoint/2010/main" val="208232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127" y="101601"/>
            <a:ext cx="10270837" cy="382385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128" y="3971636"/>
            <a:ext cx="10270836" cy="2886363"/>
          </a:xfrm>
          <a:prstGeom prst="rect">
            <a:avLst/>
          </a:prstGeom>
        </p:spPr>
      </p:pic>
    </p:spTree>
    <p:extLst>
      <p:ext uri="{BB962C8B-B14F-4D97-AF65-F5344CB8AC3E}">
        <p14:creationId xmlns:p14="http://schemas.microsoft.com/office/powerpoint/2010/main" val="21220430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114</TotalTime>
  <Words>580</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Arial Black</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13</cp:revision>
  <dcterms:created xsi:type="dcterms:W3CDTF">2024-02-14T06:38:32Z</dcterms:created>
  <dcterms:modified xsi:type="dcterms:W3CDTF">2024-02-14T08:33:18Z</dcterms:modified>
</cp:coreProperties>
</file>