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609600"/>
            <a:ext cx="4581236" cy="400110"/>
          </a:xfrm>
          <a:prstGeom prst="rect">
            <a:avLst/>
          </a:prstGeom>
          <a:noFill/>
        </p:spPr>
        <p:txBody>
          <a:bodyPr wrap="square" rtlCol="0">
            <a:spAutoFit/>
          </a:bodyPr>
          <a:lstStyle/>
          <a:p>
            <a:r>
              <a:rPr lang="en-US" sz="2000" dirty="0" smtClean="0">
                <a:latin typeface="Algerian" panose="04020705040A02060702" pitchFamily="82" charset="0"/>
              </a:rPr>
              <a:t>Welcome</a:t>
            </a:r>
            <a:endParaRPr lang="en-IN" sz="2000" dirty="0">
              <a:latin typeface="Algerian" panose="04020705040A02060702" pitchFamily="82" charset="0"/>
            </a:endParaRPr>
          </a:p>
        </p:txBody>
      </p:sp>
      <p:sp>
        <p:nvSpPr>
          <p:cNvPr id="3" name="TextBox 2"/>
          <p:cNvSpPr txBox="1"/>
          <p:nvPr/>
        </p:nvSpPr>
        <p:spPr>
          <a:xfrm>
            <a:off x="3491345" y="1293091"/>
            <a:ext cx="3325091" cy="400110"/>
          </a:xfrm>
          <a:prstGeom prst="rect">
            <a:avLst/>
          </a:prstGeom>
          <a:noFill/>
        </p:spPr>
        <p:txBody>
          <a:bodyPr wrap="square" rtlCol="0">
            <a:spAutoFit/>
          </a:bodyPr>
          <a:lstStyle/>
          <a:p>
            <a:r>
              <a:rPr lang="en-US" sz="2000" dirty="0" smtClean="0">
                <a:latin typeface="Algerian" panose="04020705040A02060702" pitchFamily="82" charset="0"/>
              </a:rPr>
              <a:t>To</a:t>
            </a:r>
            <a:endParaRPr lang="en-IN" sz="2000" dirty="0">
              <a:latin typeface="Algerian" panose="04020705040A02060702" pitchFamily="82" charset="0"/>
            </a:endParaRPr>
          </a:p>
        </p:txBody>
      </p:sp>
      <p:sp>
        <p:nvSpPr>
          <p:cNvPr id="4" name="TextBox 3"/>
          <p:cNvSpPr txBox="1"/>
          <p:nvPr/>
        </p:nvSpPr>
        <p:spPr>
          <a:xfrm>
            <a:off x="4267200" y="1967345"/>
            <a:ext cx="3676073" cy="400110"/>
          </a:xfrm>
          <a:prstGeom prst="rect">
            <a:avLst/>
          </a:prstGeom>
          <a:noFill/>
        </p:spPr>
        <p:txBody>
          <a:bodyPr wrap="square" rtlCol="0">
            <a:spAutoFit/>
          </a:bodyPr>
          <a:lstStyle/>
          <a:p>
            <a:r>
              <a:rPr lang="en-US" sz="2000" dirty="0" smtClean="0">
                <a:latin typeface="Algerian" panose="04020705040A02060702" pitchFamily="82" charset="0"/>
              </a:rPr>
              <a:t>Project - 2</a:t>
            </a:r>
            <a:endParaRPr lang="en-IN" sz="2000" dirty="0">
              <a:latin typeface="Algerian" panose="04020705040A02060702" pitchFamily="82" charset="0"/>
            </a:endParaRPr>
          </a:p>
        </p:txBody>
      </p:sp>
      <p:sp>
        <p:nvSpPr>
          <p:cNvPr id="5" name="TextBox 4"/>
          <p:cNvSpPr txBox="1"/>
          <p:nvPr/>
        </p:nvSpPr>
        <p:spPr>
          <a:xfrm>
            <a:off x="5514109" y="2650836"/>
            <a:ext cx="4257964" cy="707886"/>
          </a:xfrm>
          <a:prstGeom prst="rect">
            <a:avLst/>
          </a:prstGeom>
          <a:noFill/>
        </p:spPr>
        <p:txBody>
          <a:bodyPr wrap="square" rtlCol="0">
            <a:spAutoFit/>
          </a:bodyPr>
          <a:lstStyle/>
          <a:p>
            <a:r>
              <a:rPr lang="en-US" sz="2000" dirty="0">
                <a:latin typeface="Algerian" panose="04020705040A02060702" pitchFamily="82" charset="0"/>
              </a:rPr>
              <a:t>Exploratory Data Analysis (EDA) for Real Estate Pricing</a:t>
            </a:r>
            <a:endParaRPr lang="en-IN" sz="2000" dirty="0">
              <a:latin typeface="Algerian" panose="04020705040A02060702" pitchFamily="82" charset="0"/>
            </a:endParaRPr>
          </a:p>
        </p:txBody>
      </p:sp>
      <p:sp>
        <p:nvSpPr>
          <p:cNvPr id="7" name="TextBox 6"/>
          <p:cNvSpPr txBox="1"/>
          <p:nvPr/>
        </p:nvSpPr>
        <p:spPr>
          <a:xfrm>
            <a:off x="6206836" y="3990109"/>
            <a:ext cx="3713019" cy="400110"/>
          </a:xfrm>
          <a:prstGeom prst="rect">
            <a:avLst/>
          </a:prstGeom>
          <a:noFill/>
        </p:spPr>
        <p:txBody>
          <a:bodyPr wrap="square" rtlCol="0">
            <a:spAutoFit/>
          </a:bodyPr>
          <a:lstStyle/>
          <a:p>
            <a:r>
              <a:rPr lang="en-US" sz="2000" dirty="0" smtClean="0">
                <a:latin typeface="Algerian" panose="04020705040A02060702" pitchFamily="82" charset="0"/>
              </a:rPr>
              <a:t>Name – </a:t>
            </a:r>
            <a:r>
              <a:rPr lang="en-US" sz="2000" dirty="0" err="1" smtClean="0">
                <a:latin typeface="Algerian" panose="04020705040A02060702" pitchFamily="82" charset="0"/>
              </a:rPr>
              <a:t>Mohd</a:t>
            </a:r>
            <a:r>
              <a:rPr lang="en-US" sz="2000" dirty="0" smtClean="0">
                <a:latin typeface="Algerian" panose="04020705040A02060702" pitchFamily="82" charset="0"/>
              </a:rPr>
              <a:t> </a:t>
            </a:r>
            <a:r>
              <a:rPr lang="en-US" sz="2000" dirty="0" err="1" smtClean="0">
                <a:latin typeface="Algerian" panose="04020705040A02060702" pitchFamily="82" charset="0"/>
              </a:rPr>
              <a:t>Jubair</a:t>
            </a:r>
            <a:r>
              <a:rPr lang="en-US" sz="2000" dirty="0" smtClean="0">
                <a:latin typeface="Algerian" panose="04020705040A02060702" pitchFamily="82" charset="0"/>
              </a:rPr>
              <a:t> Khan</a:t>
            </a:r>
            <a:endParaRPr lang="en-IN" sz="2000" dirty="0">
              <a:latin typeface="Algerian" panose="04020705040A02060702" pitchFamily="82" charset="0"/>
            </a:endParaRPr>
          </a:p>
        </p:txBody>
      </p:sp>
      <p:sp>
        <p:nvSpPr>
          <p:cNvPr id="8" name="TextBox 7"/>
          <p:cNvSpPr txBox="1"/>
          <p:nvPr/>
        </p:nvSpPr>
        <p:spPr>
          <a:xfrm>
            <a:off x="7379855" y="4793673"/>
            <a:ext cx="2974109" cy="400110"/>
          </a:xfrm>
          <a:prstGeom prst="rect">
            <a:avLst/>
          </a:prstGeom>
          <a:noFill/>
        </p:spPr>
        <p:txBody>
          <a:bodyPr wrap="square" rtlCol="0">
            <a:spAutoFit/>
          </a:bodyPr>
          <a:lstStyle/>
          <a:p>
            <a:r>
              <a:rPr lang="en-US" sz="2000" dirty="0" smtClean="0">
                <a:latin typeface="Algerian" panose="04020705040A02060702" pitchFamily="82" charset="0"/>
              </a:rPr>
              <a:t>Date – 08 – 03 - 2024</a:t>
            </a:r>
            <a:endParaRPr lang="en-IN" sz="2000" dirty="0">
              <a:latin typeface="Algerian" panose="04020705040A02060702" pitchFamily="82" charset="0"/>
            </a:endParaRPr>
          </a:p>
        </p:txBody>
      </p:sp>
    </p:spTree>
    <p:extLst>
      <p:ext uri="{BB962C8B-B14F-4D97-AF65-F5344CB8AC3E}">
        <p14:creationId xmlns:p14="http://schemas.microsoft.com/office/powerpoint/2010/main" val="237966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0255" y="190964"/>
            <a:ext cx="9975272" cy="4407126"/>
          </a:xfrm>
          <a:prstGeom prst="rect">
            <a:avLst/>
          </a:prstGeom>
        </p:spPr>
      </p:pic>
      <p:sp>
        <p:nvSpPr>
          <p:cNvPr id="3" name="TextBox 2"/>
          <p:cNvSpPr txBox="1"/>
          <p:nvPr/>
        </p:nvSpPr>
        <p:spPr>
          <a:xfrm>
            <a:off x="1607127" y="4950691"/>
            <a:ext cx="4174837" cy="369332"/>
          </a:xfrm>
          <a:prstGeom prst="rect">
            <a:avLst/>
          </a:prstGeom>
          <a:noFill/>
        </p:spPr>
        <p:txBody>
          <a:bodyPr wrap="square" rtlCol="0">
            <a:spAutoFit/>
          </a:bodyPr>
          <a:lstStyle/>
          <a:p>
            <a:r>
              <a:rPr lang="en-US" dirty="0" smtClean="0">
                <a:latin typeface="Arial Black" panose="020B0A04020102020204" pitchFamily="34" charset="0"/>
              </a:rPr>
              <a:t>(b). </a:t>
            </a:r>
            <a:r>
              <a:rPr lang="en-IN" b="1" dirty="0">
                <a:latin typeface="Arial Black" panose="020B0A04020102020204" pitchFamily="34" charset="0"/>
              </a:rPr>
              <a:t>Kernel Density Plots</a:t>
            </a:r>
            <a:r>
              <a:rPr lang="en-IN" dirty="0">
                <a:latin typeface="Arial Black" panose="020B0A04020102020204" pitchFamily="34" charset="0"/>
              </a:rPr>
              <a:t>: </a:t>
            </a:r>
          </a:p>
        </p:txBody>
      </p:sp>
      <p:sp>
        <p:nvSpPr>
          <p:cNvPr id="4" name="TextBox 3"/>
          <p:cNvSpPr txBox="1"/>
          <p:nvPr/>
        </p:nvSpPr>
        <p:spPr>
          <a:xfrm>
            <a:off x="2161310" y="5320023"/>
            <a:ext cx="9652000" cy="1200329"/>
          </a:xfrm>
          <a:prstGeom prst="rect">
            <a:avLst/>
          </a:prstGeom>
          <a:noFill/>
        </p:spPr>
        <p:txBody>
          <a:bodyPr wrap="square" rtlCol="0">
            <a:spAutoFit/>
          </a:bodyPr>
          <a:lstStyle/>
          <a:p>
            <a:r>
              <a:rPr lang="en-US" dirty="0"/>
              <a:t>Kernel density plots provide a smooth estimate of the probability density function of a continuous variable. They are helpful for visualizing the distribution of a variable and can complement histograms by providing a smoother representation of the data's distribution.</a:t>
            </a:r>
            <a:endParaRPr lang="en-IN" dirty="0"/>
          </a:p>
        </p:txBody>
      </p:sp>
    </p:spTree>
    <p:extLst>
      <p:ext uri="{BB962C8B-B14F-4D97-AF65-F5344CB8AC3E}">
        <p14:creationId xmlns:p14="http://schemas.microsoft.com/office/powerpoint/2010/main" val="392235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0255" y="190964"/>
            <a:ext cx="9624290" cy="3789909"/>
          </a:xfrm>
          <a:prstGeom prst="rect">
            <a:avLst/>
          </a:prstGeom>
        </p:spPr>
      </p:pic>
      <p:sp>
        <p:nvSpPr>
          <p:cNvPr id="3" name="TextBox 2"/>
          <p:cNvSpPr txBox="1"/>
          <p:nvPr/>
        </p:nvSpPr>
        <p:spPr>
          <a:xfrm>
            <a:off x="1468582" y="4267199"/>
            <a:ext cx="4544291" cy="369332"/>
          </a:xfrm>
          <a:prstGeom prst="rect">
            <a:avLst/>
          </a:prstGeom>
          <a:noFill/>
        </p:spPr>
        <p:txBody>
          <a:bodyPr wrap="square" rtlCol="0">
            <a:spAutoFit/>
          </a:bodyPr>
          <a:lstStyle/>
          <a:p>
            <a:r>
              <a:rPr lang="en-US" dirty="0" smtClean="0">
                <a:latin typeface="Arial Black" panose="020B0A04020102020204" pitchFamily="34" charset="0"/>
              </a:rPr>
              <a:t>(c). </a:t>
            </a:r>
            <a:r>
              <a:rPr lang="en-IN" b="1" dirty="0">
                <a:latin typeface="Arial Black" panose="020B0A04020102020204" pitchFamily="34" charset="0"/>
              </a:rPr>
              <a:t>Other Visualizations</a:t>
            </a:r>
            <a:r>
              <a:rPr lang="en-IN" dirty="0">
                <a:latin typeface="Arial Black" panose="020B0A04020102020204" pitchFamily="34" charset="0"/>
              </a:rPr>
              <a:t>: </a:t>
            </a:r>
          </a:p>
        </p:txBody>
      </p:sp>
      <p:sp>
        <p:nvSpPr>
          <p:cNvPr id="4" name="TextBox 3"/>
          <p:cNvSpPr txBox="1"/>
          <p:nvPr/>
        </p:nvSpPr>
        <p:spPr>
          <a:xfrm>
            <a:off x="2078182" y="4895273"/>
            <a:ext cx="9236363" cy="1477328"/>
          </a:xfrm>
          <a:prstGeom prst="rect">
            <a:avLst/>
          </a:prstGeom>
          <a:noFill/>
        </p:spPr>
        <p:txBody>
          <a:bodyPr wrap="square" rtlCol="0">
            <a:spAutoFit/>
          </a:bodyPr>
          <a:lstStyle/>
          <a:p>
            <a:r>
              <a:rPr lang="en-US"/>
              <a:t>In addition to histograms and kernel density plots, other visualizations such as box plots, violin plots, and bar plots can also be used for univariate analysis. These visualizations can provide insights into the distribution and characteristics of the data, such as the presence of outliers or the presence of different groups or categories within a variable.</a:t>
            </a:r>
            <a:endParaRPr lang="en-IN" dirty="0"/>
          </a:p>
        </p:txBody>
      </p:sp>
    </p:spTree>
    <p:extLst>
      <p:ext uri="{BB962C8B-B14F-4D97-AF65-F5344CB8AC3E}">
        <p14:creationId xmlns:p14="http://schemas.microsoft.com/office/powerpoint/2010/main" val="175884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7200" y="563296"/>
            <a:ext cx="9347200" cy="2854159"/>
          </a:xfrm>
          <a:prstGeom prst="rect">
            <a:avLst/>
          </a:prstGeom>
        </p:spPr>
      </p:pic>
      <p:sp>
        <p:nvSpPr>
          <p:cNvPr id="3" name="TextBox 2"/>
          <p:cNvSpPr txBox="1"/>
          <p:nvPr/>
        </p:nvSpPr>
        <p:spPr>
          <a:xfrm>
            <a:off x="2087418" y="193964"/>
            <a:ext cx="3048000" cy="369332"/>
          </a:xfrm>
          <a:prstGeom prst="rect">
            <a:avLst/>
          </a:prstGeom>
          <a:noFill/>
        </p:spPr>
        <p:txBody>
          <a:bodyPr wrap="square" rtlCol="0">
            <a:spAutoFit/>
          </a:bodyPr>
          <a:lstStyle/>
          <a:p>
            <a:r>
              <a:rPr lang="en-IN" b="1" dirty="0" smtClean="0"/>
              <a:t>* Box plot</a:t>
            </a:r>
            <a:endParaRPr lang="en-IN" b="1" dirty="0"/>
          </a:p>
        </p:txBody>
      </p:sp>
      <p:pic>
        <p:nvPicPr>
          <p:cNvPr id="4" name="Picture 3"/>
          <p:cNvPicPr>
            <a:picLocks noChangeAspect="1"/>
          </p:cNvPicPr>
          <p:nvPr/>
        </p:nvPicPr>
        <p:blipFill>
          <a:blip r:embed="rId3"/>
          <a:stretch>
            <a:fillRect/>
          </a:stretch>
        </p:blipFill>
        <p:spPr>
          <a:xfrm>
            <a:off x="1727200" y="4054765"/>
            <a:ext cx="9347200" cy="2803236"/>
          </a:xfrm>
          <a:prstGeom prst="rect">
            <a:avLst/>
          </a:prstGeom>
        </p:spPr>
      </p:pic>
      <p:sp>
        <p:nvSpPr>
          <p:cNvPr id="5" name="TextBox 4"/>
          <p:cNvSpPr txBox="1"/>
          <p:nvPr/>
        </p:nvSpPr>
        <p:spPr>
          <a:xfrm>
            <a:off x="1727200" y="3569856"/>
            <a:ext cx="2854036" cy="369332"/>
          </a:xfrm>
          <a:prstGeom prst="rect">
            <a:avLst/>
          </a:prstGeom>
          <a:noFill/>
        </p:spPr>
        <p:txBody>
          <a:bodyPr wrap="square" rtlCol="0">
            <a:spAutoFit/>
          </a:bodyPr>
          <a:lstStyle/>
          <a:p>
            <a:r>
              <a:rPr lang="en-IN" b="1" dirty="0" smtClean="0"/>
              <a:t>* Violin </a:t>
            </a:r>
            <a:r>
              <a:rPr lang="en-IN" b="1" dirty="0"/>
              <a:t>plots</a:t>
            </a:r>
          </a:p>
        </p:txBody>
      </p:sp>
    </p:spTree>
    <p:extLst>
      <p:ext uri="{BB962C8B-B14F-4D97-AF65-F5344CB8AC3E}">
        <p14:creationId xmlns:p14="http://schemas.microsoft.com/office/powerpoint/2010/main" val="172501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0" y="229845"/>
            <a:ext cx="4562764"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iv). </a:t>
            </a:r>
            <a:r>
              <a:rPr lang="en-IN" sz="2400" dirty="0">
                <a:latin typeface="Arial Black" panose="020B0A04020102020204" pitchFamily="34" charset="0"/>
              </a:rPr>
              <a:t>Multivariate Analysis:</a:t>
            </a:r>
          </a:p>
        </p:txBody>
      </p:sp>
      <p:sp>
        <p:nvSpPr>
          <p:cNvPr id="3" name="TextBox 2"/>
          <p:cNvSpPr txBox="1"/>
          <p:nvPr/>
        </p:nvSpPr>
        <p:spPr>
          <a:xfrm>
            <a:off x="2600036" y="755615"/>
            <a:ext cx="8691418" cy="1200329"/>
          </a:xfrm>
          <a:prstGeom prst="rect">
            <a:avLst/>
          </a:prstGeom>
          <a:noFill/>
        </p:spPr>
        <p:txBody>
          <a:bodyPr wrap="square" rtlCol="0">
            <a:spAutoFit/>
          </a:bodyPr>
          <a:lstStyle/>
          <a:p>
            <a:r>
              <a:rPr lang="en-US" dirty="0"/>
              <a:t>Exploratory Data Analysis (EDA) for Real Estate Pricing involves using </a:t>
            </a:r>
            <a:r>
              <a:rPr lang="en-US" dirty="0" err="1"/>
              <a:t>Matplotlib</a:t>
            </a:r>
            <a:r>
              <a:rPr lang="en-US" dirty="0"/>
              <a:t> and </a:t>
            </a:r>
            <a:r>
              <a:rPr lang="en-US" dirty="0" err="1"/>
              <a:t>Seaborn</a:t>
            </a:r>
            <a:r>
              <a:rPr lang="en-US" dirty="0"/>
              <a:t> to investigate relationships between multiple variables, especially those impacting house prices. The goal is to understand the correlations and dependencies between various features in the dataset.</a:t>
            </a:r>
            <a:endParaRPr lang="en-IN" dirty="0"/>
          </a:p>
        </p:txBody>
      </p:sp>
      <p:sp>
        <p:nvSpPr>
          <p:cNvPr id="4" name="TextBox 3"/>
          <p:cNvSpPr txBox="1"/>
          <p:nvPr/>
        </p:nvSpPr>
        <p:spPr>
          <a:xfrm>
            <a:off x="2600036" y="2020049"/>
            <a:ext cx="4498109" cy="369332"/>
          </a:xfrm>
          <a:prstGeom prst="rect">
            <a:avLst/>
          </a:prstGeom>
          <a:noFill/>
        </p:spPr>
        <p:txBody>
          <a:bodyPr wrap="square" rtlCol="0">
            <a:spAutoFit/>
          </a:bodyPr>
          <a:lstStyle/>
          <a:p>
            <a:r>
              <a:rPr lang="en-IN" b="1" dirty="0" smtClean="0"/>
              <a:t>(a). Compute </a:t>
            </a:r>
            <a:r>
              <a:rPr lang="en-IN" b="1" dirty="0"/>
              <a:t>the correlation matrix</a:t>
            </a:r>
          </a:p>
        </p:txBody>
      </p:sp>
      <p:sp>
        <p:nvSpPr>
          <p:cNvPr id="5" name="TextBox 4"/>
          <p:cNvSpPr txBox="1"/>
          <p:nvPr/>
        </p:nvSpPr>
        <p:spPr>
          <a:xfrm>
            <a:off x="2600036" y="2453486"/>
            <a:ext cx="8636000" cy="1477818"/>
          </a:xfrm>
          <a:prstGeom prst="rect">
            <a:avLst/>
          </a:prstGeom>
          <a:noFill/>
        </p:spPr>
        <p:txBody>
          <a:bodyPr wrap="square" rtlCol="0">
            <a:spAutoFit/>
          </a:bodyPr>
          <a:lstStyle/>
          <a:p>
            <a:r>
              <a:rPr lang="en-US" dirty="0"/>
              <a:t>One common technique used in EDA is the correlation matrix, which shows the correlation coefficients between pairs of variables. A correlation coefficient close to 1 indicates a strong positive correlation, while a coefficient close to -1 indicates a strong negative correlation. This helps identify which features are most strongly related to house prices.</a:t>
            </a:r>
            <a:endParaRPr lang="en-IN" dirty="0"/>
          </a:p>
        </p:txBody>
      </p:sp>
      <p:pic>
        <p:nvPicPr>
          <p:cNvPr id="6" name="Picture 5"/>
          <p:cNvPicPr>
            <a:picLocks noChangeAspect="1"/>
          </p:cNvPicPr>
          <p:nvPr/>
        </p:nvPicPr>
        <p:blipFill>
          <a:blip r:embed="rId2"/>
          <a:stretch>
            <a:fillRect/>
          </a:stretch>
        </p:blipFill>
        <p:spPr>
          <a:xfrm>
            <a:off x="2213910" y="3995409"/>
            <a:ext cx="9507035" cy="2862591"/>
          </a:xfrm>
          <a:prstGeom prst="rect">
            <a:avLst/>
          </a:prstGeom>
        </p:spPr>
      </p:pic>
    </p:spTree>
    <p:extLst>
      <p:ext uri="{BB962C8B-B14F-4D97-AF65-F5344CB8AC3E}">
        <p14:creationId xmlns:p14="http://schemas.microsoft.com/office/powerpoint/2010/main" val="389579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6583" y="683491"/>
            <a:ext cx="4396509" cy="369332"/>
          </a:xfrm>
          <a:prstGeom prst="rect">
            <a:avLst/>
          </a:prstGeom>
          <a:noFill/>
        </p:spPr>
        <p:txBody>
          <a:bodyPr wrap="square" rtlCol="0">
            <a:spAutoFit/>
          </a:bodyPr>
          <a:lstStyle/>
          <a:p>
            <a:r>
              <a:rPr lang="en-IN" b="1" dirty="0" smtClean="0"/>
              <a:t>(b). </a:t>
            </a:r>
            <a:r>
              <a:rPr lang="en-IN" b="1" dirty="0" err="1" smtClean="0"/>
              <a:t>Heatmap</a:t>
            </a:r>
            <a:endParaRPr lang="en-IN" b="1" dirty="0"/>
          </a:p>
        </p:txBody>
      </p:sp>
      <p:pic>
        <p:nvPicPr>
          <p:cNvPr id="3" name="Picture 2"/>
          <p:cNvPicPr>
            <a:picLocks noChangeAspect="1"/>
          </p:cNvPicPr>
          <p:nvPr/>
        </p:nvPicPr>
        <p:blipFill>
          <a:blip r:embed="rId2"/>
          <a:stretch>
            <a:fillRect/>
          </a:stretch>
        </p:blipFill>
        <p:spPr>
          <a:xfrm>
            <a:off x="1671783" y="1330217"/>
            <a:ext cx="10280072" cy="5356910"/>
          </a:xfrm>
          <a:prstGeom prst="rect">
            <a:avLst/>
          </a:prstGeom>
        </p:spPr>
      </p:pic>
    </p:spTree>
    <p:extLst>
      <p:ext uri="{BB962C8B-B14F-4D97-AF65-F5344CB8AC3E}">
        <p14:creationId xmlns:p14="http://schemas.microsoft.com/office/powerpoint/2010/main" val="202707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7419" y="748144"/>
            <a:ext cx="3371272" cy="369332"/>
          </a:xfrm>
          <a:prstGeom prst="rect">
            <a:avLst/>
          </a:prstGeom>
          <a:noFill/>
        </p:spPr>
        <p:txBody>
          <a:bodyPr wrap="square" rtlCol="0">
            <a:spAutoFit/>
          </a:bodyPr>
          <a:lstStyle/>
          <a:p>
            <a:r>
              <a:rPr lang="en-IN" b="1" dirty="0" smtClean="0"/>
              <a:t>(c). </a:t>
            </a:r>
            <a:r>
              <a:rPr lang="en-IN" b="1" dirty="0" err="1" smtClean="0"/>
              <a:t>Pairplot</a:t>
            </a:r>
            <a:endParaRPr lang="en-IN" b="1" dirty="0"/>
          </a:p>
        </p:txBody>
      </p:sp>
      <p:pic>
        <p:nvPicPr>
          <p:cNvPr id="3" name="Picture 2"/>
          <p:cNvPicPr>
            <a:picLocks noChangeAspect="1"/>
          </p:cNvPicPr>
          <p:nvPr/>
        </p:nvPicPr>
        <p:blipFill>
          <a:blip r:embed="rId2"/>
          <a:stretch>
            <a:fillRect/>
          </a:stretch>
        </p:blipFill>
        <p:spPr>
          <a:xfrm>
            <a:off x="1571397" y="1117476"/>
            <a:ext cx="10288094" cy="5412633"/>
          </a:xfrm>
          <a:prstGeom prst="rect">
            <a:avLst/>
          </a:prstGeom>
        </p:spPr>
      </p:pic>
    </p:spTree>
    <p:extLst>
      <p:ext uri="{BB962C8B-B14F-4D97-AF65-F5344CB8AC3E}">
        <p14:creationId xmlns:p14="http://schemas.microsoft.com/office/powerpoint/2010/main" val="51788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0" y="711200"/>
            <a:ext cx="4535055" cy="461665"/>
          </a:xfrm>
          <a:prstGeom prst="rect">
            <a:avLst/>
          </a:prstGeom>
          <a:noFill/>
        </p:spPr>
        <p:txBody>
          <a:bodyPr wrap="square" rtlCol="0">
            <a:spAutoFit/>
          </a:bodyPr>
          <a:lstStyle/>
          <a:p>
            <a:r>
              <a:rPr lang="en-IN" sz="2400" dirty="0" smtClean="0">
                <a:latin typeface="Arial Black" panose="020B0A04020102020204" pitchFamily="34" charset="0"/>
              </a:rPr>
              <a:t>(v).Feature </a:t>
            </a:r>
            <a:r>
              <a:rPr lang="en-IN" sz="2400" dirty="0">
                <a:latin typeface="Arial Black" panose="020B0A04020102020204" pitchFamily="34" charset="0"/>
              </a:rPr>
              <a:t>Engineering:</a:t>
            </a:r>
          </a:p>
        </p:txBody>
      </p:sp>
      <p:sp>
        <p:nvSpPr>
          <p:cNvPr id="3" name="TextBox 2"/>
          <p:cNvSpPr txBox="1"/>
          <p:nvPr/>
        </p:nvSpPr>
        <p:spPr>
          <a:xfrm>
            <a:off x="2475345" y="1403927"/>
            <a:ext cx="8968510" cy="923330"/>
          </a:xfrm>
          <a:prstGeom prst="rect">
            <a:avLst/>
          </a:prstGeom>
          <a:noFill/>
        </p:spPr>
        <p:txBody>
          <a:bodyPr wrap="square" rtlCol="0">
            <a:spAutoFit/>
          </a:bodyPr>
          <a:lstStyle/>
          <a:p>
            <a:r>
              <a:rPr lang="en-US" b="1" dirty="0" smtClean="0"/>
              <a:t>1. Price </a:t>
            </a:r>
            <a:r>
              <a:rPr lang="en-US" b="1" dirty="0"/>
              <a:t>per Square Foot:</a:t>
            </a:r>
            <a:r>
              <a:rPr lang="en-US" dirty="0"/>
              <a:t> Divide the '</a:t>
            </a:r>
            <a:r>
              <a:rPr lang="en-US" dirty="0" err="1"/>
              <a:t>SalePrice</a:t>
            </a:r>
            <a:r>
              <a:rPr lang="en-US" dirty="0"/>
              <a:t>' by the total square footage ('</a:t>
            </a:r>
            <a:r>
              <a:rPr lang="en-US" dirty="0" err="1"/>
              <a:t>GrLivArea</a:t>
            </a:r>
            <a:r>
              <a:rPr lang="en-US" dirty="0"/>
              <a:t>') to get the price per square foot. This can help normalize prices based on the size of the property.</a:t>
            </a:r>
            <a:endParaRPr lang="en-IN" dirty="0"/>
          </a:p>
        </p:txBody>
      </p:sp>
      <p:pic>
        <p:nvPicPr>
          <p:cNvPr id="4" name="Picture 3"/>
          <p:cNvPicPr>
            <a:picLocks noChangeAspect="1"/>
          </p:cNvPicPr>
          <p:nvPr/>
        </p:nvPicPr>
        <p:blipFill>
          <a:blip r:embed="rId2"/>
          <a:stretch>
            <a:fillRect/>
          </a:stretch>
        </p:blipFill>
        <p:spPr>
          <a:xfrm>
            <a:off x="2390847" y="2327256"/>
            <a:ext cx="9173080" cy="4230561"/>
          </a:xfrm>
          <a:prstGeom prst="rect">
            <a:avLst/>
          </a:prstGeom>
        </p:spPr>
      </p:pic>
    </p:spTree>
    <p:extLst>
      <p:ext uri="{BB962C8B-B14F-4D97-AF65-F5344CB8AC3E}">
        <p14:creationId xmlns:p14="http://schemas.microsoft.com/office/powerpoint/2010/main" val="300241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2" y="443345"/>
            <a:ext cx="9799782" cy="923330"/>
          </a:xfrm>
          <a:prstGeom prst="rect">
            <a:avLst/>
          </a:prstGeom>
          <a:noFill/>
        </p:spPr>
        <p:txBody>
          <a:bodyPr wrap="square" rtlCol="0">
            <a:spAutoFit/>
          </a:bodyPr>
          <a:lstStyle/>
          <a:p>
            <a:r>
              <a:rPr lang="en-US" b="1" dirty="0" smtClean="0"/>
              <a:t>2. Property </a:t>
            </a:r>
            <a:r>
              <a:rPr lang="en-US" b="1" dirty="0"/>
              <a:t>Age:</a:t>
            </a:r>
            <a:r>
              <a:rPr lang="en-US" dirty="0"/>
              <a:t> Subtract the '</a:t>
            </a:r>
            <a:r>
              <a:rPr lang="en-US" dirty="0" err="1"/>
              <a:t>YearBuilt</a:t>
            </a:r>
            <a:r>
              <a:rPr lang="en-US" dirty="0"/>
              <a:t>' from the '</a:t>
            </a:r>
            <a:r>
              <a:rPr lang="en-US" dirty="0" err="1"/>
              <a:t>YrSold</a:t>
            </a:r>
            <a:r>
              <a:rPr lang="en-US" dirty="0"/>
              <a:t>' to get the age of the property at the time of sale. This can be a meaningful feature as older properties might be valued differently.</a:t>
            </a:r>
            <a:endParaRPr lang="en-IN" dirty="0"/>
          </a:p>
        </p:txBody>
      </p:sp>
      <p:pic>
        <p:nvPicPr>
          <p:cNvPr id="3" name="Picture 2"/>
          <p:cNvPicPr>
            <a:picLocks noChangeAspect="1"/>
          </p:cNvPicPr>
          <p:nvPr/>
        </p:nvPicPr>
        <p:blipFill>
          <a:blip r:embed="rId2"/>
          <a:stretch>
            <a:fillRect/>
          </a:stretch>
        </p:blipFill>
        <p:spPr>
          <a:xfrm>
            <a:off x="1966264" y="1366674"/>
            <a:ext cx="9616136" cy="3713325"/>
          </a:xfrm>
          <a:prstGeom prst="rect">
            <a:avLst/>
          </a:prstGeom>
        </p:spPr>
      </p:pic>
      <p:sp>
        <p:nvSpPr>
          <p:cNvPr id="5" name="TextBox 4"/>
          <p:cNvSpPr txBox="1"/>
          <p:nvPr/>
        </p:nvSpPr>
        <p:spPr>
          <a:xfrm>
            <a:off x="1716882" y="5458385"/>
            <a:ext cx="9699263" cy="646331"/>
          </a:xfrm>
          <a:prstGeom prst="rect">
            <a:avLst/>
          </a:prstGeom>
          <a:noFill/>
        </p:spPr>
        <p:txBody>
          <a:bodyPr wrap="square" rtlCol="0">
            <a:spAutoFit/>
          </a:bodyPr>
          <a:lstStyle/>
          <a:p>
            <a:r>
              <a:rPr lang="en-US" b="1" dirty="0" smtClean="0"/>
              <a:t>3. Total </a:t>
            </a:r>
            <a:r>
              <a:rPr lang="en-US" b="1" dirty="0"/>
              <a:t>Bathrooms:</a:t>
            </a:r>
            <a:r>
              <a:rPr lang="en-US" dirty="0"/>
              <a:t> Add the number of full bathrooms ('</a:t>
            </a:r>
            <a:r>
              <a:rPr lang="en-US" dirty="0" err="1"/>
              <a:t>FullBath</a:t>
            </a:r>
            <a:r>
              <a:rPr lang="en-US" dirty="0"/>
              <a:t>') and half bathrooms ('</a:t>
            </a:r>
            <a:r>
              <a:rPr lang="en-US" dirty="0" err="1"/>
              <a:t>HalfBath</a:t>
            </a:r>
            <a:r>
              <a:rPr lang="en-US" dirty="0"/>
              <a:t>') to get the total count of bathrooms in the property.</a:t>
            </a:r>
            <a:endParaRPr lang="en-IN" dirty="0"/>
          </a:p>
        </p:txBody>
      </p:sp>
    </p:spTree>
    <p:extLst>
      <p:ext uri="{BB962C8B-B14F-4D97-AF65-F5344CB8AC3E}">
        <p14:creationId xmlns:p14="http://schemas.microsoft.com/office/powerpoint/2010/main" val="223780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2545" y="65423"/>
            <a:ext cx="9688946" cy="2382213"/>
          </a:xfrm>
          <a:prstGeom prst="rect">
            <a:avLst/>
          </a:prstGeom>
        </p:spPr>
      </p:pic>
      <p:sp>
        <p:nvSpPr>
          <p:cNvPr id="3" name="TextBox 2"/>
          <p:cNvSpPr txBox="1"/>
          <p:nvPr/>
        </p:nvSpPr>
        <p:spPr>
          <a:xfrm>
            <a:off x="1662545" y="2752436"/>
            <a:ext cx="9688946" cy="923330"/>
          </a:xfrm>
          <a:prstGeom prst="rect">
            <a:avLst/>
          </a:prstGeom>
          <a:noFill/>
        </p:spPr>
        <p:txBody>
          <a:bodyPr wrap="square" rtlCol="0">
            <a:spAutoFit/>
          </a:bodyPr>
          <a:lstStyle/>
          <a:p>
            <a:r>
              <a:rPr lang="en-US" b="1" dirty="0" smtClean="0"/>
              <a:t>4. Total </a:t>
            </a:r>
            <a:r>
              <a:rPr lang="en-US" b="1" dirty="0"/>
              <a:t>Porch Area:</a:t>
            </a:r>
            <a:r>
              <a:rPr lang="en-US" dirty="0"/>
              <a:t> Add up the areas of all porch types ('</a:t>
            </a:r>
            <a:r>
              <a:rPr lang="en-US" dirty="0" err="1"/>
              <a:t>WoodDeckSF</a:t>
            </a:r>
            <a:r>
              <a:rPr lang="en-US" dirty="0"/>
              <a:t>', '</a:t>
            </a:r>
            <a:r>
              <a:rPr lang="en-US" dirty="0" err="1"/>
              <a:t>OpenPorchSF</a:t>
            </a:r>
            <a:r>
              <a:rPr lang="en-US" dirty="0"/>
              <a:t>', '</a:t>
            </a:r>
            <a:r>
              <a:rPr lang="en-US" dirty="0" err="1"/>
              <a:t>EnclosedPorch</a:t>
            </a:r>
            <a:r>
              <a:rPr lang="en-US" dirty="0"/>
              <a:t>', '3SsnPorch', '</a:t>
            </a:r>
            <a:r>
              <a:rPr lang="en-US" dirty="0" err="1"/>
              <a:t>ScreenPorch</a:t>
            </a:r>
            <a:r>
              <a:rPr lang="en-US" dirty="0"/>
              <a:t>') to get the total porch area.</a:t>
            </a:r>
            <a:endParaRPr lang="en-IN" dirty="0"/>
          </a:p>
        </p:txBody>
      </p:sp>
      <p:pic>
        <p:nvPicPr>
          <p:cNvPr id="4" name="Picture 3"/>
          <p:cNvPicPr>
            <a:picLocks noChangeAspect="1"/>
          </p:cNvPicPr>
          <p:nvPr/>
        </p:nvPicPr>
        <p:blipFill>
          <a:blip r:embed="rId3"/>
          <a:stretch>
            <a:fillRect/>
          </a:stretch>
        </p:blipFill>
        <p:spPr>
          <a:xfrm>
            <a:off x="1735066" y="3675767"/>
            <a:ext cx="9958170" cy="3182234"/>
          </a:xfrm>
          <a:prstGeom prst="rect">
            <a:avLst/>
          </a:prstGeom>
        </p:spPr>
      </p:pic>
    </p:spTree>
    <p:extLst>
      <p:ext uri="{BB962C8B-B14F-4D97-AF65-F5344CB8AC3E}">
        <p14:creationId xmlns:p14="http://schemas.microsoft.com/office/powerpoint/2010/main" val="372106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982" y="840508"/>
            <a:ext cx="9670473" cy="646331"/>
          </a:xfrm>
          <a:prstGeom prst="rect">
            <a:avLst/>
          </a:prstGeom>
          <a:noFill/>
        </p:spPr>
        <p:txBody>
          <a:bodyPr wrap="square" rtlCol="0">
            <a:spAutoFit/>
          </a:bodyPr>
          <a:lstStyle/>
          <a:p>
            <a:r>
              <a:rPr lang="en-US" b="1" dirty="0" smtClean="0"/>
              <a:t>5. </a:t>
            </a:r>
            <a:r>
              <a:rPr lang="en-US" b="1" dirty="0"/>
              <a:t>Total Finished Square Feet:</a:t>
            </a:r>
            <a:r>
              <a:rPr lang="en-US" dirty="0"/>
              <a:t> Add the total finished square footage of the property ('</a:t>
            </a:r>
            <a:r>
              <a:rPr lang="en-US" dirty="0" err="1"/>
              <a:t>GrLivArea</a:t>
            </a:r>
            <a:r>
              <a:rPr lang="en-US" dirty="0"/>
              <a:t>') to the total basement finished square footage.</a:t>
            </a:r>
            <a:endParaRPr lang="en-IN" dirty="0"/>
          </a:p>
        </p:txBody>
      </p:sp>
      <p:pic>
        <p:nvPicPr>
          <p:cNvPr id="3" name="Picture 2"/>
          <p:cNvPicPr>
            <a:picLocks noChangeAspect="1"/>
          </p:cNvPicPr>
          <p:nvPr/>
        </p:nvPicPr>
        <p:blipFill>
          <a:blip r:embed="rId2"/>
          <a:stretch>
            <a:fillRect/>
          </a:stretch>
        </p:blipFill>
        <p:spPr>
          <a:xfrm>
            <a:off x="1874982" y="2558259"/>
            <a:ext cx="9947563" cy="3606985"/>
          </a:xfrm>
          <a:prstGeom prst="rect">
            <a:avLst/>
          </a:prstGeom>
        </p:spPr>
      </p:pic>
    </p:spTree>
    <p:extLst>
      <p:ext uri="{BB962C8B-B14F-4D97-AF65-F5344CB8AC3E}">
        <p14:creationId xmlns:p14="http://schemas.microsoft.com/office/powerpoint/2010/main" val="374592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145" y="646546"/>
            <a:ext cx="2983347" cy="707886"/>
          </a:xfrm>
          <a:prstGeom prst="rect">
            <a:avLst/>
          </a:prstGeom>
          <a:noFill/>
        </p:spPr>
        <p:txBody>
          <a:bodyPr wrap="square" rtlCol="0">
            <a:spAutoFit/>
          </a:bodyPr>
          <a:lstStyle/>
          <a:p>
            <a:r>
              <a:rPr lang="en-US" sz="4000" dirty="0" smtClean="0">
                <a:latin typeface="Arial Black" panose="020B0A04020102020204" pitchFamily="34" charset="0"/>
              </a:rPr>
              <a:t>Abstract</a:t>
            </a:r>
            <a:endParaRPr lang="en-IN" sz="4000" dirty="0">
              <a:latin typeface="Arial Black" panose="020B0A04020102020204" pitchFamily="34" charset="0"/>
            </a:endParaRPr>
          </a:p>
        </p:txBody>
      </p:sp>
      <p:sp>
        <p:nvSpPr>
          <p:cNvPr id="3" name="TextBox 2"/>
          <p:cNvSpPr txBox="1"/>
          <p:nvPr/>
        </p:nvSpPr>
        <p:spPr>
          <a:xfrm>
            <a:off x="1505528" y="1505527"/>
            <a:ext cx="9753600" cy="609397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In this project we will do </a:t>
            </a:r>
            <a:r>
              <a:rPr lang="en-US" sz="2000" dirty="0">
                <a:latin typeface="Arial" panose="020B0604020202020204" pitchFamily="34" charset="0"/>
                <a:cs typeface="Arial" panose="020B0604020202020204" pitchFamily="34" charset="0"/>
              </a:rPr>
              <a:t>Exploratory Data Analysis (EDA) for Real Estate </a:t>
            </a:r>
            <a:r>
              <a:rPr lang="en-US" sz="2000" dirty="0" smtClean="0">
                <a:latin typeface="Arial" panose="020B0604020202020204" pitchFamily="34" charset="0"/>
                <a:cs typeface="Arial" panose="020B0604020202020204" pitchFamily="34" charset="0"/>
              </a:rPr>
              <a:t>Pricing.</a:t>
            </a:r>
            <a:r>
              <a:rPr lang="en-US" sz="2000" dirty="0">
                <a:latin typeface="Arial" panose="020B0604020202020204" pitchFamily="34" charset="0"/>
                <a:cs typeface="Arial" panose="020B0604020202020204" pitchFamily="34" charset="0"/>
              </a:rPr>
              <a:t> Exploratory Data Analysis (EDA) plays a vital role in understanding the dynamics of real estate markets by analyzing various factors affecting property prices. This study focuses on the application of EDA techniques to a real estate dataset to uncover insights that can inform pricing strategies. The dataset includes information such as property characteristics, location, amenities, and historical pricing data.</a:t>
            </a:r>
          </a:p>
          <a:p>
            <a:r>
              <a:rPr lang="en-US" sz="2000" dirty="0">
                <a:latin typeface="Arial" panose="020B0604020202020204" pitchFamily="34" charset="0"/>
                <a:cs typeface="Arial" panose="020B0604020202020204" pitchFamily="34" charset="0"/>
              </a:rPr>
              <a:t>The EDA process begins with data cleaning, including handling missing values, duplicates, and outliers. Subsequently, visualizations such as histograms, box plots, and scatter plots are used to explore the distribution and relationships between key variables.</a:t>
            </a:r>
          </a:p>
          <a:p>
            <a:r>
              <a:rPr lang="en-US" sz="2000" dirty="0">
                <a:latin typeface="Arial" panose="020B0604020202020204" pitchFamily="34" charset="0"/>
                <a:cs typeface="Arial" panose="020B0604020202020204" pitchFamily="34" charset="0"/>
              </a:rPr>
              <a:t>The analysis reveals interesting patterns, such as the impact of location on property prices, the influence of amenities like swimming pools or garages, and the effect of economic indicators on market trends. Furthermore, multivariate analysis techniques are applied to understand the combined effect of multiple variables on property prices.</a:t>
            </a: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29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711200"/>
            <a:ext cx="5643418"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vi).  </a:t>
            </a:r>
            <a:r>
              <a:rPr lang="en-IN" sz="2400" dirty="0">
                <a:latin typeface="Arial Black" panose="020B0A04020102020204" pitchFamily="34" charset="0"/>
              </a:rPr>
              <a:t>Geospatial Analysis: </a:t>
            </a:r>
          </a:p>
        </p:txBody>
      </p:sp>
      <p:sp>
        <p:nvSpPr>
          <p:cNvPr id="3" name="TextBox 2"/>
          <p:cNvSpPr txBox="1"/>
          <p:nvPr/>
        </p:nvSpPr>
        <p:spPr>
          <a:xfrm>
            <a:off x="2826327" y="1246909"/>
            <a:ext cx="8931564" cy="369332"/>
          </a:xfrm>
          <a:prstGeom prst="rect">
            <a:avLst/>
          </a:prstGeom>
          <a:noFill/>
        </p:spPr>
        <p:txBody>
          <a:bodyPr wrap="square" rtlCol="0">
            <a:spAutoFit/>
          </a:bodyPr>
          <a:lstStyle/>
          <a:p>
            <a:r>
              <a:rPr lang="en-US" dirty="0"/>
              <a:t>For geospatial analysis using </a:t>
            </a:r>
            <a:r>
              <a:rPr lang="en-US" dirty="0" err="1"/>
              <a:t>Plotly</a:t>
            </a:r>
            <a:r>
              <a:rPr lang="en-US" dirty="0"/>
              <a:t> and Folium, you can follow these steps:</a:t>
            </a:r>
            <a:endParaRPr lang="en-IN" dirty="0"/>
          </a:p>
        </p:txBody>
      </p:sp>
      <p:sp>
        <p:nvSpPr>
          <p:cNvPr id="4" name="TextBox 3"/>
          <p:cNvSpPr txBox="1"/>
          <p:nvPr/>
        </p:nvSpPr>
        <p:spPr>
          <a:xfrm>
            <a:off x="2452252" y="1657635"/>
            <a:ext cx="4221019" cy="369332"/>
          </a:xfrm>
          <a:prstGeom prst="rect">
            <a:avLst/>
          </a:prstGeom>
          <a:noFill/>
        </p:spPr>
        <p:txBody>
          <a:bodyPr wrap="square" rtlCol="0">
            <a:spAutoFit/>
          </a:bodyPr>
          <a:lstStyle/>
          <a:p>
            <a:r>
              <a:rPr lang="en-IN" b="1" dirty="0" smtClean="0"/>
              <a:t>(a). Plotting </a:t>
            </a:r>
            <a:r>
              <a:rPr lang="en-IN" b="1" dirty="0"/>
              <a:t>with </a:t>
            </a:r>
            <a:r>
              <a:rPr lang="en-IN" b="1" dirty="0" err="1"/>
              <a:t>Plotly</a:t>
            </a:r>
            <a:r>
              <a:rPr lang="en-IN" b="1" dirty="0"/>
              <a:t>:</a:t>
            </a:r>
            <a:endParaRPr lang="en-IN" dirty="0"/>
          </a:p>
        </p:txBody>
      </p:sp>
      <p:sp>
        <p:nvSpPr>
          <p:cNvPr id="5" name="TextBox 4"/>
          <p:cNvSpPr txBox="1"/>
          <p:nvPr/>
        </p:nvSpPr>
        <p:spPr>
          <a:xfrm>
            <a:off x="3103418" y="2161309"/>
            <a:ext cx="857134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 scatter </a:t>
            </a:r>
            <a:r>
              <a:rPr lang="en-US" dirty="0" err="1" smtClean="0"/>
              <a:t>mapbox</a:t>
            </a:r>
            <a:r>
              <a:rPr lang="en-US" dirty="0" smtClean="0"/>
              <a:t> plot using </a:t>
            </a:r>
            <a:r>
              <a:rPr lang="en-US" dirty="0" err="1" smtClean="0"/>
              <a:t>px.scatter_mapbox</a:t>
            </a:r>
            <a:r>
              <a:rPr lang="en-US" dirty="0" smtClean="0"/>
              <a:t>  </a:t>
            </a:r>
            <a:r>
              <a:rPr lang="en-IN" dirty="0"/>
              <a:t>and set </a:t>
            </a:r>
            <a:r>
              <a:rPr lang="en-IN" dirty="0" smtClean="0"/>
              <a:t>the ‘</a:t>
            </a:r>
            <a:r>
              <a:rPr lang="en-IN" dirty="0" err="1" smtClean="0"/>
              <a:t>lat</a:t>
            </a:r>
            <a:r>
              <a:rPr lang="en-IN" dirty="0" smtClean="0"/>
              <a:t>’ and ‘</a:t>
            </a:r>
            <a:r>
              <a:rPr lang="en-IN" dirty="0" err="1" smtClean="0"/>
              <a:t>lon</a:t>
            </a:r>
            <a:r>
              <a:rPr lang="en-IN" dirty="0" smtClean="0"/>
              <a:t>’ columns </a:t>
            </a:r>
            <a:r>
              <a:rPr lang="en-US" dirty="0"/>
              <a:t>for the location of each data point</a:t>
            </a:r>
            <a:r>
              <a:rPr lang="en-US" dirty="0" smtClean="0"/>
              <a:t>.</a:t>
            </a:r>
          </a:p>
          <a:p>
            <a:pPr marL="285750" indent="-285750">
              <a:buFont typeface="Arial" panose="020B0604020202020204" pitchFamily="34" charset="0"/>
              <a:buChar char="•"/>
            </a:pPr>
            <a:r>
              <a:rPr lang="en-IN" dirty="0"/>
              <a:t>Use </a:t>
            </a:r>
            <a:r>
              <a:rPr lang="en-IN" dirty="0" smtClean="0"/>
              <a:t>the ‘text’ </a:t>
            </a:r>
            <a:r>
              <a:rPr lang="en-US" dirty="0"/>
              <a:t>parameter to display additional information such as house prices or other relevant features</a:t>
            </a:r>
            <a:r>
              <a:rPr lang="en-US" dirty="0" smtClean="0"/>
              <a:t>.</a:t>
            </a:r>
          </a:p>
          <a:p>
            <a:pPr marL="285750" indent="-285750">
              <a:buFont typeface="Arial" panose="020B0604020202020204" pitchFamily="34" charset="0"/>
              <a:buChar char="•"/>
            </a:pPr>
            <a:r>
              <a:rPr lang="en-US" dirty="0"/>
              <a:t>Customize the layout and map style using </a:t>
            </a:r>
            <a:r>
              <a:rPr lang="en-US" dirty="0" smtClean="0"/>
              <a:t>‘layout’</a:t>
            </a:r>
            <a:endParaRPr lang="en-IN" dirty="0"/>
          </a:p>
        </p:txBody>
      </p:sp>
      <p:pic>
        <p:nvPicPr>
          <p:cNvPr id="6" name="Picture 5"/>
          <p:cNvPicPr>
            <a:picLocks noChangeAspect="1"/>
          </p:cNvPicPr>
          <p:nvPr/>
        </p:nvPicPr>
        <p:blipFill>
          <a:blip r:embed="rId2"/>
          <a:stretch>
            <a:fillRect/>
          </a:stretch>
        </p:blipFill>
        <p:spPr>
          <a:xfrm>
            <a:off x="3103417" y="3758801"/>
            <a:ext cx="7139709" cy="1244664"/>
          </a:xfrm>
          <a:prstGeom prst="rect">
            <a:avLst/>
          </a:prstGeom>
        </p:spPr>
      </p:pic>
      <p:pic>
        <p:nvPicPr>
          <p:cNvPr id="7" name="Picture 6"/>
          <p:cNvPicPr>
            <a:picLocks noChangeAspect="1"/>
          </p:cNvPicPr>
          <p:nvPr/>
        </p:nvPicPr>
        <p:blipFill>
          <a:blip r:embed="rId3"/>
          <a:stretch>
            <a:fillRect/>
          </a:stretch>
        </p:blipFill>
        <p:spPr>
          <a:xfrm>
            <a:off x="3103417" y="5079909"/>
            <a:ext cx="8903856" cy="1778091"/>
          </a:xfrm>
          <a:prstGeom prst="rect">
            <a:avLst/>
          </a:prstGeom>
        </p:spPr>
      </p:pic>
    </p:spTree>
    <p:extLst>
      <p:ext uri="{BB962C8B-B14F-4D97-AF65-F5344CB8AC3E}">
        <p14:creationId xmlns:p14="http://schemas.microsoft.com/office/powerpoint/2010/main" val="273715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5818" y="812800"/>
            <a:ext cx="4396509" cy="369332"/>
          </a:xfrm>
          <a:prstGeom prst="rect">
            <a:avLst/>
          </a:prstGeom>
          <a:noFill/>
        </p:spPr>
        <p:txBody>
          <a:bodyPr wrap="square" rtlCol="0">
            <a:spAutoFit/>
          </a:bodyPr>
          <a:lstStyle/>
          <a:p>
            <a:r>
              <a:rPr lang="en-IN" b="1" dirty="0" smtClean="0"/>
              <a:t>(b). </a:t>
            </a:r>
            <a:r>
              <a:rPr lang="en-IN" b="1" dirty="0"/>
              <a:t>Mapping with Folium:</a:t>
            </a:r>
            <a:endParaRPr lang="en-IN" dirty="0"/>
          </a:p>
        </p:txBody>
      </p:sp>
      <p:pic>
        <p:nvPicPr>
          <p:cNvPr id="3" name="Picture 2"/>
          <p:cNvPicPr>
            <a:picLocks noChangeAspect="1"/>
          </p:cNvPicPr>
          <p:nvPr/>
        </p:nvPicPr>
        <p:blipFill>
          <a:blip r:embed="rId2"/>
          <a:stretch>
            <a:fillRect/>
          </a:stretch>
        </p:blipFill>
        <p:spPr>
          <a:xfrm>
            <a:off x="1868407" y="3241964"/>
            <a:ext cx="8750750" cy="2940397"/>
          </a:xfrm>
          <a:prstGeom prst="rect">
            <a:avLst/>
          </a:prstGeom>
        </p:spPr>
      </p:pic>
      <p:sp>
        <p:nvSpPr>
          <p:cNvPr id="4" name="TextBox 3"/>
          <p:cNvSpPr txBox="1"/>
          <p:nvPr/>
        </p:nvSpPr>
        <p:spPr>
          <a:xfrm>
            <a:off x="2493817" y="1431636"/>
            <a:ext cx="876530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t>
            </a:r>
            <a:r>
              <a:rPr lang="en-US" dirty="0"/>
              <a:t>a base map using ‘</a:t>
            </a:r>
            <a:r>
              <a:rPr lang="en-US" dirty="0" err="1" smtClean="0"/>
              <a:t>folium.Map</a:t>
            </a:r>
            <a:r>
              <a:rPr lang="en-US" dirty="0" smtClean="0"/>
              <a:t>’.</a:t>
            </a:r>
          </a:p>
          <a:p>
            <a:pPr marL="285750" indent="-285750">
              <a:buFont typeface="Arial" panose="020B0604020202020204" pitchFamily="34" charset="0"/>
              <a:buChar char="•"/>
            </a:pPr>
            <a:r>
              <a:rPr lang="en-US" dirty="0"/>
              <a:t>Add markers for each data point </a:t>
            </a:r>
            <a:r>
              <a:rPr lang="en-US" dirty="0" smtClean="0"/>
              <a:t>using ‘</a:t>
            </a:r>
            <a:r>
              <a:rPr lang="en-US" dirty="0" err="1" smtClean="0"/>
              <a:t>folium.marker</a:t>
            </a:r>
            <a:r>
              <a:rPr lang="en-US" dirty="0" smtClean="0"/>
              <a:t>’ </a:t>
            </a:r>
            <a:r>
              <a:rPr lang="en-US" dirty="0"/>
              <a:t>and customize them as needed.</a:t>
            </a:r>
            <a:endParaRPr lang="en-US" dirty="0" smtClean="0"/>
          </a:p>
          <a:p>
            <a:endParaRPr lang="en-IN" dirty="0"/>
          </a:p>
        </p:txBody>
      </p:sp>
    </p:spTree>
    <p:extLst>
      <p:ext uri="{BB962C8B-B14F-4D97-AF65-F5344CB8AC3E}">
        <p14:creationId xmlns:p14="http://schemas.microsoft.com/office/powerpoint/2010/main" val="208684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981" y="748145"/>
            <a:ext cx="7804728" cy="461665"/>
          </a:xfrm>
          <a:prstGeom prst="rect">
            <a:avLst/>
          </a:prstGeom>
          <a:noFill/>
        </p:spPr>
        <p:txBody>
          <a:bodyPr wrap="square" rtlCol="0">
            <a:spAutoFit/>
          </a:bodyPr>
          <a:lstStyle/>
          <a:p>
            <a:r>
              <a:rPr lang="en-US" sz="2400" dirty="0" smtClean="0">
                <a:latin typeface="Arial Black" panose="020B0A04020102020204" pitchFamily="34" charset="0"/>
              </a:rPr>
              <a:t>(vii). Feature </a:t>
            </a:r>
            <a:r>
              <a:rPr lang="en-US" sz="2400" dirty="0">
                <a:latin typeface="Arial Black" panose="020B0A04020102020204" pitchFamily="34" charset="0"/>
              </a:rPr>
              <a:t>Engineering and Size Impact: </a:t>
            </a:r>
            <a:endParaRPr lang="en-IN" sz="2400" dirty="0">
              <a:latin typeface="Arial Black" panose="020B0A04020102020204" pitchFamily="34" charset="0"/>
            </a:endParaRPr>
          </a:p>
        </p:txBody>
      </p:sp>
      <p:sp>
        <p:nvSpPr>
          <p:cNvPr id="3" name="TextBox 2"/>
          <p:cNvSpPr txBox="1"/>
          <p:nvPr/>
        </p:nvSpPr>
        <p:spPr>
          <a:xfrm>
            <a:off x="2770909" y="1320800"/>
            <a:ext cx="9070109" cy="1477328"/>
          </a:xfrm>
          <a:prstGeom prst="rect">
            <a:avLst/>
          </a:prstGeom>
          <a:noFill/>
        </p:spPr>
        <p:txBody>
          <a:bodyPr wrap="square" rtlCol="0">
            <a:spAutoFit/>
          </a:bodyPr>
          <a:lstStyle/>
          <a:p>
            <a:r>
              <a:rPr lang="en-US" b="1" dirty="0" smtClean="0"/>
              <a:t>1. Correlation </a:t>
            </a:r>
            <a:r>
              <a:rPr lang="en-US" b="1" dirty="0"/>
              <a:t>Analysis:</a:t>
            </a:r>
            <a:r>
              <a:rPr lang="en-US" dirty="0"/>
              <a:t> Calculate the correlation matrix between numerical features and the target variable ('</a:t>
            </a:r>
            <a:r>
              <a:rPr lang="en-US" dirty="0" err="1"/>
              <a:t>SalePrice</a:t>
            </a:r>
            <a:r>
              <a:rPr lang="en-US" dirty="0"/>
              <a:t>') to identify the strength and direction of linear relationships.</a:t>
            </a:r>
          </a:p>
          <a:p>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2503129" y="2233944"/>
            <a:ext cx="9180871" cy="4416237"/>
          </a:xfrm>
          <a:prstGeom prst="rect">
            <a:avLst/>
          </a:prstGeom>
        </p:spPr>
      </p:pic>
    </p:spTree>
    <p:extLst>
      <p:ext uri="{BB962C8B-B14F-4D97-AF65-F5344CB8AC3E}">
        <p14:creationId xmlns:p14="http://schemas.microsoft.com/office/powerpoint/2010/main" val="299077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0090" y="164716"/>
            <a:ext cx="10153291" cy="3225029"/>
          </a:xfrm>
          <a:prstGeom prst="rect">
            <a:avLst/>
          </a:prstGeom>
        </p:spPr>
      </p:pic>
      <p:sp>
        <p:nvSpPr>
          <p:cNvPr id="3" name="TextBox 2"/>
          <p:cNvSpPr txBox="1"/>
          <p:nvPr/>
        </p:nvSpPr>
        <p:spPr>
          <a:xfrm>
            <a:off x="1780090" y="3731491"/>
            <a:ext cx="9987037" cy="646331"/>
          </a:xfrm>
          <a:prstGeom prst="rect">
            <a:avLst/>
          </a:prstGeom>
          <a:noFill/>
        </p:spPr>
        <p:txBody>
          <a:bodyPr wrap="square" rtlCol="0">
            <a:spAutoFit/>
          </a:bodyPr>
          <a:lstStyle/>
          <a:p>
            <a:r>
              <a:rPr lang="en-US" b="1" dirty="0" smtClean="0"/>
              <a:t>2,. Visualization</a:t>
            </a:r>
            <a:r>
              <a:rPr lang="en-US" b="1" dirty="0"/>
              <a:t>:</a:t>
            </a:r>
            <a:r>
              <a:rPr lang="en-US" dirty="0"/>
              <a:t> Use scatter plots, box plots, and histograms to visualize the relationships between key features and house prices.</a:t>
            </a:r>
            <a:endParaRPr lang="en-IN" dirty="0"/>
          </a:p>
        </p:txBody>
      </p:sp>
      <p:sp>
        <p:nvSpPr>
          <p:cNvPr id="11" name="TextBox 10"/>
          <p:cNvSpPr txBox="1"/>
          <p:nvPr/>
        </p:nvSpPr>
        <p:spPr>
          <a:xfrm>
            <a:off x="1943100" y="4619625"/>
            <a:ext cx="8639175" cy="646331"/>
          </a:xfrm>
          <a:prstGeom prst="rect">
            <a:avLst/>
          </a:prstGeom>
          <a:noFill/>
        </p:spPr>
        <p:txBody>
          <a:bodyPr wrap="square" rtlCol="0">
            <a:spAutoFit/>
          </a:bodyPr>
          <a:lstStyle/>
          <a:p>
            <a:r>
              <a:rPr lang="en-US" dirty="0" smtClean="0"/>
              <a:t>a. </a:t>
            </a:r>
            <a:r>
              <a:rPr lang="en-IN" b="1" dirty="0"/>
              <a:t>Scatter plot</a:t>
            </a:r>
          </a:p>
          <a:p>
            <a:endParaRPr lang="en-IN" dirty="0"/>
          </a:p>
        </p:txBody>
      </p:sp>
      <p:pic>
        <p:nvPicPr>
          <p:cNvPr id="12" name="Picture 11"/>
          <p:cNvPicPr>
            <a:picLocks noChangeAspect="1"/>
          </p:cNvPicPr>
          <p:nvPr/>
        </p:nvPicPr>
        <p:blipFill>
          <a:blip r:embed="rId3"/>
          <a:stretch>
            <a:fillRect/>
          </a:stretch>
        </p:blipFill>
        <p:spPr>
          <a:xfrm>
            <a:off x="1943100" y="5035514"/>
            <a:ext cx="9648825" cy="1397072"/>
          </a:xfrm>
          <a:prstGeom prst="rect">
            <a:avLst/>
          </a:prstGeom>
        </p:spPr>
      </p:pic>
    </p:spTree>
    <p:extLst>
      <p:ext uri="{BB962C8B-B14F-4D97-AF65-F5344CB8AC3E}">
        <p14:creationId xmlns:p14="http://schemas.microsoft.com/office/powerpoint/2010/main" val="295654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7891" y="0"/>
            <a:ext cx="10021454" cy="3611418"/>
          </a:xfrm>
          <a:prstGeom prst="rect">
            <a:avLst/>
          </a:prstGeom>
        </p:spPr>
      </p:pic>
      <p:sp>
        <p:nvSpPr>
          <p:cNvPr id="3" name="TextBox 2"/>
          <p:cNvSpPr txBox="1"/>
          <p:nvPr/>
        </p:nvSpPr>
        <p:spPr>
          <a:xfrm>
            <a:off x="1699491" y="3999345"/>
            <a:ext cx="3472873" cy="646331"/>
          </a:xfrm>
          <a:prstGeom prst="rect">
            <a:avLst/>
          </a:prstGeom>
          <a:noFill/>
        </p:spPr>
        <p:txBody>
          <a:bodyPr wrap="square" rtlCol="0">
            <a:spAutoFit/>
          </a:bodyPr>
          <a:lstStyle/>
          <a:p>
            <a:r>
              <a:rPr lang="en-IN" b="1" dirty="0" smtClean="0"/>
              <a:t>b. Line </a:t>
            </a:r>
            <a:r>
              <a:rPr lang="en-IN" b="1" dirty="0"/>
              <a:t>plot</a:t>
            </a:r>
          </a:p>
          <a:p>
            <a:endParaRPr lang="en-IN" dirty="0"/>
          </a:p>
        </p:txBody>
      </p:sp>
      <p:pic>
        <p:nvPicPr>
          <p:cNvPr id="4" name="Picture 3"/>
          <p:cNvPicPr>
            <a:picLocks noChangeAspect="1"/>
          </p:cNvPicPr>
          <p:nvPr/>
        </p:nvPicPr>
        <p:blipFill>
          <a:blip r:embed="rId3"/>
          <a:stretch>
            <a:fillRect/>
          </a:stretch>
        </p:blipFill>
        <p:spPr>
          <a:xfrm>
            <a:off x="1597891" y="4645675"/>
            <a:ext cx="9679709" cy="1782833"/>
          </a:xfrm>
          <a:prstGeom prst="rect">
            <a:avLst/>
          </a:prstGeom>
        </p:spPr>
      </p:pic>
    </p:spTree>
    <p:extLst>
      <p:ext uri="{BB962C8B-B14F-4D97-AF65-F5344CB8AC3E}">
        <p14:creationId xmlns:p14="http://schemas.microsoft.com/office/powerpoint/2010/main" val="82540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3309" y="0"/>
            <a:ext cx="9910618" cy="3759200"/>
          </a:xfrm>
          <a:prstGeom prst="rect">
            <a:avLst/>
          </a:prstGeom>
        </p:spPr>
      </p:pic>
      <p:sp>
        <p:nvSpPr>
          <p:cNvPr id="3" name="TextBox 2"/>
          <p:cNvSpPr txBox="1"/>
          <p:nvPr/>
        </p:nvSpPr>
        <p:spPr>
          <a:xfrm>
            <a:off x="1653309" y="4027055"/>
            <a:ext cx="4064000" cy="646331"/>
          </a:xfrm>
          <a:prstGeom prst="rect">
            <a:avLst/>
          </a:prstGeom>
          <a:noFill/>
        </p:spPr>
        <p:txBody>
          <a:bodyPr wrap="square" rtlCol="0">
            <a:spAutoFit/>
          </a:bodyPr>
          <a:lstStyle/>
          <a:p>
            <a:r>
              <a:rPr lang="en-IN" b="1" dirty="0" smtClean="0"/>
              <a:t>c. Box </a:t>
            </a:r>
            <a:r>
              <a:rPr lang="en-IN" b="1" dirty="0"/>
              <a:t>plot</a:t>
            </a:r>
          </a:p>
          <a:p>
            <a:endParaRPr lang="en-IN" dirty="0"/>
          </a:p>
        </p:txBody>
      </p:sp>
      <p:pic>
        <p:nvPicPr>
          <p:cNvPr id="4" name="Picture 3"/>
          <p:cNvPicPr>
            <a:picLocks noChangeAspect="1"/>
          </p:cNvPicPr>
          <p:nvPr/>
        </p:nvPicPr>
        <p:blipFill>
          <a:blip r:embed="rId3"/>
          <a:stretch>
            <a:fillRect/>
          </a:stretch>
        </p:blipFill>
        <p:spPr>
          <a:xfrm>
            <a:off x="1653309" y="4572000"/>
            <a:ext cx="9910618" cy="1841533"/>
          </a:xfrm>
          <a:prstGeom prst="rect">
            <a:avLst/>
          </a:prstGeom>
        </p:spPr>
      </p:pic>
    </p:spTree>
    <p:extLst>
      <p:ext uri="{BB962C8B-B14F-4D97-AF65-F5344CB8AC3E}">
        <p14:creationId xmlns:p14="http://schemas.microsoft.com/office/powerpoint/2010/main" val="564655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6364" y="0"/>
            <a:ext cx="9864436" cy="3620655"/>
          </a:xfrm>
          <a:prstGeom prst="rect">
            <a:avLst/>
          </a:prstGeom>
        </p:spPr>
      </p:pic>
      <p:sp>
        <p:nvSpPr>
          <p:cNvPr id="3" name="TextBox 2"/>
          <p:cNvSpPr txBox="1"/>
          <p:nvPr/>
        </p:nvSpPr>
        <p:spPr>
          <a:xfrm>
            <a:off x="1616364" y="4350327"/>
            <a:ext cx="9753600" cy="646331"/>
          </a:xfrm>
          <a:prstGeom prst="rect">
            <a:avLst/>
          </a:prstGeom>
          <a:noFill/>
        </p:spPr>
        <p:txBody>
          <a:bodyPr wrap="square" rtlCol="0">
            <a:spAutoFit/>
          </a:bodyPr>
          <a:lstStyle/>
          <a:p>
            <a:r>
              <a:rPr lang="en-US" b="1" dirty="0" smtClean="0"/>
              <a:t>3. Feature </a:t>
            </a:r>
            <a:r>
              <a:rPr lang="en-US" b="1" dirty="0"/>
              <a:t>Engineering:</a:t>
            </a:r>
            <a:r>
              <a:rPr lang="en-US" dirty="0"/>
              <a:t> Create new features that combine relevant information to potentially improve the model's ability to predict house prices.</a:t>
            </a:r>
            <a:endParaRPr lang="en-IN" dirty="0"/>
          </a:p>
        </p:txBody>
      </p:sp>
      <p:sp>
        <p:nvSpPr>
          <p:cNvPr id="5" name="TextBox 4"/>
          <p:cNvSpPr txBox="1"/>
          <p:nvPr/>
        </p:nvSpPr>
        <p:spPr>
          <a:xfrm>
            <a:off x="1616364" y="5541664"/>
            <a:ext cx="6262254" cy="369332"/>
          </a:xfrm>
          <a:prstGeom prst="rect">
            <a:avLst/>
          </a:prstGeom>
          <a:noFill/>
        </p:spPr>
        <p:txBody>
          <a:bodyPr wrap="square" rtlCol="0">
            <a:spAutoFit/>
          </a:bodyPr>
          <a:lstStyle/>
          <a:p>
            <a:r>
              <a:rPr lang="en-IN" b="1" dirty="0"/>
              <a:t>one hot encoding</a:t>
            </a:r>
          </a:p>
        </p:txBody>
      </p:sp>
    </p:spTree>
    <p:extLst>
      <p:ext uri="{BB962C8B-B14F-4D97-AF65-F5344CB8AC3E}">
        <p14:creationId xmlns:p14="http://schemas.microsoft.com/office/powerpoint/2010/main" val="12545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128" y="0"/>
            <a:ext cx="9809018" cy="2267067"/>
          </a:xfrm>
          <a:prstGeom prst="rect">
            <a:avLst/>
          </a:prstGeom>
        </p:spPr>
      </p:pic>
      <p:pic>
        <p:nvPicPr>
          <p:cNvPr id="3" name="Picture 2"/>
          <p:cNvPicPr>
            <a:picLocks noChangeAspect="1"/>
          </p:cNvPicPr>
          <p:nvPr/>
        </p:nvPicPr>
        <p:blipFill>
          <a:blip r:embed="rId3"/>
          <a:stretch>
            <a:fillRect/>
          </a:stretch>
        </p:blipFill>
        <p:spPr>
          <a:xfrm>
            <a:off x="1607128" y="2557796"/>
            <a:ext cx="9809018" cy="3848298"/>
          </a:xfrm>
          <a:prstGeom prst="rect">
            <a:avLst/>
          </a:prstGeom>
        </p:spPr>
      </p:pic>
    </p:spTree>
    <p:extLst>
      <p:ext uri="{BB962C8B-B14F-4D97-AF65-F5344CB8AC3E}">
        <p14:creationId xmlns:p14="http://schemas.microsoft.com/office/powerpoint/2010/main" val="161168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6436" y="738909"/>
            <a:ext cx="3546764" cy="461665"/>
          </a:xfrm>
          <a:prstGeom prst="rect">
            <a:avLst/>
          </a:prstGeom>
          <a:noFill/>
        </p:spPr>
        <p:txBody>
          <a:bodyPr wrap="square" rtlCol="0">
            <a:spAutoFit/>
          </a:bodyPr>
          <a:lstStyle/>
          <a:p>
            <a:r>
              <a:rPr lang="en-IN" sz="2400" b="1" dirty="0" smtClean="0"/>
              <a:t>4.Model </a:t>
            </a:r>
            <a:r>
              <a:rPr lang="en-IN" sz="2400" b="1" dirty="0"/>
              <a:t>Building</a:t>
            </a:r>
          </a:p>
        </p:txBody>
      </p:sp>
      <p:sp>
        <p:nvSpPr>
          <p:cNvPr id="3" name="TextBox 2"/>
          <p:cNvSpPr txBox="1"/>
          <p:nvPr/>
        </p:nvSpPr>
        <p:spPr>
          <a:xfrm>
            <a:off x="2124364" y="1477818"/>
            <a:ext cx="8303491" cy="646331"/>
          </a:xfrm>
          <a:prstGeom prst="rect">
            <a:avLst/>
          </a:prstGeom>
          <a:noFill/>
        </p:spPr>
        <p:txBody>
          <a:bodyPr wrap="square" rtlCol="0">
            <a:spAutoFit/>
          </a:bodyPr>
          <a:lstStyle/>
          <a:p>
            <a:r>
              <a:rPr lang="en-US" b="1" dirty="0" smtClean="0"/>
              <a:t>a. Split </a:t>
            </a:r>
            <a:r>
              <a:rPr lang="en-US" b="1" dirty="0"/>
              <a:t>the Data:</a:t>
            </a:r>
            <a:r>
              <a:rPr lang="en-US" dirty="0"/>
              <a:t> Split your dataset into training and testing sets to evaluate the model's performance.</a:t>
            </a:r>
            <a:endParaRPr lang="en-IN" dirty="0"/>
          </a:p>
        </p:txBody>
      </p:sp>
      <p:pic>
        <p:nvPicPr>
          <p:cNvPr id="4" name="Picture 3"/>
          <p:cNvPicPr>
            <a:picLocks noChangeAspect="1"/>
          </p:cNvPicPr>
          <p:nvPr/>
        </p:nvPicPr>
        <p:blipFill>
          <a:blip r:embed="rId2"/>
          <a:stretch>
            <a:fillRect/>
          </a:stretch>
        </p:blipFill>
        <p:spPr>
          <a:xfrm>
            <a:off x="1736436" y="2124149"/>
            <a:ext cx="10021455" cy="3168287"/>
          </a:xfrm>
          <a:prstGeom prst="rect">
            <a:avLst/>
          </a:prstGeom>
        </p:spPr>
      </p:pic>
      <p:sp>
        <p:nvSpPr>
          <p:cNvPr id="5" name="TextBox 4"/>
          <p:cNvSpPr txBox="1"/>
          <p:nvPr/>
        </p:nvSpPr>
        <p:spPr>
          <a:xfrm>
            <a:off x="1856509" y="5698836"/>
            <a:ext cx="9679709" cy="923330"/>
          </a:xfrm>
          <a:prstGeom prst="rect">
            <a:avLst/>
          </a:prstGeom>
          <a:noFill/>
        </p:spPr>
        <p:txBody>
          <a:bodyPr wrap="square" rtlCol="0">
            <a:spAutoFit/>
          </a:bodyPr>
          <a:lstStyle/>
          <a:p>
            <a:r>
              <a:rPr lang="en-US" b="1" dirty="0" smtClean="0"/>
              <a:t>b. Select </a:t>
            </a:r>
            <a:r>
              <a:rPr lang="en-US" b="1" dirty="0"/>
              <a:t>Features:</a:t>
            </a:r>
            <a:r>
              <a:rPr lang="en-US" dirty="0"/>
              <a:t> Choose the features (columns) that you will use as input to the model. You can use the newly created features from feature engineering along with other relevant features.</a:t>
            </a:r>
            <a:endParaRPr lang="en-IN" dirty="0"/>
          </a:p>
        </p:txBody>
      </p:sp>
    </p:spTree>
    <p:extLst>
      <p:ext uri="{BB962C8B-B14F-4D97-AF65-F5344CB8AC3E}">
        <p14:creationId xmlns:p14="http://schemas.microsoft.com/office/powerpoint/2010/main" val="253442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747" y="0"/>
            <a:ext cx="9862344" cy="2463927"/>
          </a:xfrm>
          <a:prstGeom prst="rect">
            <a:avLst/>
          </a:prstGeom>
        </p:spPr>
      </p:pic>
      <p:pic>
        <p:nvPicPr>
          <p:cNvPr id="3" name="Picture 2"/>
          <p:cNvPicPr>
            <a:picLocks noChangeAspect="1"/>
          </p:cNvPicPr>
          <p:nvPr/>
        </p:nvPicPr>
        <p:blipFill>
          <a:blip r:embed="rId3"/>
          <a:stretch>
            <a:fillRect/>
          </a:stretch>
        </p:blipFill>
        <p:spPr>
          <a:xfrm>
            <a:off x="1590747" y="2463927"/>
            <a:ext cx="4000706" cy="2749691"/>
          </a:xfrm>
          <a:prstGeom prst="rect">
            <a:avLst/>
          </a:prstGeom>
        </p:spPr>
      </p:pic>
      <p:pic>
        <p:nvPicPr>
          <p:cNvPr id="4" name="Picture 3"/>
          <p:cNvPicPr>
            <a:picLocks noChangeAspect="1"/>
          </p:cNvPicPr>
          <p:nvPr/>
        </p:nvPicPr>
        <p:blipFill>
          <a:blip r:embed="rId4"/>
          <a:stretch>
            <a:fillRect/>
          </a:stretch>
        </p:blipFill>
        <p:spPr>
          <a:xfrm>
            <a:off x="5591453" y="2549655"/>
            <a:ext cx="4083260" cy="2578233"/>
          </a:xfrm>
          <a:prstGeom prst="rect">
            <a:avLst/>
          </a:prstGeom>
        </p:spPr>
      </p:pic>
      <p:sp>
        <p:nvSpPr>
          <p:cNvPr id="6" name="TextBox 5"/>
          <p:cNvSpPr txBox="1"/>
          <p:nvPr/>
        </p:nvSpPr>
        <p:spPr>
          <a:xfrm>
            <a:off x="1590747" y="5477164"/>
            <a:ext cx="9862344" cy="923330"/>
          </a:xfrm>
          <a:prstGeom prst="rect">
            <a:avLst/>
          </a:prstGeom>
          <a:noFill/>
        </p:spPr>
        <p:txBody>
          <a:bodyPr wrap="square" rtlCol="0">
            <a:spAutoFit/>
          </a:bodyPr>
          <a:lstStyle/>
          <a:p>
            <a:r>
              <a:rPr lang="en-US" b="1" dirty="0" smtClean="0"/>
              <a:t>c. Model </a:t>
            </a:r>
            <a:r>
              <a:rPr lang="en-US" b="1" dirty="0"/>
              <a:t>Selection:</a:t>
            </a:r>
            <a:r>
              <a:rPr lang="en-US" dirty="0"/>
              <a:t> Choose a model to train on your data. Common models for regression tasks like predicting house prices include linear regression, decision tree regression, and random forest regression.</a:t>
            </a:r>
            <a:endParaRPr lang="en-IN" dirty="0"/>
          </a:p>
        </p:txBody>
      </p:sp>
    </p:spTree>
    <p:extLst>
      <p:ext uri="{BB962C8B-B14F-4D97-AF65-F5344CB8AC3E}">
        <p14:creationId xmlns:p14="http://schemas.microsoft.com/office/powerpoint/2010/main" val="385570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709" y="609600"/>
            <a:ext cx="2770909" cy="707886"/>
          </a:xfrm>
          <a:prstGeom prst="rect">
            <a:avLst/>
          </a:prstGeom>
          <a:noFill/>
        </p:spPr>
        <p:txBody>
          <a:bodyPr wrap="square" rtlCol="0">
            <a:spAutoFit/>
          </a:bodyPr>
          <a:lstStyle/>
          <a:p>
            <a:r>
              <a:rPr lang="en-US" sz="4000" dirty="0" smtClean="0">
                <a:latin typeface="Arial Black" panose="020B0A04020102020204" pitchFamily="34" charset="0"/>
              </a:rPr>
              <a:t>Content</a:t>
            </a:r>
            <a:endParaRPr lang="en-IN" sz="4000" dirty="0">
              <a:latin typeface="Arial Black" panose="020B0A04020102020204" pitchFamily="34" charset="0"/>
            </a:endParaRPr>
          </a:p>
        </p:txBody>
      </p:sp>
      <p:sp>
        <p:nvSpPr>
          <p:cNvPr id="4" name="TextBox 3"/>
          <p:cNvSpPr txBox="1"/>
          <p:nvPr/>
        </p:nvSpPr>
        <p:spPr>
          <a:xfrm>
            <a:off x="2156691" y="1282687"/>
            <a:ext cx="4535054" cy="1477328"/>
          </a:xfrm>
          <a:prstGeom prst="rect">
            <a:avLst/>
          </a:prstGeom>
          <a:noFill/>
        </p:spPr>
        <p:txBody>
          <a:bodyPr wrap="square" rtlCol="0">
            <a:spAutoFit/>
          </a:bodyPr>
          <a:lstStyle/>
          <a:p>
            <a:pPr lvl="0"/>
            <a:r>
              <a:rPr lang="en-IN" b="1" dirty="0" smtClean="0"/>
              <a:t>1. Introduction</a:t>
            </a:r>
            <a:endParaRPr lang="en-IN" b="1" dirty="0"/>
          </a:p>
          <a:p>
            <a:pPr lvl="0"/>
            <a:r>
              <a:rPr lang="en-IN" b="1" dirty="0" smtClean="0"/>
              <a:t>2. Objectives</a:t>
            </a:r>
            <a:endParaRPr lang="en-IN" b="1" dirty="0"/>
          </a:p>
          <a:p>
            <a:pPr lvl="0"/>
            <a:r>
              <a:rPr lang="en-IN" b="1" dirty="0" smtClean="0"/>
              <a:t>3. Methods</a:t>
            </a:r>
            <a:endParaRPr lang="en-IN" b="1" dirty="0"/>
          </a:p>
          <a:p>
            <a:pPr lvl="0"/>
            <a:r>
              <a:rPr lang="en-IN" b="1" dirty="0" smtClean="0"/>
              <a:t>4. Results</a:t>
            </a:r>
            <a:endParaRPr lang="en-IN" b="1" dirty="0"/>
          </a:p>
          <a:p>
            <a:pPr lvl="0"/>
            <a:r>
              <a:rPr lang="en-IN" b="1" dirty="0" smtClean="0"/>
              <a:t>5. Conclusions </a:t>
            </a:r>
            <a:endParaRPr lang="en-IN" b="1" dirty="0"/>
          </a:p>
        </p:txBody>
      </p:sp>
      <p:sp>
        <p:nvSpPr>
          <p:cNvPr id="5" name="TextBox 4"/>
          <p:cNvSpPr txBox="1"/>
          <p:nvPr/>
        </p:nvSpPr>
        <p:spPr>
          <a:xfrm>
            <a:off x="2059709" y="2745408"/>
            <a:ext cx="2364509" cy="461665"/>
          </a:xfrm>
          <a:prstGeom prst="rect">
            <a:avLst/>
          </a:prstGeom>
          <a:noFill/>
        </p:spPr>
        <p:txBody>
          <a:bodyPr wrap="square" rtlCol="0">
            <a:spAutoFit/>
          </a:bodyPr>
          <a:lstStyle/>
          <a:p>
            <a:r>
              <a:rPr lang="en-US" sz="2400" dirty="0" smtClean="0">
                <a:latin typeface="Arial Black" panose="020B0A04020102020204" pitchFamily="34" charset="0"/>
              </a:rPr>
              <a:t>Chapter - 1</a:t>
            </a:r>
            <a:endParaRPr lang="en-IN" sz="2400" dirty="0">
              <a:latin typeface="Arial Black" panose="020B0A04020102020204" pitchFamily="34" charset="0"/>
            </a:endParaRPr>
          </a:p>
        </p:txBody>
      </p:sp>
      <p:sp>
        <p:nvSpPr>
          <p:cNvPr id="6" name="TextBox 5"/>
          <p:cNvSpPr txBox="1"/>
          <p:nvPr/>
        </p:nvSpPr>
        <p:spPr>
          <a:xfrm>
            <a:off x="2484582" y="3207073"/>
            <a:ext cx="2493818" cy="369332"/>
          </a:xfrm>
          <a:prstGeom prst="rect">
            <a:avLst/>
          </a:prstGeom>
          <a:noFill/>
        </p:spPr>
        <p:txBody>
          <a:bodyPr wrap="square" rtlCol="0">
            <a:spAutoFit/>
          </a:bodyPr>
          <a:lstStyle/>
          <a:p>
            <a:pPr lvl="0"/>
            <a:r>
              <a:rPr lang="en-IN" b="1" dirty="0"/>
              <a:t>1. Introduction</a:t>
            </a:r>
          </a:p>
        </p:txBody>
      </p:sp>
      <p:sp>
        <p:nvSpPr>
          <p:cNvPr id="8" name="TextBox 7"/>
          <p:cNvSpPr txBox="1"/>
          <p:nvPr/>
        </p:nvSpPr>
        <p:spPr>
          <a:xfrm>
            <a:off x="2484582" y="3576405"/>
            <a:ext cx="9186457" cy="2862322"/>
          </a:xfrm>
          <a:prstGeom prst="rect">
            <a:avLst/>
          </a:prstGeom>
          <a:noFill/>
        </p:spPr>
        <p:txBody>
          <a:bodyPr wrap="square" rtlCol="0">
            <a:spAutoFit/>
          </a:bodyPr>
          <a:lstStyle/>
          <a:p>
            <a:r>
              <a:rPr lang="en-US" dirty="0"/>
              <a:t>Exploratory Data Analysis (EDA) is a critical first step in the data analysis process, especially in the context of Real Estate Pricing. EDA involves the initial exploration and analysis of a dataset to understand its key characteristics and uncover insights that can inform further analysis and decision-making.</a:t>
            </a:r>
          </a:p>
          <a:p>
            <a:r>
              <a:rPr lang="en-US" dirty="0"/>
              <a:t>In the context of Real Estate Pricing, EDA helps in understanding the factors that influence house prices, identifying patterns and trends in the data, and exploring relationships between different variables. By conducting EDA, real estate professionals, analysts, and researchers can gain valuable insights into the market dynamics, customer preferences, and other factors that drive pricing decisions.</a:t>
            </a:r>
          </a:p>
        </p:txBody>
      </p:sp>
    </p:spTree>
    <p:extLst>
      <p:ext uri="{BB962C8B-B14F-4D97-AF65-F5344CB8AC3E}">
        <p14:creationId xmlns:p14="http://schemas.microsoft.com/office/powerpoint/2010/main" val="3052033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1300" y="0"/>
            <a:ext cx="9659427" cy="2597283"/>
          </a:xfrm>
          <a:prstGeom prst="rect">
            <a:avLst/>
          </a:prstGeom>
        </p:spPr>
      </p:pic>
      <p:pic>
        <p:nvPicPr>
          <p:cNvPr id="3" name="Picture 2"/>
          <p:cNvPicPr>
            <a:picLocks noChangeAspect="1"/>
          </p:cNvPicPr>
          <p:nvPr/>
        </p:nvPicPr>
        <p:blipFill>
          <a:blip r:embed="rId3"/>
          <a:stretch>
            <a:fillRect/>
          </a:stretch>
        </p:blipFill>
        <p:spPr>
          <a:xfrm>
            <a:off x="1701300" y="4174835"/>
            <a:ext cx="9724082" cy="2558473"/>
          </a:xfrm>
          <a:prstGeom prst="rect">
            <a:avLst/>
          </a:prstGeom>
        </p:spPr>
      </p:pic>
      <p:sp>
        <p:nvSpPr>
          <p:cNvPr id="6" name="TextBox 5"/>
          <p:cNvSpPr txBox="1"/>
          <p:nvPr/>
        </p:nvSpPr>
        <p:spPr>
          <a:xfrm>
            <a:off x="1701300" y="2798618"/>
            <a:ext cx="10038118" cy="1477328"/>
          </a:xfrm>
          <a:prstGeom prst="rect">
            <a:avLst/>
          </a:prstGeom>
          <a:noFill/>
        </p:spPr>
        <p:txBody>
          <a:bodyPr wrap="square" rtlCol="0">
            <a:spAutoFit/>
          </a:bodyPr>
          <a:lstStyle/>
          <a:p>
            <a:r>
              <a:rPr lang="en-US"/>
              <a:t>In this case, the model score of 0.9793 means that the model explains approximately 97.93% 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dirty="0"/>
          </a:p>
        </p:txBody>
      </p:sp>
    </p:spTree>
    <p:extLst>
      <p:ext uri="{BB962C8B-B14F-4D97-AF65-F5344CB8AC3E}">
        <p14:creationId xmlns:p14="http://schemas.microsoft.com/office/powerpoint/2010/main" val="131802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805" y="0"/>
            <a:ext cx="10000304" cy="2673487"/>
          </a:xfrm>
          <a:prstGeom prst="rect">
            <a:avLst/>
          </a:prstGeom>
        </p:spPr>
      </p:pic>
      <p:sp>
        <p:nvSpPr>
          <p:cNvPr id="3" name="TextBox 2"/>
          <p:cNvSpPr txBox="1"/>
          <p:nvPr/>
        </p:nvSpPr>
        <p:spPr>
          <a:xfrm>
            <a:off x="1609805" y="2741716"/>
            <a:ext cx="10039927" cy="1477328"/>
          </a:xfrm>
          <a:prstGeom prst="rect">
            <a:avLst/>
          </a:prstGeom>
          <a:noFill/>
        </p:spPr>
        <p:txBody>
          <a:bodyPr wrap="square" rtlCol="0">
            <a:spAutoFit/>
          </a:bodyPr>
          <a:lstStyle/>
          <a:p>
            <a:r>
              <a:rPr lang="en-US" dirty="0"/>
              <a:t>In this case, the model score of </a:t>
            </a:r>
            <a:r>
              <a:rPr lang="en-US" dirty="0" smtClean="0"/>
              <a:t>0.8175 </a:t>
            </a:r>
            <a:r>
              <a:rPr lang="en-US" dirty="0"/>
              <a:t>means that the model explains approximately </a:t>
            </a:r>
            <a:r>
              <a:rPr lang="en-US" dirty="0" smtClean="0"/>
              <a:t>81.75% </a:t>
            </a:r>
            <a:r>
              <a:rPr lang="en-US" dirty="0"/>
              <a:t>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dirty="0"/>
          </a:p>
        </p:txBody>
      </p:sp>
      <p:pic>
        <p:nvPicPr>
          <p:cNvPr id="6" name="Picture 5"/>
          <p:cNvPicPr>
            <a:picLocks noChangeAspect="1"/>
          </p:cNvPicPr>
          <p:nvPr/>
        </p:nvPicPr>
        <p:blipFill>
          <a:blip r:embed="rId3"/>
          <a:stretch>
            <a:fillRect/>
          </a:stretch>
        </p:blipFill>
        <p:spPr>
          <a:xfrm>
            <a:off x="1625600" y="4333456"/>
            <a:ext cx="9208655" cy="2533780"/>
          </a:xfrm>
          <a:prstGeom prst="rect">
            <a:avLst/>
          </a:prstGeom>
        </p:spPr>
      </p:pic>
    </p:spTree>
    <p:extLst>
      <p:ext uri="{BB962C8B-B14F-4D97-AF65-F5344CB8AC3E}">
        <p14:creationId xmlns:p14="http://schemas.microsoft.com/office/powerpoint/2010/main" val="1005416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471" y="-74941"/>
            <a:ext cx="8285018" cy="461665"/>
          </a:xfrm>
          <a:prstGeom prst="rect">
            <a:avLst/>
          </a:prstGeom>
          <a:noFill/>
        </p:spPr>
        <p:txBody>
          <a:bodyPr wrap="square" rtlCol="0">
            <a:spAutoFit/>
          </a:bodyPr>
          <a:lstStyle/>
          <a:p>
            <a:r>
              <a:rPr lang="en-US" sz="2400" dirty="0">
                <a:latin typeface="Arial Black" panose="020B0A04020102020204" pitchFamily="34" charset="0"/>
              </a:rPr>
              <a:t>(</a:t>
            </a:r>
            <a:r>
              <a:rPr lang="en-US" sz="2400" dirty="0" smtClean="0">
                <a:latin typeface="Arial Black" panose="020B0A04020102020204" pitchFamily="34" charset="0"/>
              </a:rPr>
              <a:t>viii). Market </a:t>
            </a:r>
            <a:r>
              <a:rPr lang="en-US" sz="2400" dirty="0">
                <a:latin typeface="Arial Black" panose="020B0A04020102020204" pitchFamily="34" charset="0"/>
              </a:rPr>
              <a:t>Trends and Historical Pricing:</a:t>
            </a:r>
            <a:endParaRPr lang="en-IN" sz="2400" dirty="0">
              <a:latin typeface="Arial Black" panose="020B0A04020102020204" pitchFamily="34" charset="0"/>
            </a:endParaRPr>
          </a:p>
        </p:txBody>
      </p:sp>
      <p:sp>
        <p:nvSpPr>
          <p:cNvPr id="3" name="TextBox 2"/>
          <p:cNvSpPr txBox="1"/>
          <p:nvPr/>
        </p:nvSpPr>
        <p:spPr>
          <a:xfrm>
            <a:off x="2438400" y="386724"/>
            <a:ext cx="9319491" cy="646331"/>
          </a:xfrm>
          <a:prstGeom prst="rect">
            <a:avLst/>
          </a:prstGeom>
          <a:noFill/>
        </p:spPr>
        <p:txBody>
          <a:bodyPr wrap="square" rtlCol="0">
            <a:spAutoFit/>
          </a:bodyPr>
          <a:lstStyle/>
          <a:p>
            <a:r>
              <a:rPr lang="en-US" b="1" dirty="0" smtClean="0"/>
              <a:t>1. Temporal </a:t>
            </a:r>
            <a:r>
              <a:rPr lang="en-US" b="1" dirty="0"/>
              <a:t>Analysis:</a:t>
            </a:r>
            <a:r>
              <a:rPr lang="en-US" dirty="0"/>
              <a:t> Plot the trend of house prices over time to visualize how prices have changed. You can use line plots or scatter plots with a trend line.</a:t>
            </a:r>
            <a:endParaRPr lang="en-IN" dirty="0"/>
          </a:p>
        </p:txBody>
      </p:sp>
      <p:pic>
        <p:nvPicPr>
          <p:cNvPr id="4" name="Picture 3"/>
          <p:cNvPicPr>
            <a:picLocks noChangeAspect="1"/>
          </p:cNvPicPr>
          <p:nvPr/>
        </p:nvPicPr>
        <p:blipFill>
          <a:blip r:embed="rId2"/>
          <a:stretch>
            <a:fillRect/>
          </a:stretch>
        </p:blipFill>
        <p:spPr>
          <a:xfrm>
            <a:off x="2235848" y="1033055"/>
            <a:ext cx="9522043" cy="1905098"/>
          </a:xfrm>
          <a:prstGeom prst="rect">
            <a:avLst/>
          </a:prstGeom>
        </p:spPr>
      </p:pic>
      <p:pic>
        <p:nvPicPr>
          <p:cNvPr id="5" name="Picture 4"/>
          <p:cNvPicPr>
            <a:picLocks noChangeAspect="1"/>
          </p:cNvPicPr>
          <p:nvPr/>
        </p:nvPicPr>
        <p:blipFill>
          <a:blip r:embed="rId3"/>
          <a:stretch>
            <a:fillRect/>
          </a:stretch>
        </p:blipFill>
        <p:spPr>
          <a:xfrm>
            <a:off x="2235848" y="2938153"/>
            <a:ext cx="9522043" cy="3919847"/>
          </a:xfrm>
          <a:prstGeom prst="rect">
            <a:avLst/>
          </a:prstGeom>
        </p:spPr>
      </p:pic>
    </p:spTree>
    <p:extLst>
      <p:ext uri="{BB962C8B-B14F-4D97-AF65-F5344CB8AC3E}">
        <p14:creationId xmlns:p14="http://schemas.microsoft.com/office/powerpoint/2010/main" val="1422982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4363" y="1135858"/>
            <a:ext cx="9328727" cy="2263124"/>
          </a:xfrm>
          <a:prstGeom prst="rect">
            <a:avLst/>
          </a:prstGeom>
        </p:spPr>
      </p:pic>
      <p:sp>
        <p:nvSpPr>
          <p:cNvPr id="3" name="TextBox 2"/>
          <p:cNvSpPr txBox="1"/>
          <p:nvPr/>
        </p:nvSpPr>
        <p:spPr>
          <a:xfrm>
            <a:off x="2124364" y="489527"/>
            <a:ext cx="9328727" cy="646331"/>
          </a:xfrm>
          <a:prstGeom prst="rect">
            <a:avLst/>
          </a:prstGeom>
          <a:noFill/>
        </p:spPr>
        <p:txBody>
          <a:bodyPr wrap="square" rtlCol="0">
            <a:spAutoFit/>
          </a:bodyPr>
          <a:lstStyle/>
          <a:p>
            <a:r>
              <a:rPr lang="en-US" b="1" dirty="0" smtClean="0"/>
              <a:t>2. Seasonal </a:t>
            </a:r>
            <a:r>
              <a:rPr lang="en-US" b="1" dirty="0"/>
              <a:t>Analysis:</a:t>
            </a:r>
            <a:r>
              <a:rPr lang="en-US" dirty="0"/>
              <a:t> Check for seasonal patterns in house prices by aggregating prices based on months or seasons and visualizing the data.</a:t>
            </a:r>
            <a:endParaRPr lang="en-IN" dirty="0"/>
          </a:p>
        </p:txBody>
      </p:sp>
      <p:pic>
        <p:nvPicPr>
          <p:cNvPr id="4" name="Picture 3"/>
          <p:cNvPicPr>
            <a:picLocks noChangeAspect="1"/>
          </p:cNvPicPr>
          <p:nvPr/>
        </p:nvPicPr>
        <p:blipFill>
          <a:blip r:embed="rId3"/>
          <a:stretch>
            <a:fillRect/>
          </a:stretch>
        </p:blipFill>
        <p:spPr>
          <a:xfrm>
            <a:off x="2124362" y="2829105"/>
            <a:ext cx="9328728" cy="4028895"/>
          </a:xfrm>
          <a:prstGeom prst="rect">
            <a:avLst/>
          </a:prstGeom>
        </p:spPr>
      </p:pic>
    </p:spTree>
    <p:extLst>
      <p:ext uri="{BB962C8B-B14F-4D97-AF65-F5344CB8AC3E}">
        <p14:creationId xmlns:p14="http://schemas.microsoft.com/office/powerpoint/2010/main" val="155818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5054" y="701963"/>
            <a:ext cx="7952509" cy="461665"/>
          </a:xfrm>
          <a:prstGeom prst="rect">
            <a:avLst/>
          </a:prstGeom>
          <a:noFill/>
        </p:spPr>
        <p:txBody>
          <a:bodyPr wrap="square" rtlCol="0">
            <a:spAutoFit/>
          </a:bodyPr>
          <a:lstStyle/>
          <a:p>
            <a:r>
              <a:rPr lang="en-IN" sz="2400" dirty="0" smtClean="0">
                <a:latin typeface="Arial Black" panose="020B0A04020102020204" pitchFamily="34" charset="0"/>
              </a:rPr>
              <a:t>(ix). Customer </a:t>
            </a:r>
            <a:r>
              <a:rPr lang="en-IN" sz="2400" dirty="0">
                <a:latin typeface="Arial Black" panose="020B0A04020102020204" pitchFamily="34" charset="0"/>
              </a:rPr>
              <a:t>Preferences and Amenities:</a:t>
            </a:r>
          </a:p>
        </p:txBody>
      </p:sp>
      <p:sp>
        <p:nvSpPr>
          <p:cNvPr id="3" name="TextBox 2"/>
          <p:cNvSpPr txBox="1"/>
          <p:nvPr/>
        </p:nvSpPr>
        <p:spPr>
          <a:xfrm>
            <a:off x="2724727" y="1265382"/>
            <a:ext cx="8340436" cy="1200329"/>
          </a:xfrm>
          <a:prstGeom prst="rect">
            <a:avLst/>
          </a:prstGeom>
          <a:noFill/>
        </p:spPr>
        <p:txBody>
          <a:bodyPr wrap="square" rtlCol="0">
            <a:spAutoFit/>
          </a:bodyPr>
          <a:lstStyle/>
          <a:p>
            <a:r>
              <a:rPr lang="en-US" dirty="0"/>
              <a:t>To investigate how customer preferences and amenities impact house prices, you can analyze the dataset to understand the relationship between specific amenities and house prices. Here's a general approach using Python libraries like </a:t>
            </a:r>
            <a:r>
              <a:rPr lang="en-US" dirty="0" err="1"/>
              <a:t>Matplotlib</a:t>
            </a:r>
            <a:r>
              <a:rPr lang="en-US" dirty="0"/>
              <a:t> and </a:t>
            </a:r>
            <a:r>
              <a:rPr lang="en-US" dirty="0" err="1"/>
              <a:t>Seaborn</a:t>
            </a:r>
            <a:r>
              <a:rPr lang="en-US" dirty="0"/>
              <a:t>:</a:t>
            </a:r>
            <a:endParaRPr lang="en-IN" dirty="0"/>
          </a:p>
        </p:txBody>
      </p:sp>
      <p:sp>
        <p:nvSpPr>
          <p:cNvPr id="4" name="TextBox 3"/>
          <p:cNvSpPr txBox="1"/>
          <p:nvPr/>
        </p:nvSpPr>
        <p:spPr>
          <a:xfrm>
            <a:off x="2632364" y="2650836"/>
            <a:ext cx="8432799" cy="646331"/>
          </a:xfrm>
          <a:prstGeom prst="rect">
            <a:avLst/>
          </a:prstGeom>
          <a:noFill/>
        </p:spPr>
        <p:txBody>
          <a:bodyPr wrap="square" rtlCol="0">
            <a:spAutoFit/>
          </a:bodyPr>
          <a:lstStyle/>
          <a:p>
            <a:r>
              <a:rPr lang="en-US" b="1" dirty="0" smtClean="0"/>
              <a:t>1. Identify </a:t>
            </a:r>
            <a:r>
              <a:rPr lang="en-US" b="1" dirty="0"/>
              <a:t>Relevant Amenities:</a:t>
            </a:r>
            <a:r>
              <a:rPr lang="en-US" dirty="0"/>
              <a:t> Identify the amenities or features in the dataset that you want to analyze (e.g., swimming pool, garage).</a:t>
            </a:r>
            <a:endParaRPr lang="en-IN" dirty="0"/>
          </a:p>
        </p:txBody>
      </p:sp>
      <p:pic>
        <p:nvPicPr>
          <p:cNvPr id="5" name="Picture 4"/>
          <p:cNvPicPr>
            <a:picLocks noChangeAspect="1"/>
          </p:cNvPicPr>
          <p:nvPr/>
        </p:nvPicPr>
        <p:blipFill>
          <a:blip r:embed="rId2"/>
          <a:stretch>
            <a:fillRect/>
          </a:stretch>
        </p:blipFill>
        <p:spPr>
          <a:xfrm>
            <a:off x="2088649" y="3482292"/>
            <a:ext cx="9586115" cy="3257717"/>
          </a:xfrm>
          <a:prstGeom prst="rect">
            <a:avLst/>
          </a:prstGeom>
        </p:spPr>
      </p:pic>
    </p:spTree>
    <p:extLst>
      <p:ext uri="{BB962C8B-B14F-4D97-AF65-F5344CB8AC3E}">
        <p14:creationId xmlns:p14="http://schemas.microsoft.com/office/powerpoint/2010/main" val="1286725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1" y="748145"/>
            <a:ext cx="9522691" cy="5909310"/>
          </a:xfrm>
          <a:prstGeom prst="rect">
            <a:avLst/>
          </a:prstGeom>
          <a:noFill/>
        </p:spPr>
        <p:txBody>
          <a:bodyPr wrap="square" rtlCol="0">
            <a:spAutoFit/>
          </a:bodyPr>
          <a:lstStyle/>
          <a:p>
            <a:r>
              <a:rPr lang="en-US" b="1" dirty="0"/>
              <a:t>Garage:</a:t>
            </a:r>
            <a:r>
              <a:rPr lang="en-US" dirty="0"/>
              <a:t> The presence of a garage and its size (e.g., number of cars it can accommodate) can affect house prices</a:t>
            </a:r>
            <a:r>
              <a:rPr lang="en-US" dirty="0" smtClean="0"/>
              <a:t>.</a:t>
            </a:r>
            <a:endParaRPr lang="en-US" dirty="0"/>
          </a:p>
          <a:p>
            <a:r>
              <a:rPr lang="en-US" b="1" dirty="0"/>
              <a:t>Swimming Pool:</a:t>
            </a:r>
            <a:r>
              <a:rPr lang="en-US" dirty="0"/>
              <a:t> Houses with swimming pools typically command higher prices, but the maintenance costs associated with pools may also be a factor.</a:t>
            </a:r>
          </a:p>
          <a:p>
            <a:r>
              <a:rPr lang="en-US" b="1" dirty="0"/>
              <a:t>Outdoor Space:</a:t>
            </a:r>
            <a:r>
              <a:rPr lang="en-US" dirty="0"/>
              <a:t> Features like a backyard, patio, or deck can add value to a property.</a:t>
            </a:r>
          </a:p>
          <a:p>
            <a:r>
              <a:rPr lang="en-US" b="1" dirty="0"/>
              <a:t>Number of Bedrooms and Bathrooms:</a:t>
            </a:r>
            <a:r>
              <a:rPr lang="en-US" dirty="0"/>
              <a:t> Houses with more bedrooms and bathrooms tend to be more valuable, as they can accommodate larger families or provide more comfort.</a:t>
            </a:r>
          </a:p>
          <a:p>
            <a:r>
              <a:rPr lang="en-US" b="1" dirty="0"/>
              <a:t>Kitchen Features:</a:t>
            </a:r>
            <a:r>
              <a:rPr lang="en-US" dirty="0"/>
              <a:t> A modern kitchen with updated appliances, countertops, and cabinets can influence buyers' decisions.</a:t>
            </a:r>
          </a:p>
          <a:p>
            <a:r>
              <a:rPr lang="en-US" b="1" dirty="0"/>
              <a:t>Energy Efficiency:</a:t>
            </a:r>
            <a:r>
              <a:rPr lang="en-US" dirty="0"/>
              <a:t> Features like energy-efficient windows, insulation, and appliances may increase a property's value due to lower utility costs.</a:t>
            </a:r>
          </a:p>
          <a:p>
            <a:r>
              <a:rPr lang="en-US" b="1" dirty="0"/>
              <a:t>Location:</a:t>
            </a:r>
            <a:r>
              <a:rPr lang="en-US" dirty="0"/>
              <a:t> Proximity to amenities such as schools, parks, shopping centers, and public transportation can impact house prices.</a:t>
            </a:r>
          </a:p>
          <a:p>
            <a:r>
              <a:rPr lang="en-US" b="1" dirty="0"/>
              <a:t>Condition of the Property:</a:t>
            </a:r>
            <a:r>
              <a:rPr lang="en-US" dirty="0"/>
              <a:t> The overall condition of the property, including any renovations or updates, can affect its value.</a:t>
            </a:r>
          </a:p>
          <a:p>
            <a:r>
              <a:rPr lang="en-US" b="1" dirty="0"/>
              <a:t>Security Features:</a:t>
            </a:r>
            <a:r>
              <a:rPr lang="en-US" dirty="0"/>
              <a:t> Features like a security system or gated community may be desirable to buyers and can influence house prices.</a:t>
            </a:r>
          </a:p>
          <a:p>
            <a:r>
              <a:rPr lang="en-US" b="1" dirty="0"/>
              <a:t>Views:</a:t>
            </a:r>
            <a:r>
              <a:rPr lang="en-US" dirty="0"/>
              <a:t> Houses with scenic views, such as water views or city skyline views, may command higher prices.</a:t>
            </a:r>
          </a:p>
        </p:txBody>
      </p:sp>
    </p:spTree>
    <p:extLst>
      <p:ext uri="{BB962C8B-B14F-4D97-AF65-F5344CB8AC3E}">
        <p14:creationId xmlns:p14="http://schemas.microsoft.com/office/powerpoint/2010/main" val="2179562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757382"/>
            <a:ext cx="8562109" cy="646331"/>
          </a:xfrm>
          <a:prstGeom prst="rect">
            <a:avLst/>
          </a:prstGeom>
          <a:noFill/>
        </p:spPr>
        <p:txBody>
          <a:bodyPr wrap="square" rtlCol="0">
            <a:spAutoFit/>
          </a:bodyPr>
          <a:lstStyle/>
          <a:p>
            <a:r>
              <a:rPr lang="en-US" b="1" dirty="0" smtClean="0"/>
              <a:t>b. Customer </a:t>
            </a:r>
            <a:r>
              <a:rPr lang="en-US" b="1" dirty="0"/>
              <a:t>Feedback Analysis:</a:t>
            </a:r>
            <a:r>
              <a:rPr lang="en-US" dirty="0"/>
              <a:t> If available, analyze customer feedback or reviews related to these amenities to gauge their perceived value.</a:t>
            </a:r>
            <a:endParaRPr lang="en-IN" dirty="0"/>
          </a:p>
        </p:txBody>
      </p:sp>
      <p:pic>
        <p:nvPicPr>
          <p:cNvPr id="3" name="Picture 2"/>
          <p:cNvPicPr>
            <a:picLocks noChangeAspect="1"/>
          </p:cNvPicPr>
          <p:nvPr/>
        </p:nvPicPr>
        <p:blipFill>
          <a:blip r:embed="rId2"/>
          <a:stretch>
            <a:fillRect/>
          </a:stretch>
        </p:blipFill>
        <p:spPr>
          <a:xfrm>
            <a:off x="2054017" y="1403713"/>
            <a:ext cx="9445256" cy="3200097"/>
          </a:xfrm>
          <a:prstGeom prst="rect">
            <a:avLst/>
          </a:prstGeom>
        </p:spPr>
      </p:pic>
      <p:sp>
        <p:nvSpPr>
          <p:cNvPr id="4" name="TextBox 3"/>
          <p:cNvSpPr txBox="1"/>
          <p:nvPr/>
        </p:nvSpPr>
        <p:spPr>
          <a:xfrm>
            <a:off x="2054017" y="4710545"/>
            <a:ext cx="6443438" cy="369332"/>
          </a:xfrm>
          <a:prstGeom prst="rect">
            <a:avLst/>
          </a:prstGeom>
          <a:noFill/>
        </p:spPr>
        <p:txBody>
          <a:bodyPr wrap="square" rtlCol="0">
            <a:spAutoFit/>
          </a:bodyPr>
          <a:lstStyle/>
          <a:p>
            <a:r>
              <a:rPr lang="en-US" b="1" dirty="0" smtClean="0"/>
              <a:t>c. Visualize </a:t>
            </a:r>
            <a:r>
              <a:rPr lang="en-US" b="1" dirty="0"/>
              <a:t>the sentiment analysis results</a:t>
            </a:r>
          </a:p>
        </p:txBody>
      </p:sp>
      <p:pic>
        <p:nvPicPr>
          <p:cNvPr id="5" name="Picture 4"/>
          <p:cNvPicPr>
            <a:picLocks noChangeAspect="1"/>
          </p:cNvPicPr>
          <p:nvPr/>
        </p:nvPicPr>
        <p:blipFill>
          <a:blip r:embed="rId3"/>
          <a:stretch>
            <a:fillRect/>
          </a:stretch>
        </p:blipFill>
        <p:spPr>
          <a:xfrm>
            <a:off x="2054017" y="5118765"/>
            <a:ext cx="9445256" cy="1642253"/>
          </a:xfrm>
          <a:prstGeom prst="rect">
            <a:avLst/>
          </a:prstGeom>
        </p:spPr>
      </p:pic>
    </p:spTree>
    <p:extLst>
      <p:ext uri="{BB962C8B-B14F-4D97-AF65-F5344CB8AC3E}">
        <p14:creationId xmlns:p14="http://schemas.microsoft.com/office/powerpoint/2010/main" val="199620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5784" y="895813"/>
            <a:ext cx="8970143" cy="5349802"/>
          </a:xfrm>
          <a:prstGeom prst="rect">
            <a:avLst/>
          </a:prstGeom>
        </p:spPr>
      </p:pic>
    </p:spTree>
    <p:extLst>
      <p:ext uri="{BB962C8B-B14F-4D97-AF65-F5344CB8AC3E}">
        <p14:creationId xmlns:p14="http://schemas.microsoft.com/office/powerpoint/2010/main" val="2938313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073" y="738909"/>
            <a:ext cx="2983345" cy="861774"/>
          </a:xfrm>
          <a:prstGeom prst="rect">
            <a:avLst/>
          </a:prstGeom>
          <a:noFill/>
        </p:spPr>
        <p:txBody>
          <a:bodyPr wrap="square" rtlCol="0">
            <a:spAutoFit/>
          </a:bodyPr>
          <a:lstStyle/>
          <a:p>
            <a:r>
              <a:rPr lang="en-US" sz="3200" dirty="0">
                <a:latin typeface="Arial Black" panose="020B0A04020102020204" pitchFamily="34" charset="0"/>
              </a:rPr>
              <a:t>Chapter - 4</a:t>
            </a:r>
            <a:endParaRPr lang="en-IN" sz="3200" dirty="0">
              <a:latin typeface="Arial Black" panose="020B0A04020102020204" pitchFamily="34" charset="0"/>
            </a:endParaRPr>
          </a:p>
          <a:p>
            <a:endParaRPr lang="en-IN" dirty="0"/>
          </a:p>
        </p:txBody>
      </p:sp>
      <p:sp>
        <p:nvSpPr>
          <p:cNvPr id="3" name="TextBox 2"/>
          <p:cNvSpPr txBox="1"/>
          <p:nvPr/>
        </p:nvSpPr>
        <p:spPr>
          <a:xfrm>
            <a:off x="2484582" y="1450109"/>
            <a:ext cx="3001818" cy="461665"/>
          </a:xfrm>
          <a:prstGeom prst="rect">
            <a:avLst/>
          </a:prstGeom>
          <a:noFill/>
        </p:spPr>
        <p:txBody>
          <a:bodyPr wrap="square" rtlCol="0">
            <a:spAutoFit/>
          </a:bodyPr>
          <a:lstStyle/>
          <a:p>
            <a:pPr lvl="0"/>
            <a:r>
              <a:rPr lang="en-IN" sz="2400" b="1" dirty="0"/>
              <a:t>4. Results:</a:t>
            </a:r>
            <a:endParaRPr lang="en-IN" sz="2400" b="1" dirty="0"/>
          </a:p>
        </p:txBody>
      </p:sp>
      <p:sp>
        <p:nvSpPr>
          <p:cNvPr id="4" name="TextBox 3"/>
          <p:cNvSpPr txBox="1"/>
          <p:nvPr/>
        </p:nvSpPr>
        <p:spPr>
          <a:xfrm>
            <a:off x="2558473" y="2262909"/>
            <a:ext cx="9051636" cy="2031325"/>
          </a:xfrm>
          <a:prstGeom prst="rect">
            <a:avLst/>
          </a:prstGeom>
          <a:noFill/>
        </p:spPr>
        <p:txBody>
          <a:bodyPr wrap="square" rtlCol="0">
            <a:spAutoFit/>
          </a:bodyPr>
          <a:lstStyle/>
          <a:p>
            <a:r>
              <a:rPr lang="en-US" b="1" dirty="0"/>
              <a:t>Summary Statistics</a:t>
            </a:r>
            <a:r>
              <a:rPr lang="en-US" b="1" dirty="0" smtClean="0"/>
              <a:t>:</a:t>
            </a:r>
          </a:p>
          <a:p>
            <a:endParaRPr lang="en-US" dirty="0"/>
          </a:p>
          <a:p>
            <a:pPr marL="285750" indent="-285750">
              <a:buFont typeface="Arial" panose="020B0604020202020204" pitchFamily="34" charset="0"/>
              <a:buChar char="•"/>
            </a:pPr>
            <a:r>
              <a:rPr lang="en-US" dirty="0" smtClean="0"/>
              <a:t>The </a:t>
            </a:r>
            <a:r>
              <a:rPr lang="en-US" dirty="0"/>
              <a:t>dataset contains information about various features of residential properties, including size, location, amenities, and sale prices</a:t>
            </a:r>
            <a:r>
              <a:rPr lang="en-US" dirty="0" smtClean="0"/>
              <a:t>.</a:t>
            </a:r>
            <a:endParaRPr lang="en-US" dirty="0"/>
          </a:p>
          <a:p>
            <a:pPr marL="285750" indent="-285750">
              <a:buFont typeface="Arial" panose="020B0604020202020204" pitchFamily="34" charset="0"/>
              <a:buChar char="•"/>
            </a:pPr>
            <a:r>
              <a:rPr lang="en-US" dirty="0" smtClean="0"/>
              <a:t>The </a:t>
            </a:r>
            <a:r>
              <a:rPr lang="en-US" dirty="0"/>
              <a:t>average sale price of houses in the dataset is </a:t>
            </a:r>
            <a:r>
              <a:rPr lang="en-US" dirty="0" smtClean="0"/>
              <a:t>250,000</a:t>
            </a:r>
            <a:r>
              <a:rPr lang="en-US" dirty="0"/>
              <a:t>, with a standard deviation of </a:t>
            </a:r>
            <a:r>
              <a:rPr lang="en-US" dirty="0" smtClean="0"/>
              <a:t>50,0000.</a:t>
            </a:r>
          </a:p>
          <a:p>
            <a:endParaRPr lang="en-US" dirty="0"/>
          </a:p>
        </p:txBody>
      </p:sp>
      <p:sp>
        <p:nvSpPr>
          <p:cNvPr id="5" name="TextBox 4"/>
          <p:cNvSpPr txBox="1"/>
          <p:nvPr/>
        </p:nvSpPr>
        <p:spPr>
          <a:xfrm>
            <a:off x="2697018" y="4294234"/>
            <a:ext cx="8478982" cy="2031325"/>
          </a:xfrm>
          <a:prstGeom prst="rect">
            <a:avLst/>
          </a:prstGeom>
          <a:noFill/>
        </p:spPr>
        <p:txBody>
          <a:bodyPr wrap="square" rtlCol="0">
            <a:spAutoFit/>
          </a:bodyPr>
          <a:lstStyle/>
          <a:p>
            <a:r>
              <a:rPr lang="en-US" b="1" dirty="0"/>
              <a:t>Data Visualization:</a:t>
            </a:r>
            <a:endParaRPr lang="en-US" dirty="0"/>
          </a:p>
          <a:p>
            <a:pPr marL="285750" indent="-285750">
              <a:buFont typeface="Arial" panose="020B0604020202020204" pitchFamily="34" charset="0"/>
              <a:buChar char="•"/>
            </a:pPr>
            <a:r>
              <a:rPr lang="en-US" dirty="0" smtClean="0"/>
              <a:t>Distribution </a:t>
            </a:r>
            <a:r>
              <a:rPr lang="en-US" dirty="0"/>
              <a:t>of Sale Prices: The histogram shows that the sale prices are right-skewed, indicating that most houses are priced below the average</a:t>
            </a:r>
            <a:r>
              <a:rPr lang="en-US" dirty="0" smtClean="0"/>
              <a:t>.</a:t>
            </a:r>
            <a:endParaRPr lang="en-US" dirty="0"/>
          </a:p>
          <a:p>
            <a:pPr marL="285750" indent="-285750">
              <a:buFont typeface="Arial" panose="020B0604020202020204" pitchFamily="34" charset="0"/>
              <a:buChar char="•"/>
            </a:pPr>
            <a:r>
              <a:rPr lang="en-US" dirty="0" smtClean="0"/>
              <a:t>Correlation </a:t>
            </a:r>
            <a:r>
              <a:rPr lang="en-US" dirty="0"/>
              <a:t>Matrix: The correlation matrix reveals that features such as square footage, number of bedrooms, and overall quality have a strong positive correlation with sale prices</a:t>
            </a:r>
            <a:r>
              <a:rPr lang="en-US" dirty="0" smtClean="0"/>
              <a:t>.</a:t>
            </a:r>
          </a:p>
        </p:txBody>
      </p:sp>
    </p:spTree>
    <p:extLst>
      <p:ext uri="{BB962C8B-B14F-4D97-AF65-F5344CB8AC3E}">
        <p14:creationId xmlns:p14="http://schemas.microsoft.com/office/powerpoint/2010/main" val="421950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2" y="757382"/>
            <a:ext cx="9430327" cy="3693319"/>
          </a:xfrm>
          <a:prstGeom prst="rect">
            <a:avLst/>
          </a:prstGeom>
          <a:noFill/>
        </p:spPr>
        <p:txBody>
          <a:bodyPr wrap="square" rtlCol="0">
            <a:spAutoFit/>
          </a:bodyPr>
          <a:lstStyle/>
          <a:p>
            <a:r>
              <a:rPr lang="en-US" b="1" dirty="0"/>
              <a:t>Key Findings</a:t>
            </a:r>
            <a:r>
              <a:rPr lang="en-US" b="1" dirty="0" smtClean="0"/>
              <a:t>:</a:t>
            </a:r>
          </a:p>
          <a:p>
            <a:endParaRPr lang="en-US" dirty="0"/>
          </a:p>
          <a:p>
            <a:pPr marL="285750" indent="-285750">
              <a:buFont typeface="Arial" panose="020B0604020202020204" pitchFamily="34" charset="0"/>
              <a:buChar char="•"/>
            </a:pPr>
            <a:r>
              <a:rPr lang="en-US" dirty="0" smtClean="0"/>
              <a:t>Location </a:t>
            </a:r>
            <a:r>
              <a:rPr lang="en-US" dirty="0"/>
              <a:t>Matters: Houses in certain neighborhoods command higher prices, suggesting that location is a key factor in pricing</a:t>
            </a:r>
            <a:r>
              <a:rPr lang="en-US" dirty="0" smtClean="0"/>
              <a:t>.</a:t>
            </a:r>
          </a:p>
          <a:p>
            <a:endParaRPr lang="en-US" dirty="0"/>
          </a:p>
          <a:p>
            <a:pPr marL="285750" indent="-285750">
              <a:buFont typeface="Arial" panose="020B0604020202020204" pitchFamily="34" charset="0"/>
              <a:buChar char="•"/>
            </a:pPr>
            <a:r>
              <a:rPr lang="en-US" dirty="0" smtClean="0"/>
              <a:t>Size </a:t>
            </a:r>
            <a:r>
              <a:rPr lang="en-US" dirty="0"/>
              <a:t>and Quality Impact Prices: Larger houses with higher overall quality tend to have higher sale prices, indicating that size and quality are significant factors influencing prices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Amenities </a:t>
            </a:r>
            <a:r>
              <a:rPr lang="en-US" dirty="0"/>
              <a:t>Add Value: Houses with additional amenities such as pools, garages, and updated kitchens tend to have higher sale prices, highlighting the importance of amenities in pricing</a:t>
            </a:r>
            <a:r>
              <a:rPr lang="en-US" dirty="0" smtClean="0"/>
              <a:t>.</a:t>
            </a:r>
          </a:p>
          <a:p>
            <a:endParaRPr lang="en-US" dirty="0"/>
          </a:p>
        </p:txBody>
      </p:sp>
      <p:sp>
        <p:nvSpPr>
          <p:cNvPr id="3" name="TextBox 2"/>
          <p:cNvSpPr txBox="1"/>
          <p:nvPr/>
        </p:nvSpPr>
        <p:spPr>
          <a:xfrm>
            <a:off x="2078182" y="4450701"/>
            <a:ext cx="9439564" cy="2308324"/>
          </a:xfrm>
          <a:prstGeom prst="rect">
            <a:avLst/>
          </a:prstGeom>
          <a:noFill/>
        </p:spPr>
        <p:txBody>
          <a:bodyPr wrap="square" rtlCol="0">
            <a:spAutoFit/>
          </a:bodyPr>
          <a:lstStyle/>
          <a:p>
            <a:r>
              <a:rPr lang="en-US" b="1" dirty="0"/>
              <a:t>Recommendations</a:t>
            </a:r>
            <a:r>
              <a:rPr lang="en-US" b="1" dirty="0" smtClean="0"/>
              <a:t>:</a:t>
            </a:r>
          </a:p>
          <a:p>
            <a:endParaRPr lang="en-US" dirty="0"/>
          </a:p>
          <a:p>
            <a:pPr marL="285750" indent="-285750">
              <a:buFont typeface="Arial" panose="020B0604020202020204" pitchFamily="34" charset="0"/>
              <a:buChar char="•"/>
            </a:pPr>
            <a:r>
              <a:rPr lang="en-US" dirty="0" smtClean="0"/>
              <a:t>Focus </a:t>
            </a:r>
            <a:r>
              <a:rPr lang="en-US" dirty="0"/>
              <a:t>on Desirable Neighborhoods: Investing in properties in high-demand neighborhoods could lead to higher returns</a:t>
            </a:r>
            <a:r>
              <a:rPr lang="en-US" dirty="0" smtClean="0"/>
              <a:t>.</a:t>
            </a:r>
          </a:p>
          <a:p>
            <a:endParaRPr lang="en-US" dirty="0"/>
          </a:p>
          <a:p>
            <a:pPr marL="285750" indent="-285750">
              <a:buFont typeface="Arial" panose="020B0604020202020204" pitchFamily="34" charset="0"/>
              <a:buChar char="•"/>
            </a:pPr>
            <a:r>
              <a:rPr lang="en-US" dirty="0" smtClean="0"/>
              <a:t>Enhance </a:t>
            </a:r>
            <a:r>
              <a:rPr lang="en-US" dirty="0"/>
              <a:t>Property Features: Improving the quality and adding desirable amenities to properties could increase their value and appeal to buyers</a:t>
            </a:r>
            <a:r>
              <a:rPr lang="en-US" dirty="0" smtClean="0"/>
              <a:t>.</a:t>
            </a:r>
            <a:endParaRPr lang="en-US" dirty="0"/>
          </a:p>
          <a:p>
            <a:endParaRPr lang="en-US" dirty="0" smtClean="0"/>
          </a:p>
        </p:txBody>
      </p:sp>
    </p:spTree>
    <p:extLst>
      <p:ext uri="{BB962C8B-B14F-4D97-AF65-F5344CB8AC3E}">
        <p14:creationId xmlns:p14="http://schemas.microsoft.com/office/powerpoint/2010/main" val="186003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527" y="738909"/>
            <a:ext cx="3149600" cy="584775"/>
          </a:xfrm>
          <a:prstGeom prst="rect">
            <a:avLst/>
          </a:prstGeom>
          <a:noFill/>
        </p:spPr>
        <p:txBody>
          <a:bodyPr wrap="square" rtlCol="0">
            <a:spAutoFit/>
          </a:bodyPr>
          <a:lstStyle/>
          <a:p>
            <a:r>
              <a:rPr lang="en-US" sz="3200" dirty="0" smtClean="0">
                <a:latin typeface="Arial Black" panose="020B0A04020102020204" pitchFamily="34" charset="0"/>
              </a:rPr>
              <a:t>Chapter - 2</a:t>
            </a:r>
            <a:endParaRPr lang="en-IN" sz="3200" dirty="0">
              <a:latin typeface="Arial Black" panose="020B0A04020102020204" pitchFamily="34" charset="0"/>
            </a:endParaRPr>
          </a:p>
        </p:txBody>
      </p:sp>
      <p:sp>
        <p:nvSpPr>
          <p:cNvPr id="3" name="TextBox 2"/>
          <p:cNvSpPr txBox="1"/>
          <p:nvPr/>
        </p:nvSpPr>
        <p:spPr>
          <a:xfrm>
            <a:off x="2262909" y="1514764"/>
            <a:ext cx="2678546" cy="461665"/>
          </a:xfrm>
          <a:prstGeom prst="rect">
            <a:avLst/>
          </a:prstGeom>
          <a:noFill/>
        </p:spPr>
        <p:txBody>
          <a:bodyPr wrap="square" rtlCol="0">
            <a:spAutoFit/>
          </a:bodyPr>
          <a:lstStyle/>
          <a:p>
            <a:pPr lvl="0"/>
            <a:r>
              <a:rPr lang="en-IN" sz="2400" b="1" dirty="0"/>
              <a:t>2. </a:t>
            </a:r>
            <a:r>
              <a:rPr lang="en-IN" sz="2400" b="1" dirty="0" smtClean="0"/>
              <a:t>Objectives</a:t>
            </a:r>
            <a:r>
              <a:rPr lang="en-IN" sz="2400" dirty="0" smtClean="0"/>
              <a:t>:</a:t>
            </a:r>
            <a:endParaRPr lang="en-IN" sz="2400" b="1" dirty="0"/>
          </a:p>
        </p:txBody>
      </p:sp>
      <p:sp>
        <p:nvSpPr>
          <p:cNvPr id="4" name="TextBox 3"/>
          <p:cNvSpPr txBox="1"/>
          <p:nvPr/>
        </p:nvSpPr>
        <p:spPr>
          <a:xfrm>
            <a:off x="2327564" y="2309091"/>
            <a:ext cx="4045527" cy="369332"/>
          </a:xfrm>
          <a:prstGeom prst="rect">
            <a:avLst/>
          </a:prstGeom>
          <a:noFill/>
        </p:spPr>
        <p:txBody>
          <a:bodyPr wrap="square" rtlCol="0">
            <a:spAutoFit/>
          </a:bodyPr>
          <a:lstStyle/>
          <a:p>
            <a:r>
              <a:rPr lang="en-US" dirty="0" smtClean="0">
                <a:latin typeface="Arial Black" panose="020B0A04020102020204" pitchFamily="34" charset="0"/>
              </a:rPr>
              <a:t>(</a:t>
            </a:r>
            <a:r>
              <a:rPr lang="en-US" dirty="0" err="1" smtClean="0">
                <a:latin typeface="Arial Black" panose="020B0A04020102020204" pitchFamily="34" charset="0"/>
              </a:rPr>
              <a:t>i</a:t>
            </a:r>
            <a:r>
              <a:rPr lang="en-US" dirty="0" smtClean="0">
                <a:latin typeface="Arial Black" panose="020B0A04020102020204" pitchFamily="34" charset="0"/>
              </a:rPr>
              <a:t>). </a:t>
            </a:r>
            <a:r>
              <a:rPr lang="en-IN" b="1" dirty="0"/>
              <a:t>Understanding the data:</a:t>
            </a:r>
            <a:endParaRPr lang="en-IN" dirty="0">
              <a:latin typeface="Arial Black" panose="020B0A04020102020204" pitchFamily="34" charset="0"/>
            </a:endParaRPr>
          </a:p>
        </p:txBody>
      </p:sp>
      <p:sp>
        <p:nvSpPr>
          <p:cNvPr id="5" name="TextBox 4"/>
          <p:cNvSpPr txBox="1"/>
          <p:nvPr/>
        </p:nvSpPr>
        <p:spPr>
          <a:xfrm>
            <a:off x="2770910" y="2900218"/>
            <a:ext cx="9153236" cy="923330"/>
          </a:xfrm>
          <a:prstGeom prst="rect">
            <a:avLst/>
          </a:prstGeom>
          <a:noFill/>
        </p:spPr>
        <p:txBody>
          <a:bodyPr wrap="square" rtlCol="0">
            <a:spAutoFit/>
          </a:bodyPr>
          <a:lstStyle/>
          <a:p>
            <a:pPr>
              <a:lnSpc>
                <a:spcPct val="150000"/>
              </a:lnSpc>
            </a:pPr>
            <a:r>
              <a:rPr lang="en-US" dirty="0"/>
              <a:t>EDA helps in understanding the structure and content of the dataset, including the distribution of key variables, missing values, and potential </a:t>
            </a:r>
            <a:r>
              <a:rPr lang="en-US" dirty="0" smtClean="0"/>
              <a:t>outliers.</a:t>
            </a:r>
            <a:endParaRPr lang="en-IN" dirty="0"/>
          </a:p>
        </p:txBody>
      </p:sp>
      <p:sp>
        <p:nvSpPr>
          <p:cNvPr id="7" name="TextBox 6"/>
          <p:cNvSpPr txBox="1"/>
          <p:nvPr/>
        </p:nvSpPr>
        <p:spPr>
          <a:xfrm>
            <a:off x="2327564" y="4045343"/>
            <a:ext cx="3288145" cy="507831"/>
          </a:xfrm>
          <a:prstGeom prst="rect">
            <a:avLst/>
          </a:prstGeom>
          <a:noFill/>
        </p:spPr>
        <p:txBody>
          <a:bodyPr wrap="square" rtlCol="0">
            <a:spAutoFit/>
          </a:bodyPr>
          <a:lstStyle/>
          <a:p>
            <a:pPr>
              <a:lnSpc>
                <a:spcPct val="150000"/>
              </a:lnSpc>
            </a:pPr>
            <a:r>
              <a:rPr lang="en-US" dirty="0">
                <a:latin typeface="Arial Black" panose="020B0A04020102020204" pitchFamily="34" charset="0"/>
              </a:rPr>
              <a:t>(</a:t>
            </a:r>
            <a:r>
              <a:rPr lang="en-US" dirty="0" smtClean="0">
                <a:latin typeface="Arial Black" panose="020B0A04020102020204" pitchFamily="34" charset="0"/>
              </a:rPr>
              <a:t>ii). </a:t>
            </a:r>
            <a:r>
              <a:rPr lang="en-IN" b="1" dirty="0"/>
              <a:t>Identifying patterns:</a:t>
            </a:r>
            <a:r>
              <a:rPr lang="en-IN" dirty="0"/>
              <a:t> </a:t>
            </a:r>
          </a:p>
        </p:txBody>
      </p:sp>
      <p:sp>
        <p:nvSpPr>
          <p:cNvPr id="6" name="TextBox 5"/>
          <p:cNvSpPr txBox="1"/>
          <p:nvPr/>
        </p:nvSpPr>
        <p:spPr>
          <a:xfrm>
            <a:off x="2770910" y="4774969"/>
            <a:ext cx="9014690" cy="646331"/>
          </a:xfrm>
          <a:prstGeom prst="rect">
            <a:avLst/>
          </a:prstGeom>
          <a:noFill/>
        </p:spPr>
        <p:txBody>
          <a:bodyPr wrap="square" rtlCol="0">
            <a:spAutoFit/>
          </a:bodyPr>
          <a:lstStyle/>
          <a:p>
            <a:r>
              <a:rPr lang="en-US" dirty="0"/>
              <a:t>EDA helps in identifying patterns and relationships within the data, such as trends over time, correlations between variables, and spatial patterns.</a:t>
            </a:r>
            <a:endParaRPr lang="en-IN" dirty="0"/>
          </a:p>
        </p:txBody>
      </p:sp>
      <p:sp>
        <p:nvSpPr>
          <p:cNvPr id="8" name="TextBox 7"/>
          <p:cNvSpPr txBox="1"/>
          <p:nvPr/>
        </p:nvSpPr>
        <p:spPr>
          <a:xfrm>
            <a:off x="2392219" y="5541910"/>
            <a:ext cx="4692072" cy="507831"/>
          </a:xfrm>
          <a:prstGeom prst="rect">
            <a:avLst/>
          </a:prstGeom>
          <a:noFill/>
        </p:spPr>
        <p:txBody>
          <a:bodyPr wrap="square" rtlCol="0">
            <a:spAutoFit/>
          </a:bodyPr>
          <a:lstStyle/>
          <a:p>
            <a:pPr>
              <a:lnSpc>
                <a:spcPct val="150000"/>
              </a:lnSpc>
            </a:pPr>
            <a:r>
              <a:rPr lang="en-US" dirty="0">
                <a:latin typeface="Arial Black" panose="020B0A04020102020204" pitchFamily="34" charset="0"/>
              </a:rPr>
              <a:t>(</a:t>
            </a:r>
            <a:r>
              <a:rPr lang="en-US" dirty="0" smtClean="0">
                <a:latin typeface="Arial Black" panose="020B0A04020102020204" pitchFamily="34" charset="0"/>
              </a:rPr>
              <a:t>iii). </a:t>
            </a:r>
            <a:r>
              <a:rPr lang="en-IN" b="1" dirty="0"/>
              <a:t>Feature selection:</a:t>
            </a:r>
            <a:endParaRPr lang="en-IN" dirty="0"/>
          </a:p>
        </p:txBody>
      </p:sp>
      <p:sp>
        <p:nvSpPr>
          <p:cNvPr id="9" name="TextBox 8"/>
          <p:cNvSpPr txBox="1"/>
          <p:nvPr/>
        </p:nvSpPr>
        <p:spPr>
          <a:xfrm>
            <a:off x="2992582" y="6197690"/>
            <a:ext cx="8645236" cy="646331"/>
          </a:xfrm>
          <a:prstGeom prst="rect">
            <a:avLst/>
          </a:prstGeom>
          <a:noFill/>
        </p:spPr>
        <p:txBody>
          <a:bodyPr wrap="square" rtlCol="0">
            <a:spAutoFit/>
          </a:bodyPr>
          <a:lstStyle/>
          <a:p>
            <a:r>
              <a:rPr lang="en-US"/>
              <a:t>EDA can help in identifying relevant features that may be important for predicting house prices, which can be used in subsequent modeling.</a:t>
            </a:r>
            <a:endParaRPr lang="en-IN" dirty="0"/>
          </a:p>
        </p:txBody>
      </p:sp>
    </p:spTree>
    <p:extLst>
      <p:ext uri="{BB962C8B-B14F-4D97-AF65-F5344CB8AC3E}">
        <p14:creationId xmlns:p14="http://schemas.microsoft.com/office/powerpoint/2010/main" val="3801284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217" y="766618"/>
            <a:ext cx="3906982" cy="584775"/>
          </a:xfrm>
          <a:prstGeom prst="rect">
            <a:avLst/>
          </a:prstGeom>
          <a:noFill/>
        </p:spPr>
        <p:txBody>
          <a:bodyPr wrap="square" rtlCol="0">
            <a:spAutoFit/>
          </a:bodyPr>
          <a:lstStyle/>
          <a:p>
            <a:r>
              <a:rPr lang="en-US" sz="3200" dirty="0">
                <a:latin typeface="Arial Black" panose="020B0A04020102020204" pitchFamily="34" charset="0"/>
              </a:rPr>
              <a:t>Chapter - 5</a:t>
            </a:r>
            <a:endParaRPr lang="en-IN" sz="3200" dirty="0">
              <a:latin typeface="Arial Black" panose="020B0A04020102020204" pitchFamily="34" charset="0"/>
            </a:endParaRPr>
          </a:p>
        </p:txBody>
      </p:sp>
      <p:sp>
        <p:nvSpPr>
          <p:cNvPr id="3" name="TextBox 2"/>
          <p:cNvSpPr txBox="1"/>
          <p:nvPr/>
        </p:nvSpPr>
        <p:spPr>
          <a:xfrm>
            <a:off x="2198255" y="1597891"/>
            <a:ext cx="3676072" cy="461665"/>
          </a:xfrm>
          <a:prstGeom prst="rect">
            <a:avLst/>
          </a:prstGeom>
          <a:noFill/>
        </p:spPr>
        <p:txBody>
          <a:bodyPr wrap="square" rtlCol="0">
            <a:spAutoFit/>
          </a:bodyPr>
          <a:lstStyle/>
          <a:p>
            <a:r>
              <a:rPr lang="en-IN" sz="2400" b="1" dirty="0"/>
              <a:t>5. Conclusions:</a:t>
            </a:r>
          </a:p>
        </p:txBody>
      </p:sp>
      <p:sp>
        <p:nvSpPr>
          <p:cNvPr id="5" name="TextBox 4"/>
          <p:cNvSpPr txBox="1"/>
          <p:nvPr/>
        </p:nvSpPr>
        <p:spPr>
          <a:xfrm>
            <a:off x="2697018" y="2272145"/>
            <a:ext cx="8081818" cy="1200329"/>
          </a:xfrm>
          <a:prstGeom prst="rect">
            <a:avLst/>
          </a:prstGeom>
          <a:noFill/>
        </p:spPr>
        <p:txBody>
          <a:bodyPr wrap="square" rtlCol="0">
            <a:spAutoFit/>
          </a:bodyPr>
          <a:lstStyle/>
          <a:p>
            <a:r>
              <a:rPr lang="en-US" dirty="0"/>
              <a:t>The EDA reveals insights into the factors influencing real estate prices, including location, size, quality, and amenities. By leveraging these insights, stakeholders can make informed decisions to maximize returns in the real estate market.</a:t>
            </a:r>
            <a:endParaRPr lang="en-IN" dirty="0"/>
          </a:p>
        </p:txBody>
      </p:sp>
    </p:spTree>
    <p:extLst>
      <p:ext uri="{BB962C8B-B14F-4D97-AF65-F5344CB8AC3E}">
        <p14:creationId xmlns:p14="http://schemas.microsoft.com/office/powerpoint/2010/main" val="384436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270" y="1025298"/>
            <a:ext cx="2387192" cy="369332"/>
          </a:xfrm>
          <a:prstGeom prst="rect">
            <a:avLst/>
          </a:prstGeom>
        </p:spPr>
        <p:txBody>
          <a:bodyPr wrap="none">
            <a:spAutoFit/>
          </a:bodyPr>
          <a:lstStyle/>
          <a:p>
            <a:r>
              <a:rPr lang="en-US" dirty="0">
                <a:latin typeface="Arial Black" panose="020B0A04020102020204" pitchFamily="34" charset="0"/>
                <a:cs typeface="Arial" panose="020B0604020202020204" pitchFamily="34" charset="0"/>
              </a:rPr>
              <a:t>(</a:t>
            </a:r>
            <a:r>
              <a:rPr lang="en-US" dirty="0" smtClean="0">
                <a:latin typeface="Arial Black" panose="020B0A04020102020204" pitchFamily="34" charset="0"/>
                <a:cs typeface="Arial" panose="020B0604020202020204" pitchFamily="34" charset="0"/>
              </a:rPr>
              <a:t>iv). </a:t>
            </a:r>
            <a:r>
              <a:rPr lang="en-IN" b="1" dirty="0"/>
              <a:t>Data cleaning:</a:t>
            </a:r>
            <a:endParaRPr lang="en-IN" dirty="0"/>
          </a:p>
        </p:txBody>
      </p:sp>
      <p:sp>
        <p:nvSpPr>
          <p:cNvPr id="3" name="TextBox 2"/>
          <p:cNvSpPr txBox="1"/>
          <p:nvPr/>
        </p:nvSpPr>
        <p:spPr>
          <a:xfrm>
            <a:off x="2253671" y="1495073"/>
            <a:ext cx="9531928" cy="871777"/>
          </a:xfrm>
          <a:prstGeom prst="rect">
            <a:avLst/>
          </a:prstGeom>
          <a:noFill/>
        </p:spPr>
        <p:txBody>
          <a:bodyPr wrap="square" rtlCol="0">
            <a:spAutoFit/>
          </a:bodyPr>
          <a:lstStyle/>
          <a:p>
            <a:pPr>
              <a:lnSpc>
                <a:spcPct val="150000"/>
              </a:lnSpc>
            </a:pPr>
            <a:r>
              <a:rPr lang="en-US" dirty="0"/>
              <a:t>EDA helps in identifying and addressing issues such as missing values, duplicates, and outliers, which can improve the quality of the data for analysis.</a:t>
            </a:r>
          </a:p>
        </p:txBody>
      </p:sp>
      <p:sp>
        <p:nvSpPr>
          <p:cNvPr id="4" name="TextBox 3"/>
          <p:cNvSpPr txBox="1"/>
          <p:nvPr/>
        </p:nvSpPr>
        <p:spPr>
          <a:xfrm>
            <a:off x="2253671" y="3245596"/>
            <a:ext cx="9605819" cy="646331"/>
          </a:xfrm>
          <a:prstGeom prst="rect">
            <a:avLst/>
          </a:prstGeom>
          <a:noFill/>
        </p:spPr>
        <p:txBody>
          <a:bodyPr wrap="square" rtlCol="0">
            <a:spAutoFit/>
          </a:bodyPr>
          <a:lstStyle/>
          <a:p>
            <a:r>
              <a:rPr lang="en-US" dirty="0"/>
              <a:t>EDA helps in visualizing the data using plots and charts, which can provide insights into the distribution and characteristics of the data</a:t>
            </a:r>
            <a:r>
              <a:rPr lang="en-US" dirty="0" smtClean="0"/>
              <a:t>.</a:t>
            </a:r>
            <a:endParaRPr lang="en-US" dirty="0"/>
          </a:p>
        </p:txBody>
      </p:sp>
      <p:sp>
        <p:nvSpPr>
          <p:cNvPr id="6" name="TextBox 5"/>
          <p:cNvSpPr txBox="1"/>
          <p:nvPr/>
        </p:nvSpPr>
        <p:spPr>
          <a:xfrm>
            <a:off x="1684379" y="2596542"/>
            <a:ext cx="3648364" cy="369332"/>
          </a:xfrm>
          <a:prstGeom prst="rect">
            <a:avLst/>
          </a:prstGeom>
          <a:noFill/>
        </p:spPr>
        <p:txBody>
          <a:bodyPr wrap="square" rtlCol="0">
            <a:spAutoFit/>
          </a:bodyPr>
          <a:lstStyle/>
          <a:p>
            <a:r>
              <a:rPr lang="en-US" dirty="0" smtClean="0">
                <a:latin typeface="Arial Black" panose="020B0A04020102020204" pitchFamily="34" charset="0"/>
                <a:cs typeface="Arial" panose="020B0604020202020204" pitchFamily="34" charset="0"/>
              </a:rPr>
              <a:t>(v). </a:t>
            </a:r>
            <a:r>
              <a:rPr lang="en-IN" b="1" dirty="0"/>
              <a:t>Visualizing data:</a:t>
            </a:r>
            <a:endParaRPr lang="en-IN" dirty="0"/>
          </a:p>
        </p:txBody>
      </p:sp>
    </p:spTree>
    <p:extLst>
      <p:ext uri="{BB962C8B-B14F-4D97-AF65-F5344CB8AC3E}">
        <p14:creationId xmlns:p14="http://schemas.microsoft.com/office/powerpoint/2010/main" val="138872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273" y="708239"/>
            <a:ext cx="3398981" cy="584775"/>
          </a:xfrm>
          <a:prstGeom prst="rect">
            <a:avLst/>
          </a:prstGeom>
          <a:noFill/>
        </p:spPr>
        <p:txBody>
          <a:bodyPr wrap="square" rtlCol="0">
            <a:spAutoFit/>
          </a:bodyPr>
          <a:lstStyle/>
          <a:p>
            <a:r>
              <a:rPr lang="en-US" sz="3200" dirty="0">
                <a:latin typeface="Arial Black" panose="020B0A04020102020204" pitchFamily="34" charset="0"/>
              </a:rPr>
              <a:t>Chapter - 3</a:t>
            </a:r>
            <a:endParaRPr lang="en-IN" sz="3200" dirty="0">
              <a:latin typeface="Arial Black" panose="020B0A04020102020204" pitchFamily="34" charset="0"/>
            </a:endParaRPr>
          </a:p>
        </p:txBody>
      </p:sp>
      <p:sp>
        <p:nvSpPr>
          <p:cNvPr id="3" name="TextBox 2"/>
          <p:cNvSpPr txBox="1"/>
          <p:nvPr/>
        </p:nvSpPr>
        <p:spPr>
          <a:xfrm>
            <a:off x="1847273" y="1293014"/>
            <a:ext cx="2733963" cy="461665"/>
          </a:xfrm>
          <a:prstGeom prst="rect">
            <a:avLst/>
          </a:prstGeom>
          <a:noFill/>
        </p:spPr>
        <p:txBody>
          <a:bodyPr wrap="square" rtlCol="0">
            <a:spAutoFit/>
          </a:bodyPr>
          <a:lstStyle/>
          <a:p>
            <a:pPr lvl="0"/>
            <a:r>
              <a:rPr lang="en-IN" sz="2400" b="1" dirty="0"/>
              <a:t>3. Methods</a:t>
            </a:r>
          </a:p>
        </p:txBody>
      </p:sp>
      <p:sp>
        <p:nvSpPr>
          <p:cNvPr id="6" name="TextBox 5"/>
          <p:cNvSpPr txBox="1"/>
          <p:nvPr/>
        </p:nvSpPr>
        <p:spPr>
          <a:xfrm>
            <a:off x="2309090" y="1877789"/>
            <a:ext cx="2964873"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err="1" smtClean="0">
                <a:latin typeface="Arial Black" panose="020B0A04020102020204" pitchFamily="34" charset="0"/>
              </a:rPr>
              <a:t>i</a:t>
            </a:r>
            <a:r>
              <a:rPr lang="en-IN" dirty="0" smtClean="0">
                <a:latin typeface="Arial Black" panose="020B0A04020102020204" pitchFamily="34" charset="0"/>
              </a:rPr>
              <a:t>).  Loading </a:t>
            </a:r>
            <a:r>
              <a:rPr lang="en-IN" dirty="0">
                <a:latin typeface="Arial Black" panose="020B0A04020102020204" pitchFamily="34" charset="0"/>
              </a:rPr>
              <a:t>the </a:t>
            </a:r>
            <a:r>
              <a:rPr lang="en-IN" dirty="0" smtClean="0">
                <a:latin typeface="Arial Black" panose="020B0A04020102020204" pitchFamily="34" charset="0"/>
              </a:rPr>
              <a:t>Data:</a:t>
            </a:r>
            <a:endParaRPr lang="en-IN" dirty="0">
              <a:latin typeface="Arial Black" panose="020B0A04020102020204" pitchFamily="34" charset="0"/>
            </a:endParaRPr>
          </a:p>
        </p:txBody>
      </p:sp>
      <p:sp>
        <p:nvSpPr>
          <p:cNvPr id="7" name="TextBox 6"/>
          <p:cNvSpPr txBox="1"/>
          <p:nvPr/>
        </p:nvSpPr>
        <p:spPr>
          <a:xfrm>
            <a:off x="2946400" y="2370231"/>
            <a:ext cx="8866909" cy="923330"/>
          </a:xfrm>
          <a:prstGeom prst="rect">
            <a:avLst/>
          </a:prstGeom>
          <a:noFill/>
        </p:spPr>
        <p:txBody>
          <a:bodyPr wrap="square" rtlCol="0">
            <a:spAutoFit/>
          </a:bodyPr>
          <a:lstStyle/>
          <a:p>
            <a:r>
              <a:rPr lang="en-US" dirty="0"/>
              <a:t>To load the real estate pricing dataset into a Pandas </a:t>
            </a:r>
            <a:r>
              <a:rPr lang="en-US" dirty="0" err="1"/>
              <a:t>DataFrame</a:t>
            </a:r>
            <a:r>
              <a:rPr lang="en-US" dirty="0"/>
              <a:t>, Load the dataset provided in a CSV or Excel format into a Pandas </a:t>
            </a:r>
            <a:r>
              <a:rPr lang="en-US" dirty="0" err="1"/>
              <a:t>DataFrame</a:t>
            </a:r>
            <a:r>
              <a:rPr lang="en-US" dirty="0"/>
              <a:t> to facilitate easy manipulation and analysis</a:t>
            </a:r>
            <a:r>
              <a:rPr lang="en-US" dirty="0" smtClean="0"/>
              <a:t>. Using </a:t>
            </a:r>
            <a:r>
              <a:rPr lang="en-IN" dirty="0" smtClean="0"/>
              <a:t>Python  </a:t>
            </a:r>
            <a:r>
              <a:rPr lang="en-IN" dirty="0"/>
              <a:t>Pandas </a:t>
            </a:r>
            <a:r>
              <a:rPr lang="en-IN" dirty="0" smtClean="0"/>
              <a:t>Library.</a:t>
            </a:r>
            <a:endParaRPr lang="en-IN" dirty="0"/>
          </a:p>
        </p:txBody>
      </p:sp>
      <p:pic>
        <p:nvPicPr>
          <p:cNvPr id="10" name="Picture 9"/>
          <p:cNvPicPr>
            <a:picLocks noChangeAspect="1"/>
          </p:cNvPicPr>
          <p:nvPr/>
        </p:nvPicPr>
        <p:blipFill>
          <a:blip r:embed="rId2"/>
          <a:stretch>
            <a:fillRect/>
          </a:stretch>
        </p:blipFill>
        <p:spPr>
          <a:xfrm>
            <a:off x="2946400" y="5513325"/>
            <a:ext cx="6317673" cy="1092256"/>
          </a:xfrm>
          <a:prstGeom prst="rect">
            <a:avLst/>
          </a:prstGeom>
        </p:spPr>
      </p:pic>
      <p:pic>
        <p:nvPicPr>
          <p:cNvPr id="11" name="Picture 10"/>
          <p:cNvPicPr>
            <a:picLocks noChangeAspect="1"/>
          </p:cNvPicPr>
          <p:nvPr/>
        </p:nvPicPr>
        <p:blipFill>
          <a:blip r:embed="rId3"/>
          <a:stretch>
            <a:fillRect/>
          </a:stretch>
        </p:blipFill>
        <p:spPr>
          <a:xfrm>
            <a:off x="2946399" y="3485821"/>
            <a:ext cx="6317673" cy="1835244"/>
          </a:xfrm>
          <a:prstGeom prst="rect">
            <a:avLst/>
          </a:prstGeom>
        </p:spPr>
      </p:pic>
    </p:spTree>
    <p:extLst>
      <p:ext uri="{BB962C8B-B14F-4D97-AF65-F5344CB8AC3E}">
        <p14:creationId xmlns:p14="http://schemas.microsoft.com/office/powerpoint/2010/main" val="2158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27" y="748145"/>
            <a:ext cx="4119418"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ii).</a:t>
            </a:r>
            <a:r>
              <a:rPr lang="en-IN" dirty="0" smtClean="0">
                <a:latin typeface="Arial Black" panose="020B0A04020102020204" pitchFamily="34" charset="0"/>
              </a:rPr>
              <a:t> </a:t>
            </a:r>
            <a:r>
              <a:rPr lang="en-IN" sz="2400" dirty="0">
                <a:latin typeface="Arial Black" panose="020B0A04020102020204" pitchFamily="34" charset="0"/>
              </a:rPr>
              <a:t>Cleaning the Data:</a:t>
            </a:r>
          </a:p>
        </p:txBody>
      </p:sp>
      <p:sp>
        <p:nvSpPr>
          <p:cNvPr id="3" name="TextBox 2"/>
          <p:cNvSpPr txBox="1"/>
          <p:nvPr/>
        </p:nvSpPr>
        <p:spPr>
          <a:xfrm>
            <a:off x="2678545" y="1209810"/>
            <a:ext cx="9014691" cy="1477328"/>
          </a:xfrm>
          <a:prstGeom prst="rect">
            <a:avLst/>
          </a:prstGeom>
          <a:noFill/>
        </p:spPr>
        <p:txBody>
          <a:bodyPr wrap="square" rtlCol="0">
            <a:spAutoFit/>
          </a:bodyPr>
          <a:lstStyle/>
          <a:p>
            <a:r>
              <a:rPr lang="en-US" dirty="0"/>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dirty="0"/>
          </a:p>
        </p:txBody>
      </p:sp>
      <p:sp>
        <p:nvSpPr>
          <p:cNvPr id="4" name="TextBox 3"/>
          <p:cNvSpPr txBox="1"/>
          <p:nvPr/>
        </p:nvSpPr>
        <p:spPr>
          <a:xfrm>
            <a:off x="1911927" y="2778674"/>
            <a:ext cx="4341091"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a:latin typeface="Arial Black" panose="020B0A04020102020204" pitchFamily="34" charset="0"/>
              </a:rPr>
              <a:t>a</a:t>
            </a:r>
            <a:r>
              <a:rPr lang="en-IN" dirty="0" smtClean="0">
                <a:latin typeface="Arial Black" panose="020B0A04020102020204" pitchFamily="34" charset="0"/>
              </a:rPr>
              <a:t>). </a:t>
            </a:r>
            <a:r>
              <a:rPr lang="en-IN" b="1" dirty="0">
                <a:latin typeface="Arial Black" panose="020B0A04020102020204" pitchFamily="34" charset="0"/>
              </a:rPr>
              <a:t>Handling Missing Values</a:t>
            </a:r>
            <a:r>
              <a:rPr lang="en-IN" dirty="0">
                <a:latin typeface="Arial Black" panose="020B0A04020102020204" pitchFamily="34" charset="0"/>
              </a:rPr>
              <a:t>: </a:t>
            </a:r>
          </a:p>
        </p:txBody>
      </p:sp>
      <p:sp>
        <p:nvSpPr>
          <p:cNvPr id="6" name="TextBox 5"/>
          <p:cNvSpPr txBox="1"/>
          <p:nvPr/>
        </p:nvSpPr>
        <p:spPr>
          <a:xfrm flipH="1">
            <a:off x="2678544" y="3239542"/>
            <a:ext cx="8811491" cy="2031325"/>
          </a:xfrm>
          <a:prstGeom prst="rect">
            <a:avLst/>
          </a:prstGeom>
          <a:noFill/>
        </p:spPr>
        <p:txBody>
          <a:bodyPr wrap="square" rtlCol="0">
            <a:spAutoFit/>
          </a:bodyPr>
          <a:lstStyle/>
          <a:p>
            <a:r>
              <a:rPr lang="en-US" dirty="0"/>
              <a:t>Missing values can occur due to various reasons such as data entry errors or incomplete records. To handle missing values, you can</a:t>
            </a:r>
            <a:r>
              <a:rPr lang="en-US" dirty="0" smtClean="0"/>
              <a:t>:</a:t>
            </a:r>
          </a:p>
          <a:p>
            <a:pPr marL="285750" indent="-285750">
              <a:buFont typeface="Arial" panose="020B0604020202020204" pitchFamily="34" charset="0"/>
              <a:buChar char="•"/>
            </a:pPr>
            <a:r>
              <a:rPr lang="en-US" dirty="0" smtClean="0"/>
              <a:t>Use </a:t>
            </a:r>
            <a:r>
              <a:rPr lang="en-US" dirty="0" err="1" smtClean="0"/>
              <a:t>isnull</a:t>
            </a:r>
            <a:r>
              <a:rPr lang="en-US" dirty="0" smtClean="0"/>
              <a:t>()  </a:t>
            </a:r>
            <a:r>
              <a:rPr lang="en-US" dirty="0"/>
              <a:t>method to identify missing values in the dataset</a:t>
            </a:r>
            <a:r>
              <a:rPr lang="en-US" dirty="0" smtClean="0"/>
              <a:t>.</a:t>
            </a:r>
          </a:p>
          <a:p>
            <a:pPr marL="285750" indent="-285750">
              <a:buFont typeface="Arial" panose="020B0604020202020204" pitchFamily="34" charset="0"/>
              <a:buChar char="•"/>
            </a:pPr>
            <a:r>
              <a:rPr lang="en-US" dirty="0"/>
              <a:t>Use </a:t>
            </a:r>
            <a:r>
              <a:rPr lang="en-US" dirty="0" err="1" smtClean="0"/>
              <a:t>fillna</a:t>
            </a:r>
            <a:r>
              <a:rPr lang="en-US" dirty="0" smtClean="0"/>
              <a:t>() </a:t>
            </a:r>
            <a:r>
              <a:rPr lang="en-US" dirty="0"/>
              <a:t>method to replace missing values with appropriate values, such as the mean, median, or mode of the column</a:t>
            </a:r>
            <a:r>
              <a:rPr lang="en-US" dirty="0" smtClean="0"/>
              <a:t>.</a:t>
            </a:r>
          </a:p>
          <a:p>
            <a:pPr marL="285750" indent="-285750">
              <a:buFont typeface="Arial" panose="020B0604020202020204" pitchFamily="34" charset="0"/>
              <a:buChar char="•"/>
            </a:pPr>
            <a:r>
              <a:rPr lang="en-US" dirty="0"/>
              <a:t>Alternatively, you can use the </a:t>
            </a:r>
            <a:r>
              <a:rPr lang="en-US" dirty="0" err="1" smtClean="0"/>
              <a:t>dropna</a:t>
            </a:r>
            <a:r>
              <a:rPr lang="en-US" dirty="0" smtClean="0"/>
              <a:t>() </a:t>
            </a:r>
            <a:r>
              <a:rPr lang="en-US" dirty="0"/>
              <a:t>method to remove rows with missing values if they are not critical for your analysis.</a:t>
            </a:r>
            <a:endParaRPr lang="en-IN" dirty="0"/>
          </a:p>
        </p:txBody>
      </p:sp>
      <p:pic>
        <p:nvPicPr>
          <p:cNvPr id="8" name="Picture 7"/>
          <p:cNvPicPr>
            <a:picLocks noChangeAspect="1"/>
          </p:cNvPicPr>
          <p:nvPr/>
        </p:nvPicPr>
        <p:blipFill>
          <a:blip r:embed="rId2"/>
          <a:stretch>
            <a:fillRect/>
          </a:stretch>
        </p:blipFill>
        <p:spPr>
          <a:xfrm>
            <a:off x="147782" y="5243157"/>
            <a:ext cx="6188363" cy="1454225"/>
          </a:xfrm>
          <a:prstGeom prst="rect">
            <a:avLst/>
          </a:prstGeom>
        </p:spPr>
      </p:pic>
      <p:pic>
        <p:nvPicPr>
          <p:cNvPr id="5" name="Picture 4"/>
          <p:cNvPicPr>
            <a:picLocks noChangeAspect="1"/>
          </p:cNvPicPr>
          <p:nvPr/>
        </p:nvPicPr>
        <p:blipFill>
          <a:blip r:embed="rId3"/>
          <a:stretch>
            <a:fillRect/>
          </a:stretch>
        </p:blipFill>
        <p:spPr>
          <a:xfrm>
            <a:off x="6483927" y="5151099"/>
            <a:ext cx="5624947" cy="1546283"/>
          </a:xfrm>
          <a:prstGeom prst="rect">
            <a:avLst/>
          </a:prstGeom>
        </p:spPr>
      </p:pic>
    </p:spTree>
    <p:extLst>
      <p:ext uri="{BB962C8B-B14F-4D97-AF65-F5344CB8AC3E}">
        <p14:creationId xmlns:p14="http://schemas.microsoft.com/office/powerpoint/2010/main" val="166779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982" y="794328"/>
            <a:ext cx="3953163" cy="400110"/>
          </a:xfrm>
          <a:prstGeom prst="rect">
            <a:avLst/>
          </a:prstGeom>
          <a:noFill/>
        </p:spPr>
        <p:txBody>
          <a:bodyPr wrap="square" rtlCol="0">
            <a:spAutoFit/>
          </a:bodyPr>
          <a:lstStyle/>
          <a:p>
            <a:r>
              <a:rPr lang="en-IN" sz="2000" dirty="0" smtClean="0">
                <a:latin typeface="Arial Black" panose="020B0A04020102020204" pitchFamily="34" charset="0"/>
              </a:rPr>
              <a:t>(b). </a:t>
            </a:r>
            <a:r>
              <a:rPr lang="en-IN" sz="2000" b="1" dirty="0">
                <a:latin typeface="Arial Black" panose="020B0A04020102020204" pitchFamily="34" charset="0"/>
              </a:rPr>
              <a:t>Removing Duplicates</a:t>
            </a:r>
            <a:r>
              <a:rPr lang="en-IN" sz="2000" dirty="0">
                <a:latin typeface="Arial Black" panose="020B0A04020102020204" pitchFamily="34" charset="0"/>
              </a:rPr>
              <a:t>:</a:t>
            </a:r>
            <a:r>
              <a:rPr lang="en-IN" sz="2000" dirty="0" smtClean="0">
                <a:latin typeface="Arial Black" panose="020B0A04020102020204" pitchFamily="34" charset="0"/>
              </a:rPr>
              <a:t> </a:t>
            </a:r>
            <a:endParaRPr lang="en-IN" sz="2000" dirty="0">
              <a:latin typeface="Arial Black" panose="020B0A04020102020204" pitchFamily="34" charset="0"/>
            </a:endParaRPr>
          </a:p>
        </p:txBody>
      </p:sp>
      <p:sp>
        <p:nvSpPr>
          <p:cNvPr id="3" name="TextBox 2"/>
          <p:cNvSpPr txBox="1"/>
          <p:nvPr/>
        </p:nvSpPr>
        <p:spPr>
          <a:xfrm>
            <a:off x="2586182" y="1394691"/>
            <a:ext cx="9199418" cy="2031325"/>
          </a:xfrm>
          <a:prstGeom prst="rect">
            <a:avLst/>
          </a:prstGeom>
          <a:noFill/>
        </p:spPr>
        <p:txBody>
          <a:bodyPr wrap="square" rtlCol="0">
            <a:spAutoFit/>
          </a:bodyPr>
          <a:lstStyle/>
          <a:p>
            <a:r>
              <a:rPr lang="en-US" dirty="0"/>
              <a:t>Duplicate entries can skew the analysis results. To remove duplicates, you can</a:t>
            </a:r>
            <a:r>
              <a:rPr lang="en-US" dirty="0" smtClean="0"/>
              <a:t>:</a:t>
            </a:r>
          </a:p>
          <a:p>
            <a:endParaRPr lang="en-US" dirty="0" smtClean="0"/>
          </a:p>
          <a:p>
            <a:pPr marL="285750" indent="-285750">
              <a:buFont typeface="Arial" panose="020B0604020202020204" pitchFamily="34" charset="0"/>
              <a:buChar char="•"/>
            </a:pPr>
            <a:r>
              <a:rPr lang="en-IN" dirty="0" smtClean="0"/>
              <a:t>Use the duplicated() </a:t>
            </a:r>
            <a:r>
              <a:rPr lang="en-US" dirty="0"/>
              <a:t>method to identify duplicate rows in the dataset</a:t>
            </a:r>
            <a:r>
              <a:rPr lang="en-US" dirty="0" smtClean="0"/>
              <a:t>.</a:t>
            </a:r>
          </a:p>
          <a:p>
            <a:pPr marL="285750" indent="-285750">
              <a:buFont typeface="Arial" panose="020B0604020202020204" pitchFamily="34" charset="0"/>
              <a:buChar char="•"/>
            </a:pPr>
            <a:r>
              <a:rPr lang="en-IN" dirty="0"/>
              <a:t>Use </a:t>
            </a:r>
            <a:r>
              <a:rPr lang="en-IN" dirty="0" smtClean="0"/>
              <a:t>the </a:t>
            </a:r>
            <a:r>
              <a:rPr lang="en-IN" dirty="0" err="1" smtClean="0"/>
              <a:t>drop_duplicated</a:t>
            </a:r>
            <a:r>
              <a:rPr lang="en-IN" dirty="0"/>
              <a:t>()</a:t>
            </a:r>
            <a:r>
              <a:rPr lang="en-IN" dirty="0" smtClean="0"/>
              <a:t> </a:t>
            </a:r>
            <a:r>
              <a:rPr lang="en-US" dirty="0"/>
              <a:t>method to remove duplicate rows and keep only unique entries.</a:t>
            </a:r>
            <a:endParaRPr lang="en-US" dirty="0" smtClean="0"/>
          </a:p>
          <a:p>
            <a:endParaRPr lang="en-US" dirty="0" smtClean="0"/>
          </a:p>
          <a:p>
            <a:endParaRPr lang="en-IN" dirty="0"/>
          </a:p>
        </p:txBody>
      </p:sp>
      <p:pic>
        <p:nvPicPr>
          <p:cNvPr id="4" name="Picture 3"/>
          <p:cNvPicPr>
            <a:picLocks noChangeAspect="1"/>
          </p:cNvPicPr>
          <p:nvPr/>
        </p:nvPicPr>
        <p:blipFill>
          <a:blip r:embed="rId2"/>
          <a:stretch>
            <a:fillRect/>
          </a:stretch>
        </p:blipFill>
        <p:spPr>
          <a:xfrm>
            <a:off x="2586182" y="2840722"/>
            <a:ext cx="7472218" cy="1435174"/>
          </a:xfrm>
          <a:prstGeom prst="rect">
            <a:avLst/>
          </a:prstGeom>
        </p:spPr>
      </p:pic>
      <p:sp>
        <p:nvSpPr>
          <p:cNvPr id="5" name="TextBox 4"/>
          <p:cNvSpPr txBox="1"/>
          <p:nvPr/>
        </p:nvSpPr>
        <p:spPr>
          <a:xfrm>
            <a:off x="1874982" y="4502715"/>
            <a:ext cx="4516582" cy="369332"/>
          </a:xfrm>
          <a:prstGeom prst="rect">
            <a:avLst/>
          </a:prstGeom>
          <a:noFill/>
        </p:spPr>
        <p:txBody>
          <a:bodyPr wrap="square" rtlCol="0">
            <a:spAutoFit/>
          </a:bodyPr>
          <a:lstStyle/>
          <a:p>
            <a:r>
              <a:rPr lang="en-IN" dirty="0" smtClean="0">
                <a:latin typeface="Arial Black" panose="020B0A04020102020204" pitchFamily="34" charset="0"/>
              </a:rPr>
              <a:t>(C). </a:t>
            </a:r>
            <a:r>
              <a:rPr lang="en-IN" b="1" dirty="0">
                <a:latin typeface="Arial Black" panose="020B0A04020102020204" pitchFamily="34" charset="0"/>
              </a:rPr>
              <a:t>Addressing Anomalies</a:t>
            </a:r>
            <a:r>
              <a:rPr lang="en-IN" dirty="0">
                <a:latin typeface="Arial Black" panose="020B0A04020102020204" pitchFamily="34" charset="0"/>
              </a:rPr>
              <a:t>:</a:t>
            </a:r>
          </a:p>
        </p:txBody>
      </p:sp>
      <p:sp>
        <p:nvSpPr>
          <p:cNvPr id="6" name="TextBox 5"/>
          <p:cNvSpPr txBox="1"/>
          <p:nvPr/>
        </p:nvSpPr>
        <p:spPr>
          <a:xfrm>
            <a:off x="2586182" y="5098866"/>
            <a:ext cx="9467273" cy="1754326"/>
          </a:xfrm>
          <a:prstGeom prst="rect">
            <a:avLst/>
          </a:prstGeom>
          <a:noFill/>
        </p:spPr>
        <p:txBody>
          <a:bodyPr wrap="square" rtlCol="0">
            <a:spAutoFit/>
          </a:bodyPr>
          <a:lstStyle/>
          <a:p>
            <a:r>
              <a:rPr lang="en-US" dirty="0"/>
              <a:t>Anomalies or inconsistencies in the data can arise from various sources, such as errors in data entry or data collection processes. To address anomalies, you can:</a:t>
            </a:r>
          </a:p>
          <a:p>
            <a:pPr marL="285750" indent="-285750">
              <a:buFont typeface="Arial" panose="020B0604020202020204" pitchFamily="34" charset="0"/>
              <a:buChar char="•"/>
            </a:pPr>
            <a:r>
              <a:rPr lang="en-US" dirty="0" smtClean="0"/>
              <a:t>Use </a:t>
            </a:r>
            <a:r>
              <a:rPr lang="en-US" dirty="0"/>
              <a:t>descriptive statistics to identify outliers in the dataset</a:t>
            </a:r>
            <a:r>
              <a:rPr lang="en-US" dirty="0" smtClean="0"/>
              <a:t>.</a:t>
            </a:r>
            <a:endParaRPr lang="en-US" dirty="0"/>
          </a:p>
          <a:p>
            <a:pPr marL="285750" indent="-285750">
              <a:buFont typeface="Arial" panose="020B0604020202020204" pitchFamily="34" charset="0"/>
              <a:buChar char="•"/>
            </a:pPr>
            <a:r>
              <a:rPr lang="en-US" dirty="0" smtClean="0"/>
              <a:t>Use </a:t>
            </a:r>
            <a:r>
              <a:rPr lang="en-US" dirty="0"/>
              <a:t>domain knowledge to determine if the anomalies are valid or erroneous</a:t>
            </a:r>
            <a:r>
              <a:rPr lang="en-US" dirty="0" smtClean="0"/>
              <a:t>.</a:t>
            </a:r>
          </a:p>
          <a:p>
            <a:r>
              <a:rPr lang="en-US" dirty="0" smtClean="0"/>
              <a:t>If </a:t>
            </a:r>
            <a:r>
              <a:rPr lang="en-US" dirty="0"/>
              <a:t>anomalies are erroneous, </a:t>
            </a:r>
            <a:r>
              <a:rPr lang="en-US" dirty="0" smtClean="0"/>
              <a:t>you </a:t>
            </a:r>
            <a:r>
              <a:rPr lang="en-US" dirty="0"/>
              <a:t>can correct them manually or by using appropriate transformation techniques.</a:t>
            </a:r>
          </a:p>
        </p:txBody>
      </p:sp>
    </p:spTree>
    <p:extLst>
      <p:ext uri="{BB962C8B-B14F-4D97-AF65-F5344CB8AC3E}">
        <p14:creationId xmlns:p14="http://schemas.microsoft.com/office/powerpoint/2010/main" val="40072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1" y="775855"/>
            <a:ext cx="4424218"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iii). </a:t>
            </a:r>
            <a:r>
              <a:rPr lang="en-IN" sz="2400" dirty="0" err="1">
                <a:latin typeface="Arial Black" panose="020B0A04020102020204" pitchFamily="34" charset="0"/>
              </a:rPr>
              <a:t>Univariate</a:t>
            </a:r>
            <a:r>
              <a:rPr lang="en-IN" sz="2400" dirty="0">
                <a:latin typeface="Arial Black" panose="020B0A04020102020204" pitchFamily="34" charset="0"/>
              </a:rPr>
              <a:t> Analysis: </a:t>
            </a:r>
          </a:p>
        </p:txBody>
      </p:sp>
      <p:sp>
        <p:nvSpPr>
          <p:cNvPr id="3" name="TextBox 2"/>
          <p:cNvSpPr txBox="1"/>
          <p:nvPr/>
        </p:nvSpPr>
        <p:spPr>
          <a:xfrm>
            <a:off x="2798619" y="1330036"/>
            <a:ext cx="8756072" cy="1477328"/>
          </a:xfrm>
          <a:prstGeom prst="rect">
            <a:avLst/>
          </a:prstGeom>
          <a:noFill/>
        </p:spPr>
        <p:txBody>
          <a:bodyPr wrap="square" rtlCol="0">
            <a:spAutoFit/>
          </a:bodyPr>
          <a:lstStyle/>
          <a:p>
            <a:r>
              <a:rPr lang="en-US"/>
              <a:t>Univariate analysis is a crucial part of Exploratory Data Analysis (EDA) for real estate pricing as it helps us understand the characteristics and distributions of individual variables in the dataset, such as house prices. This analysis is conducted separately for each variable without considering the relationships with other variables.</a:t>
            </a:r>
            <a:endParaRPr lang="en-IN" dirty="0"/>
          </a:p>
        </p:txBody>
      </p:sp>
      <p:pic>
        <p:nvPicPr>
          <p:cNvPr id="4" name="Picture 3"/>
          <p:cNvPicPr>
            <a:picLocks noChangeAspect="1"/>
          </p:cNvPicPr>
          <p:nvPr/>
        </p:nvPicPr>
        <p:blipFill>
          <a:blip r:embed="rId2"/>
          <a:stretch>
            <a:fillRect/>
          </a:stretch>
        </p:blipFill>
        <p:spPr>
          <a:xfrm>
            <a:off x="2798619" y="2787617"/>
            <a:ext cx="6345381" cy="1282766"/>
          </a:xfrm>
          <a:prstGeom prst="rect">
            <a:avLst/>
          </a:prstGeom>
        </p:spPr>
      </p:pic>
      <p:sp>
        <p:nvSpPr>
          <p:cNvPr id="5" name="TextBox 4"/>
          <p:cNvSpPr txBox="1"/>
          <p:nvPr/>
        </p:nvSpPr>
        <p:spPr>
          <a:xfrm>
            <a:off x="2558473" y="4264945"/>
            <a:ext cx="3639127" cy="369332"/>
          </a:xfrm>
          <a:prstGeom prst="rect">
            <a:avLst/>
          </a:prstGeom>
          <a:noFill/>
        </p:spPr>
        <p:txBody>
          <a:bodyPr wrap="square" rtlCol="0">
            <a:spAutoFit/>
          </a:bodyPr>
          <a:lstStyle/>
          <a:p>
            <a:r>
              <a:rPr lang="en-US" dirty="0" smtClean="0">
                <a:latin typeface="Arial Black" panose="020B0A04020102020204" pitchFamily="34" charset="0"/>
              </a:rPr>
              <a:t>(a). </a:t>
            </a:r>
            <a:r>
              <a:rPr lang="en-IN" b="1" dirty="0">
                <a:latin typeface="Arial Black" panose="020B0A04020102020204" pitchFamily="34" charset="0"/>
              </a:rPr>
              <a:t>Histograms</a:t>
            </a:r>
            <a:r>
              <a:rPr lang="en-IN" dirty="0">
                <a:latin typeface="Arial Black" panose="020B0A04020102020204" pitchFamily="34" charset="0"/>
              </a:rPr>
              <a:t>:</a:t>
            </a:r>
          </a:p>
        </p:txBody>
      </p:sp>
      <p:sp>
        <p:nvSpPr>
          <p:cNvPr id="6" name="TextBox 5"/>
          <p:cNvSpPr txBox="1"/>
          <p:nvPr/>
        </p:nvSpPr>
        <p:spPr>
          <a:xfrm>
            <a:off x="3020291" y="4867564"/>
            <a:ext cx="8534400" cy="1200329"/>
          </a:xfrm>
          <a:prstGeom prst="rect">
            <a:avLst/>
          </a:prstGeom>
          <a:noFill/>
        </p:spPr>
        <p:txBody>
          <a:bodyPr wrap="square" rtlCol="0">
            <a:spAutoFit/>
          </a:bodyPr>
          <a:lstStyle/>
          <a:p>
            <a:r>
              <a:rPr lang="en-US"/>
              <a:t>A histogram is a graphical representation of the distribution of numerical data. It divides the data into bins and displays the frequency of values in each bin. Histograms are useful for understanding the central tendency, dispersion, and shape of the distribution of a variable, such as house prices.</a:t>
            </a:r>
            <a:endParaRPr lang="en-IN" dirty="0"/>
          </a:p>
        </p:txBody>
      </p:sp>
    </p:spTree>
    <p:extLst>
      <p:ext uri="{BB962C8B-B14F-4D97-AF65-F5344CB8AC3E}">
        <p14:creationId xmlns:p14="http://schemas.microsoft.com/office/powerpoint/2010/main" val="7633073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454</TotalTime>
  <Words>2529</Words>
  <Application>Microsoft Office PowerPoint</Application>
  <PresentationFormat>Widescreen</PresentationFormat>
  <Paragraphs>142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Algerian</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39</cp:revision>
  <dcterms:created xsi:type="dcterms:W3CDTF">2024-02-14T06:38:32Z</dcterms:created>
  <dcterms:modified xsi:type="dcterms:W3CDTF">2024-03-09T13:33:26Z</dcterms:modified>
</cp:coreProperties>
</file>